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sldIdLst>
    <p:sldId id="409" r:id="rId2"/>
    <p:sldId id="524" r:id="rId3"/>
    <p:sldId id="513" r:id="rId4"/>
    <p:sldId id="525" r:id="rId5"/>
    <p:sldId id="521" r:id="rId6"/>
    <p:sldId id="506" r:id="rId7"/>
    <p:sldId id="509" r:id="rId8"/>
  </p:sldIdLst>
  <p:sldSz cx="10080625" cy="7559675"/>
  <p:notesSz cx="7099300" cy="10234613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Droid Sans Fallback" pitchFamily="32" charset="0"/>
        <a:cs typeface="Droid Sans Fallback" pitchFamily="32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Droid Sans Fallback" pitchFamily="32" charset="0"/>
        <a:cs typeface="Droid Sans Fallback" pitchFamily="32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Droid Sans Fallback" pitchFamily="32" charset="0"/>
        <a:cs typeface="Droid Sans Fallback" pitchFamily="32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Droid Sans Fallback" pitchFamily="32" charset="0"/>
        <a:cs typeface="Droid Sans Fallback" pitchFamily="32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Droid Sans Fallback" pitchFamily="32" charset="0"/>
        <a:cs typeface="Droid Sans Fallback" pitchFamily="32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Droid Sans Fallback" pitchFamily="32" charset="0"/>
        <a:cs typeface="Droid Sans Fallback" pitchFamily="32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Droid Sans Fallback" pitchFamily="32" charset="0"/>
        <a:cs typeface="Droid Sans Fallback" pitchFamily="32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Droid Sans Fallback" pitchFamily="32" charset="0"/>
        <a:cs typeface="Droid Sans Fallback" pitchFamily="32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Droid Sans Fallback" pitchFamily="32" charset="0"/>
        <a:cs typeface="Droid Sans Fallback" pitchFamily="3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89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42A29"/>
    <a:srgbClr val="D60CCC"/>
    <a:srgbClr val="04DDDD"/>
    <a:srgbClr val="FFA401"/>
    <a:srgbClr val="FE0000"/>
    <a:srgbClr val="FFD1D1"/>
    <a:srgbClr val="FF7C80"/>
    <a:srgbClr val="979798"/>
    <a:srgbClr val="E5EEF3"/>
    <a:srgbClr val="2D2D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02" autoAdjust="0"/>
    <p:restoredTop sz="94660"/>
  </p:normalViewPr>
  <p:slideViewPr>
    <p:cSldViewPr>
      <p:cViewPr varScale="1">
        <p:scale>
          <a:sx n="111" d="100"/>
          <a:sy n="111" d="100"/>
        </p:scale>
        <p:origin x="474" y="108"/>
      </p:cViewPr>
      <p:guideLst>
        <p:guide orient="horz" pos="2189"/>
        <p:guide pos="2887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77875"/>
            <a:ext cx="5113337" cy="383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11200" y="4860925"/>
            <a:ext cx="5675313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0" y="0"/>
            <a:ext cx="30797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4017963" y="0"/>
            <a:ext cx="30797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0" y="9723438"/>
            <a:ext cx="30797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17963" y="9723438"/>
            <a:ext cx="3078162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2DD13FC-C931-47DB-85DA-4205DBD53B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194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774A8DF-C53C-42B5-BDDB-24F70C862B41}" type="slidenum">
              <a:rPr lang="en-US" altLang="en-US" sz="1400" smtClean="0">
                <a:ea typeface="Droid Sans Fallback" pitchFamily="32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400">
              <a:ea typeface="Droid Sans Fallback" pitchFamily="32" charset="0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7875"/>
            <a:ext cx="5114925" cy="38354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76900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325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68409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5967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5363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1625"/>
            <a:ext cx="664845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706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9525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479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8475"/>
            <a:ext cx="4356100" cy="4381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3325" y="1768475"/>
            <a:ext cx="4357688" cy="4381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1892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057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188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22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9950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090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301625"/>
            <a:ext cx="9066213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768475"/>
            <a:ext cx="8866188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roid Sans Fallback" pitchFamily="32" charset="0"/>
          <a:cs typeface="Droid Sans Fallback" pitchFamily="32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roid Sans Fallback" pitchFamily="32" charset="0"/>
          <a:cs typeface="Droid Sans Fallback" pitchFamily="32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roid Sans Fallback" pitchFamily="32" charset="0"/>
          <a:cs typeface="Droid Sans Fallback" pitchFamily="32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roid Sans Fallback" pitchFamily="32" charset="0"/>
          <a:cs typeface="Droid Sans Fallback" pitchFamily="32" charset="0"/>
        </a:defRPr>
      </a:lvl5pPr>
      <a:lvl6pPr marL="25146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roid Sans Fallback" pitchFamily="32" charset="0"/>
          <a:cs typeface="Droid Sans Fallback" pitchFamily="32" charset="0"/>
        </a:defRPr>
      </a:lvl6pPr>
      <a:lvl7pPr marL="29718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roid Sans Fallback" pitchFamily="32" charset="0"/>
          <a:cs typeface="Droid Sans Fallback" pitchFamily="32" charset="0"/>
        </a:defRPr>
      </a:lvl7pPr>
      <a:lvl8pPr marL="34290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roid Sans Fallback" pitchFamily="32" charset="0"/>
          <a:cs typeface="Droid Sans Fallback" pitchFamily="32" charset="0"/>
        </a:defRPr>
      </a:lvl8pPr>
      <a:lvl9pPr marL="38862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roid Sans Fallback" pitchFamily="32" charset="0"/>
          <a:cs typeface="Droid Sans Fallback" pitchFamily="32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607018" y="1646237"/>
            <a:ext cx="8839200" cy="627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 pitchFamily="32" charset="0"/>
                <a:cs typeface="Droid Sans Fallback" pitchFamily="32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 pitchFamily="32" charset="0"/>
                <a:cs typeface="Droid Sans Fallback" pitchFamily="32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pitchFamily="32" charset="0"/>
                <a:cs typeface="Droid Sans Fallback" pitchFamily="32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pitchFamily="32" charset="0"/>
                <a:cs typeface="Droid Sans Fallback" pitchFamily="32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pitchFamily="32" charset="0"/>
                <a:cs typeface="Droid Sans Fallback" pitchFamily="32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pitchFamily="32" charset="0"/>
                <a:cs typeface="Droid Sans Fallback" pitchFamily="32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pitchFamily="32" charset="0"/>
                <a:cs typeface="Droid Sans Fallback" pitchFamily="32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pitchFamily="32" charset="0"/>
                <a:cs typeface="Droid Sans Fallback" pitchFamily="32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pitchFamily="32" charset="0"/>
                <a:cs typeface="Droid Sans Fallback" pitchFamily="32" charset="0"/>
              </a:defRPr>
            </a:lvl9pPr>
          </a:lstStyle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chemeClr val="accent6"/>
                </a:solidFill>
              </a:rPr>
              <a:t>Persistent warm and dry extremes over the Eastern Mediterranean during winter: </a:t>
            </a:r>
            <a:endParaRPr lang="en-US" sz="2800" b="1" dirty="0" smtClean="0">
              <a:solidFill>
                <a:schemeClr val="accent6"/>
              </a:solidFill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chemeClr val="accent6"/>
                </a:solidFill>
              </a:rPr>
              <a:t>the </a:t>
            </a:r>
            <a:r>
              <a:rPr lang="en-US" sz="2800" b="1" dirty="0">
                <a:solidFill>
                  <a:schemeClr val="accent6"/>
                </a:solidFill>
              </a:rPr>
              <a:t>role of upstream </a:t>
            </a:r>
            <a:r>
              <a:rPr lang="en-US" sz="2800" b="1" dirty="0" err="1">
                <a:solidFill>
                  <a:schemeClr val="accent6"/>
                </a:solidFill>
              </a:rPr>
              <a:t>Rossby</a:t>
            </a:r>
            <a:r>
              <a:rPr lang="en-US" sz="2800" b="1" dirty="0">
                <a:solidFill>
                  <a:schemeClr val="accent6"/>
                </a:solidFill>
              </a:rPr>
              <a:t> wave </a:t>
            </a:r>
            <a:r>
              <a:rPr lang="en-US" sz="2800" b="1" dirty="0" smtClean="0">
                <a:solidFill>
                  <a:schemeClr val="accent6"/>
                </a:solidFill>
              </a:rPr>
              <a:t>pattern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en-US" altLang="en-US" sz="2000" dirty="0" smtClean="0"/>
          </a:p>
          <a:p>
            <a:pPr algn="ctr" eaLnBrk="1">
              <a:lnSpc>
                <a:spcPct val="15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2000" dirty="0"/>
              <a:t>Sigalit Berkovic </a:t>
            </a:r>
            <a:r>
              <a:rPr lang="en-US" altLang="en-US" sz="2000" dirty="0" smtClean="0"/>
              <a:t>(IIBR) and Shira Raveh-Rubin (WIS)</a:t>
            </a:r>
          </a:p>
          <a:p>
            <a:pPr algn="ctr" eaLnBrk="1">
              <a:lnSpc>
                <a:spcPct val="150000"/>
              </a:lnSpc>
              <a:spcAft>
                <a:spcPct val="0"/>
              </a:spcAft>
              <a:buClrTx/>
              <a:buFontTx/>
              <a:buNone/>
            </a:pPr>
            <a:endParaRPr lang="en-US" altLang="en-US" sz="2000" dirty="0" smtClean="0"/>
          </a:p>
          <a:p>
            <a:pPr algn="ctr" eaLnBrk="1">
              <a:lnSpc>
                <a:spcPct val="150000"/>
              </a:lnSpc>
              <a:spcAft>
                <a:spcPct val="0"/>
              </a:spcAft>
              <a:buClrTx/>
              <a:buFontTx/>
              <a:buNone/>
            </a:pPr>
            <a:endParaRPr lang="en-US" altLang="en-US" sz="2000" dirty="0"/>
          </a:p>
          <a:p>
            <a:pPr algn="ctr" eaLnBrk="1">
              <a:lnSpc>
                <a:spcPct val="150000"/>
              </a:lnSpc>
              <a:spcAft>
                <a:spcPct val="0"/>
              </a:spcAft>
              <a:buClrTx/>
              <a:buFontTx/>
              <a:buNone/>
            </a:pPr>
            <a:endParaRPr lang="en-US" altLang="en-US" sz="2000" dirty="0"/>
          </a:p>
          <a:p>
            <a:pPr algn="ctr" eaLnBrk="1">
              <a:lnSpc>
                <a:spcPct val="150000"/>
              </a:lnSpc>
              <a:spcAft>
                <a:spcPct val="0"/>
              </a:spcAft>
              <a:buClrTx/>
              <a:buFontTx/>
              <a:buNone/>
            </a:pPr>
            <a:endParaRPr lang="en-US" altLang="en-US" sz="1600" dirty="0" smtClean="0">
              <a:solidFill>
                <a:srgbClr val="3333CC"/>
              </a:solidFill>
            </a:endParaRPr>
          </a:p>
          <a:p>
            <a:pPr algn="ctr" eaLnBrk="1">
              <a:lnSpc>
                <a:spcPct val="150000"/>
              </a:lnSpc>
              <a:spcAft>
                <a:spcPct val="0"/>
              </a:spcAft>
              <a:buClrTx/>
              <a:buFontTx/>
              <a:buNone/>
            </a:pPr>
            <a:endParaRPr lang="en-US" altLang="en-US" sz="1600" dirty="0">
              <a:solidFill>
                <a:srgbClr val="3333CC"/>
              </a:solidFill>
            </a:endParaRPr>
          </a:p>
          <a:p>
            <a:pPr algn="ctr" eaLnBrk="1">
              <a:lnSpc>
                <a:spcPct val="15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1800" dirty="0" smtClean="0">
                <a:solidFill>
                  <a:srgbClr val="3333CC"/>
                </a:solidFill>
              </a:rPr>
              <a:t>EGU General Assembly, </a:t>
            </a:r>
            <a:r>
              <a:rPr lang="en-US" altLang="en-US" sz="1800" dirty="0" smtClean="0">
                <a:solidFill>
                  <a:srgbClr val="3333CC"/>
                </a:solidFill>
              </a:rPr>
              <a:t>27 May 2022</a:t>
            </a:r>
          </a:p>
          <a:p>
            <a:pPr algn="ctr" eaLnBrk="1">
              <a:lnSpc>
                <a:spcPct val="150000"/>
              </a:lnSpc>
              <a:spcAft>
                <a:spcPct val="0"/>
              </a:spcAft>
              <a:buClrTx/>
              <a:buFontTx/>
              <a:buNone/>
            </a:pPr>
            <a:endParaRPr lang="en-US" altLang="en-US" sz="1800" dirty="0">
              <a:solidFill>
                <a:srgbClr val="3333CC"/>
              </a:solidFill>
            </a:endParaRPr>
          </a:p>
          <a:p>
            <a:pPr algn="ctr" eaLnBrk="1">
              <a:lnSpc>
                <a:spcPct val="150000"/>
              </a:lnSpc>
              <a:spcAft>
                <a:spcPct val="0"/>
              </a:spcAft>
              <a:buClrTx/>
              <a:buFontTx/>
              <a:buNone/>
            </a:pPr>
            <a:endParaRPr lang="en-US" altLang="en-US" sz="2400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512" y="122237"/>
            <a:ext cx="2106213" cy="10996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1712" y="5989637"/>
            <a:ext cx="1280244" cy="12802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5860" y="6401749"/>
            <a:ext cx="804539" cy="828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912" y="6142037"/>
            <a:ext cx="838200" cy="11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634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4746" y="960437"/>
            <a:ext cx="8610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Most </a:t>
            </a:r>
            <a:r>
              <a:rPr lang="en-US" dirty="0">
                <a:solidFill>
                  <a:schemeClr val="tx1"/>
                </a:solidFill>
              </a:rPr>
              <a:t>yearly precipitation falls in </a:t>
            </a:r>
            <a:r>
              <a:rPr lang="en-US" dirty="0" smtClean="0">
                <a:solidFill>
                  <a:schemeClr val="tx1"/>
                </a:solidFill>
              </a:rPr>
              <a:t>winter, </a:t>
            </a:r>
            <a:r>
              <a:rPr lang="en-US" dirty="0">
                <a:solidFill>
                  <a:schemeClr val="tx1"/>
                </a:solidFill>
              </a:rPr>
              <a:t>in association with Cyprus </a:t>
            </a:r>
            <a:r>
              <a:rPr lang="en-US" dirty="0" smtClean="0">
                <a:solidFill>
                  <a:schemeClr val="tx1"/>
                </a:solidFill>
              </a:rPr>
              <a:t>Lows</a:t>
            </a:r>
            <a:endParaRPr lang="en-US" dirty="0">
              <a:solidFill>
                <a:schemeClr val="bg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Key for water resources in the 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Damage to agriculture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Conditions for fires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	e.g., Carmel forest fire of December 2010</a:t>
            </a:r>
          </a:p>
          <a:p>
            <a:pPr>
              <a:lnSpc>
                <a:spcPct val="150000"/>
              </a:lnSpc>
            </a:pPr>
            <a:endParaRPr lang="en-US" dirty="0" smtClean="0">
              <a:solidFill>
                <a:srgbClr val="2D2DB9"/>
              </a:solidFill>
            </a:endParaRPr>
          </a:p>
        </p:txBody>
      </p:sp>
      <p:pic>
        <p:nvPicPr>
          <p:cNvPr id="4" name="Picture 6" descr="2010 Mount Carmel forest fire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2" y="1591632"/>
            <a:ext cx="2975486" cy="197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4746" y="3856037"/>
            <a:ext cx="861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Q1: What causes the </a:t>
            </a:r>
            <a:r>
              <a:rPr lang="en-US" dirty="0">
                <a:solidFill>
                  <a:srgbClr val="C00000"/>
                </a:solidFill>
              </a:rPr>
              <a:t>extreme </a:t>
            </a:r>
            <a:r>
              <a:rPr lang="en-US" dirty="0" smtClean="0">
                <a:solidFill>
                  <a:srgbClr val="C00000"/>
                </a:solidFill>
              </a:rPr>
              <a:t>surface </a:t>
            </a:r>
            <a:r>
              <a:rPr lang="en-US" b="1" dirty="0" smtClean="0">
                <a:solidFill>
                  <a:srgbClr val="C00000"/>
                </a:solidFill>
              </a:rPr>
              <a:t>warm </a:t>
            </a:r>
            <a:r>
              <a:rPr lang="en-US" b="1" dirty="0">
                <a:solidFill>
                  <a:srgbClr val="C00000"/>
                </a:solidFill>
              </a:rPr>
              <a:t>and </a:t>
            </a:r>
            <a:r>
              <a:rPr lang="en-US" b="1" dirty="0" smtClean="0">
                <a:solidFill>
                  <a:srgbClr val="C00000"/>
                </a:solidFill>
              </a:rPr>
              <a:t>dry </a:t>
            </a:r>
            <a:r>
              <a:rPr lang="en-US" dirty="0" smtClean="0">
                <a:solidFill>
                  <a:srgbClr val="C00000"/>
                </a:solidFill>
              </a:rPr>
              <a:t>conditions?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Q2: What maintains the </a:t>
            </a:r>
            <a:r>
              <a:rPr lang="en-US" b="1" dirty="0" smtClean="0">
                <a:solidFill>
                  <a:srgbClr val="C00000"/>
                </a:solidFill>
              </a:rPr>
              <a:t>persistent (&gt;5 days) </a:t>
            </a:r>
            <a:r>
              <a:rPr lang="en-US" dirty="0" smtClean="0">
                <a:solidFill>
                  <a:srgbClr val="C00000"/>
                </a:solidFill>
              </a:rPr>
              <a:t>warm and dry conditions?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Q3: What is the </a:t>
            </a:r>
            <a:r>
              <a:rPr lang="en-US" b="1" dirty="0" smtClean="0">
                <a:solidFill>
                  <a:srgbClr val="C00000"/>
                </a:solidFill>
              </a:rPr>
              <a:t>upstream</a:t>
            </a:r>
            <a:r>
              <a:rPr lang="en-US" dirty="0" smtClean="0">
                <a:solidFill>
                  <a:srgbClr val="C00000"/>
                </a:solidFill>
              </a:rPr>
              <a:t> large-scale </a:t>
            </a:r>
            <a:r>
              <a:rPr lang="en-US" dirty="0" err="1" smtClean="0">
                <a:solidFill>
                  <a:srgbClr val="C00000"/>
                </a:solidFill>
              </a:rPr>
              <a:t>Rossby</a:t>
            </a:r>
            <a:r>
              <a:rPr lang="en-US" dirty="0" smtClean="0">
                <a:solidFill>
                  <a:srgbClr val="C00000"/>
                </a:solidFill>
              </a:rPr>
              <a:t> wave configuration, and why does it support such events?</a:t>
            </a:r>
          </a:p>
          <a:p>
            <a:pPr marL="285750" indent="-285750">
              <a:buFontTx/>
              <a:buChar char="-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accent6"/>
                </a:solidFill>
              </a:rPr>
              <a:t>DATA &amp; METHODOLOGY: </a:t>
            </a:r>
            <a:r>
              <a:rPr lang="en-US" dirty="0">
                <a:solidFill>
                  <a:schemeClr val="tx1"/>
                </a:solidFill>
              </a:rPr>
              <a:t>radiosonde data, ERA5, objective </a:t>
            </a:r>
            <a:r>
              <a:rPr lang="en-US" dirty="0" smtClean="0">
                <a:solidFill>
                  <a:schemeClr val="tx1"/>
                </a:solidFill>
              </a:rPr>
              <a:t>selection of </a:t>
            </a:r>
            <a:r>
              <a:rPr lang="en-US" dirty="0" smtClean="0">
                <a:solidFill>
                  <a:schemeClr val="tx1"/>
                </a:solidFill>
              </a:rPr>
              <a:t>events in Israel, </a:t>
            </a:r>
            <a:r>
              <a:rPr lang="en-US" dirty="0" smtClean="0">
                <a:solidFill>
                  <a:schemeClr val="tx1"/>
                </a:solidFill>
              </a:rPr>
              <a:t>Lagrangian and Eulerian diagnostics. </a:t>
            </a:r>
            <a:r>
              <a:rPr lang="en-US" dirty="0">
                <a:solidFill>
                  <a:schemeClr val="tx1"/>
                </a:solidFill>
              </a:rPr>
              <a:t>Teaser: 1-7 December </a:t>
            </a:r>
            <a:r>
              <a:rPr lang="en-US" dirty="0" smtClean="0">
                <a:solidFill>
                  <a:schemeClr val="tx1"/>
                </a:solidFill>
              </a:rPr>
              <a:t>2008</a:t>
            </a:r>
            <a:endParaRPr lang="en-US" dirty="0">
              <a:solidFill>
                <a:schemeClr val="tx1"/>
              </a:solidFill>
              <a:ea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4746" y="411062"/>
            <a:ext cx="1599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MOTIVATION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40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20.png"/>
          <p:cNvPicPr/>
          <p:nvPr/>
        </p:nvPicPr>
        <p:blipFill rotWithShape="1">
          <a:blip r:embed="rId2"/>
          <a:srcRect l="44798" t="3893" r="10465" b="51745"/>
          <a:stretch/>
        </p:blipFill>
        <p:spPr>
          <a:xfrm>
            <a:off x="1872455" y="2027237"/>
            <a:ext cx="5878513" cy="2993260"/>
          </a:xfrm>
          <a:prstGeom prst="rect">
            <a:avLst/>
          </a:prstGeom>
          <a:ln/>
        </p:spPr>
      </p:pic>
      <p:sp>
        <p:nvSpPr>
          <p:cNvPr id="2" name="Rectangle 1"/>
          <p:cNvSpPr/>
          <p:nvPr/>
        </p:nvSpPr>
        <p:spPr>
          <a:xfrm>
            <a:off x="1104071" y="517033"/>
            <a:ext cx="7467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2D2DB9"/>
                </a:solidFill>
                <a:latin typeface="Myriad Pro"/>
              </a:rPr>
              <a:t>December 2008 event</a:t>
            </a:r>
            <a:endParaRPr lang="en-US" sz="2200" b="1" dirty="0">
              <a:solidFill>
                <a:srgbClr val="2D2DB9"/>
              </a:solidFill>
              <a:latin typeface="Myriad Pro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6912" y="5342037"/>
            <a:ext cx="7509428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EM ridge, H extension from Russia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Mediterranean trough (later streamer and cutoff) and surface cyclone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smtClean="0">
                <a:solidFill>
                  <a:schemeClr val="tx1"/>
                </a:solidFill>
              </a:rPr>
              <a:t>Atlantic block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51762" y="355439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2D2DB9"/>
                </a:solidFill>
              </a:rPr>
              <a:t>L</a:t>
            </a:r>
            <a:endParaRPr lang="en-US" sz="2400" b="1" dirty="0">
              <a:solidFill>
                <a:srgbClr val="2D2DB9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25870" y="349718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H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69112" y="279294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H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069" y="2228408"/>
            <a:ext cx="18389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320-K PV [PVU</a:t>
            </a:r>
            <a:r>
              <a:rPr lang="en-US" dirty="0" smtClean="0">
                <a:solidFill>
                  <a:schemeClr val="tx1"/>
                </a:solidFill>
              </a:rPr>
              <a:t>]</a:t>
            </a:r>
          </a:p>
          <a:p>
            <a:r>
              <a:rPr lang="en-US" dirty="0">
                <a:solidFill>
                  <a:schemeClr val="tx1"/>
                </a:solidFill>
              </a:rPr>
              <a:t>SLP [</a:t>
            </a:r>
            <a:r>
              <a:rPr lang="en-US" dirty="0" err="1">
                <a:solidFill>
                  <a:schemeClr val="tx1"/>
                </a:solidFill>
              </a:rPr>
              <a:t>hPa</a:t>
            </a:r>
            <a:r>
              <a:rPr lang="en-US" dirty="0">
                <a:solidFill>
                  <a:schemeClr val="tx1"/>
                </a:solidFill>
              </a:rPr>
              <a:t>]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27" name="image20.png"/>
          <p:cNvPicPr/>
          <p:nvPr/>
        </p:nvPicPr>
        <p:blipFill rotWithShape="1">
          <a:blip r:embed="rId2"/>
          <a:srcRect l="91448" b="28795"/>
          <a:stretch/>
        </p:blipFill>
        <p:spPr>
          <a:xfrm>
            <a:off x="7798775" y="2010971"/>
            <a:ext cx="609600" cy="2743200"/>
          </a:xfrm>
          <a:prstGeom prst="rect">
            <a:avLst/>
          </a:prstGeom>
          <a:ln/>
        </p:spPr>
      </p:pic>
      <p:sp>
        <p:nvSpPr>
          <p:cNvPr id="28" name="Rectangle 27"/>
          <p:cNvSpPr/>
          <p:nvPr/>
        </p:nvSpPr>
        <p:spPr>
          <a:xfrm>
            <a:off x="7720170" y="1962878"/>
            <a:ext cx="6543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[PVU]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144712" y="233127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2D2DB9"/>
                </a:solidFill>
              </a:rPr>
              <a:t>L</a:t>
            </a:r>
            <a:endParaRPr lang="en-US" sz="2400" b="1" dirty="0">
              <a:solidFill>
                <a:srgbClr val="2D2D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2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20.png"/>
          <p:cNvPicPr/>
          <p:nvPr/>
        </p:nvPicPr>
        <p:blipFill rotWithShape="1">
          <a:blip r:embed="rId2"/>
          <a:srcRect l="44798" t="3893" r="10465" b="51745"/>
          <a:stretch/>
        </p:blipFill>
        <p:spPr>
          <a:xfrm>
            <a:off x="1872455" y="2027237"/>
            <a:ext cx="5878513" cy="2993260"/>
          </a:xfrm>
          <a:prstGeom prst="rect">
            <a:avLst/>
          </a:prstGeom>
          <a:ln/>
        </p:spPr>
      </p:pic>
      <p:sp>
        <p:nvSpPr>
          <p:cNvPr id="2" name="Rectangle 1"/>
          <p:cNvSpPr/>
          <p:nvPr/>
        </p:nvSpPr>
        <p:spPr>
          <a:xfrm>
            <a:off x="1104071" y="517033"/>
            <a:ext cx="7467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2D2DB9"/>
                </a:solidFill>
                <a:latin typeface="Myriad Pro"/>
              </a:rPr>
              <a:t>December 2008 event</a:t>
            </a:r>
            <a:endParaRPr lang="en-US" sz="2200" b="1" dirty="0">
              <a:solidFill>
                <a:srgbClr val="2D2DB9"/>
              </a:solidFill>
              <a:latin typeface="Myriad Pro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6912" y="5342037"/>
            <a:ext cx="7509428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EM ridge, H extension from Russia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Mediterranean trough (later streamer and cutoff) and surface cyclone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smtClean="0">
                <a:solidFill>
                  <a:schemeClr val="tx1"/>
                </a:solidFill>
              </a:rPr>
              <a:t>Atlantic block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51762" y="355439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2D2DB9"/>
                </a:solidFill>
              </a:rPr>
              <a:t>L</a:t>
            </a:r>
            <a:endParaRPr lang="en-US" sz="2400" b="1" dirty="0">
              <a:solidFill>
                <a:srgbClr val="2D2DB9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25870" y="349718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H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69112" y="279294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H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069" y="2228408"/>
            <a:ext cx="18389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320-K PV [PVU</a:t>
            </a:r>
            <a:r>
              <a:rPr lang="en-US" dirty="0" smtClean="0">
                <a:solidFill>
                  <a:schemeClr val="tx1"/>
                </a:solidFill>
              </a:rPr>
              <a:t>]</a:t>
            </a:r>
          </a:p>
          <a:p>
            <a:r>
              <a:rPr lang="en-US" dirty="0">
                <a:solidFill>
                  <a:schemeClr val="tx1"/>
                </a:solidFill>
              </a:rPr>
              <a:t>SLP [</a:t>
            </a:r>
            <a:r>
              <a:rPr lang="en-US" dirty="0" err="1">
                <a:solidFill>
                  <a:schemeClr val="tx1"/>
                </a:solidFill>
              </a:rPr>
              <a:t>hPa</a:t>
            </a:r>
            <a:r>
              <a:rPr lang="en-US" dirty="0">
                <a:solidFill>
                  <a:schemeClr val="tx1"/>
                </a:solidFill>
              </a:rPr>
              <a:t>]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27" name="image20.png"/>
          <p:cNvPicPr/>
          <p:nvPr/>
        </p:nvPicPr>
        <p:blipFill rotWithShape="1">
          <a:blip r:embed="rId2"/>
          <a:srcRect l="91448" b="28795"/>
          <a:stretch/>
        </p:blipFill>
        <p:spPr>
          <a:xfrm>
            <a:off x="7798775" y="2010971"/>
            <a:ext cx="609600" cy="2743200"/>
          </a:xfrm>
          <a:prstGeom prst="rect">
            <a:avLst/>
          </a:prstGeom>
          <a:ln/>
        </p:spPr>
      </p:pic>
      <p:sp>
        <p:nvSpPr>
          <p:cNvPr id="28" name="Rectangle 27"/>
          <p:cNvSpPr/>
          <p:nvPr/>
        </p:nvSpPr>
        <p:spPr>
          <a:xfrm>
            <a:off x="7720170" y="1962878"/>
            <a:ext cx="6543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[PVU]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144712" y="233127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2D2DB9"/>
                </a:solidFill>
              </a:rPr>
              <a:t>L</a:t>
            </a:r>
            <a:endParaRPr lang="en-US" sz="2400" b="1" dirty="0">
              <a:solidFill>
                <a:srgbClr val="2D2DB9"/>
              </a:solidFill>
            </a:endParaRPr>
          </a:p>
        </p:txBody>
      </p:sp>
      <p:sp>
        <p:nvSpPr>
          <p:cNvPr id="3" name="5-Point Star 2"/>
          <p:cNvSpPr/>
          <p:nvPr/>
        </p:nvSpPr>
        <p:spPr bwMode="auto">
          <a:xfrm>
            <a:off x="5649912" y="3779837"/>
            <a:ext cx="228600" cy="179017"/>
          </a:xfrm>
          <a:prstGeom prst="star5">
            <a:avLst/>
          </a:prstGeom>
          <a:solidFill>
            <a:srgbClr val="A42A2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69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9312" y="1341437"/>
            <a:ext cx="861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Airmass</a:t>
            </a:r>
            <a:r>
              <a:rPr lang="en-US" dirty="0" smtClean="0">
                <a:solidFill>
                  <a:schemeClr val="tx1"/>
                </a:solidFill>
              </a:rPr>
              <a:t> trajectories reaching the lower </a:t>
            </a:r>
            <a:r>
              <a:rPr lang="en-US" dirty="0" smtClean="0">
                <a:solidFill>
                  <a:schemeClr val="tx1"/>
                </a:solidFill>
              </a:rPr>
              <a:t>troposphere, tracing of the air parcels’ pressure, temperature and humidity evolution identified </a:t>
            </a:r>
            <a:r>
              <a:rPr lang="en-US" dirty="0" smtClean="0">
                <a:solidFill>
                  <a:schemeClr val="tx1"/>
                </a:solidFill>
              </a:rPr>
              <a:t>3 governing mechanisms: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962" y="2269658"/>
            <a:ext cx="5029200" cy="33812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82970" y="2048388"/>
            <a:ext cx="258949" cy="243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(a)</a:t>
            </a:r>
            <a:endParaRPr lang="en-US" sz="1600" b="1" dirty="0"/>
          </a:p>
        </p:txBody>
      </p:sp>
      <p:sp>
        <p:nvSpPr>
          <p:cNvPr id="14" name="Rectangle 13"/>
          <p:cNvSpPr/>
          <p:nvPr/>
        </p:nvSpPr>
        <p:spPr>
          <a:xfrm>
            <a:off x="1420812" y="274637"/>
            <a:ext cx="7467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2D2DB9"/>
                </a:solidFill>
                <a:latin typeface="Myriad Pro"/>
              </a:rPr>
              <a:t>Q1. Mechanisms: high T, low q</a:t>
            </a:r>
            <a:endParaRPr lang="en-US" sz="2200" b="1" dirty="0">
              <a:solidFill>
                <a:srgbClr val="2D2DB9"/>
              </a:solidFill>
              <a:latin typeface="Myriad Pro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390400" y="4694237"/>
            <a:ext cx="393112" cy="1447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20068" y="2170323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[</a:t>
            </a:r>
            <a:r>
              <a:rPr lang="en-US" dirty="0" err="1" smtClean="0">
                <a:solidFill>
                  <a:schemeClr val="tx1"/>
                </a:solidFill>
              </a:rPr>
              <a:t>hPa</a:t>
            </a:r>
            <a:r>
              <a:rPr lang="en-US" dirty="0" smtClean="0">
                <a:solidFill>
                  <a:schemeClr val="tx1"/>
                </a:solidFill>
              </a:rPr>
              <a:t>]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85812" y="2417316"/>
            <a:ext cx="40767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Adiabatic heating </a:t>
            </a:r>
            <a:r>
              <a:rPr lang="en-US" dirty="0" smtClean="0">
                <a:solidFill>
                  <a:schemeClr val="tx1"/>
                </a:solidFill>
              </a:rPr>
              <a:t>due to compression during slantwise </a:t>
            </a:r>
            <a:r>
              <a:rPr lang="en-US" b="1" dirty="0" smtClean="0">
                <a:solidFill>
                  <a:schemeClr val="tx1"/>
                </a:solidFill>
              </a:rPr>
              <a:t>descent</a:t>
            </a:r>
            <a:r>
              <a:rPr lang="en-US" dirty="0" smtClean="0">
                <a:solidFill>
                  <a:schemeClr val="tx1"/>
                </a:solidFill>
              </a:rPr>
              <a:t> around EM ridge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Advection</a:t>
            </a:r>
            <a:r>
              <a:rPr lang="en-US" dirty="0" smtClean="0">
                <a:solidFill>
                  <a:schemeClr val="tx1"/>
                </a:solidFill>
              </a:rPr>
              <a:t> of warm and dry continental air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tx1"/>
                </a:solidFill>
              </a:rPr>
              <a:t>Diabatic</a:t>
            </a:r>
            <a:r>
              <a:rPr lang="en-US" b="1" dirty="0" smtClean="0">
                <a:solidFill>
                  <a:schemeClr val="tx1"/>
                </a:solidFill>
              </a:rPr>
              <a:t> surface heat fluxes </a:t>
            </a:r>
            <a:r>
              <a:rPr lang="en-US" dirty="0" smtClean="0">
                <a:solidFill>
                  <a:schemeClr val="tx1"/>
                </a:solidFill>
              </a:rPr>
              <a:t>warm continental air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42010" y="6402396"/>
            <a:ext cx="44165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Quantification of relative </a:t>
            </a:r>
            <a:r>
              <a:rPr lang="en-US" dirty="0" smtClean="0">
                <a:solidFill>
                  <a:schemeClr val="tx1"/>
                </a:solidFill>
              </a:rPr>
              <a:t>contributions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Any of the mechanisms can be dominant!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7057389" y="5586417"/>
            <a:ext cx="228600" cy="685800"/>
          </a:xfrm>
          <a:prstGeom prst="downArrow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30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5918" y="1841092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Upper-tropospheric </a:t>
            </a:r>
            <a:r>
              <a:rPr lang="en-US" dirty="0" smtClean="0">
                <a:solidFill>
                  <a:schemeClr val="accent6"/>
                </a:solidFill>
              </a:rPr>
              <a:t>adiabatic</a:t>
            </a:r>
            <a:r>
              <a:rPr lang="en-US" dirty="0" smtClean="0">
                <a:solidFill>
                  <a:schemeClr val="tx1"/>
                </a:solidFill>
              </a:rPr>
              <a:t>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7467" y="1645944"/>
            <a:ext cx="4426763" cy="22751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32248" y="2039866"/>
            <a:ext cx="678662" cy="16450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03078" y="1685923"/>
            <a:ext cx="413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(a)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03078" y="3656974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(b)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97312" y="5575780"/>
            <a:ext cx="399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(c)</a:t>
            </a:r>
            <a:endParaRPr lang="en-US" sz="1600" b="1" dirty="0"/>
          </a:p>
        </p:txBody>
      </p:sp>
      <p:sp>
        <p:nvSpPr>
          <p:cNvPr id="11" name="Rectangle 10"/>
          <p:cNvSpPr/>
          <p:nvPr/>
        </p:nvSpPr>
        <p:spPr>
          <a:xfrm>
            <a:off x="1306512" y="279285"/>
            <a:ext cx="7467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2D2DB9"/>
                </a:solidFill>
                <a:latin typeface="Myriad Pro"/>
              </a:rPr>
              <a:t>Q2. Mechanism: ridge enhancement</a:t>
            </a:r>
            <a:endParaRPr lang="en-US" sz="2200" b="1" dirty="0">
              <a:solidFill>
                <a:srgbClr val="2D2DB9"/>
              </a:solidFill>
              <a:latin typeface="Myriad Pr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05586" y="1081908"/>
            <a:ext cx="7287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Airmass</a:t>
            </a:r>
            <a:r>
              <a:rPr lang="en-US" dirty="0">
                <a:solidFill>
                  <a:schemeClr val="tx1"/>
                </a:solidFill>
              </a:rPr>
              <a:t> trajectories reaching the </a:t>
            </a:r>
            <a:r>
              <a:rPr lang="en-US" dirty="0" smtClean="0">
                <a:solidFill>
                  <a:schemeClr val="tx1"/>
                </a:solidFill>
              </a:rPr>
              <a:t>upper-tropospheric EM ridge peak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881573" y="1798637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[</a:t>
            </a:r>
            <a:r>
              <a:rPr lang="en-US" dirty="0" err="1" smtClean="0">
                <a:solidFill>
                  <a:schemeClr val="tx1"/>
                </a:solidFill>
              </a:rPr>
              <a:t>hPa</a:t>
            </a:r>
            <a:r>
              <a:rPr lang="en-US" dirty="0" smtClean="0">
                <a:solidFill>
                  <a:schemeClr val="tx1"/>
                </a:solidFill>
              </a:rPr>
              <a:t>]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918" y="2737261"/>
            <a:ext cx="384064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Latent heating </a:t>
            </a:r>
            <a:r>
              <a:rPr lang="en-US" dirty="0" smtClean="0">
                <a:solidFill>
                  <a:schemeClr val="tx1"/>
                </a:solidFill>
              </a:rPr>
              <a:t>in ascending trajectories due to precipitation near Med. cyclone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bg2"/>
                </a:solidFill>
              </a:rPr>
              <a:t>(</a:t>
            </a:r>
            <a:r>
              <a:rPr lang="en-US" sz="1600" dirty="0">
                <a:solidFill>
                  <a:schemeClr val="bg2"/>
                </a:solidFill>
              </a:rPr>
              <a:t>Grams et al., 2011; Pfahl et al. 2015; Steinfeld and Pfahl 2019)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61-86</a:t>
            </a:r>
            <a:r>
              <a:rPr lang="en-US" dirty="0" smtClean="0">
                <a:solidFill>
                  <a:srgbClr val="C00000"/>
                </a:solidFill>
              </a:rPr>
              <a:t>%</a:t>
            </a:r>
            <a:r>
              <a:rPr lang="en-US" dirty="0" smtClean="0">
                <a:solidFill>
                  <a:schemeClr val="tx1"/>
                </a:solidFill>
              </a:rPr>
              <a:t> of </a:t>
            </a:r>
            <a:r>
              <a:rPr lang="en-US" dirty="0" err="1" smtClean="0">
                <a:solidFill>
                  <a:schemeClr val="tx1"/>
                </a:solidFill>
              </a:rPr>
              <a:t>airmasses</a:t>
            </a:r>
            <a:r>
              <a:rPr lang="en-US" dirty="0" smtClean="0">
                <a:solidFill>
                  <a:schemeClr val="tx1"/>
                </a:solidFill>
              </a:rPr>
              <a:t> reaching EM ridge peak during 3 different events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9" r="11196" b="65729"/>
          <a:stretch/>
        </p:blipFill>
        <p:spPr>
          <a:xfrm>
            <a:off x="4904674" y="4248281"/>
            <a:ext cx="3894927" cy="27026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16" t="35279" r="3132" b="36497"/>
          <a:stretch/>
        </p:blipFill>
        <p:spPr>
          <a:xfrm>
            <a:off x="8881573" y="4472668"/>
            <a:ext cx="630350" cy="220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1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1356" y="6372646"/>
            <a:ext cx="1143000" cy="1143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58838" y="789786"/>
            <a:ext cx="8763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Myriad Pro"/>
              </a:rPr>
              <a:t>Key role of EM ridge, upstream trough, upstream Atlantic block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Myriad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Myriad Pro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Myriad Pro"/>
              </a:rPr>
              <a:t>						</a:t>
            </a:r>
            <a:endParaRPr lang="en-US" dirty="0">
              <a:solidFill>
                <a:schemeClr val="tx1"/>
              </a:solidFill>
              <a:latin typeface="Myriad Pro"/>
            </a:endParaRPr>
          </a:p>
          <a:p>
            <a:pPr marL="285750" indent="-285750">
              <a:buFontTx/>
              <a:buChar char="-"/>
            </a:pPr>
            <a:endParaRPr lang="en-US" dirty="0" smtClean="0">
              <a:solidFill>
                <a:schemeClr val="tx1"/>
              </a:solidFill>
              <a:latin typeface="Myriad Pro"/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tx1"/>
              </a:solidFill>
              <a:latin typeface="Myriad Pro"/>
            </a:endParaRPr>
          </a:p>
          <a:p>
            <a:pPr marL="285750" indent="-285750">
              <a:buFontTx/>
              <a:buChar char="-"/>
            </a:pPr>
            <a:endParaRPr lang="en-US" dirty="0" smtClean="0">
              <a:solidFill>
                <a:schemeClr val="tx1"/>
              </a:solidFill>
              <a:latin typeface="Myriad Pro"/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tx1"/>
              </a:solidFill>
              <a:latin typeface="Myriad Pro"/>
            </a:endParaRPr>
          </a:p>
          <a:p>
            <a:pPr marL="285750" indent="-285750">
              <a:buFontTx/>
              <a:buChar char="-"/>
            </a:pPr>
            <a:endParaRPr lang="en-US" dirty="0" smtClean="0">
              <a:solidFill>
                <a:schemeClr val="tx1"/>
              </a:solidFill>
              <a:latin typeface="Myriad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Myriad Pro"/>
              </a:rPr>
              <a:t>Q1: </a:t>
            </a:r>
            <a:r>
              <a:rPr lang="en-US" dirty="0">
                <a:solidFill>
                  <a:schemeClr val="tx1"/>
                </a:solidFill>
                <a:latin typeface="Myriad Pro"/>
              </a:rPr>
              <a:t>mechanisms for high T, low </a:t>
            </a:r>
            <a:r>
              <a:rPr lang="en-US" dirty="0" smtClean="0">
                <a:solidFill>
                  <a:schemeClr val="tx1"/>
                </a:solidFill>
                <a:latin typeface="Myriad Pro"/>
              </a:rPr>
              <a:t>q: adiabatic warming during descent, advection and latent heating by surface fluxes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Myriad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Myriad Pro"/>
              </a:rPr>
              <a:t>Q2: Importance of </a:t>
            </a:r>
            <a:r>
              <a:rPr lang="en-US" dirty="0" err="1" smtClean="0">
                <a:solidFill>
                  <a:schemeClr val="tx1"/>
                </a:solidFill>
                <a:latin typeface="Myriad Pro"/>
              </a:rPr>
              <a:t>diabatic</a:t>
            </a:r>
            <a:r>
              <a:rPr lang="en-US" dirty="0" smtClean="0">
                <a:solidFill>
                  <a:schemeClr val="tx1"/>
                </a:solidFill>
                <a:latin typeface="Myriad Pro"/>
              </a:rPr>
              <a:t> heating near Med cyclone for maintenance of EM ridge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Myriad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Myriad Pro"/>
              </a:rPr>
              <a:t>Q3: </a:t>
            </a:r>
            <a:r>
              <a:rPr lang="en-US" dirty="0" err="1" smtClean="0">
                <a:solidFill>
                  <a:schemeClr val="tx1"/>
                </a:solidFill>
                <a:latin typeface="Myriad Pro"/>
              </a:rPr>
              <a:t>Rossby</a:t>
            </a:r>
            <a:r>
              <a:rPr lang="en-US" dirty="0" smtClean="0">
                <a:solidFill>
                  <a:schemeClr val="tx1"/>
                </a:solidFill>
                <a:latin typeface="Myriad Pro"/>
              </a:rPr>
              <a:t> wave pattern maintained downstream of Atlantic blocking. Its stationarity fixes the Med. trough and cyclone in place, to further support the persistent EM ridge 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/>
          <a:srcRect l="12963" t="15665" r="16667" b="22532"/>
          <a:stretch/>
        </p:blipFill>
        <p:spPr>
          <a:xfrm>
            <a:off x="4536578" y="2022906"/>
            <a:ext cx="375032" cy="355293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 bwMode="auto">
          <a:xfrm>
            <a:off x="2803355" y="1493837"/>
            <a:ext cx="3525839" cy="1286668"/>
          </a:xfrm>
          <a:custGeom>
            <a:avLst/>
            <a:gdLst>
              <a:gd name="connsiteX0" fmla="*/ 1992 w 3346282"/>
              <a:gd name="connsiteY0" fmla="*/ 991833 h 1286668"/>
              <a:gd name="connsiteX1" fmla="*/ 57833 w 3346282"/>
              <a:gd name="connsiteY1" fmla="*/ 649805 h 1286668"/>
              <a:gd name="connsiteX2" fmla="*/ 385900 w 3346282"/>
              <a:gd name="connsiteY2" fmla="*/ 377579 h 1286668"/>
              <a:gd name="connsiteX3" fmla="*/ 839610 w 3346282"/>
              <a:gd name="connsiteY3" fmla="*/ 272877 h 1286668"/>
              <a:gd name="connsiteX4" fmla="*/ 1125797 w 3346282"/>
              <a:gd name="connsiteY4" fmla="*/ 384560 h 1286668"/>
              <a:gd name="connsiteX5" fmla="*/ 1202578 w 3346282"/>
              <a:gd name="connsiteY5" fmla="*/ 621885 h 1286668"/>
              <a:gd name="connsiteX6" fmla="*/ 1188618 w 3346282"/>
              <a:gd name="connsiteY6" fmla="*/ 803369 h 1286668"/>
              <a:gd name="connsiteX7" fmla="*/ 1118816 w 3346282"/>
              <a:gd name="connsiteY7" fmla="*/ 1019753 h 1286668"/>
              <a:gd name="connsiteX8" fmla="*/ 1104856 w 3346282"/>
              <a:gd name="connsiteY8" fmla="*/ 1166337 h 1286668"/>
              <a:gd name="connsiteX9" fmla="*/ 1111836 w 3346282"/>
              <a:gd name="connsiteY9" fmla="*/ 1250099 h 1286668"/>
              <a:gd name="connsiteX10" fmla="*/ 1202578 w 3346282"/>
              <a:gd name="connsiteY10" fmla="*/ 1284999 h 1286668"/>
              <a:gd name="connsiteX11" fmla="*/ 1321241 w 3346282"/>
              <a:gd name="connsiteY11" fmla="*/ 1201237 h 1286668"/>
              <a:gd name="connsiteX12" fmla="*/ 1377082 w 3346282"/>
              <a:gd name="connsiteY12" fmla="*/ 1068615 h 1286668"/>
              <a:gd name="connsiteX13" fmla="*/ 1446884 w 3346282"/>
              <a:gd name="connsiteY13" fmla="*/ 859210 h 1286668"/>
              <a:gd name="connsiteX14" fmla="*/ 1579507 w 3346282"/>
              <a:gd name="connsiteY14" fmla="*/ 628865 h 1286668"/>
              <a:gd name="connsiteX15" fmla="*/ 1663268 w 3346282"/>
              <a:gd name="connsiteY15" fmla="*/ 468321 h 1286668"/>
              <a:gd name="connsiteX16" fmla="*/ 1802871 w 3346282"/>
              <a:gd name="connsiteY16" fmla="*/ 279857 h 1286668"/>
              <a:gd name="connsiteX17" fmla="*/ 2068117 w 3346282"/>
              <a:gd name="connsiteY17" fmla="*/ 112334 h 1286668"/>
              <a:gd name="connsiteX18" fmla="*/ 2389204 w 3346282"/>
              <a:gd name="connsiteY18" fmla="*/ 14612 h 1286668"/>
              <a:gd name="connsiteX19" fmla="*/ 2759152 w 3346282"/>
              <a:gd name="connsiteY19" fmla="*/ 7631 h 1286668"/>
              <a:gd name="connsiteX20" fmla="*/ 3101180 w 3346282"/>
              <a:gd name="connsiteY20" fmla="*/ 84413 h 1286668"/>
              <a:gd name="connsiteX21" fmla="*/ 3247763 w 3346282"/>
              <a:gd name="connsiteY21" fmla="*/ 189115 h 1286668"/>
              <a:gd name="connsiteX22" fmla="*/ 3324545 w 3346282"/>
              <a:gd name="connsiteY22" fmla="*/ 398520 h 1286668"/>
              <a:gd name="connsiteX23" fmla="*/ 3345485 w 3346282"/>
              <a:gd name="connsiteY23" fmla="*/ 524163 h 1286668"/>
              <a:gd name="connsiteX24" fmla="*/ 3303604 w 3346282"/>
              <a:gd name="connsiteY24" fmla="*/ 684706 h 1286668"/>
              <a:gd name="connsiteX25" fmla="*/ 3247763 w 3346282"/>
              <a:gd name="connsiteY25" fmla="*/ 782428 h 1286668"/>
              <a:gd name="connsiteX26" fmla="*/ 3205882 w 3346282"/>
              <a:gd name="connsiteY26" fmla="*/ 831289 h 1286668"/>
              <a:gd name="connsiteX27" fmla="*/ 3191922 w 3346282"/>
              <a:gd name="connsiteY27" fmla="*/ 852230 h 1286668"/>
              <a:gd name="connsiteX0" fmla="*/ 1992 w 3346282"/>
              <a:gd name="connsiteY0" fmla="*/ 991833 h 1286668"/>
              <a:gd name="connsiteX1" fmla="*/ 57833 w 3346282"/>
              <a:gd name="connsiteY1" fmla="*/ 649805 h 1286668"/>
              <a:gd name="connsiteX2" fmla="*/ 385900 w 3346282"/>
              <a:gd name="connsiteY2" fmla="*/ 377579 h 1286668"/>
              <a:gd name="connsiteX3" fmla="*/ 860550 w 3346282"/>
              <a:gd name="connsiteY3" fmla="*/ 203076 h 1286668"/>
              <a:gd name="connsiteX4" fmla="*/ 1125797 w 3346282"/>
              <a:gd name="connsiteY4" fmla="*/ 384560 h 1286668"/>
              <a:gd name="connsiteX5" fmla="*/ 1202578 w 3346282"/>
              <a:gd name="connsiteY5" fmla="*/ 621885 h 1286668"/>
              <a:gd name="connsiteX6" fmla="*/ 1188618 w 3346282"/>
              <a:gd name="connsiteY6" fmla="*/ 803369 h 1286668"/>
              <a:gd name="connsiteX7" fmla="*/ 1118816 w 3346282"/>
              <a:gd name="connsiteY7" fmla="*/ 1019753 h 1286668"/>
              <a:gd name="connsiteX8" fmla="*/ 1104856 w 3346282"/>
              <a:gd name="connsiteY8" fmla="*/ 1166337 h 1286668"/>
              <a:gd name="connsiteX9" fmla="*/ 1111836 w 3346282"/>
              <a:gd name="connsiteY9" fmla="*/ 1250099 h 1286668"/>
              <a:gd name="connsiteX10" fmla="*/ 1202578 w 3346282"/>
              <a:gd name="connsiteY10" fmla="*/ 1284999 h 1286668"/>
              <a:gd name="connsiteX11" fmla="*/ 1321241 w 3346282"/>
              <a:gd name="connsiteY11" fmla="*/ 1201237 h 1286668"/>
              <a:gd name="connsiteX12" fmla="*/ 1377082 w 3346282"/>
              <a:gd name="connsiteY12" fmla="*/ 1068615 h 1286668"/>
              <a:gd name="connsiteX13" fmla="*/ 1446884 w 3346282"/>
              <a:gd name="connsiteY13" fmla="*/ 859210 h 1286668"/>
              <a:gd name="connsiteX14" fmla="*/ 1579507 w 3346282"/>
              <a:gd name="connsiteY14" fmla="*/ 628865 h 1286668"/>
              <a:gd name="connsiteX15" fmla="*/ 1663268 w 3346282"/>
              <a:gd name="connsiteY15" fmla="*/ 468321 h 1286668"/>
              <a:gd name="connsiteX16" fmla="*/ 1802871 w 3346282"/>
              <a:gd name="connsiteY16" fmla="*/ 279857 h 1286668"/>
              <a:gd name="connsiteX17" fmla="*/ 2068117 w 3346282"/>
              <a:gd name="connsiteY17" fmla="*/ 112334 h 1286668"/>
              <a:gd name="connsiteX18" fmla="*/ 2389204 w 3346282"/>
              <a:gd name="connsiteY18" fmla="*/ 14612 h 1286668"/>
              <a:gd name="connsiteX19" fmla="*/ 2759152 w 3346282"/>
              <a:gd name="connsiteY19" fmla="*/ 7631 h 1286668"/>
              <a:gd name="connsiteX20" fmla="*/ 3101180 w 3346282"/>
              <a:gd name="connsiteY20" fmla="*/ 84413 h 1286668"/>
              <a:gd name="connsiteX21" fmla="*/ 3247763 w 3346282"/>
              <a:gd name="connsiteY21" fmla="*/ 189115 h 1286668"/>
              <a:gd name="connsiteX22" fmla="*/ 3324545 w 3346282"/>
              <a:gd name="connsiteY22" fmla="*/ 398520 h 1286668"/>
              <a:gd name="connsiteX23" fmla="*/ 3345485 w 3346282"/>
              <a:gd name="connsiteY23" fmla="*/ 524163 h 1286668"/>
              <a:gd name="connsiteX24" fmla="*/ 3303604 w 3346282"/>
              <a:gd name="connsiteY24" fmla="*/ 684706 h 1286668"/>
              <a:gd name="connsiteX25" fmla="*/ 3247763 w 3346282"/>
              <a:gd name="connsiteY25" fmla="*/ 782428 h 1286668"/>
              <a:gd name="connsiteX26" fmla="*/ 3205882 w 3346282"/>
              <a:gd name="connsiteY26" fmla="*/ 831289 h 1286668"/>
              <a:gd name="connsiteX27" fmla="*/ 3191922 w 3346282"/>
              <a:gd name="connsiteY27" fmla="*/ 852230 h 1286668"/>
              <a:gd name="connsiteX0" fmla="*/ 3148 w 3347438"/>
              <a:gd name="connsiteY0" fmla="*/ 991833 h 1286668"/>
              <a:gd name="connsiteX1" fmla="*/ 58989 w 3347438"/>
              <a:gd name="connsiteY1" fmla="*/ 649805 h 1286668"/>
              <a:gd name="connsiteX2" fmla="*/ 428937 w 3347438"/>
              <a:gd name="connsiteY2" fmla="*/ 133273 h 1286668"/>
              <a:gd name="connsiteX3" fmla="*/ 861706 w 3347438"/>
              <a:gd name="connsiteY3" fmla="*/ 203076 h 1286668"/>
              <a:gd name="connsiteX4" fmla="*/ 1126953 w 3347438"/>
              <a:gd name="connsiteY4" fmla="*/ 384560 h 1286668"/>
              <a:gd name="connsiteX5" fmla="*/ 1203734 w 3347438"/>
              <a:gd name="connsiteY5" fmla="*/ 621885 h 1286668"/>
              <a:gd name="connsiteX6" fmla="*/ 1189774 w 3347438"/>
              <a:gd name="connsiteY6" fmla="*/ 803369 h 1286668"/>
              <a:gd name="connsiteX7" fmla="*/ 1119972 w 3347438"/>
              <a:gd name="connsiteY7" fmla="*/ 1019753 h 1286668"/>
              <a:gd name="connsiteX8" fmla="*/ 1106012 w 3347438"/>
              <a:gd name="connsiteY8" fmla="*/ 1166337 h 1286668"/>
              <a:gd name="connsiteX9" fmla="*/ 1112992 w 3347438"/>
              <a:gd name="connsiteY9" fmla="*/ 1250099 h 1286668"/>
              <a:gd name="connsiteX10" fmla="*/ 1203734 w 3347438"/>
              <a:gd name="connsiteY10" fmla="*/ 1284999 h 1286668"/>
              <a:gd name="connsiteX11" fmla="*/ 1322397 w 3347438"/>
              <a:gd name="connsiteY11" fmla="*/ 1201237 h 1286668"/>
              <a:gd name="connsiteX12" fmla="*/ 1378238 w 3347438"/>
              <a:gd name="connsiteY12" fmla="*/ 1068615 h 1286668"/>
              <a:gd name="connsiteX13" fmla="*/ 1448040 w 3347438"/>
              <a:gd name="connsiteY13" fmla="*/ 859210 h 1286668"/>
              <a:gd name="connsiteX14" fmla="*/ 1580663 w 3347438"/>
              <a:gd name="connsiteY14" fmla="*/ 628865 h 1286668"/>
              <a:gd name="connsiteX15" fmla="*/ 1664424 w 3347438"/>
              <a:gd name="connsiteY15" fmla="*/ 468321 h 1286668"/>
              <a:gd name="connsiteX16" fmla="*/ 1804027 w 3347438"/>
              <a:gd name="connsiteY16" fmla="*/ 279857 h 1286668"/>
              <a:gd name="connsiteX17" fmla="*/ 2069273 w 3347438"/>
              <a:gd name="connsiteY17" fmla="*/ 112334 h 1286668"/>
              <a:gd name="connsiteX18" fmla="*/ 2390360 w 3347438"/>
              <a:gd name="connsiteY18" fmla="*/ 14612 h 1286668"/>
              <a:gd name="connsiteX19" fmla="*/ 2760308 w 3347438"/>
              <a:gd name="connsiteY19" fmla="*/ 7631 h 1286668"/>
              <a:gd name="connsiteX20" fmla="*/ 3102336 w 3347438"/>
              <a:gd name="connsiteY20" fmla="*/ 84413 h 1286668"/>
              <a:gd name="connsiteX21" fmla="*/ 3248919 w 3347438"/>
              <a:gd name="connsiteY21" fmla="*/ 189115 h 1286668"/>
              <a:gd name="connsiteX22" fmla="*/ 3325701 w 3347438"/>
              <a:gd name="connsiteY22" fmla="*/ 398520 h 1286668"/>
              <a:gd name="connsiteX23" fmla="*/ 3346641 w 3347438"/>
              <a:gd name="connsiteY23" fmla="*/ 524163 h 1286668"/>
              <a:gd name="connsiteX24" fmla="*/ 3304760 w 3347438"/>
              <a:gd name="connsiteY24" fmla="*/ 684706 h 1286668"/>
              <a:gd name="connsiteX25" fmla="*/ 3248919 w 3347438"/>
              <a:gd name="connsiteY25" fmla="*/ 782428 h 1286668"/>
              <a:gd name="connsiteX26" fmla="*/ 3207038 w 3347438"/>
              <a:gd name="connsiteY26" fmla="*/ 831289 h 1286668"/>
              <a:gd name="connsiteX27" fmla="*/ 3193078 w 3347438"/>
              <a:gd name="connsiteY27" fmla="*/ 852230 h 1286668"/>
              <a:gd name="connsiteX0" fmla="*/ 3148 w 3347438"/>
              <a:gd name="connsiteY0" fmla="*/ 991833 h 1286668"/>
              <a:gd name="connsiteX1" fmla="*/ 58989 w 3347438"/>
              <a:gd name="connsiteY1" fmla="*/ 649805 h 1286668"/>
              <a:gd name="connsiteX2" fmla="*/ 215154 w 3347438"/>
              <a:gd name="connsiteY2" fmla="*/ 390223 h 1286668"/>
              <a:gd name="connsiteX3" fmla="*/ 428937 w 3347438"/>
              <a:gd name="connsiteY3" fmla="*/ 133273 h 1286668"/>
              <a:gd name="connsiteX4" fmla="*/ 861706 w 3347438"/>
              <a:gd name="connsiteY4" fmla="*/ 203076 h 1286668"/>
              <a:gd name="connsiteX5" fmla="*/ 1126953 w 3347438"/>
              <a:gd name="connsiteY5" fmla="*/ 384560 h 1286668"/>
              <a:gd name="connsiteX6" fmla="*/ 1203734 w 3347438"/>
              <a:gd name="connsiteY6" fmla="*/ 621885 h 1286668"/>
              <a:gd name="connsiteX7" fmla="*/ 1189774 w 3347438"/>
              <a:gd name="connsiteY7" fmla="*/ 803369 h 1286668"/>
              <a:gd name="connsiteX8" fmla="*/ 1119972 w 3347438"/>
              <a:gd name="connsiteY8" fmla="*/ 1019753 h 1286668"/>
              <a:gd name="connsiteX9" fmla="*/ 1106012 w 3347438"/>
              <a:gd name="connsiteY9" fmla="*/ 1166337 h 1286668"/>
              <a:gd name="connsiteX10" fmla="*/ 1112992 w 3347438"/>
              <a:gd name="connsiteY10" fmla="*/ 1250099 h 1286668"/>
              <a:gd name="connsiteX11" fmla="*/ 1203734 w 3347438"/>
              <a:gd name="connsiteY11" fmla="*/ 1284999 h 1286668"/>
              <a:gd name="connsiteX12" fmla="*/ 1322397 w 3347438"/>
              <a:gd name="connsiteY12" fmla="*/ 1201237 h 1286668"/>
              <a:gd name="connsiteX13" fmla="*/ 1378238 w 3347438"/>
              <a:gd name="connsiteY13" fmla="*/ 1068615 h 1286668"/>
              <a:gd name="connsiteX14" fmla="*/ 1448040 w 3347438"/>
              <a:gd name="connsiteY14" fmla="*/ 859210 h 1286668"/>
              <a:gd name="connsiteX15" fmla="*/ 1580663 w 3347438"/>
              <a:gd name="connsiteY15" fmla="*/ 628865 h 1286668"/>
              <a:gd name="connsiteX16" fmla="*/ 1664424 w 3347438"/>
              <a:gd name="connsiteY16" fmla="*/ 468321 h 1286668"/>
              <a:gd name="connsiteX17" fmla="*/ 1804027 w 3347438"/>
              <a:gd name="connsiteY17" fmla="*/ 279857 h 1286668"/>
              <a:gd name="connsiteX18" fmla="*/ 2069273 w 3347438"/>
              <a:gd name="connsiteY18" fmla="*/ 112334 h 1286668"/>
              <a:gd name="connsiteX19" fmla="*/ 2390360 w 3347438"/>
              <a:gd name="connsiteY19" fmla="*/ 14612 h 1286668"/>
              <a:gd name="connsiteX20" fmla="*/ 2760308 w 3347438"/>
              <a:gd name="connsiteY20" fmla="*/ 7631 h 1286668"/>
              <a:gd name="connsiteX21" fmla="*/ 3102336 w 3347438"/>
              <a:gd name="connsiteY21" fmla="*/ 84413 h 1286668"/>
              <a:gd name="connsiteX22" fmla="*/ 3248919 w 3347438"/>
              <a:gd name="connsiteY22" fmla="*/ 189115 h 1286668"/>
              <a:gd name="connsiteX23" fmla="*/ 3325701 w 3347438"/>
              <a:gd name="connsiteY23" fmla="*/ 398520 h 1286668"/>
              <a:gd name="connsiteX24" fmla="*/ 3346641 w 3347438"/>
              <a:gd name="connsiteY24" fmla="*/ 524163 h 1286668"/>
              <a:gd name="connsiteX25" fmla="*/ 3304760 w 3347438"/>
              <a:gd name="connsiteY25" fmla="*/ 684706 h 1286668"/>
              <a:gd name="connsiteX26" fmla="*/ 3248919 w 3347438"/>
              <a:gd name="connsiteY26" fmla="*/ 782428 h 1286668"/>
              <a:gd name="connsiteX27" fmla="*/ 3207038 w 3347438"/>
              <a:gd name="connsiteY27" fmla="*/ 831289 h 1286668"/>
              <a:gd name="connsiteX28" fmla="*/ 3193078 w 3347438"/>
              <a:gd name="connsiteY28" fmla="*/ 852230 h 1286668"/>
              <a:gd name="connsiteX0" fmla="*/ 336 w 3344626"/>
              <a:gd name="connsiteY0" fmla="*/ 991833 h 1286668"/>
              <a:gd name="connsiteX1" fmla="*/ 56177 w 3344626"/>
              <a:gd name="connsiteY1" fmla="*/ 649805 h 1286668"/>
              <a:gd name="connsiteX2" fmla="*/ 156501 w 3344626"/>
              <a:gd name="connsiteY2" fmla="*/ 138938 h 1286668"/>
              <a:gd name="connsiteX3" fmla="*/ 426125 w 3344626"/>
              <a:gd name="connsiteY3" fmla="*/ 133273 h 1286668"/>
              <a:gd name="connsiteX4" fmla="*/ 858894 w 3344626"/>
              <a:gd name="connsiteY4" fmla="*/ 203076 h 1286668"/>
              <a:gd name="connsiteX5" fmla="*/ 1124141 w 3344626"/>
              <a:gd name="connsiteY5" fmla="*/ 384560 h 1286668"/>
              <a:gd name="connsiteX6" fmla="*/ 1200922 w 3344626"/>
              <a:gd name="connsiteY6" fmla="*/ 621885 h 1286668"/>
              <a:gd name="connsiteX7" fmla="*/ 1186962 w 3344626"/>
              <a:gd name="connsiteY7" fmla="*/ 803369 h 1286668"/>
              <a:gd name="connsiteX8" fmla="*/ 1117160 w 3344626"/>
              <a:gd name="connsiteY8" fmla="*/ 1019753 h 1286668"/>
              <a:gd name="connsiteX9" fmla="*/ 1103200 w 3344626"/>
              <a:gd name="connsiteY9" fmla="*/ 1166337 h 1286668"/>
              <a:gd name="connsiteX10" fmla="*/ 1110180 w 3344626"/>
              <a:gd name="connsiteY10" fmla="*/ 1250099 h 1286668"/>
              <a:gd name="connsiteX11" fmla="*/ 1200922 w 3344626"/>
              <a:gd name="connsiteY11" fmla="*/ 1284999 h 1286668"/>
              <a:gd name="connsiteX12" fmla="*/ 1319585 w 3344626"/>
              <a:gd name="connsiteY12" fmla="*/ 1201237 h 1286668"/>
              <a:gd name="connsiteX13" fmla="*/ 1375426 w 3344626"/>
              <a:gd name="connsiteY13" fmla="*/ 1068615 h 1286668"/>
              <a:gd name="connsiteX14" fmla="*/ 1445228 w 3344626"/>
              <a:gd name="connsiteY14" fmla="*/ 859210 h 1286668"/>
              <a:gd name="connsiteX15" fmla="*/ 1577851 w 3344626"/>
              <a:gd name="connsiteY15" fmla="*/ 628865 h 1286668"/>
              <a:gd name="connsiteX16" fmla="*/ 1661612 w 3344626"/>
              <a:gd name="connsiteY16" fmla="*/ 468321 h 1286668"/>
              <a:gd name="connsiteX17" fmla="*/ 1801215 w 3344626"/>
              <a:gd name="connsiteY17" fmla="*/ 279857 h 1286668"/>
              <a:gd name="connsiteX18" fmla="*/ 2066461 w 3344626"/>
              <a:gd name="connsiteY18" fmla="*/ 112334 h 1286668"/>
              <a:gd name="connsiteX19" fmla="*/ 2387548 w 3344626"/>
              <a:gd name="connsiteY19" fmla="*/ 14612 h 1286668"/>
              <a:gd name="connsiteX20" fmla="*/ 2757496 w 3344626"/>
              <a:gd name="connsiteY20" fmla="*/ 7631 h 1286668"/>
              <a:gd name="connsiteX21" fmla="*/ 3099524 w 3344626"/>
              <a:gd name="connsiteY21" fmla="*/ 84413 h 1286668"/>
              <a:gd name="connsiteX22" fmla="*/ 3246107 w 3344626"/>
              <a:gd name="connsiteY22" fmla="*/ 189115 h 1286668"/>
              <a:gd name="connsiteX23" fmla="*/ 3322889 w 3344626"/>
              <a:gd name="connsiteY23" fmla="*/ 398520 h 1286668"/>
              <a:gd name="connsiteX24" fmla="*/ 3343829 w 3344626"/>
              <a:gd name="connsiteY24" fmla="*/ 524163 h 1286668"/>
              <a:gd name="connsiteX25" fmla="*/ 3301948 w 3344626"/>
              <a:gd name="connsiteY25" fmla="*/ 684706 h 1286668"/>
              <a:gd name="connsiteX26" fmla="*/ 3246107 w 3344626"/>
              <a:gd name="connsiteY26" fmla="*/ 782428 h 1286668"/>
              <a:gd name="connsiteX27" fmla="*/ 3204226 w 3344626"/>
              <a:gd name="connsiteY27" fmla="*/ 831289 h 1286668"/>
              <a:gd name="connsiteX28" fmla="*/ 3190266 w 3344626"/>
              <a:gd name="connsiteY28" fmla="*/ 852230 h 1286668"/>
              <a:gd name="connsiteX0" fmla="*/ 336 w 3344626"/>
              <a:gd name="connsiteY0" fmla="*/ 991833 h 1286668"/>
              <a:gd name="connsiteX1" fmla="*/ 56177 w 3344626"/>
              <a:gd name="connsiteY1" fmla="*/ 649805 h 1286668"/>
              <a:gd name="connsiteX2" fmla="*/ 156501 w 3344626"/>
              <a:gd name="connsiteY2" fmla="*/ 138938 h 1286668"/>
              <a:gd name="connsiteX3" fmla="*/ 544788 w 3344626"/>
              <a:gd name="connsiteY3" fmla="*/ 56491 h 1286668"/>
              <a:gd name="connsiteX4" fmla="*/ 858894 w 3344626"/>
              <a:gd name="connsiteY4" fmla="*/ 203076 h 1286668"/>
              <a:gd name="connsiteX5" fmla="*/ 1124141 w 3344626"/>
              <a:gd name="connsiteY5" fmla="*/ 384560 h 1286668"/>
              <a:gd name="connsiteX6" fmla="*/ 1200922 w 3344626"/>
              <a:gd name="connsiteY6" fmla="*/ 621885 h 1286668"/>
              <a:gd name="connsiteX7" fmla="*/ 1186962 w 3344626"/>
              <a:gd name="connsiteY7" fmla="*/ 803369 h 1286668"/>
              <a:gd name="connsiteX8" fmla="*/ 1117160 w 3344626"/>
              <a:gd name="connsiteY8" fmla="*/ 1019753 h 1286668"/>
              <a:gd name="connsiteX9" fmla="*/ 1103200 w 3344626"/>
              <a:gd name="connsiteY9" fmla="*/ 1166337 h 1286668"/>
              <a:gd name="connsiteX10" fmla="*/ 1110180 w 3344626"/>
              <a:gd name="connsiteY10" fmla="*/ 1250099 h 1286668"/>
              <a:gd name="connsiteX11" fmla="*/ 1200922 w 3344626"/>
              <a:gd name="connsiteY11" fmla="*/ 1284999 h 1286668"/>
              <a:gd name="connsiteX12" fmla="*/ 1319585 w 3344626"/>
              <a:gd name="connsiteY12" fmla="*/ 1201237 h 1286668"/>
              <a:gd name="connsiteX13" fmla="*/ 1375426 w 3344626"/>
              <a:gd name="connsiteY13" fmla="*/ 1068615 h 1286668"/>
              <a:gd name="connsiteX14" fmla="*/ 1445228 w 3344626"/>
              <a:gd name="connsiteY14" fmla="*/ 859210 h 1286668"/>
              <a:gd name="connsiteX15" fmla="*/ 1577851 w 3344626"/>
              <a:gd name="connsiteY15" fmla="*/ 628865 h 1286668"/>
              <a:gd name="connsiteX16" fmla="*/ 1661612 w 3344626"/>
              <a:gd name="connsiteY16" fmla="*/ 468321 h 1286668"/>
              <a:gd name="connsiteX17" fmla="*/ 1801215 w 3344626"/>
              <a:gd name="connsiteY17" fmla="*/ 279857 h 1286668"/>
              <a:gd name="connsiteX18" fmla="*/ 2066461 w 3344626"/>
              <a:gd name="connsiteY18" fmla="*/ 112334 h 1286668"/>
              <a:gd name="connsiteX19" fmla="*/ 2387548 w 3344626"/>
              <a:gd name="connsiteY19" fmla="*/ 14612 h 1286668"/>
              <a:gd name="connsiteX20" fmla="*/ 2757496 w 3344626"/>
              <a:gd name="connsiteY20" fmla="*/ 7631 h 1286668"/>
              <a:gd name="connsiteX21" fmla="*/ 3099524 w 3344626"/>
              <a:gd name="connsiteY21" fmla="*/ 84413 h 1286668"/>
              <a:gd name="connsiteX22" fmla="*/ 3246107 w 3344626"/>
              <a:gd name="connsiteY22" fmla="*/ 189115 h 1286668"/>
              <a:gd name="connsiteX23" fmla="*/ 3322889 w 3344626"/>
              <a:gd name="connsiteY23" fmla="*/ 398520 h 1286668"/>
              <a:gd name="connsiteX24" fmla="*/ 3343829 w 3344626"/>
              <a:gd name="connsiteY24" fmla="*/ 524163 h 1286668"/>
              <a:gd name="connsiteX25" fmla="*/ 3301948 w 3344626"/>
              <a:gd name="connsiteY25" fmla="*/ 684706 h 1286668"/>
              <a:gd name="connsiteX26" fmla="*/ 3246107 w 3344626"/>
              <a:gd name="connsiteY26" fmla="*/ 782428 h 1286668"/>
              <a:gd name="connsiteX27" fmla="*/ 3204226 w 3344626"/>
              <a:gd name="connsiteY27" fmla="*/ 831289 h 1286668"/>
              <a:gd name="connsiteX28" fmla="*/ 3190266 w 3344626"/>
              <a:gd name="connsiteY28" fmla="*/ 852230 h 1286668"/>
              <a:gd name="connsiteX0" fmla="*/ 336 w 3344626"/>
              <a:gd name="connsiteY0" fmla="*/ 991833 h 1286668"/>
              <a:gd name="connsiteX1" fmla="*/ 56177 w 3344626"/>
              <a:gd name="connsiteY1" fmla="*/ 649805 h 1286668"/>
              <a:gd name="connsiteX2" fmla="*/ 156501 w 3344626"/>
              <a:gd name="connsiteY2" fmla="*/ 138938 h 1286668"/>
              <a:gd name="connsiteX3" fmla="*/ 544788 w 3344626"/>
              <a:gd name="connsiteY3" fmla="*/ 56491 h 1286668"/>
              <a:gd name="connsiteX4" fmla="*/ 914735 w 3344626"/>
              <a:gd name="connsiteY4" fmla="*/ 133275 h 1286668"/>
              <a:gd name="connsiteX5" fmla="*/ 1124141 w 3344626"/>
              <a:gd name="connsiteY5" fmla="*/ 384560 h 1286668"/>
              <a:gd name="connsiteX6" fmla="*/ 1200922 w 3344626"/>
              <a:gd name="connsiteY6" fmla="*/ 621885 h 1286668"/>
              <a:gd name="connsiteX7" fmla="*/ 1186962 w 3344626"/>
              <a:gd name="connsiteY7" fmla="*/ 803369 h 1286668"/>
              <a:gd name="connsiteX8" fmla="*/ 1117160 w 3344626"/>
              <a:gd name="connsiteY8" fmla="*/ 1019753 h 1286668"/>
              <a:gd name="connsiteX9" fmla="*/ 1103200 w 3344626"/>
              <a:gd name="connsiteY9" fmla="*/ 1166337 h 1286668"/>
              <a:gd name="connsiteX10" fmla="*/ 1110180 w 3344626"/>
              <a:gd name="connsiteY10" fmla="*/ 1250099 h 1286668"/>
              <a:gd name="connsiteX11" fmla="*/ 1200922 w 3344626"/>
              <a:gd name="connsiteY11" fmla="*/ 1284999 h 1286668"/>
              <a:gd name="connsiteX12" fmla="*/ 1319585 w 3344626"/>
              <a:gd name="connsiteY12" fmla="*/ 1201237 h 1286668"/>
              <a:gd name="connsiteX13" fmla="*/ 1375426 w 3344626"/>
              <a:gd name="connsiteY13" fmla="*/ 1068615 h 1286668"/>
              <a:gd name="connsiteX14" fmla="*/ 1445228 w 3344626"/>
              <a:gd name="connsiteY14" fmla="*/ 859210 h 1286668"/>
              <a:gd name="connsiteX15" fmla="*/ 1577851 w 3344626"/>
              <a:gd name="connsiteY15" fmla="*/ 628865 h 1286668"/>
              <a:gd name="connsiteX16" fmla="*/ 1661612 w 3344626"/>
              <a:gd name="connsiteY16" fmla="*/ 468321 h 1286668"/>
              <a:gd name="connsiteX17" fmla="*/ 1801215 w 3344626"/>
              <a:gd name="connsiteY17" fmla="*/ 279857 h 1286668"/>
              <a:gd name="connsiteX18" fmla="*/ 2066461 w 3344626"/>
              <a:gd name="connsiteY18" fmla="*/ 112334 h 1286668"/>
              <a:gd name="connsiteX19" fmla="*/ 2387548 w 3344626"/>
              <a:gd name="connsiteY19" fmla="*/ 14612 h 1286668"/>
              <a:gd name="connsiteX20" fmla="*/ 2757496 w 3344626"/>
              <a:gd name="connsiteY20" fmla="*/ 7631 h 1286668"/>
              <a:gd name="connsiteX21" fmla="*/ 3099524 w 3344626"/>
              <a:gd name="connsiteY21" fmla="*/ 84413 h 1286668"/>
              <a:gd name="connsiteX22" fmla="*/ 3246107 w 3344626"/>
              <a:gd name="connsiteY22" fmla="*/ 189115 h 1286668"/>
              <a:gd name="connsiteX23" fmla="*/ 3322889 w 3344626"/>
              <a:gd name="connsiteY23" fmla="*/ 398520 h 1286668"/>
              <a:gd name="connsiteX24" fmla="*/ 3343829 w 3344626"/>
              <a:gd name="connsiteY24" fmla="*/ 524163 h 1286668"/>
              <a:gd name="connsiteX25" fmla="*/ 3301948 w 3344626"/>
              <a:gd name="connsiteY25" fmla="*/ 684706 h 1286668"/>
              <a:gd name="connsiteX26" fmla="*/ 3246107 w 3344626"/>
              <a:gd name="connsiteY26" fmla="*/ 782428 h 1286668"/>
              <a:gd name="connsiteX27" fmla="*/ 3204226 w 3344626"/>
              <a:gd name="connsiteY27" fmla="*/ 831289 h 1286668"/>
              <a:gd name="connsiteX28" fmla="*/ 3190266 w 3344626"/>
              <a:gd name="connsiteY28" fmla="*/ 852230 h 1286668"/>
              <a:gd name="connsiteX0" fmla="*/ 666 w 3344956"/>
              <a:gd name="connsiteY0" fmla="*/ 991833 h 1286668"/>
              <a:gd name="connsiteX1" fmla="*/ 56507 w 3344956"/>
              <a:gd name="connsiteY1" fmla="*/ 649805 h 1286668"/>
              <a:gd name="connsiteX2" fmla="*/ 275493 w 3344956"/>
              <a:gd name="connsiteY2" fmla="*/ 152898 h 1286668"/>
              <a:gd name="connsiteX3" fmla="*/ 545118 w 3344956"/>
              <a:gd name="connsiteY3" fmla="*/ 56491 h 1286668"/>
              <a:gd name="connsiteX4" fmla="*/ 915065 w 3344956"/>
              <a:gd name="connsiteY4" fmla="*/ 133275 h 1286668"/>
              <a:gd name="connsiteX5" fmla="*/ 1124471 w 3344956"/>
              <a:gd name="connsiteY5" fmla="*/ 384560 h 1286668"/>
              <a:gd name="connsiteX6" fmla="*/ 1201252 w 3344956"/>
              <a:gd name="connsiteY6" fmla="*/ 621885 h 1286668"/>
              <a:gd name="connsiteX7" fmla="*/ 1187292 w 3344956"/>
              <a:gd name="connsiteY7" fmla="*/ 803369 h 1286668"/>
              <a:gd name="connsiteX8" fmla="*/ 1117490 w 3344956"/>
              <a:gd name="connsiteY8" fmla="*/ 1019753 h 1286668"/>
              <a:gd name="connsiteX9" fmla="*/ 1103530 w 3344956"/>
              <a:gd name="connsiteY9" fmla="*/ 1166337 h 1286668"/>
              <a:gd name="connsiteX10" fmla="*/ 1110510 w 3344956"/>
              <a:gd name="connsiteY10" fmla="*/ 1250099 h 1286668"/>
              <a:gd name="connsiteX11" fmla="*/ 1201252 w 3344956"/>
              <a:gd name="connsiteY11" fmla="*/ 1284999 h 1286668"/>
              <a:gd name="connsiteX12" fmla="*/ 1319915 w 3344956"/>
              <a:gd name="connsiteY12" fmla="*/ 1201237 h 1286668"/>
              <a:gd name="connsiteX13" fmla="*/ 1375756 w 3344956"/>
              <a:gd name="connsiteY13" fmla="*/ 1068615 h 1286668"/>
              <a:gd name="connsiteX14" fmla="*/ 1445558 w 3344956"/>
              <a:gd name="connsiteY14" fmla="*/ 859210 h 1286668"/>
              <a:gd name="connsiteX15" fmla="*/ 1578181 w 3344956"/>
              <a:gd name="connsiteY15" fmla="*/ 628865 h 1286668"/>
              <a:gd name="connsiteX16" fmla="*/ 1661942 w 3344956"/>
              <a:gd name="connsiteY16" fmla="*/ 468321 h 1286668"/>
              <a:gd name="connsiteX17" fmla="*/ 1801545 w 3344956"/>
              <a:gd name="connsiteY17" fmla="*/ 279857 h 1286668"/>
              <a:gd name="connsiteX18" fmla="*/ 2066791 w 3344956"/>
              <a:gd name="connsiteY18" fmla="*/ 112334 h 1286668"/>
              <a:gd name="connsiteX19" fmla="*/ 2387878 w 3344956"/>
              <a:gd name="connsiteY19" fmla="*/ 14612 h 1286668"/>
              <a:gd name="connsiteX20" fmla="*/ 2757826 w 3344956"/>
              <a:gd name="connsiteY20" fmla="*/ 7631 h 1286668"/>
              <a:gd name="connsiteX21" fmla="*/ 3099854 w 3344956"/>
              <a:gd name="connsiteY21" fmla="*/ 84413 h 1286668"/>
              <a:gd name="connsiteX22" fmla="*/ 3246437 w 3344956"/>
              <a:gd name="connsiteY22" fmla="*/ 189115 h 1286668"/>
              <a:gd name="connsiteX23" fmla="*/ 3323219 w 3344956"/>
              <a:gd name="connsiteY23" fmla="*/ 398520 h 1286668"/>
              <a:gd name="connsiteX24" fmla="*/ 3344159 w 3344956"/>
              <a:gd name="connsiteY24" fmla="*/ 524163 h 1286668"/>
              <a:gd name="connsiteX25" fmla="*/ 3302278 w 3344956"/>
              <a:gd name="connsiteY25" fmla="*/ 684706 h 1286668"/>
              <a:gd name="connsiteX26" fmla="*/ 3246437 w 3344956"/>
              <a:gd name="connsiteY26" fmla="*/ 782428 h 1286668"/>
              <a:gd name="connsiteX27" fmla="*/ 3204556 w 3344956"/>
              <a:gd name="connsiteY27" fmla="*/ 831289 h 1286668"/>
              <a:gd name="connsiteX28" fmla="*/ 3190596 w 3344956"/>
              <a:gd name="connsiteY28" fmla="*/ 852230 h 1286668"/>
              <a:gd name="connsiteX0" fmla="*/ 238 w 3344528"/>
              <a:gd name="connsiteY0" fmla="*/ 991833 h 1286668"/>
              <a:gd name="connsiteX1" fmla="*/ 90979 w 3344528"/>
              <a:gd name="connsiteY1" fmla="*/ 412480 h 1286668"/>
              <a:gd name="connsiteX2" fmla="*/ 275065 w 3344528"/>
              <a:gd name="connsiteY2" fmla="*/ 152898 h 1286668"/>
              <a:gd name="connsiteX3" fmla="*/ 544690 w 3344528"/>
              <a:gd name="connsiteY3" fmla="*/ 56491 h 1286668"/>
              <a:gd name="connsiteX4" fmla="*/ 914637 w 3344528"/>
              <a:gd name="connsiteY4" fmla="*/ 133275 h 1286668"/>
              <a:gd name="connsiteX5" fmla="*/ 1124043 w 3344528"/>
              <a:gd name="connsiteY5" fmla="*/ 384560 h 1286668"/>
              <a:gd name="connsiteX6" fmla="*/ 1200824 w 3344528"/>
              <a:gd name="connsiteY6" fmla="*/ 621885 h 1286668"/>
              <a:gd name="connsiteX7" fmla="*/ 1186864 w 3344528"/>
              <a:gd name="connsiteY7" fmla="*/ 803369 h 1286668"/>
              <a:gd name="connsiteX8" fmla="*/ 1117062 w 3344528"/>
              <a:gd name="connsiteY8" fmla="*/ 1019753 h 1286668"/>
              <a:gd name="connsiteX9" fmla="*/ 1103102 w 3344528"/>
              <a:gd name="connsiteY9" fmla="*/ 1166337 h 1286668"/>
              <a:gd name="connsiteX10" fmla="*/ 1110082 w 3344528"/>
              <a:gd name="connsiteY10" fmla="*/ 1250099 h 1286668"/>
              <a:gd name="connsiteX11" fmla="*/ 1200824 w 3344528"/>
              <a:gd name="connsiteY11" fmla="*/ 1284999 h 1286668"/>
              <a:gd name="connsiteX12" fmla="*/ 1319487 w 3344528"/>
              <a:gd name="connsiteY12" fmla="*/ 1201237 h 1286668"/>
              <a:gd name="connsiteX13" fmla="*/ 1375328 w 3344528"/>
              <a:gd name="connsiteY13" fmla="*/ 1068615 h 1286668"/>
              <a:gd name="connsiteX14" fmla="*/ 1445130 w 3344528"/>
              <a:gd name="connsiteY14" fmla="*/ 859210 h 1286668"/>
              <a:gd name="connsiteX15" fmla="*/ 1577753 w 3344528"/>
              <a:gd name="connsiteY15" fmla="*/ 628865 h 1286668"/>
              <a:gd name="connsiteX16" fmla="*/ 1661514 w 3344528"/>
              <a:gd name="connsiteY16" fmla="*/ 468321 h 1286668"/>
              <a:gd name="connsiteX17" fmla="*/ 1801117 w 3344528"/>
              <a:gd name="connsiteY17" fmla="*/ 279857 h 1286668"/>
              <a:gd name="connsiteX18" fmla="*/ 2066363 w 3344528"/>
              <a:gd name="connsiteY18" fmla="*/ 112334 h 1286668"/>
              <a:gd name="connsiteX19" fmla="*/ 2387450 w 3344528"/>
              <a:gd name="connsiteY19" fmla="*/ 14612 h 1286668"/>
              <a:gd name="connsiteX20" fmla="*/ 2757398 w 3344528"/>
              <a:gd name="connsiteY20" fmla="*/ 7631 h 1286668"/>
              <a:gd name="connsiteX21" fmla="*/ 3099426 w 3344528"/>
              <a:gd name="connsiteY21" fmla="*/ 84413 h 1286668"/>
              <a:gd name="connsiteX22" fmla="*/ 3246009 w 3344528"/>
              <a:gd name="connsiteY22" fmla="*/ 189115 h 1286668"/>
              <a:gd name="connsiteX23" fmla="*/ 3322791 w 3344528"/>
              <a:gd name="connsiteY23" fmla="*/ 398520 h 1286668"/>
              <a:gd name="connsiteX24" fmla="*/ 3343731 w 3344528"/>
              <a:gd name="connsiteY24" fmla="*/ 524163 h 1286668"/>
              <a:gd name="connsiteX25" fmla="*/ 3301850 w 3344528"/>
              <a:gd name="connsiteY25" fmla="*/ 684706 h 1286668"/>
              <a:gd name="connsiteX26" fmla="*/ 3246009 w 3344528"/>
              <a:gd name="connsiteY26" fmla="*/ 782428 h 1286668"/>
              <a:gd name="connsiteX27" fmla="*/ 3204128 w 3344528"/>
              <a:gd name="connsiteY27" fmla="*/ 831289 h 1286668"/>
              <a:gd name="connsiteX28" fmla="*/ 3190168 w 3344528"/>
              <a:gd name="connsiteY28" fmla="*/ 852230 h 1286668"/>
              <a:gd name="connsiteX0" fmla="*/ 89 w 3449081"/>
              <a:gd name="connsiteY0" fmla="*/ 810349 h 1286668"/>
              <a:gd name="connsiteX1" fmla="*/ 195532 w 3449081"/>
              <a:gd name="connsiteY1" fmla="*/ 412480 h 1286668"/>
              <a:gd name="connsiteX2" fmla="*/ 379618 w 3449081"/>
              <a:gd name="connsiteY2" fmla="*/ 152898 h 1286668"/>
              <a:gd name="connsiteX3" fmla="*/ 649243 w 3449081"/>
              <a:gd name="connsiteY3" fmla="*/ 56491 h 1286668"/>
              <a:gd name="connsiteX4" fmla="*/ 1019190 w 3449081"/>
              <a:gd name="connsiteY4" fmla="*/ 133275 h 1286668"/>
              <a:gd name="connsiteX5" fmla="*/ 1228596 w 3449081"/>
              <a:gd name="connsiteY5" fmla="*/ 384560 h 1286668"/>
              <a:gd name="connsiteX6" fmla="*/ 1305377 w 3449081"/>
              <a:gd name="connsiteY6" fmla="*/ 621885 h 1286668"/>
              <a:gd name="connsiteX7" fmla="*/ 1291417 w 3449081"/>
              <a:gd name="connsiteY7" fmla="*/ 803369 h 1286668"/>
              <a:gd name="connsiteX8" fmla="*/ 1221615 w 3449081"/>
              <a:gd name="connsiteY8" fmla="*/ 1019753 h 1286668"/>
              <a:gd name="connsiteX9" fmla="*/ 1207655 w 3449081"/>
              <a:gd name="connsiteY9" fmla="*/ 1166337 h 1286668"/>
              <a:gd name="connsiteX10" fmla="*/ 1214635 w 3449081"/>
              <a:gd name="connsiteY10" fmla="*/ 1250099 h 1286668"/>
              <a:gd name="connsiteX11" fmla="*/ 1305377 w 3449081"/>
              <a:gd name="connsiteY11" fmla="*/ 1284999 h 1286668"/>
              <a:gd name="connsiteX12" fmla="*/ 1424040 w 3449081"/>
              <a:gd name="connsiteY12" fmla="*/ 1201237 h 1286668"/>
              <a:gd name="connsiteX13" fmla="*/ 1479881 w 3449081"/>
              <a:gd name="connsiteY13" fmla="*/ 1068615 h 1286668"/>
              <a:gd name="connsiteX14" fmla="*/ 1549683 w 3449081"/>
              <a:gd name="connsiteY14" fmla="*/ 859210 h 1286668"/>
              <a:gd name="connsiteX15" fmla="*/ 1682306 w 3449081"/>
              <a:gd name="connsiteY15" fmla="*/ 628865 h 1286668"/>
              <a:gd name="connsiteX16" fmla="*/ 1766067 w 3449081"/>
              <a:gd name="connsiteY16" fmla="*/ 468321 h 1286668"/>
              <a:gd name="connsiteX17" fmla="*/ 1905670 w 3449081"/>
              <a:gd name="connsiteY17" fmla="*/ 279857 h 1286668"/>
              <a:gd name="connsiteX18" fmla="*/ 2170916 w 3449081"/>
              <a:gd name="connsiteY18" fmla="*/ 112334 h 1286668"/>
              <a:gd name="connsiteX19" fmla="*/ 2492003 w 3449081"/>
              <a:gd name="connsiteY19" fmla="*/ 14612 h 1286668"/>
              <a:gd name="connsiteX20" fmla="*/ 2861951 w 3449081"/>
              <a:gd name="connsiteY20" fmla="*/ 7631 h 1286668"/>
              <a:gd name="connsiteX21" fmla="*/ 3203979 w 3449081"/>
              <a:gd name="connsiteY21" fmla="*/ 84413 h 1286668"/>
              <a:gd name="connsiteX22" fmla="*/ 3350562 w 3449081"/>
              <a:gd name="connsiteY22" fmla="*/ 189115 h 1286668"/>
              <a:gd name="connsiteX23" fmla="*/ 3427344 w 3449081"/>
              <a:gd name="connsiteY23" fmla="*/ 398520 h 1286668"/>
              <a:gd name="connsiteX24" fmla="*/ 3448284 w 3449081"/>
              <a:gd name="connsiteY24" fmla="*/ 524163 h 1286668"/>
              <a:gd name="connsiteX25" fmla="*/ 3406403 w 3449081"/>
              <a:gd name="connsiteY25" fmla="*/ 684706 h 1286668"/>
              <a:gd name="connsiteX26" fmla="*/ 3350562 w 3449081"/>
              <a:gd name="connsiteY26" fmla="*/ 782428 h 1286668"/>
              <a:gd name="connsiteX27" fmla="*/ 3308681 w 3449081"/>
              <a:gd name="connsiteY27" fmla="*/ 831289 h 1286668"/>
              <a:gd name="connsiteX28" fmla="*/ 3294721 w 3449081"/>
              <a:gd name="connsiteY28" fmla="*/ 852230 h 1286668"/>
              <a:gd name="connsiteX0" fmla="*/ 61 w 3525835"/>
              <a:gd name="connsiteY0" fmla="*/ 677726 h 1286668"/>
              <a:gd name="connsiteX1" fmla="*/ 272286 w 3525835"/>
              <a:gd name="connsiteY1" fmla="*/ 412480 h 1286668"/>
              <a:gd name="connsiteX2" fmla="*/ 456372 w 3525835"/>
              <a:gd name="connsiteY2" fmla="*/ 152898 h 1286668"/>
              <a:gd name="connsiteX3" fmla="*/ 725997 w 3525835"/>
              <a:gd name="connsiteY3" fmla="*/ 56491 h 1286668"/>
              <a:gd name="connsiteX4" fmla="*/ 1095944 w 3525835"/>
              <a:gd name="connsiteY4" fmla="*/ 133275 h 1286668"/>
              <a:gd name="connsiteX5" fmla="*/ 1305350 w 3525835"/>
              <a:gd name="connsiteY5" fmla="*/ 384560 h 1286668"/>
              <a:gd name="connsiteX6" fmla="*/ 1382131 w 3525835"/>
              <a:gd name="connsiteY6" fmla="*/ 621885 h 1286668"/>
              <a:gd name="connsiteX7" fmla="*/ 1368171 w 3525835"/>
              <a:gd name="connsiteY7" fmla="*/ 803369 h 1286668"/>
              <a:gd name="connsiteX8" fmla="*/ 1298369 w 3525835"/>
              <a:gd name="connsiteY8" fmla="*/ 1019753 h 1286668"/>
              <a:gd name="connsiteX9" fmla="*/ 1284409 w 3525835"/>
              <a:gd name="connsiteY9" fmla="*/ 1166337 h 1286668"/>
              <a:gd name="connsiteX10" fmla="*/ 1291389 w 3525835"/>
              <a:gd name="connsiteY10" fmla="*/ 1250099 h 1286668"/>
              <a:gd name="connsiteX11" fmla="*/ 1382131 w 3525835"/>
              <a:gd name="connsiteY11" fmla="*/ 1284999 h 1286668"/>
              <a:gd name="connsiteX12" fmla="*/ 1500794 w 3525835"/>
              <a:gd name="connsiteY12" fmla="*/ 1201237 h 1286668"/>
              <a:gd name="connsiteX13" fmla="*/ 1556635 w 3525835"/>
              <a:gd name="connsiteY13" fmla="*/ 1068615 h 1286668"/>
              <a:gd name="connsiteX14" fmla="*/ 1626437 w 3525835"/>
              <a:gd name="connsiteY14" fmla="*/ 859210 h 1286668"/>
              <a:gd name="connsiteX15" fmla="*/ 1759060 w 3525835"/>
              <a:gd name="connsiteY15" fmla="*/ 628865 h 1286668"/>
              <a:gd name="connsiteX16" fmla="*/ 1842821 w 3525835"/>
              <a:gd name="connsiteY16" fmla="*/ 468321 h 1286668"/>
              <a:gd name="connsiteX17" fmla="*/ 1982424 w 3525835"/>
              <a:gd name="connsiteY17" fmla="*/ 279857 h 1286668"/>
              <a:gd name="connsiteX18" fmla="*/ 2247670 w 3525835"/>
              <a:gd name="connsiteY18" fmla="*/ 112334 h 1286668"/>
              <a:gd name="connsiteX19" fmla="*/ 2568757 w 3525835"/>
              <a:gd name="connsiteY19" fmla="*/ 14612 h 1286668"/>
              <a:gd name="connsiteX20" fmla="*/ 2938705 w 3525835"/>
              <a:gd name="connsiteY20" fmla="*/ 7631 h 1286668"/>
              <a:gd name="connsiteX21" fmla="*/ 3280733 w 3525835"/>
              <a:gd name="connsiteY21" fmla="*/ 84413 h 1286668"/>
              <a:gd name="connsiteX22" fmla="*/ 3427316 w 3525835"/>
              <a:gd name="connsiteY22" fmla="*/ 189115 h 1286668"/>
              <a:gd name="connsiteX23" fmla="*/ 3504098 w 3525835"/>
              <a:gd name="connsiteY23" fmla="*/ 398520 h 1286668"/>
              <a:gd name="connsiteX24" fmla="*/ 3525038 w 3525835"/>
              <a:gd name="connsiteY24" fmla="*/ 524163 h 1286668"/>
              <a:gd name="connsiteX25" fmla="*/ 3483157 w 3525835"/>
              <a:gd name="connsiteY25" fmla="*/ 684706 h 1286668"/>
              <a:gd name="connsiteX26" fmla="*/ 3427316 w 3525835"/>
              <a:gd name="connsiteY26" fmla="*/ 782428 h 1286668"/>
              <a:gd name="connsiteX27" fmla="*/ 3385435 w 3525835"/>
              <a:gd name="connsiteY27" fmla="*/ 831289 h 1286668"/>
              <a:gd name="connsiteX28" fmla="*/ 3371475 w 3525835"/>
              <a:gd name="connsiteY28" fmla="*/ 852230 h 1286668"/>
              <a:gd name="connsiteX0" fmla="*/ 60 w 3525834"/>
              <a:gd name="connsiteY0" fmla="*/ 677726 h 1286668"/>
              <a:gd name="connsiteX1" fmla="*/ 279265 w 3525834"/>
              <a:gd name="connsiteY1" fmla="*/ 321738 h 1286668"/>
              <a:gd name="connsiteX2" fmla="*/ 456371 w 3525834"/>
              <a:gd name="connsiteY2" fmla="*/ 152898 h 1286668"/>
              <a:gd name="connsiteX3" fmla="*/ 725996 w 3525834"/>
              <a:gd name="connsiteY3" fmla="*/ 56491 h 1286668"/>
              <a:gd name="connsiteX4" fmla="*/ 1095943 w 3525834"/>
              <a:gd name="connsiteY4" fmla="*/ 133275 h 1286668"/>
              <a:gd name="connsiteX5" fmla="*/ 1305349 w 3525834"/>
              <a:gd name="connsiteY5" fmla="*/ 384560 h 1286668"/>
              <a:gd name="connsiteX6" fmla="*/ 1382130 w 3525834"/>
              <a:gd name="connsiteY6" fmla="*/ 621885 h 1286668"/>
              <a:gd name="connsiteX7" fmla="*/ 1368170 w 3525834"/>
              <a:gd name="connsiteY7" fmla="*/ 803369 h 1286668"/>
              <a:gd name="connsiteX8" fmla="*/ 1298368 w 3525834"/>
              <a:gd name="connsiteY8" fmla="*/ 1019753 h 1286668"/>
              <a:gd name="connsiteX9" fmla="*/ 1284408 w 3525834"/>
              <a:gd name="connsiteY9" fmla="*/ 1166337 h 1286668"/>
              <a:gd name="connsiteX10" fmla="*/ 1291388 w 3525834"/>
              <a:gd name="connsiteY10" fmla="*/ 1250099 h 1286668"/>
              <a:gd name="connsiteX11" fmla="*/ 1382130 w 3525834"/>
              <a:gd name="connsiteY11" fmla="*/ 1284999 h 1286668"/>
              <a:gd name="connsiteX12" fmla="*/ 1500793 w 3525834"/>
              <a:gd name="connsiteY12" fmla="*/ 1201237 h 1286668"/>
              <a:gd name="connsiteX13" fmla="*/ 1556634 w 3525834"/>
              <a:gd name="connsiteY13" fmla="*/ 1068615 h 1286668"/>
              <a:gd name="connsiteX14" fmla="*/ 1626436 w 3525834"/>
              <a:gd name="connsiteY14" fmla="*/ 859210 h 1286668"/>
              <a:gd name="connsiteX15" fmla="*/ 1759059 w 3525834"/>
              <a:gd name="connsiteY15" fmla="*/ 628865 h 1286668"/>
              <a:gd name="connsiteX16" fmla="*/ 1842820 w 3525834"/>
              <a:gd name="connsiteY16" fmla="*/ 468321 h 1286668"/>
              <a:gd name="connsiteX17" fmla="*/ 1982423 w 3525834"/>
              <a:gd name="connsiteY17" fmla="*/ 279857 h 1286668"/>
              <a:gd name="connsiteX18" fmla="*/ 2247669 w 3525834"/>
              <a:gd name="connsiteY18" fmla="*/ 112334 h 1286668"/>
              <a:gd name="connsiteX19" fmla="*/ 2568756 w 3525834"/>
              <a:gd name="connsiteY19" fmla="*/ 14612 h 1286668"/>
              <a:gd name="connsiteX20" fmla="*/ 2938704 w 3525834"/>
              <a:gd name="connsiteY20" fmla="*/ 7631 h 1286668"/>
              <a:gd name="connsiteX21" fmla="*/ 3280732 w 3525834"/>
              <a:gd name="connsiteY21" fmla="*/ 84413 h 1286668"/>
              <a:gd name="connsiteX22" fmla="*/ 3427315 w 3525834"/>
              <a:gd name="connsiteY22" fmla="*/ 189115 h 1286668"/>
              <a:gd name="connsiteX23" fmla="*/ 3504097 w 3525834"/>
              <a:gd name="connsiteY23" fmla="*/ 398520 h 1286668"/>
              <a:gd name="connsiteX24" fmla="*/ 3525037 w 3525834"/>
              <a:gd name="connsiteY24" fmla="*/ 524163 h 1286668"/>
              <a:gd name="connsiteX25" fmla="*/ 3483156 w 3525834"/>
              <a:gd name="connsiteY25" fmla="*/ 684706 h 1286668"/>
              <a:gd name="connsiteX26" fmla="*/ 3427315 w 3525834"/>
              <a:gd name="connsiteY26" fmla="*/ 782428 h 1286668"/>
              <a:gd name="connsiteX27" fmla="*/ 3385434 w 3525834"/>
              <a:gd name="connsiteY27" fmla="*/ 831289 h 1286668"/>
              <a:gd name="connsiteX28" fmla="*/ 3371474 w 3525834"/>
              <a:gd name="connsiteY28" fmla="*/ 852230 h 1286668"/>
              <a:gd name="connsiteX0" fmla="*/ 60 w 3525834"/>
              <a:gd name="connsiteY0" fmla="*/ 677726 h 1286668"/>
              <a:gd name="connsiteX1" fmla="*/ 279265 w 3525834"/>
              <a:gd name="connsiteY1" fmla="*/ 321738 h 1286668"/>
              <a:gd name="connsiteX2" fmla="*/ 477312 w 3525834"/>
              <a:gd name="connsiteY2" fmla="*/ 117997 h 1286668"/>
              <a:gd name="connsiteX3" fmla="*/ 725996 w 3525834"/>
              <a:gd name="connsiteY3" fmla="*/ 56491 h 1286668"/>
              <a:gd name="connsiteX4" fmla="*/ 1095943 w 3525834"/>
              <a:gd name="connsiteY4" fmla="*/ 133275 h 1286668"/>
              <a:gd name="connsiteX5" fmla="*/ 1305349 w 3525834"/>
              <a:gd name="connsiteY5" fmla="*/ 384560 h 1286668"/>
              <a:gd name="connsiteX6" fmla="*/ 1382130 w 3525834"/>
              <a:gd name="connsiteY6" fmla="*/ 621885 h 1286668"/>
              <a:gd name="connsiteX7" fmla="*/ 1368170 w 3525834"/>
              <a:gd name="connsiteY7" fmla="*/ 803369 h 1286668"/>
              <a:gd name="connsiteX8" fmla="*/ 1298368 w 3525834"/>
              <a:gd name="connsiteY8" fmla="*/ 1019753 h 1286668"/>
              <a:gd name="connsiteX9" fmla="*/ 1284408 w 3525834"/>
              <a:gd name="connsiteY9" fmla="*/ 1166337 h 1286668"/>
              <a:gd name="connsiteX10" fmla="*/ 1291388 w 3525834"/>
              <a:gd name="connsiteY10" fmla="*/ 1250099 h 1286668"/>
              <a:gd name="connsiteX11" fmla="*/ 1382130 w 3525834"/>
              <a:gd name="connsiteY11" fmla="*/ 1284999 h 1286668"/>
              <a:gd name="connsiteX12" fmla="*/ 1500793 w 3525834"/>
              <a:gd name="connsiteY12" fmla="*/ 1201237 h 1286668"/>
              <a:gd name="connsiteX13" fmla="*/ 1556634 w 3525834"/>
              <a:gd name="connsiteY13" fmla="*/ 1068615 h 1286668"/>
              <a:gd name="connsiteX14" fmla="*/ 1626436 w 3525834"/>
              <a:gd name="connsiteY14" fmla="*/ 859210 h 1286668"/>
              <a:gd name="connsiteX15" fmla="*/ 1759059 w 3525834"/>
              <a:gd name="connsiteY15" fmla="*/ 628865 h 1286668"/>
              <a:gd name="connsiteX16" fmla="*/ 1842820 w 3525834"/>
              <a:gd name="connsiteY16" fmla="*/ 468321 h 1286668"/>
              <a:gd name="connsiteX17" fmla="*/ 1982423 w 3525834"/>
              <a:gd name="connsiteY17" fmla="*/ 279857 h 1286668"/>
              <a:gd name="connsiteX18" fmla="*/ 2247669 w 3525834"/>
              <a:gd name="connsiteY18" fmla="*/ 112334 h 1286668"/>
              <a:gd name="connsiteX19" fmla="*/ 2568756 w 3525834"/>
              <a:gd name="connsiteY19" fmla="*/ 14612 h 1286668"/>
              <a:gd name="connsiteX20" fmla="*/ 2938704 w 3525834"/>
              <a:gd name="connsiteY20" fmla="*/ 7631 h 1286668"/>
              <a:gd name="connsiteX21" fmla="*/ 3280732 w 3525834"/>
              <a:gd name="connsiteY21" fmla="*/ 84413 h 1286668"/>
              <a:gd name="connsiteX22" fmla="*/ 3427315 w 3525834"/>
              <a:gd name="connsiteY22" fmla="*/ 189115 h 1286668"/>
              <a:gd name="connsiteX23" fmla="*/ 3504097 w 3525834"/>
              <a:gd name="connsiteY23" fmla="*/ 398520 h 1286668"/>
              <a:gd name="connsiteX24" fmla="*/ 3525037 w 3525834"/>
              <a:gd name="connsiteY24" fmla="*/ 524163 h 1286668"/>
              <a:gd name="connsiteX25" fmla="*/ 3483156 w 3525834"/>
              <a:gd name="connsiteY25" fmla="*/ 684706 h 1286668"/>
              <a:gd name="connsiteX26" fmla="*/ 3427315 w 3525834"/>
              <a:gd name="connsiteY26" fmla="*/ 782428 h 1286668"/>
              <a:gd name="connsiteX27" fmla="*/ 3385434 w 3525834"/>
              <a:gd name="connsiteY27" fmla="*/ 831289 h 1286668"/>
              <a:gd name="connsiteX28" fmla="*/ 3371474 w 3525834"/>
              <a:gd name="connsiteY28" fmla="*/ 852230 h 1286668"/>
              <a:gd name="connsiteX0" fmla="*/ 66 w 3525840"/>
              <a:gd name="connsiteY0" fmla="*/ 677726 h 1286668"/>
              <a:gd name="connsiteX1" fmla="*/ 258330 w 3525840"/>
              <a:gd name="connsiteY1" fmla="*/ 293818 h 1286668"/>
              <a:gd name="connsiteX2" fmla="*/ 477318 w 3525840"/>
              <a:gd name="connsiteY2" fmla="*/ 117997 h 1286668"/>
              <a:gd name="connsiteX3" fmla="*/ 726002 w 3525840"/>
              <a:gd name="connsiteY3" fmla="*/ 56491 h 1286668"/>
              <a:gd name="connsiteX4" fmla="*/ 1095949 w 3525840"/>
              <a:gd name="connsiteY4" fmla="*/ 133275 h 1286668"/>
              <a:gd name="connsiteX5" fmla="*/ 1305355 w 3525840"/>
              <a:gd name="connsiteY5" fmla="*/ 384560 h 1286668"/>
              <a:gd name="connsiteX6" fmla="*/ 1382136 w 3525840"/>
              <a:gd name="connsiteY6" fmla="*/ 621885 h 1286668"/>
              <a:gd name="connsiteX7" fmla="*/ 1368176 w 3525840"/>
              <a:gd name="connsiteY7" fmla="*/ 803369 h 1286668"/>
              <a:gd name="connsiteX8" fmla="*/ 1298374 w 3525840"/>
              <a:gd name="connsiteY8" fmla="*/ 1019753 h 1286668"/>
              <a:gd name="connsiteX9" fmla="*/ 1284414 w 3525840"/>
              <a:gd name="connsiteY9" fmla="*/ 1166337 h 1286668"/>
              <a:gd name="connsiteX10" fmla="*/ 1291394 w 3525840"/>
              <a:gd name="connsiteY10" fmla="*/ 1250099 h 1286668"/>
              <a:gd name="connsiteX11" fmla="*/ 1382136 w 3525840"/>
              <a:gd name="connsiteY11" fmla="*/ 1284999 h 1286668"/>
              <a:gd name="connsiteX12" fmla="*/ 1500799 w 3525840"/>
              <a:gd name="connsiteY12" fmla="*/ 1201237 h 1286668"/>
              <a:gd name="connsiteX13" fmla="*/ 1556640 w 3525840"/>
              <a:gd name="connsiteY13" fmla="*/ 1068615 h 1286668"/>
              <a:gd name="connsiteX14" fmla="*/ 1626442 w 3525840"/>
              <a:gd name="connsiteY14" fmla="*/ 859210 h 1286668"/>
              <a:gd name="connsiteX15" fmla="*/ 1759065 w 3525840"/>
              <a:gd name="connsiteY15" fmla="*/ 628865 h 1286668"/>
              <a:gd name="connsiteX16" fmla="*/ 1842826 w 3525840"/>
              <a:gd name="connsiteY16" fmla="*/ 468321 h 1286668"/>
              <a:gd name="connsiteX17" fmla="*/ 1982429 w 3525840"/>
              <a:gd name="connsiteY17" fmla="*/ 279857 h 1286668"/>
              <a:gd name="connsiteX18" fmla="*/ 2247675 w 3525840"/>
              <a:gd name="connsiteY18" fmla="*/ 112334 h 1286668"/>
              <a:gd name="connsiteX19" fmla="*/ 2568762 w 3525840"/>
              <a:gd name="connsiteY19" fmla="*/ 14612 h 1286668"/>
              <a:gd name="connsiteX20" fmla="*/ 2938710 w 3525840"/>
              <a:gd name="connsiteY20" fmla="*/ 7631 h 1286668"/>
              <a:gd name="connsiteX21" fmla="*/ 3280738 w 3525840"/>
              <a:gd name="connsiteY21" fmla="*/ 84413 h 1286668"/>
              <a:gd name="connsiteX22" fmla="*/ 3427321 w 3525840"/>
              <a:gd name="connsiteY22" fmla="*/ 189115 h 1286668"/>
              <a:gd name="connsiteX23" fmla="*/ 3504103 w 3525840"/>
              <a:gd name="connsiteY23" fmla="*/ 398520 h 1286668"/>
              <a:gd name="connsiteX24" fmla="*/ 3525043 w 3525840"/>
              <a:gd name="connsiteY24" fmla="*/ 524163 h 1286668"/>
              <a:gd name="connsiteX25" fmla="*/ 3483162 w 3525840"/>
              <a:gd name="connsiteY25" fmla="*/ 684706 h 1286668"/>
              <a:gd name="connsiteX26" fmla="*/ 3427321 w 3525840"/>
              <a:gd name="connsiteY26" fmla="*/ 782428 h 1286668"/>
              <a:gd name="connsiteX27" fmla="*/ 3385440 w 3525840"/>
              <a:gd name="connsiteY27" fmla="*/ 831289 h 1286668"/>
              <a:gd name="connsiteX28" fmla="*/ 3371480 w 3525840"/>
              <a:gd name="connsiteY28" fmla="*/ 852230 h 1286668"/>
              <a:gd name="connsiteX0" fmla="*/ 65 w 3525839"/>
              <a:gd name="connsiteY0" fmla="*/ 677726 h 1286668"/>
              <a:gd name="connsiteX1" fmla="*/ 258329 w 3525839"/>
              <a:gd name="connsiteY1" fmla="*/ 293818 h 1286668"/>
              <a:gd name="connsiteX2" fmla="*/ 428456 w 3525839"/>
              <a:gd name="connsiteY2" fmla="*/ 111017 h 1286668"/>
              <a:gd name="connsiteX3" fmla="*/ 726001 w 3525839"/>
              <a:gd name="connsiteY3" fmla="*/ 56491 h 1286668"/>
              <a:gd name="connsiteX4" fmla="*/ 1095948 w 3525839"/>
              <a:gd name="connsiteY4" fmla="*/ 133275 h 1286668"/>
              <a:gd name="connsiteX5" fmla="*/ 1305354 w 3525839"/>
              <a:gd name="connsiteY5" fmla="*/ 384560 h 1286668"/>
              <a:gd name="connsiteX6" fmla="*/ 1382135 w 3525839"/>
              <a:gd name="connsiteY6" fmla="*/ 621885 h 1286668"/>
              <a:gd name="connsiteX7" fmla="*/ 1368175 w 3525839"/>
              <a:gd name="connsiteY7" fmla="*/ 803369 h 1286668"/>
              <a:gd name="connsiteX8" fmla="*/ 1298373 w 3525839"/>
              <a:gd name="connsiteY8" fmla="*/ 1019753 h 1286668"/>
              <a:gd name="connsiteX9" fmla="*/ 1284413 w 3525839"/>
              <a:gd name="connsiteY9" fmla="*/ 1166337 h 1286668"/>
              <a:gd name="connsiteX10" fmla="*/ 1291393 w 3525839"/>
              <a:gd name="connsiteY10" fmla="*/ 1250099 h 1286668"/>
              <a:gd name="connsiteX11" fmla="*/ 1382135 w 3525839"/>
              <a:gd name="connsiteY11" fmla="*/ 1284999 h 1286668"/>
              <a:gd name="connsiteX12" fmla="*/ 1500798 w 3525839"/>
              <a:gd name="connsiteY12" fmla="*/ 1201237 h 1286668"/>
              <a:gd name="connsiteX13" fmla="*/ 1556639 w 3525839"/>
              <a:gd name="connsiteY13" fmla="*/ 1068615 h 1286668"/>
              <a:gd name="connsiteX14" fmla="*/ 1626441 w 3525839"/>
              <a:gd name="connsiteY14" fmla="*/ 859210 h 1286668"/>
              <a:gd name="connsiteX15" fmla="*/ 1759064 w 3525839"/>
              <a:gd name="connsiteY15" fmla="*/ 628865 h 1286668"/>
              <a:gd name="connsiteX16" fmla="*/ 1842825 w 3525839"/>
              <a:gd name="connsiteY16" fmla="*/ 468321 h 1286668"/>
              <a:gd name="connsiteX17" fmla="*/ 1982428 w 3525839"/>
              <a:gd name="connsiteY17" fmla="*/ 279857 h 1286668"/>
              <a:gd name="connsiteX18" fmla="*/ 2247674 w 3525839"/>
              <a:gd name="connsiteY18" fmla="*/ 112334 h 1286668"/>
              <a:gd name="connsiteX19" fmla="*/ 2568761 w 3525839"/>
              <a:gd name="connsiteY19" fmla="*/ 14612 h 1286668"/>
              <a:gd name="connsiteX20" fmla="*/ 2938709 w 3525839"/>
              <a:gd name="connsiteY20" fmla="*/ 7631 h 1286668"/>
              <a:gd name="connsiteX21" fmla="*/ 3280737 w 3525839"/>
              <a:gd name="connsiteY21" fmla="*/ 84413 h 1286668"/>
              <a:gd name="connsiteX22" fmla="*/ 3427320 w 3525839"/>
              <a:gd name="connsiteY22" fmla="*/ 189115 h 1286668"/>
              <a:gd name="connsiteX23" fmla="*/ 3504102 w 3525839"/>
              <a:gd name="connsiteY23" fmla="*/ 398520 h 1286668"/>
              <a:gd name="connsiteX24" fmla="*/ 3525042 w 3525839"/>
              <a:gd name="connsiteY24" fmla="*/ 524163 h 1286668"/>
              <a:gd name="connsiteX25" fmla="*/ 3483161 w 3525839"/>
              <a:gd name="connsiteY25" fmla="*/ 684706 h 1286668"/>
              <a:gd name="connsiteX26" fmla="*/ 3427320 w 3525839"/>
              <a:gd name="connsiteY26" fmla="*/ 782428 h 1286668"/>
              <a:gd name="connsiteX27" fmla="*/ 3385439 w 3525839"/>
              <a:gd name="connsiteY27" fmla="*/ 831289 h 1286668"/>
              <a:gd name="connsiteX28" fmla="*/ 3371479 w 3525839"/>
              <a:gd name="connsiteY28" fmla="*/ 852230 h 1286668"/>
              <a:gd name="connsiteX0" fmla="*/ 65 w 3525839"/>
              <a:gd name="connsiteY0" fmla="*/ 677726 h 1286668"/>
              <a:gd name="connsiteX1" fmla="*/ 258329 w 3525839"/>
              <a:gd name="connsiteY1" fmla="*/ 293818 h 1286668"/>
              <a:gd name="connsiteX2" fmla="*/ 428456 w 3525839"/>
              <a:gd name="connsiteY2" fmla="*/ 111017 h 1286668"/>
              <a:gd name="connsiteX3" fmla="*/ 726001 w 3525839"/>
              <a:gd name="connsiteY3" fmla="*/ 56491 h 1286668"/>
              <a:gd name="connsiteX4" fmla="*/ 1095948 w 3525839"/>
              <a:gd name="connsiteY4" fmla="*/ 133275 h 1286668"/>
              <a:gd name="connsiteX5" fmla="*/ 1305354 w 3525839"/>
              <a:gd name="connsiteY5" fmla="*/ 384560 h 1286668"/>
              <a:gd name="connsiteX6" fmla="*/ 1382135 w 3525839"/>
              <a:gd name="connsiteY6" fmla="*/ 621885 h 1286668"/>
              <a:gd name="connsiteX7" fmla="*/ 1368175 w 3525839"/>
              <a:gd name="connsiteY7" fmla="*/ 803369 h 1286668"/>
              <a:gd name="connsiteX8" fmla="*/ 1298373 w 3525839"/>
              <a:gd name="connsiteY8" fmla="*/ 1019753 h 1286668"/>
              <a:gd name="connsiteX9" fmla="*/ 1284413 w 3525839"/>
              <a:gd name="connsiteY9" fmla="*/ 1166337 h 1286668"/>
              <a:gd name="connsiteX10" fmla="*/ 1291393 w 3525839"/>
              <a:gd name="connsiteY10" fmla="*/ 1250099 h 1286668"/>
              <a:gd name="connsiteX11" fmla="*/ 1382135 w 3525839"/>
              <a:gd name="connsiteY11" fmla="*/ 1284999 h 1286668"/>
              <a:gd name="connsiteX12" fmla="*/ 1500798 w 3525839"/>
              <a:gd name="connsiteY12" fmla="*/ 1201237 h 1286668"/>
              <a:gd name="connsiteX13" fmla="*/ 1556639 w 3525839"/>
              <a:gd name="connsiteY13" fmla="*/ 1068615 h 1286668"/>
              <a:gd name="connsiteX14" fmla="*/ 1626441 w 3525839"/>
              <a:gd name="connsiteY14" fmla="*/ 859210 h 1286668"/>
              <a:gd name="connsiteX15" fmla="*/ 1759064 w 3525839"/>
              <a:gd name="connsiteY15" fmla="*/ 628865 h 1286668"/>
              <a:gd name="connsiteX16" fmla="*/ 1842825 w 3525839"/>
              <a:gd name="connsiteY16" fmla="*/ 468321 h 1286668"/>
              <a:gd name="connsiteX17" fmla="*/ 1982428 w 3525839"/>
              <a:gd name="connsiteY17" fmla="*/ 279857 h 1286668"/>
              <a:gd name="connsiteX18" fmla="*/ 2247674 w 3525839"/>
              <a:gd name="connsiteY18" fmla="*/ 112334 h 1286668"/>
              <a:gd name="connsiteX19" fmla="*/ 2568761 w 3525839"/>
              <a:gd name="connsiteY19" fmla="*/ 14612 h 1286668"/>
              <a:gd name="connsiteX20" fmla="*/ 2938709 w 3525839"/>
              <a:gd name="connsiteY20" fmla="*/ 7631 h 1286668"/>
              <a:gd name="connsiteX21" fmla="*/ 3280737 w 3525839"/>
              <a:gd name="connsiteY21" fmla="*/ 84413 h 1286668"/>
              <a:gd name="connsiteX22" fmla="*/ 3427320 w 3525839"/>
              <a:gd name="connsiteY22" fmla="*/ 189115 h 1286668"/>
              <a:gd name="connsiteX23" fmla="*/ 3504102 w 3525839"/>
              <a:gd name="connsiteY23" fmla="*/ 398520 h 1286668"/>
              <a:gd name="connsiteX24" fmla="*/ 3525042 w 3525839"/>
              <a:gd name="connsiteY24" fmla="*/ 524163 h 1286668"/>
              <a:gd name="connsiteX25" fmla="*/ 3483161 w 3525839"/>
              <a:gd name="connsiteY25" fmla="*/ 684706 h 1286668"/>
              <a:gd name="connsiteX26" fmla="*/ 3427320 w 3525839"/>
              <a:gd name="connsiteY26" fmla="*/ 782428 h 1286668"/>
              <a:gd name="connsiteX27" fmla="*/ 3385439 w 3525839"/>
              <a:gd name="connsiteY27" fmla="*/ 831289 h 1286668"/>
              <a:gd name="connsiteX28" fmla="*/ 3371479 w 3525839"/>
              <a:gd name="connsiteY28" fmla="*/ 852230 h 1286668"/>
              <a:gd name="connsiteX0" fmla="*/ 65 w 3525839"/>
              <a:gd name="connsiteY0" fmla="*/ 677726 h 1286668"/>
              <a:gd name="connsiteX1" fmla="*/ 258329 w 3525839"/>
              <a:gd name="connsiteY1" fmla="*/ 293818 h 1286668"/>
              <a:gd name="connsiteX2" fmla="*/ 449396 w 3525839"/>
              <a:gd name="connsiteY2" fmla="*/ 117997 h 1286668"/>
              <a:gd name="connsiteX3" fmla="*/ 726001 w 3525839"/>
              <a:gd name="connsiteY3" fmla="*/ 56491 h 1286668"/>
              <a:gd name="connsiteX4" fmla="*/ 1095948 w 3525839"/>
              <a:gd name="connsiteY4" fmla="*/ 133275 h 1286668"/>
              <a:gd name="connsiteX5" fmla="*/ 1305354 w 3525839"/>
              <a:gd name="connsiteY5" fmla="*/ 384560 h 1286668"/>
              <a:gd name="connsiteX6" fmla="*/ 1382135 w 3525839"/>
              <a:gd name="connsiteY6" fmla="*/ 621885 h 1286668"/>
              <a:gd name="connsiteX7" fmla="*/ 1368175 w 3525839"/>
              <a:gd name="connsiteY7" fmla="*/ 803369 h 1286668"/>
              <a:gd name="connsiteX8" fmla="*/ 1298373 w 3525839"/>
              <a:gd name="connsiteY8" fmla="*/ 1019753 h 1286668"/>
              <a:gd name="connsiteX9" fmla="*/ 1284413 w 3525839"/>
              <a:gd name="connsiteY9" fmla="*/ 1166337 h 1286668"/>
              <a:gd name="connsiteX10" fmla="*/ 1291393 w 3525839"/>
              <a:gd name="connsiteY10" fmla="*/ 1250099 h 1286668"/>
              <a:gd name="connsiteX11" fmla="*/ 1382135 w 3525839"/>
              <a:gd name="connsiteY11" fmla="*/ 1284999 h 1286668"/>
              <a:gd name="connsiteX12" fmla="*/ 1500798 w 3525839"/>
              <a:gd name="connsiteY12" fmla="*/ 1201237 h 1286668"/>
              <a:gd name="connsiteX13" fmla="*/ 1556639 w 3525839"/>
              <a:gd name="connsiteY13" fmla="*/ 1068615 h 1286668"/>
              <a:gd name="connsiteX14" fmla="*/ 1626441 w 3525839"/>
              <a:gd name="connsiteY14" fmla="*/ 859210 h 1286668"/>
              <a:gd name="connsiteX15" fmla="*/ 1759064 w 3525839"/>
              <a:gd name="connsiteY15" fmla="*/ 628865 h 1286668"/>
              <a:gd name="connsiteX16" fmla="*/ 1842825 w 3525839"/>
              <a:gd name="connsiteY16" fmla="*/ 468321 h 1286668"/>
              <a:gd name="connsiteX17" fmla="*/ 1982428 w 3525839"/>
              <a:gd name="connsiteY17" fmla="*/ 279857 h 1286668"/>
              <a:gd name="connsiteX18" fmla="*/ 2247674 w 3525839"/>
              <a:gd name="connsiteY18" fmla="*/ 112334 h 1286668"/>
              <a:gd name="connsiteX19" fmla="*/ 2568761 w 3525839"/>
              <a:gd name="connsiteY19" fmla="*/ 14612 h 1286668"/>
              <a:gd name="connsiteX20" fmla="*/ 2938709 w 3525839"/>
              <a:gd name="connsiteY20" fmla="*/ 7631 h 1286668"/>
              <a:gd name="connsiteX21" fmla="*/ 3280737 w 3525839"/>
              <a:gd name="connsiteY21" fmla="*/ 84413 h 1286668"/>
              <a:gd name="connsiteX22" fmla="*/ 3427320 w 3525839"/>
              <a:gd name="connsiteY22" fmla="*/ 189115 h 1286668"/>
              <a:gd name="connsiteX23" fmla="*/ 3504102 w 3525839"/>
              <a:gd name="connsiteY23" fmla="*/ 398520 h 1286668"/>
              <a:gd name="connsiteX24" fmla="*/ 3525042 w 3525839"/>
              <a:gd name="connsiteY24" fmla="*/ 524163 h 1286668"/>
              <a:gd name="connsiteX25" fmla="*/ 3483161 w 3525839"/>
              <a:gd name="connsiteY25" fmla="*/ 684706 h 1286668"/>
              <a:gd name="connsiteX26" fmla="*/ 3427320 w 3525839"/>
              <a:gd name="connsiteY26" fmla="*/ 782428 h 1286668"/>
              <a:gd name="connsiteX27" fmla="*/ 3385439 w 3525839"/>
              <a:gd name="connsiteY27" fmla="*/ 831289 h 1286668"/>
              <a:gd name="connsiteX28" fmla="*/ 3371479 w 3525839"/>
              <a:gd name="connsiteY28" fmla="*/ 852230 h 1286668"/>
              <a:gd name="connsiteX0" fmla="*/ 65 w 3525839"/>
              <a:gd name="connsiteY0" fmla="*/ 677726 h 1286668"/>
              <a:gd name="connsiteX1" fmla="*/ 258329 w 3525839"/>
              <a:gd name="connsiteY1" fmla="*/ 293818 h 1286668"/>
              <a:gd name="connsiteX2" fmla="*/ 449396 w 3525839"/>
              <a:gd name="connsiteY2" fmla="*/ 117997 h 1286668"/>
              <a:gd name="connsiteX3" fmla="*/ 726001 w 3525839"/>
              <a:gd name="connsiteY3" fmla="*/ 56491 h 1286668"/>
              <a:gd name="connsiteX4" fmla="*/ 1095948 w 3525839"/>
              <a:gd name="connsiteY4" fmla="*/ 133275 h 1286668"/>
              <a:gd name="connsiteX5" fmla="*/ 1305354 w 3525839"/>
              <a:gd name="connsiteY5" fmla="*/ 384560 h 1286668"/>
              <a:gd name="connsiteX6" fmla="*/ 1382135 w 3525839"/>
              <a:gd name="connsiteY6" fmla="*/ 621885 h 1286668"/>
              <a:gd name="connsiteX7" fmla="*/ 1368175 w 3525839"/>
              <a:gd name="connsiteY7" fmla="*/ 803369 h 1286668"/>
              <a:gd name="connsiteX8" fmla="*/ 1298373 w 3525839"/>
              <a:gd name="connsiteY8" fmla="*/ 1019753 h 1286668"/>
              <a:gd name="connsiteX9" fmla="*/ 1284413 w 3525839"/>
              <a:gd name="connsiteY9" fmla="*/ 1166337 h 1286668"/>
              <a:gd name="connsiteX10" fmla="*/ 1291393 w 3525839"/>
              <a:gd name="connsiteY10" fmla="*/ 1250099 h 1286668"/>
              <a:gd name="connsiteX11" fmla="*/ 1382135 w 3525839"/>
              <a:gd name="connsiteY11" fmla="*/ 1284999 h 1286668"/>
              <a:gd name="connsiteX12" fmla="*/ 1500798 w 3525839"/>
              <a:gd name="connsiteY12" fmla="*/ 1201237 h 1286668"/>
              <a:gd name="connsiteX13" fmla="*/ 1556639 w 3525839"/>
              <a:gd name="connsiteY13" fmla="*/ 1068615 h 1286668"/>
              <a:gd name="connsiteX14" fmla="*/ 1626441 w 3525839"/>
              <a:gd name="connsiteY14" fmla="*/ 859210 h 1286668"/>
              <a:gd name="connsiteX15" fmla="*/ 1759064 w 3525839"/>
              <a:gd name="connsiteY15" fmla="*/ 628865 h 1286668"/>
              <a:gd name="connsiteX16" fmla="*/ 1842825 w 3525839"/>
              <a:gd name="connsiteY16" fmla="*/ 468321 h 1286668"/>
              <a:gd name="connsiteX17" fmla="*/ 1982428 w 3525839"/>
              <a:gd name="connsiteY17" fmla="*/ 279857 h 1286668"/>
              <a:gd name="connsiteX18" fmla="*/ 2247674 w 3525839"/>
              <a:gd name="connsiteY18" fmla="*/ 112334 h 1286668"/>
              <a:gd name="connsiteX19" fmla="*/ 2568761 w 3525839"/>
              <a:gd name="connsiteY19" fmla="*/ 14612 h 1286668"/>
              <a:gd name="connsiteX20" fmla="*/ 2938709 w 3525839"/>
              <a:gd name="connsiteY20" fmla="*/ 7631 h 1286668"/>
              <a:gd name="connsiteX21" fmla="*/ 3280737 w 3525839"/>
              <a:gd name="connsiteY21" fmla="*/ 84413 h 1286668"/>
              <a:gd name="connsiteX22" fmla="*/ 3427320 w 3525839"/>
              <a:gd name="connsiteY22" fmla="*/ 189115 h 1286668"/>
              <a:gd name="connsiteX23" fmla="*/ 3504102 w 3525839"/>
              <a:gd name="connsiteY23" fmla="*/ 398520 h 1286668"/>
              <a:gd name="connsiteX24" fmla="*/ 3525042 w 3525839"/>
              <a:gd name="connsiteY24" fmla="*/ 524163 h 1286668"/>
              <a:gd name="connsiteX25" fmla="*/ 3483161 w 3525839"/>
              <a:gd name="connsiteY25" fmla="*/ 684706 h 1286668"/>
              <a:gd name="connsiteX26" fmla="*/ 3427320 w 3525839"/>
              <a:gd name="connsiteY26" fmla="*/ 782428 h 1286668"/>
              <a:gd name="connsiteX27" fmla="*/ 3385439 w 3525839"/>
              <a:gd name="connsiteY27" fmla="*/ 831289 h 1286668"/>
              <a:gd name="connsiteX28" fmla="*/ 3371479 w 3525839"/>
              <a:gd name="connsiteY28" fmla="*/ 852230 h 1286668"/>
              <a:gd name="connsiteX0" fmla="*/ 65 w 3525839"/>
              <a:gd name="connsiteY0" fmla="*/ 677726 h 1286668"/>
              <a:gd name="connsiteX1" fmla="*/ 258329 w 3525839"/>
              <a:gd name="connsiteY1" fmla="*/ 293818 h 1286668"/>
              <a:gd name="connsiteX2" fmla="*/ 449396 w 3525839"/>
              <a:gd name="connsiteY2" fmla="*/ 117997 h 1286668"/>
              <a:gd name="connsiteX3" fmla="*/ 726001 w 3525839"/>
              <a:gd name="connsiteY3" fmla="*/ 56491 h 1286668"/>
              <a:gd name="connsiteX4" fmla="*/ 1095948 w 3525839"/>
              <a:gd name="connsiteY4" fmla="*/ 133275 h 1286668"/>
              <a:gd name="connsiteX5" fmla="*/ 1305354 w 3525839"/>
              <a:gd name="connsiteY5" fmla="*/ 384560 h 1286668"/>
              <a:gd name="connsiteX6" fmla="*/ 1382135 w 3525839"/>
              <a:gd name="connsiteY6" fmla="*/ 621885 h 1286668"/>
              <a:gd name="connsiteX7" fmla="*/ 1368175 w 3525839"/>
              <a:gd name="connsiteY7" fmla="*/ 803369 h 1286668"/>
              <a:gd name="connsiteX8" fmla="*/ 1298373 w 3525839"/>
              <a:gd name="connsiteY8" fmla="*/ 1019753 h 1286668"/>
              <a:gd name="connsiteX9" fmla="*/ 1284413 w 3525839"/>
              <a:gd name="connsiteY9" fmla="*/ 1166337 h 1286668"/>
              <a:gd name="connsiteX10" fmla="*/ 1291393 w 3525839"/>
              <a:gd name="connsiteY10" fmla="*/ 1250099 h 1286668"/>
              <a:gd name="connsiteX11" fmla="*/ 1382135 w 3525839"/>
              <a:gd name="connsiteY11" fmla="*/ 1284999 h 1286668"/>
              <a:gd name="connsiteX12" fmla="*/ 1500798 w 3525839"/>
              <a:gd name="connsiteY12" fmla="*/ 1201237 h 1286668"/>
              <a:gd name="connsiteX13" fmla="*/ 1556639 w 3525839"/>
              <a:gd name="connsiteY13" fmla="*/ 1068615 h 1286668"/>
              <a:gd name="connsiteX14" fmla="*/ 1626441 w 3525839"/>
              <a:gd name="connsiteY14" fmla="*/ 859210 h 1286668"/>
              <a:gd name="connsiteX15" fmla="*/ 1759064 w 3525839"/>
              <a:gd name="connsiteY15" fmla="*/ 628865 h 1286668"/>
              <a:gd name="connsiteX16" fmla="*/ 1842825 w 3525839"/>
              <a:gd name="connsiteY16" fmla="*/ 468321 h 1286668"/>
              <a:gd name="connsiteX17" fmla="*/ 1982428 w 3525839"/>
              <a:gd name="connsiteY17" fmla="*/ 279857 h 1286668"/>
              <a:gd name="connsiteX18" fmla="*/ 2247674 w 3525839"/>
              <a:gd name="connsiteY18" fmla="*/ 112334 h 1286668"/>
              <a:gd name="connsiteX19" fmla="*/ 2568761 w 3525839"/>
              <a:gd name="connsiteY19" fmla="*/ 14612 h 1286668"/>
              <a:gd name="connsiteX20" fmla="*/ 2938709 w 3525839"/>
              <a:gd name="connsiteY20" fmla="*/ 7631 h 1286668"/>
              <a:gd name="connsiteX21" fmla="*/ 3280737 w 3525839"/>
              <a:gd name="connsiteY21" fmla="*/ 84413 h 1286668"/>
              <a:gd name="connsiteX22" fmla="*/ 3427320 w 3525839"/>
              <a:gd name="connsiteY22" fmla="*/ 189115 h 1286668"/>
              <a:gd name="connsiteX23" fmla="*/ 3504102 w 3525839"/>
              <a:gd name="connsiteY23" fmla="*/ 398520 h 1286668"/>
              <a:gd name="connsiteX24" fmla="*/ 3525042 w 3525839"/>
              <a:gd name="connsiteY24" fmla="*/ 524163 h 1286668"/>
              <a:gd name="connsiteX25" fmla="*/ 3483161 w 3525839"/>
              <a:gd name="connsiteY25" fmla="*/ 684706 h 1286668"/>
              <a:gd name="connsiteX26" fmla="*/ 3427320 w 3525839"/>
              <a:gd name="connsiteY26" fmla="*/ 782428 h 1286668"/>
              <a:gd name="connsiteX27" fmla="*/ 3385439 w 3525839"/>
              <a:gd name="connsiteY27" fmla="*/ 831289 h 1286668"/>
              <a:gd name="connsiteX28" fmla="*/ 3371479 w 3525839"/>
              <a:gd name="connsiteY28" fmla="*/ 852230 h 1286668"/>
              <a:gd name="connsiteX0" fmla="*/ 65 w 3525839"/>
              <a:gd name="connsiteY0" fmla="*/ 677726 h 1286668"/>
              <a:gd name="connsiteX1" fmla="*/ 258329 w 3525839"/>
              <a:gd name="connsiteY1" fmla="*/ 293818 h 1286668"/>
              <a:gd name="connsiteX2" fmla="*/ 449396 w 3525839"/>
              <a:gd name="connsiteY2" fmla="*/ 117997 h 1286668"/>
              <a:gd name="connsiteX3" fmla="*/ 726001 w 3525839"/>
              <a:gd name="connsiteY3" fmla="*/ 56491 h 1286668"/>
              <a:gd name="connsiteX4" fmla="*/ 1095948 w 3525839"/>
              <a:gd name="connsiteY4" fmla="*/ 133275 h 1286668"/>
              <a:gd name="connsiteX5" fmla="*/ 1305354 w 3525839"/>
              <a:gd name="connsiteY5" fmla="*/ 384560 h 1286668"/>
              <a:gd name="connsiteX6" fmla="*/ 1382135 w 3525839"/>
              <a:gd name="connsiteY6" fmla="*/ 621885 h 1286668"/>
              <a:gd name="connsiteX7" fmla="*/ 1368175 w 3525839"/>
              <a:gd name="connsiteY7" fmla="*/ 803369 h 1286668"/>
              <a:gd name="connsiteX8" fmla="*/ 1298373 w 3525839"/>
              <a:gd name="connsiteY8" fmla="*/ 1019753 h 1286668"/>
              <a:gd name="connsiteX9" fmla="*/ 1284413 w 3525839"/>
              <a:gd name="connsiteY9" fmla="*/ 1166337 h 1286668"/>
              <a:gd name="connsiteX10" fmla="*/ 1291393 w 3525839"/>
              <a:gd name="connsiteY10" fmla="*/ 1250099 h 1286668"/>
              <a:gd name="connsiteX11" fmla="*/ 1382135 w 3525839"/>
              <a:gd name="connsiteY11" fmla="*/ 1284999 h 1286668"/>
              <a:gd name="connsiteX12" fmla="*/ 1500798 w 3525839"/>
              <a:gd name="connsiteY12" fmla="*/ 1201237 h 1286668"/>
              <a:gd name="connsiteX13" fmla="*/ 1556639 w 3525839"/>
              <a:gd name="connsiteY13" fmla="*/ 1068615 h 1286668"/>
              <a:gd name="connsiteX14" fmla="*/ 1626441 w 3525839"/>
              <a:gd name="connsiteY14" fmla="*/ 859210 h 1286668"/>
              <a:gd name="connsiteX15" fmla="*/ 1759064 w 3525839"/>
              <a:gd name="connsiteY15" fmla="*/ 628865 h 1286668"/>
              <a:gd name="connsiteX16" fmla="*/ 1842825 w 3525839"/>
              <a:gd name="connsiteY16" fmla="*/ 468321 h 1286668"/>
              <a:gd name="connsiteX17" fmla="*/ 1982428 w 3525839"/>
              <a:gd name="connsiteY17" fmla="*/ 279857 h 1286668"/>
              <a:gd name="connsiteX18" fmla="*/ 2247674 w 3525839"/>
              <a:gd name="connsiteY18" fmla="*/ 112334 h 1286668"/>
              <a:gd name="connsiteX19" fmla="*/ 2568761 w 3525839"/>
              <a:gd name="connsiteY19" fmla="*/ 14612 h 1286668"/>
              <a:gd name="connsiteX20" fmla="*/ 2938709 w 3525839"/>
              <a:gd name="connsiteY20" fmla="*/ 7631 h 1286668"/>
              <a:gd name="connsiteX21" fmla="*/ 3280737 w 3525839"/>
              <a:gd name="connsiteY21" fmla="*/ 84413 h 1286668"/>
              <a:gd name="connsiteX22" fmla="*/ 3427320 w 3525839"/>
              <a:gd name="connsiteY22" fmla="*/ 189115 h 1286668"/>
              <a:gd name="connsiteX23" fmla="*/ 3504102 w 3525839"/>
              <a:gd name="connsiteY23" fmla="*/ 398520 h 1286668"/>
              <a:gd name="connsiteX24" fmla="*/ 3525042 w 3525839"/>
              <a:gd name="connsiteY24" fmla="*/ 524163 h 1286668"/>
              <a:gd name="connsiteX25" fmla="*/ 3483161 w 3525839"/>
              <a:gd name="connsiteY25" fmla="*/ 684706 h 1286668"/>
              <a:gd name="connsiteX26" fmla="*/ 3427320 w 3525839"/>
              <a:gd name="connsiteY26" fmla="*/ 782428 h 1286668"/>
              <a:gd name="connsiteX27" fmla="*/ 3385439 w 3525839"/>
              <a:gd name="connsiteY27" fmla="*/ 831289 h 1286668"/>
              <a:gd name="connsiteX28" fmla="*/ 3371479 w 3525839"/>
              <a:gd name="connsiteY28" fmla="*/ 852230 h 128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525839" h="1286668">
                <a:moveTo>
                  <a:pt x="65" y="677726"/>
                </a:moveTo>
                <a:cubicBezTo>
                  <a:pt x="-4007" y="557900"/>
                  <a:pt x="183441" y="387106"/>
                  <a:pt x="258329" y="293818"/>
                </a:cubicBezTo>
                <a:cubicBezTo>
                  <a:pt x="333217" y="200530"/>
                  <a:pt x="366797" y="190125"/>
                  <a:pt x="449396" y="117997"/>
                </a:cubicBezTo>
                <a:cubicBezTo>
                  <a:pt x="587835" y="87749"/>
                  <a:pt x="618242" y="53945"/>
                  <a:pt x="726001" y="56491"/>
                </a:cubicBezTo>
                <a:cubicBezTo>
                  <a:pt x="833760" y="59037"/>
                  <a:pt x="999389" y="78597"/>
                  <a:pt x="1095948" y="133275"/>
                </a:cubicBezTo>
                <a:cubicBezTo>
                  <a:pt x="1192507" y="187953"/>
                  <a:pt x="1257656" y="303125"/>
                  <a:pt x="1305354" y="384560"/>
                </a:cubicBezTo>
                <a:cubicBezTo>
                  <a:pt x="1353052" y="465995"/>
                  <a:pt x="1371665" y="552084"/>
                  <a:pt x="1382135" y="621885"/>
                </a:cubicBezTo>
                <a:cubicBezTo>
                  <a:pt x="1392605" y="691686"/>
                  <a:pt x="1382135" y="737058"/>
                  <a:pt x="1368175" y="803369"/>
                </a:cubicBezTo>
                <a:cubicBezTo>
                  <a:pt x="1354215" y="869680"/>
                  <a:pt x="1312333" y="959258"/>
                  <a:pt x="1298373" y="1019753"/>
                </a:cubicBezTo>
                <a:cubicBezTo>
                  <a:pt x="1284413" y="1080248"/>
                  <a:pt x="1285576" y="1127946"/>
                  <a:pt x="1284413" y="1166337"/>
                </a:cubicBezTo>
                <a:cubicBezTo>
                  <a:pt x="1283250" y="1204728"/>
                  <a:pt x="1275106" y="1230322"/>
                  <a:pt x="1291393" y="1250099"/>
                </a:cubicBezTo>
                <a:cubicBezTo>
                  <a:pt x="1307680" y="1269876"/>
                  <a:pt x="1347234" y="1293143"/>
                  <a:pt x="1382135" y="1284999"/>
                </a:cubicBezTo>
                <a:cubicBezTo>
                  <a:pt x="1417036" y="1276855"/>
                  <a:pt x="1471714" y="1237301"/>
                  <a:pt x="1500798" y="1201237"/>
                </a:cubicBezTo>
                <a:cubicBezTo>
                  <a:pt x="1529882" y="1165173"/>
                  <a:pt x="1535699" y="1125619"/>
                  <a:pt x="1556639" y="1068615"/>
                </a:cubicBezTo>
                <a:cubicBezTo>
                  <a:pt x="1577579" y="1011611"/>
                  <a:pt x="1592704" y="932502"/>
                  <a:pt x="1626441" y="859210"/>
                </a:cubicBezTo>
                <a:cubicBezTo>
                  <a:pt x="1660179" y="785918"/>
                  <a:pt x="1723000" y="694013"/>
                  <a:pt x="1759064" y="628865"/>
                </a:cubicBezTo>
                <a:cubicBezTo>
                  <a:pt x="1795128" y="563717"/>
                  <a:pt x="1805598" y="526489"/>
                  <a:pt x="1842825" y="468321"/>
                </a:cubicBezTo>
                <a:cubicBezTo>
                  <a:pt x="1880052" y="410153"/>
                  <a:pt x="1914953" y="339188"/>
                  <a:pt x="1982428" y="279857"/>
                </a:cubicBezTo>
                <a:cubicBezTo>
                  <a:pt x="2049903" y="220526"/>
                  <a:pt x="2149952" y="156541"/>
                  <a:pt x="2247674" y="112334"/>
                </a:cubicBezTo>
                <a:cubicBezTo>
                  <a:pt x="2345396" y="68127"/>
                  <a:pt x="2453589" y="32062"/>
                  <a:pt x="2568761" y="14612"/>
                </a:cubicBezTo>
                <a:cubicBezTo>
                  <a:pt x="2683934" y="-2839"/>
                  <a:pt x="2820046" y="-4002"/>
                  <a:pt x="2938709" y="7631"/>
                </a:cubicBezTo>
                <a:cubicBezTo>
                  <a:pt x="3057372" y="19264"/>
                  <a:pt x="3199302" y="54166"/>
                  <a:pt x="3280737" y="84413"/>
                </a:cubicBezTo>
                <a:cubicBezTo>
                  <a:pt x="3362172" y="114660"/>
                  <a:pt x="3390093" y="136764"/>
                  <a:pt x="3427320" y="189115"/>
                </a:cubicBezTo>
                <a:cubicBezTo>
                  <a:pt x="3464547" y="241466"/>
                  <a:pt x="3487815" y="342679"/>
                  <a:pt x="3504102" y="398520"/>
                </a:cubicBezTo>
                <a:cubicBezTo>
                  <a:pt x="3520389" y="454361"/>
                  <a:pt x="3528532" y="476465"/>
                  <a:pt x="3525042" y="524163"/>
                </a:cubicBezTo>
                <a:cubicBezTo>
                  <a:pt x="3521552" y="571861"/>
                  <a:pt x="3499448" y="641662"/>
                  <a:pt x="3483161" y="684706"/>
                </a:cubicBezTo>
                <a:cubicBezTo>
                  <a:pt x="3466874" y="727750"/>
                  <a:pt x="3443607" y="757998"/>
                  <a:pt x="3427320" y="782428"/>
                </a:cubicBezTo>
                <a:cubicBezTo>
                  <a:pt x="3411033" y="806858"/>
                  <a:pt x="3385439" y="831289"/>
                  <a:pt x="3385439" y="831289"/>
                </a:cubicBezTo>
                <a:cubicBezTo>
                  <a:pt x="3376132" y="842923"/>
                  <a:pt x="3373805" y="847576"/>
                  <a:pt x="3371479" y="852230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2383" y="5726315"/>
            <a:ext cx="826933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Persistent dry and warm winter events over </a:t>
            </a:r>
            <a:r>
              <a:rPr lang="en-US" dirty="0" smtClean="0">
                <a:solidFill>
                  <a:srgbClr val="C00000"/>
                </a:solidFill>
              </a:rPr>
              <a:t>Israel - not merely ‘lack of cyclones’</a:t>
            </a:r>
          </a:p>
          <a:p>
            <a:r>
              <a:rPr lang="en-US" dirty="0">
                <a:solidFill>
                  <a:srgbClr val="C00000"/>
                </a:solidFill>
                <a:latin typeface="Myriad Pro"/>
              </a:rPr>
              <a:t>Future of Med cyclones vs. EM dry periods interlinked</a:t>
            </a:r>
            <a:r>
              <a:rPr lang="en-US" dirty="0" smtClean="0">
                <a:solidFill>
                  <a:srgbClr val="C00000"/>
                </a:solidFill>
                <a:latin typeface="Myriad Pro"/>
              </a:rPr>
              <a:t>!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11831" y="245264"/>
            <a:ext cx="39683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2D2DB9"/>
                </a:solidFill>
                <a:latin typeface="Myriad Pro"/>
              </a:rPr>
              <a:t>Q3. Upstream </a:t>
            </a:r>
            <a:r>
              <a:rPr lang="en-US" sz="2200" b="1" dirty="0" err="1" smtClean="0">
                <a:solidFill>
                  <a:srgbClr val="2D2DB9"/>
                </a:solidFill>
                <a:latin typeface="Myriad Pro"/>
              </a:rPr>
              <a:t>Rossby</a:t>
            </a:r>
            <a:r>
              <a:rPr lang="en-US" sz="2200" b="1" dirty="0" smtClean="0">
                <a:solidFill>
                  <a:srgbClr val="2D2DB9"/>
                </a:solidFill>
                <a:latin typeface="Myriad Pro"/>
              </a:rPr>
              <a:t> wave</a:t>
            </a:r>
            <a:endParaRPr lang="en-US" sz="2200" b="1" dirty="0">
              <a:solidFill>
                <a:srgbClr val="2D2DB9"/>
              </a:solidFill>
              <a:latin typeface="Myriad Pro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30323" y="222146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D2DB9"/>
                </a:solidFill>
              </a:rPr>
              <a:t>L</a:t>
            </a:r>
            <a:endParaRPr lang="en-US" b="1" dirty="0">
              <a:solidFill>
                <a:srgbClr val="2D2DB9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76197" y="1635311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Myriad Pro"/>
              </a:rPr>
              <a:t>EM ridge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083466" y="1681477"/>
            <a:ext cx="102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Myriad Pro"/>
              </a:rPr>
              <a:t>Atlantic block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4278312" y="2179637"/>
            <a:ext cx="405189" cy="41536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/>
          <a:srcRect l="16667" t="15666" r="16667" b="22532"/>
          <a:stretch/>
        </p:blipFill>
        <p:spPr>
          <a:xfrm>
            <a:off x="2626266" y="2139858"/>
            <a:ext cx="457200" cy="457200"/>
          </a:xfrm>
          <a:prstGeom prst="rect">
            <a:avLst/>
          </a:prstGeom>
        </p:spPr>
      </p:pic>
      <p:pic>
        <p:nvPicPr>
          <p:cNvPr id="2054" name="Picture 6" descr="Sunny Weather Icon | Weather icons, Icon design,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69" y="2368458"/>
            <a:ext cx="287676" cy="28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4278312" y="2560766"/>
            <a:ext cx="1100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Myriad Pro"/>
              </a:rPr>
              <a:t>Med cyclone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759" y="6789072"/>
            <a:ext cx="9256670" cy="531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</a:rPr>
              <a:t>Berkovic S. and S. Raveh-Rubin (2022). </a:t>
            </a:r>
            <a:r>
              <a:rPr lang="en-US" sz="1400" dirty="0" smtClean="0">
                <a:solidFill>
                  <a:schemeClr val="bg2"/>
                </a:solidFill>
              </a:rPr>
              <a:t>Persistent </a:t>
            </a:r>
            <a:r>
              <a:rPr lang="en-US" sz="1400" dirty="0">
                <a:solidFill>
                  <a:schemeClr val="bg2"/>
                </a:solidFill>
              </a:rPr>
              <a:t>warm and dry extremes over the </a:t>
            </a:r>
            <a:r>
              <a:rPr lang="en-US" sz="1400" dirty="0" smtClean="0">
                <a:solidFill>
                  <a:schemeClr val="bg2"/>
                </a:solidFill>
              </a:rPr>
              <a:t>Eastern </a:t>
            </a:r>
            <a:r>
              <a:rPr lang="en-US" sz="1400" dirty="0">
                <a:solidFill>
                  <a:schemeClr val="bg2"/>
                </a:solidFill>
              </a:rPr>
              <a:t>Mediterranean during winter: the role of North-Atlantic blocking and central Mediterranean </a:t>
            </a:r>
            <a:r>
              <a:rPr lang="en-US" sz="1400" dirty="0" smtClean="0">
                <a:solidFill>
                  <a:schemeClr val="bg2"/>
                </a:solidFill>
              </a:rPr>
              <a:t>cyclones</a:t>
            </a:r>
            <a:r>
              <a:rPr lang="en-US" sz="1400" dirty="0">
                <a:solidFill>
                  <a:schemeClr val="bg2"/>
                </a:solidFill>
              </a:rPr>
              <a:t>. </a:t>
            </a:r>
            <a:r>
              <a:rPr lang="en-US" sz="1400" b="1" dirty="0" smtClean="0">
                <a:solidFill>
                  <a:schemeClr val="bg2"/>
                </a:solidFill>
              </a:rPr>
              <a:t>Q.J.R</a:t>
            </a:r>
            <a:r>
              <a:rPr lang="en-US" sz="1400" b="1" dirty="0">
                <a:solidFill>
                  <a:schemeClr val="bg2"/>
                </a:solidFill>
              </a:rPr>
              <a:t>. </a:t>
            </a:r>
            <a:r>
              <a:rPr lang="en-US" sz="1400" b="1" dirty="0" err="1">
                <a:solidFill>
                  <a:schemeClr val="bg2"/>
                </a:solidFill>
              </a:rPr>
              <a:t>Meteorol</a:t>
            </a:r>
            <a:r>
              <a:rPr lang="en-US" sz="1400" b="1" dirty="0">
                <a:solidFill>
                  <a:schemeClr val="bg2"/>
                </a:solidFill>
              </a:rPr>
              <a:t>. Soc</a:t>
            </a:r>
            <a:r>
              <a:rPr lang="en-US" sz="1400" dirty="0" smtClean="0">
                <a:solidFill>
                  <a:schemeClr val="bg2"/>
                </a:solidFill>
              </a:rPr>
              <a:t>. </a:t>
            </a:r>
            <a:endParaRPr lang="en-US" sz="1400" dirty="0">
              <a:solidFill>
                <a:schemeClr val="bg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1760" y="6736284"/>
            <a:ext cx="718291" cy="73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27708</TotalTime>
  <Words>538</Words>
  <Application>Microsoft Office PowerPoint</Application>
  <PresentationFormat>Custom</PresentationFormat>
  <Paragraphs>94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Droid Sans Fallback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Shira</dc:creator>
  <cp:keywords/>
  <dc:description/>
  <cp:lastModifiedBy>Shira Raveh-Rubin</cp:lastModifiedBy>
  <cp:revision>1369</cp:revision>
  <cp:lastPrinted>1601-01-01T00:00:00Z</cp:lastPrinted>
  <dcterms:created xsi:type="dcterms:W3CDTF">1601-01-01T00:00:00Z</dcterms:created>
  <dcterms:modified xsi:type="dcterms:W3CDTF">2022-05-25T11:16:03Z</dcterms:modified>
</cp:coreProperties>
</file>