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49" r:id="rId2"/>
    <p:sldMasterId id="2147483673" r:id="rId3"/>
    <p:sldMasterId id="2147483685" r:id="rId4"/>
    <p:sldMasterId id="2147483697" r:id="rId5"/>
    <p:sldMasterId id="2147483710" r:id="rId6"/>
    <p:sldMasterId id="2147483746" r:id="rId7"/>
    <p:sldMasterId id="2147483758" r:id="rId8"/>
    <p:sldMasterId id="2147483770" r:id="rId9"/>
    <p:sldMasterId id="2147483782" r:id="rId10"/>
  </p:sldMasterIdLst>
  <p:sldIdLst>
    <p:sldId id="798" r:id="rId11"/>
    <p:sldId id="812" r:id="rId12"/>
    <p:sldId id="844" r:id="rId13"/>
    <p:sldId id="845" r:id="rId14"/>
    <p:sldId id="843" r:id="rId15"/>
    <p:sldId id="846" r:id="rId16"/>
    <p:sldId id="771" r:id="rId17"/>
    <p:sldId id="833" r:id="rId18"/>
    <p:sldId id="803" r:id="rId19"/>
    <p:sldId id="815" r:id="rId20"/>
    <p:sldId id="816" r:id="rId21"/>
    <p:sldId id="817" r:id="rId22"/>
    <p:sldId id="847" r:id="rId23"/>
    <p:sldId id="842" r:id="rId24"/>
    <p:sldId id="848" r:id="rId25"/>
    <p:sldId id="802" r:id="rId26"/>
    <p:sldId id="819" r:id="rId27"/>
    <p:sldId id="820" r:id="rId28"/>
    <p:sldId id="834" r:id="rId29"/>
    <p:sldId id="835" r:id="rId30"/>
    <p:sldId id="836" r:id="rId31"/>
    <p:sldId id="824" r:id="rId32"/>
    <p:sldId id="825" r:id="rId33"/>
    <p:sldId id="826" r:id="rId34"/>
    <p:sldId id="827" r:id="rId35"/>
    <p:sldId id="828" r:id="rId36"/>
    <p:sldId id="830" r:id="rId37"/>
    <p:sldId id="829" r:id="rId38"/>
    <p:sldId id="840" r:id="rId39"/>
    <p:sldId id="841" r:id="rId40"/>
    <p:sldId id="837" r:id="rId41"/>
    <p:sldId id="838" r:id="rId42"/>
    <p:sldId id="839" r:id="rId43"/>
    <p:sldId id="456" r:id="rId44"/>
  </p:sldIdLst>
  <p:sldSz cx="9144000" cy="6858000" type="screen4x3"/>
  <p:notesSz cx="6858000" cy="9144000"/>
  <p:defaultTextStyle>
    <a:defPPr>
      <a:defRPr lang="en-CA"/>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FF00FF"/>
    <a:srgbClr val="FFFF00"/>
    <a:srgbClr val="FF9900"/>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27" autoAdjust="0"/>
    <p:restoredTop sz="94650" autoAdjust="0"/>
  </p:normalViewPr>
  <p:slideViewPr>
    <p:cSldViewPr>
      <p:cViewPr varScale="1">
        <p:scale>
          <a:sx n="91" d="100"/>
          <a:sy n="91" d="100"/>
        </p:scale>
        <p:origin x="96" y="147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Lst>
  </p:outlineViewPr>
  <p:notesTextViewPr>
    <p:cViewPr>
      <p:scale>
        <a:sx n="100" d="100"/>
        <a:sy n="100" d="100"/>
      </p:scale>
      <p:origin x="0" y="0"/>
    </p:cViewPr>
  </p:notesTextViewPr>
  <p:sorterViewPr>
    <p:cViewPr>
      <p:scale>
        <a:sx n="66" d="100"/>
        <a:sy n="66" d="100"/>
      </p:scale>
      <p:origin x="0" y="2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viewProps" Target="viewProps.xml"/><Relationship Id="rId20" Type="http://schemas.openxmlformats.org/officeDocument/2006/relationships/slide" Target="slides/slide10.xml"/><Relationship Id="rId41" Type="http://schemas.openxmlformats.org/officeDocument/2006/relationships/slide" Target="slides/slide31.xml"/></Relationships>
</file>

<file path=ppt/_rels/viewProps.xml.rels><?xml version="1.0" encoding="UTF-8" standalone="yes"?>
<Relationships xmlns="http://schemas.openxmlformats.org/package/2006/relationships"><Relationship Id="rId13" Type="http://schemas.openxmlformats.org/officeDocument/2006/relationships/slide" Target="slides/slide14.xml"/><Relationship Id="rId18" Type="http://schemas.openxmlformats.org/officeDocument/2006/relationships/slide" Target="slides/slide19.xml"/><Relationship Id="rId26" Type="http://schemas.openxmlformats.org/officeDocument/2006/relationships/slide" Target="slides/slide27.xml"/><Relationship Id="rId3" Type="http://schemas.openxmlformats.org/officeDocument/2006/relationships/slide" Target="slides/slide4.xml"/><Relationship Id="rId21" Type="http://schemas.openxmlformats.org/officeDocument/2006/relationships/slide" Target="slides/slide22.xml"/><Relationship Id="rId7" Type="http://schemas.openxmlformats.org/officeDocument/2006/relationships/slide" Target="slides/slide8.xml"/><Relationship Id="rId12" Type="http://schemas.openxmlformats.org/officeDocument/2006/relationships/slide" Target="slides/slide13.xml"/><Relationship Id="rId17" Type="http://schemas.openxmlformats.org/officeDocument/2006/relationships/slide" Target="slides/slide18.xml"/><Relationship Id="rId25" Type="http://schemas.openxmlformats.org/officeDocument/2006/relationships/slide" Target="slides/slide26.xml"/><Relationship Id="rId33" Type="http://schemas.openxmlformats.org/officeDocument/2006/relationships/slide" Target="slides/slide34.xml"/><Relationship Id="rId2" Type="http://schemas.openxmlformats.org/officeDocument/2006/relationships/slide" Target="slides/slide3.xml"/><Relationship Id="rId16" Type="http://schemas.openxmlformats.org/officeDocument/2006/relationships/slide" Target="slides/slide17.xml"/><Relationship Id="rId20" Type="http://schemas.openxmlformats.org/officeDocument/2006/relationships/slide" Target="slides/slide21.xml"/><Relationship Id="rId29" Type="http://schemas.openxmlformats.org/officeDocument/2006/relationships/slide" Target="slides/slide30.xml"/><Relationship Id="rId1" Type="http://schemas.openxmlformats.org/officeDocument/2006/relationships/slide" Target="slides/slide2.xml"/><Relationship Id="rId6" Type="http://schemas.openxmlformats.org/officeDocument/2006/relationships/slide" Target="slides/slide7.xml"/><Relationship Id="rId11" Type="http://schemas.openxmlformats.org/officeDocument/2006/relationships/slide" Target="slides/slide12.xml"/><Relationship Id="rId24" Type="http://schemas.openxmlformats.org/officeDocument/2006/relationships/slide" Target="slides/slide25.xml"/><Relationship Id="rId32" Type="http://schemas.openxmlformats.org/officeDocument/2006/relationships/slide" Target="slides/slide33.xml"/><Relationship Id="rId5" Type="http://schemas.openxmlformats.org/officeDocument/2006/relationships/slide" Target="slides/slide6.xml"/><Relationship Id="rId15" Type="http://schemas.openxmlformats.org/officeDocument/2006/relationships/slide" Target="slides/slide16.xml"/><Relationship Id="rId23" Type="http://schemas.openxmlformats.org/officeDocument/2006/relationships/slide" Target="slides/slide24.xml"/><Relationship Id="rId28" Type="http://schemas.openxmlformats.org/officeDocument/2006/relationships/slide" Target="slides/slide29.xml"/><Relationship Id="rId10" Type="http://schemas.openxmlformats.org/officeDocument/2006/relationships/slide" Target="slides/slide11.xml"/><Relationship Id="rId19" Type="http://schemas.openxmlformats.org/officeDocument/2006/relationships/slide" Target="slides/slide20.xml"/><Relationship Id="rId31" Type="http://schemas.openxmlformats.org/officeDocument/2006/relationships/slide" Target="slides/slide32.xml"/><Relationship Id="rId4" Type="http://schemas.openxmlformats.org/officeDocument/2006/relationships/slide" Target="slides/slide5.xml"/><Relationship Id="rId9" Type="http://schemas.openxmlformats.org/officeDocument/2006/relationships/slide" Target="slides/slide10.xml"/><Relationship Id="rId14" Type="http://schemas.openxmlformats.org/officeDocument/2006/relationships/slide" Target="slides/slide15.xml"/><Relationship Id="rId22" Type="http://schemas.openxmlformats.org/officeDocument/2006/relationships/slide" Target="slides/slide23.xml"/><Relationship Id="rId27" Type="http://schemas.openxmlformats.org/officeDocument/2006/relationships/slide" Target="slides/slide28.xml"/><Relationship Id="rId30" Type="http://schemas.openxmlformats.org/officeDocument/2006/relationships/slide" Target="slides/slide31.xml"/><Relationship Id="rId8"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lvl1pPr>
              <a:defRPr/>
            </a:lvl1pPr>
          </a:lstStyle>
          <a:p>
            <a:endParaRPr lang="en-CA" altLang="en-US" dirty="0"/>
          </a:p>
        </p:txBody>
      </p:sp>
      <p:sp>
        <p:nvSpPr>
          <p:cNvPr id="5" name="Footer Placeholder 4"/>
          <p:cNvSpPr>
            <a:spLocks noGrp="1"/>
          </p:cNvSpPr>
          <p:nvPr>
            <p:ph type="ftr" sz="quarter" idx="11"/>
          </p:nvPr>
        </p:nvSpPr>
        <p:spPr/>
        <p:txBody>
          <a:bodyPr/>
          <a:lstStyle>
            <a:lvl1pPr>
              <a:defRPr/>
            </a:lvl1pPr>
          </a:lstStyle>
          <a:p>
            <a:endParaRPr lang="en-CA" altLang="en-US" dirty="0"/>
          </a:p>
        </p:txBody>
      </p:sp>
      <p:sp>
        <p:nvSpPr>
          <p:cNvPr id="6" name="Slide Number Placeholder 5"/>
          <p:cNvSpPr>
            <a:spLocks noGrp="1"/>
          </p:cNvSpPr>
          <p:nvPr>
            <p:ph type="sldNum" sz="quarter" idx="12"/>
          </p:nvPr>
        </p:nvSpPr>
        <p:spPr/>
        <p:txBody>
          <a:bodyPr/>
          <a:lstStyle>
            <a:lvl1pPr>
              <a:defRPr/>
            </a:lvl1pPr>
          </a:lstStyle>
          <a:p>
            <a:fld id="{269C378B-D516-4BFB-9799-BEF91F8B41E2}" type="slidenum">
              <a:rPr lang="en-CA" altLang="en-US"/>
              <a:pPr/>
              <a:t>‹#›</a:t>
            </a:fld>
            <a:endParaRPr lang="en-CA" altLang="en-US" dirty="0"/>
          </a:p>
        </p:txBody>
      </p:sp>
    </p:spTree>
    <p:extLst>
      <p:ext uri="{BB962C8B-B14F-4D97-AF65-F5344CB8AC3E}">
        <p14:creationId xmlns:p14="http://schemas.microsoft.com/office/powerpoint/2010/main" val="1085303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dirty="0"/>
          </a:p>
        </p:txBody>
      </p:sp>
      <p:sp>
        <p:nvSpPr>
          <p:cNvPr id="5" name="Footer Placeholder 4"/>
          <p:cNvSpPr>
            <a:spLocks noGrp="1"/>
          </p:cNvSpPr>
          <p:nvPr>
            <p:ph type="ftr" sz="quarter" idx="11"/>
          </p:nvPr>
        </p:nvSpPr>
        <p:spPr/>
        <p:txBody>
          <a:bodyPr/>
          <a:lstStyle>
            <a:lvl1pPr>
              <a:defRPr/>
            </a:lvl1pPr>
          </a:lstStyle>
          <a:p>
            <a:endParaRPr lang="en-CA" altLang="en-US" dirty="0"/>
          </a:p>
        </p:txBody>
      </p:sp>
      <p:sp>
        <p:nvSpPr>
          <p:cNvPr id="6" name="Slide Number Placeholder 5"/>
          <p:cNvSpPr>
            <a:spLocks noGrp="1"/>
          </p:cNvSpPr>
          <p:nvPr>
            <p:ph type="sldNum" sz="quarter" idx="12"/>
          </p:nvPr>
        </p:nvSpPr>
        <p:spPr/>
        <p:txBody>
          <a:bodyPr/>
          <a:lstStyle>
            <a:lvl1pPr>
              <a:defRPr/>
            </a:lvl1pPr>
          </a:lstStyle>
          <a:p>
            <a:fld id="{A32C5122-E0F2-4F15-9E30-AEB44C739191}" type="slidenum">
              <a:rPr lang="en-CA" altLang="en-US"/>
              <a:pPr/>
              <a:t>‹#›</a:t>
            </a:fld>
            <a:endParaRPr lang="en-CA" altLang="en-US" dirty="0"/>
          </a:p>
        </p:txBody>
      </p:sp>
    </p:spTree>
    <p:extLst>
      <p:ext uri="{BB962C8B-B14F-4D97-AF65-F5344CB8AC3E}">
        <p14:creationId xmlns:p14="http://schemas.microsoft.com/office/powerpoint/2010/main" val="341554880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32C5122-E0F2-4F15-9E30-AEB44C739191}"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25106734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6063F7C-67B5-4C20-B453-F7A6F93B37FC}"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39140411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9C378B-D516-4BFB-9799-BEF91F8B41E2}"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325126700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4C0221-C9AB-4FB0-B7AB-880285FA641F}"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41568574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2681E97-999C-45C7-AE67-D1B98B4C4CF0}"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191560541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lvl1pPr>
              <a:defRPr/>
            </a:lvl1pPr>
          </a:lstStyle>
          <a:p>
            <a:endParaRPr lang="en-CA"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FDF6CB-CB6D-4912-A311-813D49A9EFB5}"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8748099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lvl1pPr>
              <a:defRPr/>
            </a:lvl1pPr>
          </a:lstStyle>
          <a:p>
            <a:endParaRPr lang="en-CA" alt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68F9129-59DA-48A0-8D35-8E2030ED55A7}"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13564156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CA" alt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886E081-8600-41D5-A042-90F94341F2E8}"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71758363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CA" alt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D1F8CE5-1260-48C5-9005-1DA135A682F0}"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70113684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CA"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619EE02-E45E-49EC-8CD5-B857F71FEEC9}"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1618783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dirty="0"/>
          </a:p>
        </p:txBody>
      </p:sp>
      <p:sp>
        <p:nvSpPr>
          <p:cNvPr id="5" name="Footer Placeholder 4"/>
          <p:cNvSpPr>
            <a:spLocks noGrp="1"/>
          </p:cNvSpPr>
          <p:nvPr>
            <p:ph type="ftr" sz="quarter" idx="11"/>
          </p:nvPr>
        </p:nvSpPr>
        <p:spPr/>
        <p:txBody>
          <a:bodyPr/>
          <a:lstStyle>
            <a:lvl1pPr>
              <a:defRPr/>
            </a:lvl1pPr>
          </a:lstStyle>
          <a:p>
            <a:endParaRPr lang="en-CA" altLang="en-US" dirty="0"/>
          </a:p>
        </p:txBody>
      </p:sp>
      <p:sp>
        <p:nvSpPr>
          <p:cNvPr id="6" name="Slide Number Placeholder 5"/>
          <p:cNvSpPr>
            <a:spLocks noGrp="1"/>
          </p:cNvSpPr>
          <p:nvPr>
            <p:ph type="sldNum" sz="quarter" idx="12"/>
          </p:nvPr>
        </p:nvSpPr>
        <p:spPr/>
        <p:txBody>
          <a:bodyPr/>
          <a:lstStyle>
            <a:lvl1pPr>
              <a:defRPr/>
            </a:lvl1pPr>
          </a:lstStyle>
          <a:p>
            <a:fld id="{36063F7C-67B5-4C20-B453-F7A6F93B37FC}" type="slidenum">
              <a:rPr lang="en-CA" altLang="en-US"/>
              <a:pPr/>
              <a:t>‹#›</a:t>
            </a:fld>
            <a:endParaRPr lang="en-CA" altLang="en-US" dirty="0"/>
          </a:p>
        </p:txBody>
      </p:sp>
    </p:spTree>
    <p:extLst>
      <p:ext uri="{BB962C8B-B14F-4D97-AF65-F5344CB8AC3E}">
        <p14:creationId xmlns:p14="http://schemas.microsoft.com/office/powerpoint/2010/main" val="283507295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CA"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88EC972-5C8C-4165-BAC5-27AB35FB829F}"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13183082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32C5122-E0F2-4F15-9E30-AEB44C739191}"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16484609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6063F7C-67B5-4C20-B453-F7A6F93B37FC}"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161649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Tree>
    <p:extLst>
      <p:ext uri="{BB962C8B-B14F-4D97-AF65-F5344CB8AC3E}">
        <p14:creationId xmlns:p14="http://schemas.microsoft.com/office/powerpoint/2010/main" val="3800720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1829450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62140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56062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18970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Tree>
    <p:extLst>
      <p:ext uri="{BB962C8B-B14F-4D97-AF65-F5344CB8AC3E}">
        <p14:creationId xmlns:p14="http://schemas.microsoft.com/office/powerpoint/2010/main" val="787159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694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43621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dirty="0"/>
          </a:p>
        </p:txBody>
      </p:sp>
      <p:sp>
        <p:nvSpPr>
          <p:cNvPr id="5" name="Footer Placeholder 4"/>
          <p:cNvSpPr>
            <a:spLocks noGrp="1"/>
          </p:cNvSpPr>
          <p:nvPr>
            <p:ph type="ftr" sz="quarter" idx="11"/>
          </p:nvPr>
        </p:nvSpPr>
        <p:spPr/>
        <p:txBody>
          <a:bodyPr/>
          <a:lstStyle>
            <a:lvl1pPr>
              <a:defRPr/>
            </a:lvl1pPr>
          </a:lstStyle>
          <a:p>
            <a:endParaRPr lang="en-CA" altLang="en-US" dirty="0"/>
          </a:p>
        </p:txBody>
      </p:sp>
      <p:sp>
        <p:nvSpPr>
          <p:cNvPr id="6" name="Slide Number Placeholder 5"/>
          <p:cNvSpPr>
            <a:spLocks noGrp="1"/>
          </p:cNvSpPr>
          <p:nvPr>
            <p:ph type="sldNum" sz="quarter" idx="12"/>
          </p:nvPr>
        </p:nvSpPr>
        <p:spPr/>
        <p:txBody>
          <a:bodyPr/>
          <a:lstStyle>
            <a:lvl1pPr>
              <a:defRPr/>
            </a:lvl1pPr>
          </a:lstStyle>
          <a:p>
            <a:fld id="{284C0221-C9AB-4FB0-B7AB-880285FA641F}" type="slidenum">
              <a:rPr lang="en-CA" altLang="en-US"/>
              <a:pPr/>
              <a:t>‹#›</a:t>
            </a:fld>
            <a:endParaRPr lang="en-CA" altLang="en-US" dirty="0"/>
          </a:p>
        </p:txBody>
      </p:sp>
    </p:spTree>
    <p:extLst>
      <p:ext uri="{BB962C8B-B14F-4D97-AF65-F5344CB8AC3E}">
        <p14:creationId xmlns:p14="http://schemas.microsoft.com/office/powerpoint/2010/main" val="1320365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141831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6215911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38511904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4737135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CA"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CA"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2C082AC-5725-41CD-90E5-33BEE5BE4366}" type="slidenum">
              <a:rPr lang="en-CA">
                <a:solidFill>
                  <a:srgbClr val="000000"/>
                </a:solidFill>
              </a:rPr>
              <a:pPr>
                <a:defRPr/>
              </a:pPr>
              <a:t>‹#›</a:t>
            </a:fld>
            <a:endParaRPr lang="en-CA" dirty="0">
              <a:solidFill>
                <a:srgbClr val="000000"/>
              </a:solidFill>
            </a:endParaRPr>
          </a:p>
        </p:txBody>
      </p:sp>
    </p:spTree>
    <p:extLst>
      <p:ext uri="{BB962C8B-B14F-4D97-AF65-F5344CB8AC3E}">
        <p14:creationId xmlns:p14="http://schemas.microsoft.com/office/powerpoint/2010/main" val="33018834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CA"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CA"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BE2D592-4094-454E-9136-7F47F624A5BF}" type="slidenum">
              <a:rPr lang="en-CA">
                <a:solidFill>
                  <a:srgbClr val="000000"/>
                </a:solidFill>
              </a:rPr>
              <a:pPr>
                <a:defRPr/>
              </a:pPr>
              <a:t>‹#›</a:t>
            </a:fld>
            <a:endParaRPr lang="en-CA" dirty="0">
              <a:solidFill>
                <a:srgbClr val="000000"/>
              </a:solidFill>
            </a:endParaRPr>
          </a:p>
        </p:txBody>
      </p:sp>
    </p:spTree>
    <p:extLst>
      <p:ext uri="{BB962C8B-B14F-4D97-AF65-F5344CB8AC3E}">
        <p14:creationId xmlns:p14="http://schemas.microsoft.com/office/powerpoint/2010/main" val="30824317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CA"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CA"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84D090-3F9A-47CE-877F-E7A6DD09E1F9}" type="slidenum">
              <a:rPr lang="en-CA">
                <a:solidFill>
                  <a:srgbClr val="000000"/>
                </a:solidFill>
              </a:rPr>
              <a:pPr>
                <a:defRPr/>
              </a:pPr>
              <a:t>‹#›</a:t>
            </a:fld>
            <a:endParaRPr lang="en-CA" dirty="0">
              <a:solidFill>
                <a:srgbClr val="000000"/>
              </a:solidFill>
            </a:endParaRPr>
          </a:p>
        </p:txBody>
      </p:sp>
    </p:spTree>
    <p:extLst>
      <p:ext uri="{BB962C8B-B14F-4D97-AF65-F5344CB8AC3E}">
        <p14:creationId xmlns:p14="http://schemas.microsoft.com/office/powerpoint/2010/main" val="23002473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CA"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CA"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D342A3-E233-42B4-A05F-1187DCE20CC4}" type="slidenum">
              <a:rPr lang="en-CA">
                <a:solidFill>
                  <a:srgbClr val="000000"/>
                </a:solidFill>
              </a:rPr>
              <a:pPr>
                <a:defRPr/>
              </a:pPr>
              <a:t>‹#›</a:t>
            </a:fld>
            <a:endParaRPr lang="en-CA" dirty="0">
              <a:solidFill>
                <a:srgbClr val="000000"/>
              </a:solidFill>
            </a:endParaRPr>
          </a:p>
        </p:txBody>
      </p:sp>
    </p:spTree>
    <p:extLst>
      <p:ext uri="{BB962C8B-B14F-4D97-AF65-F5344CB8AC3E}">
        <p14:creationId xmlns:p14="http://schemas.microsoft.com/office/powerpoint/2010/main" val="3176248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CA"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CA"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1FCF86-B59B-4547-B198-5618506E43CC}" type="slidenum">
              <a:rPr lang="en-CA">
                <a:solidFill>
                  <a:srgbClr val="000000"/>
                </a:solidFill>
              </a:rPr>
              <a:pPr>
                <a:defRPr/>
              </a:pPr>
              <a:t>‹#›</a:t>
            </a:fld>
            <a:endParaRPr lang="en-CA" dirty="0">
              <a:solidFill>
                <a:srgbClr val="000000"/>
              </a:solidFill>
            </a:endParaRPr>
          </a:p>
        </p:txBody>
      </p:sp>
    </p:spTree>
    <p:extLst>
      <p:ext uri="{BB962C8B-B14F-4D97-AF65-F5344CB8AC3E}">
        <p14:creationId xmlns:p14="http://schemas.microsoft.com/office/powerpoint/2010/main" val="1928894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a:defRPr/>
            </a:pPr>
            <a:endParaRPr lang="en-CA"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CA"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96EB5F9-3B92-4AFE-AC9F-E3F9DD7A1A84}" type="slidenum">
              <a:rPr lang="en-CA">
                <a:solidFill>
                  <a:srgbClr val="000000"/>
                </a:solidFill>
              </a:rPr>
              <a:pPr>
                <a:defRPr/>
              </a:pPr>
              <a:t>‹#›</a:t>
            </a:fld>
            <a:endParaRPr lang="en-CA" dirty="0">
              <a:solidFill>
                <a:srgbClr val="000000"/>
              </a:solidFill>
            </a:endParaRPr>
          </a:p>
        </p:txBody>
      </p:sp>
    </p:spTree>
    <p:extLst>
      <p:ext uri="{BB962C8B-B14F-4D97-AF65-F5344CB8AC3E}">
        <p14:creationId xmlns:p14="http://schemas.microsoft.com/office/powerpoint/2010/main" val="10861409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CA" altLang="en-US" dirty="0"/>
          </a:p>
        </p:txBody>
      </p:sp>
      <p:sp>
        <p:nvSpPr>
          <p:cNvPr id="5" name="Footer Placeholder 4"/>
          <p:cNvSpPr>
            <a:spLocks noGrp="1"/>
          </p:cNvSpPr>
          <p:nvPr>
            <p:ph type="ftr" sz="quarter" idx="11"/>
          </p:nvPr>
        </p:nvSpPr>
        <p:spPr/>
        <p:txBody>
          <a:bodyPr/>
          <a:lstStyle>
            <a:lvl1pPr>
              <a:defRPr/>
            </a:lvl1pPr>
          </a:lstStyle>
          <a:p>
            <a:endParaRPr lang="en-CA" altLang="en-US" dirty="0"/>
          </a:p>
        </p:txBody>
      </p:sp>
      <p:sp>
        <p:nvSpPr>
          <p:cNvPr id="6" name="Slide Number Placeholder 5"/>
          <p:cNvSpPr>
            <a:spLocks noGrp="1"/>
          </p:cNvSpPr>
          <p:nvPr>
            <p:ph type="sldNum" sz="quarter" idx="12"/>
          </p:nvPr>
        </p:nvSpPr>
        <p:spPr/>
        <p:txBody>
          <a:bodyPr/>
          <a:lstStyle>
            <a:lvl1pPr>
              <a:defRPr/>
            </a:lvl1pPr>
          </a:lstStyle>
          <a:p>
            <a:fld id="{42681E97-999C-45C7-AE67-D1B98B4C4CF0}" type="slidenum">
              <a:rPr lang="en-CA" altLang="en-US"/>
              <a:pPr/>
              <a:t>‹#›</a:t>
            </a:fld>
            <a:endParaRPr lang="en-CA" altLang="en-US" dirty="0"/>
          </a:p>
        </p:txBody>
      </p:sp>
    </p:spTree>
    <p:extLst>
      <p:ext uri="{BB962C8B-B14F-4D97-AF65-F5344CB8AC3E}">
        <p14:creationId xmlns:p14="http://schemas.microsoft.com/office/powerpoint/2010/main" val="35663903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CA"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CA"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069D6D-F938-4F06-B080-12613CCC21DE}" type="slidenum">
              <a:rPr lang="en-CA">
                <a:solidFill>
                  <a:srgbClr val="000000"/>
                </a:solidFill>
              </a:rPr>
              <a:pPr>
                <a:defRPr/>
              </a:pPr>
              <a:t>‹#›</a:t>
            </a:fld>
            <a:endParaRPr lang="en-CA" dirty="0">
              <a:solidFill>
                <a:srgbClr val="000000"/>
              </a:solidFill>
            </a:endParaRPr>
          </a:p>
        </p:txBody>
      </p:sp>
    </p:spTree>
    <p:extLst>
      <p:ext uri="{BB962C8B-B14F-4D97-AF65-F5344CB8AC3E}">
        <p14:creationId xmlns:p14="http://schemas.microsoft.com/office/powerpoint/2010/main" val="17247810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CA"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CA"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07A383-07B8-457F-9CB7-CCFA208CC649}" type="slidenum">
              <a:rPr lang="en-CA">
                <a:solidFill>
                  <a:srgbClr val="000000"/>
                </a:solidFill>
              </a:rPr>
              <a:pPr>
                <a:defRPr/>
              </a:pPr>
              <a:t>‹#›</a:t>
            </a:fld>
            <a:endParaRPr lang="en-CA" dirty="0">
              <a:solidFill>
                <a:srgbClr val="000000"/>
              </a:solidFill>
            </a:endParaRPr>
          </a:p>
        </p:txBody>
      </p:sp>
    </p:spTree>
    <p:extLst>
      <p:ext uri="{BB962C8B-B14F-4D97-AF65-F5344CB8AC3E}">
        <p14:creationId xmlns:p14="http://schemas.microsoft.com/office/powerpoint/2010/main" val="28094426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CA"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CA"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C2391D-47CE-4DC8-9762-E026B967126A}" type="slidenum">
              <a:rPr lang="en-CA">
                <a:solidFill>
                  <a:srgbClr val="000000"/>
                </a:solidFill>
              </a:rPr>
              <a:pPr>
                <a:defRPr/>
              </a:pPr>
              <a:t>‹#›</a:t>
            </a:fld>
            <a:endParaRPr lang="en-CA" dirty="0">
              <a:solidFill>
                <a:srgbClr val="000000"/>
              </a:solidFill>
            </a:endParaRPr>
          </a:p>
        </p:txBody>
      </p:sp>
    </p:spTree>
    <p:extLst>
      <p:ext uri="{BB962C8B-B14F-4D97-AF65-F5344CB8AC3E}">
        <p14:creationId xmlns:p14="http://schemas.microsoft.com/office/powerpoint/2010/main" val="530107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CA"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CA"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AE48F4-696D-489B-BE2B-FDB4DEDEB49F}" type="slidenum">
              <a:rPr lang="en-CA">
                <a:solidFill>
                  <a:srgbClr val="000000"/>
                </a:solidFill>
              </a:rPr>
              <a:pPr>
                <a:defRPr/>
              </a:pPr>
              <a:t>‹#›</a:t>
            </a:fld>
            <a:endParaRPr lang="en-CA" dirty="0">
              <a:solidFill>
                <a:srgbClr val="000000"/>
              </a:solidFill>
            </a:endParaRPr>
          </a:p>
        </p:txBody>
      </p:sp>
    </p:spTree>
    <p:extLst>
      <p:ext uri="{BB962C8B-B14F-4D97-AF65-F5344CB8AC3E}">
        <p14:creationId xmlns:p14="http://schemas.microsoft.com/office/powerpoint/2010/main" val="26894301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CA"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CA"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8B4AD1-3845-477E-A472-12C7AEC49338}" type="slidenum">
              <a:rPr lang="en-CA">
                <a:solidFill>
                  <a:srgbClr val="000000"/>
                </a:solidFill>
              </a:rPr>
              <a:pPr>
                <a:defRPr/>
              </a:pPr>
              <a:t>‹#›</a:t>
            </a:fld>
            <a:endParaRPr lang="en-CA" dirty="0">
              <a:solidFill>
                <a:srgbClr val="000000"/>
              </a:solidFill>
            </a:endParaRPr>
          </a:p>
        </p:txBody>
      </p:sp>
    </p:spTree>
    <p:extLst>
      <p:ext uri="{BB962C8B-B14F-4D97-AF65-F5344CB8AC3E}">
        <p14:creationId xmlns:p14="http://schemas.microsoft.com/office/powerpoint/2010/main" val="3255968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20B6CC-5748-413B-936A-1E1E99B9673F}"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22981899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7D752CD-C394-4381-A007-F7346B04257E}"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256033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A72C40-3291-48C8-B6C3-90409E43BD42}"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14118204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lvl1pPr>
              <a:defRPr/>
            </a:lvl1pPr>
          </a:lstStyle>
          <a:p>
            <a:endParaRPr lang="en-CA"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03D88F6-9C46-49DA-AF32-67DB0D7B9295}"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42596901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lvl1pPr>
              <a:defRPr/>
            </a:lvl1pPr>
          </a:lstStyle>
          <a:p>
            <a:endParaRPr lang="en-CA" alt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AC5E7BF-761B-4D37-8368-8763BE787A50}"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677541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lvl1pPr>
              <a:defRPr/>
            </a:lvl1pPr>
          </a:lstStyle>
          <a:p>
            <a:endParaRPr lang="en-CA" altLang="en-US" dirty="0"/>
          </a:p>
        </p:txBody>
      </p:sp>
      <p:sp>
        <p:nvSpPr>
          <p:cNvPr id="6" name="Footer Placeholder 5"/>
          <p:cNvSpPr>
            <a:spLocks noGrp="1"/>
          </p:cNvSpPr>
          <p:nvPr>
            <p:ph type="ftr" sz="quarter" idx="11"/>
          </p:nvPr>
        </p:nvSpPr>
        <p:spPr/>
        <p:txBody>
          <a:bodyPr/>
          <a:lstStyle>
            <a:lvl1pPr>
              <a:defRPr/>
            </a:lvl1pPr>
          </a:lstStyle>
          <a:p>
            <a:endParaRPr lang="en-CA" altLang="en-US" dirty="0"/>
          </a:p>
        </p:txBody>
      </p:sp>
      <p:sp>
        <p:nvSpPr>
          <p:cNvPr id="7" name="Slide Number Placeholder 6"/>
          <p:cNvSpPr>
            <a:spLocks noGrp="1"/>
          </p:cNvSpPr>
          <p:nvPr>
            <p:ph type="sldNum" sz="quarter" idx="12"/>
          </p:nvPr>
        </p:nvSpPr>
        <p:spPr/>
        <p:txBody>
          <a:bodyPr/>
          <a:lstStyle>
            <a:lvl1pPr>
              <a:defRPr/>
            </a:lvl1pPr>
          </a:lstStyle>
          <a:p>
            <a:fld id="{B9FDF6CB-CB6D-4912-A311-813D49A9EFB5}" type="slidenum">
              <a:rPr lang="en-CA" altLang="en-US"/>
              <a:pPr/>
              <a:t>‹#›</a:t>
            </a:fld>
            <a:endParaRPr lang="en-CA" altLang="en-US" dirty="0"/>
          </a:p>
        </p:txBody>
      </p:sp>
    </p:spTree>
    <p:extLst>
      <p:ext uri="{BB962C8B-B14F-4D97-AF65-F5344CB8AC3E}">
        <p14:creationId xmlns:p14="http://schemas.microsoft.com/office/powerpoint/2010/main" val="17437281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CA" alt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E09F18D-99D1-4CA3-B134-32600090952C}"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40657529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CA" alt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28636EE-5FCF-4ADA-9EEB-1506F67E8F88}"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5955297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CA"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85EC9DD-A24D-4B0A-84BE-27533291C684}"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14971241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CA"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B0D2481-1ACB-433D-ACD7-A3BC9A4E025E}"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32736913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096739A-A8C7-4464-B32C-0EC6241535E3}"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1298752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51CD94E-CBDB-452C-943B-110575928442}"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8308922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3C08B13-0021-4E5C-A588-4A8EC68DBEC8}"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26013010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C2214D9-0B1B-42FC-8358-C8A1ED14225F}"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40559649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D458CDE-4B55-4B40-83DA-7A9FF4A21AC9}"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29751190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lvl1pPr>
              <a:defRPr/>
            </a:lvl1pPr>
          </a:lstStyle>
          <a:p>
            <a:endParaRPr lang="en-CA"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B0A8A73-8CC2-4978-BB52-020952D6C942}"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109443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lvl1pPr>
              <a:defRPr/>
            </a:lvl1pPr>
          </a:lstStyle>
          <a:p>
            <a:endParaRPr lang="en-CA" altLang="en-US" dirty="0"/>
          </a:p>
        </p:txBody>
      </p:sp>
      <p:sp>
        <p:nvSpPr>
          <p:cNvPr id="8" name="Footer Placeholder 7"/>
          <p:cNvSpPr>
            <a:spLocks noGrp="1"/>
          </p:cNvSpPr>
          <p:nvPr>
            <p:ph type="ftr" sz="quarter" idx="11"/>
          </p:nvPr>
        </p:nvSpPr>
        <p:spPr/>
        <p:txBody>
          <a:bodyPr/>
          <a:lstStyle>
            <a:lvl1pPr>
              <a:defRPr/>
            </a:lvl1pPr>
          </a:lstStyle>
          <a:p>
            <a:endParaRPr lang="en-CA" altLang="en-US" dirty="0"/>
          </a:p>
        </p:txBody>
      </p:sp>
      <p:sp>
        <p:nvSpPr>
          <p:cNvPr id="9" name="Slide Number Placeholder 8"/>
          <p:cNvSpPr>
            <a:spLocks noGrp="1"/>
          </p:cNvSpPr>
          <p:nvPr>
            <p:ph type="sldNum" sz="quarter" idx="12"/>
          </p:nvPr>
        </p:nvSpPr>
        <p:spPr/>
        <p:txBody>
          <a:bodyPr/>
          <a:lstStyle>
            <a:lvl1pPr>
              <a:defRPr/>
            </a:lvl1pPr>
          </a:lstStyle>
          <a:p>
            <a:fld id="{968F9129-59DA-48A0-8D35-8E2030ED55A7}" type="slidenum">
              <a:rPr lang="en-CA" altLang="en-US"/>
              <a:pPr/>
              <a:t>‹#›</a:t>
            </a:fld>
            <a:endParaRPr lang="en-CA" altLang="en-US" dirty="0"/>
          </a:p>
        </p:txBody>
      </p:sp>
    </p:spTree>
    <p:extLst>
      <p:ext uri="{BB962C8B-B14F-4D97-AF65-F5344CB8AC3E}">
        <p14:creationId xmlns:p14="http://schemas.microsoft.com/office/powerpoint/2010/main" val="14728252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lvl1pPr>
              <a:defRPr/>
            </a:lvl1pPr>
          </a:lstStyle>
          <a:p>
            <a:endParaRPr lang="en-CA" alt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EA4FE30-5D32-4D1D-9D84-6A1F6F56A754}"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32742347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CA" alt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6FBFA7F-F58E-41B0-862C-45000771FA38}"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24530677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CA" alt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A114608-3594-4B92-A9BF-E7E9FE7EA98C}"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2430500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CA"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601989B-8026-450E-A196-363E4B93CA9C}"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9125014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CA"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E35A71D-BDF8-4C77-AFA1-FC53564A1D97}"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32120734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DF3487-CFC1-4631-B7EC-5CAD832BDDBE}"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3363992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2B0FB98-DC57-4316-BF06-16E6FD979352}"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20600841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CA" altLang="en-US" dirty="0">
              <a:solidFill>
                <a:srgbClr val="000000"/>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CA" altLang="en-US" dirty="0">
              <a:solidFill>
                <a:srgbClr val="000000"/>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CFCEAD83-EE1A-4537-9E00-639ED5115CE5}"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5184817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9C378B-D516-4BFB-9799-BEF91F8B41E2}"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15385680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4C0221-C9AB-4FB0-B7AB-880285FA641F}"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1107859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CA" altLang="en-US" dirty="0"/>
          </a:p>
        </p:txBody>
      </p:sp>
      <p:sp>
        <p:nvSpPr>
          <p:cNvPr id="4" name="Footer Placeholder 3"/>
          <p:cNvSpPr>
            <a:spLocks noGrp="1"/>
          </p:cNvSpPr>
          <p:nvPr>
            <p:ph type="ftr" sz="quarter" idx="11"/>
          </p:nvPr>
        </p:nvSpPr>
        <p:spPr/>
        <p:txBody>
          <a:bodyPr/>
          <a:lstStyle>
            <a:lvl1pPr>
              <a:defRPr/>
            </a:lvl1pPr>
          </a:lstStyle>
          <a:p>
            <a:endParaRPr lang="en-CA" altLang="en-US" dirty="0"/>
          </a:p>
        </p:txBody>
      </p:sp>
      <p:sp>
        <p:nvSpPr>
          <p:cNvPr id="5" name="Slide Number Placeholder 4"/>
          <p:cNvSpPr>
            <a:spLocks noGrp="1"/>
          </p:cNvSpPr>
          <p:nvPr>
            <p:ph type="sldNum" sz="quarter" idx="12"/>
          </p:nvPr>
        </p:nvSpPr>
        <p:spPr/>
        <p:txBody>
          <a:bodyPr/>
          <a:lstStyle>
            <a:lvl1pPr>
              <a:defRPr/>
            </a:lvl1pPr>
          </a:lstStyle>
          <a:p>
            <a:fld id="{F886E081-8600-41D5-A042-90F94341F2E8}" type="slidenum">
              <a:rPr lang="en-CA" altLang="en-US"/>
              <a:pPr/>
              <a:t>‹#›</a:t>
            </a:fld>
            <a:endParaRPr lang="en-CA" altLang="en-US" dirty="0"/>
          </a:p>
        </p:txBody>
      </p:sp>
    </p:spTree>
    <p:extLst>
      <p:ext uri="{BB962C8B-B14F-4D97-AF65-F5344CB8AC3E}">
        <p14:creationId xmlns:p14="http://schemas.microsoft.com/office/powerpoint/2010/main" val="11088692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2681E97-999C-45C7-AE67-D1B98B4C4CF0}"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42595439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lvl1pPr>
              <a:defRPr/>
            </a:lvl1pPr>
          </a:lstStyle>
          <a:p>
            <a:endParaRPr lang="en-CA"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FDF6CB-CB6D-4912-A311-813D49A9EFB5}"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377868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lvl1pPr>
              <a:defRPr/>
            </a:lvl1pPr>
          </a:lstStyle>
          <a:p>
            <a:endParaRPr lang="en-CA" alt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68F9129-59DA-48A0-8D35-8E2030ED55A7}"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12377844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CA" alt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886E081-8600-41D5-A042-90F94341F2E8}"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29877286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CA" alt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D1F8CE5-1260-48C5-9005-1DA135A682F0}"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383771785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CA"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619EE02-E45E-49EC-8CD5-B857F71FEEC9}"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41823858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CA"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88EC972-5C8C-4165-BAC5-27AB35FB829F}"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24758077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32C5122-E0F2-4F15-9E30-AEB44C739191}"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3661322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6063F7C-67B5-4C20-B453-F7A6F93B37FC}"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32670271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9C378B-D516-4BFB-9799-BEF91F8B41E2}"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1418499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CA" altLang="en-US" dirty="0"/>
          </a:p>
        </p:txBody>
      </p:sp>
      <p:sp>
        <p:nvSpPr>
          <p:cNvPr id="3" name="Footer Placeholder 2"/>
          <p:cNvSpPr>
            <a:spLocks noGrp="1"/>
          </p:cNvSpPr>
          <p:nvPr>
            <p:ph type="ftr" sz="quarter" idx="11"/>
          </p:nvPr>
        </p:nvSpPr>
        <p:spPr/>
        <p:txBody>
          <a:bodyPr/>
          <a:lstStyle>
            <a:lvl1pPr>
              <a:defRPr/>
            </a:lvl1pPr>
          </a:lstStyle>
          <a:p>
            <a:endParaRPr lang="en-CA" altLang="en-US" dirty="0"/>
          </a:p>
        </p:txBody>
      </p:sp>
      <p:sp>
        <p:nvSpPr>
          <p:cNvPr id="4" name="Slide Number Placeholder 3"/>
          <p:cNvSpPr>
            <a:spLocks noGrp="1"/>
          </p:cNvSpPr>
          <p:nvPr>
            <p:ph type="sldNum" sz="quarter" idx="12"/>
          </p:nvPr>
        </p:nvSpPr>
        <p:spPr/>
        <p:txBody>
          <a:bodyPr/>
          <a:lstStyle>
            <a:lvl1pPr>
              <a:defRPr/>
            </a:lvl1pPr>
          </a:lstStyle>
          <a:p>
            <a:fld id="{6D1F8CE5-1260-48C5-9005-1DA135A682F0}" type="slidenum">
              <a:rPr lang="en-CA" altLang="en-US"/>
              <a:pPr/>
              <a:t>‹#›</a:t>
            </a:fld>
            <a:endParaRPr lang="en-CA" altLang="en-US" dirty="0"/>
          </a:p>
        </p:txBody>
      </p:sp>
    </p:spTree>
    <p:extLst>
      <p:ext uri="{BB962C8B-B14F-4D97-AF65-F5344CB8AC3E}">
        <p14:creationId xmlns:p14="http://schemas.microsoft.com/office/powerpoint/2010/main" val="15541174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4C0221-C9AB-4FB0-B7AB-880285FA641F}"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22063216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2681E97-999C-45C7-AE67-D1B98B4C4CF0}"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32236483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lvl1pPr>
              <a:defRPr/>
            </a:lvl1pPr>
          </a:lstStyle>
          <a:p>
            <a:endParaRPr lang="en-CA"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FDF6CB-CB6D-4912-A311-813D49A9EFB5}"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26717264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lvl1pPr>
              <a:defRPr/>
            </a:lvl1pPr>
          </a:lstStyle>
          <a:p>
            <a:endParaRPr lang="en-CA" alt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68F9129-59DA-48A0-8D35-8E2030ED55A7}"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156700222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CA" alt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886E081-8600-41D5-A042-90F94341F2E8}"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18169796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CA" alt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D1F8CE5-1260-48C5-9005-1DA135A682F0}"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114373897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CA"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619EE02-E45E-49EC-8CD5-B857F71FEEC9}"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30477813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CA"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88EC972-5C8C-4165-BAC5-27AB35FB829F}"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126401149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32C5122-E0F2-4F15-9E30-AEB44C739191}"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33163382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6063F7C-67B5-4C20-B453-F7A6F93B37FC}"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3614804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CA" altLang="en-US" dirty="0"/>
          </a:p>
        </p:txBody>
      </p:sp>
      <p:sp>
        <p:nvSpPr>
          <p:cNvPr id="6" name="Footer Placeholder 5"/>
          <p:cNvSpPr>
            <a:spLocks noGrp="1"/>
          </p:cNvSpPr>
          <p:nvPr>
            <p:ph type="ftr" sz="quarter" idx="11"/>
          </p:nvPr>
        </p:nvSpPr>
        <p:spPr/>
        <p:txBody>
          <a:bodyPr/>
          <a:lstStyle>
            <a:lvl1pPr>
              <a:defRPr/>
            </a:lvl1pPr>
          </a:lstStyle>
          <a:p>
            <a:endParaRPr lang="en-CA" altLang="en-US" dirty="0"/>
          </a:p>
        </p:txBody>
      </p:sp>
      <p:sp>
        <p:nvSpPr>
          <p:cNvPr id="7" name="Slide Number Placeholder 6"/>
          <p:cNvSpPr>
            <a:spLocks noGrp="1"/>
          </p:cNvSpPr>
          <p:nvPr>
            <p:ph type="sldNum" sz="quarter" idx="12"/>
          </p:nvPr>
        </p:nvSpPr>
        <p:spPr/>
        <p:txBody>
          <a:bodyPr/>
          <a:lstStyle>
            <a:lvl1pPr>
              <a:defRPr/>
            </a:lvl1pPr>
          </a:lstStyle>
          <a:p>
            <a:fld id="{0619EE02-E45E-49EC-8CD5-B857F71FEEC9}" type="slidenum">
              <a:rPr lang="en-CA" altLang="en-US"/>
              <a:pPr/>
              <a:t>‹#›</a:t>
            </a:fld>
            <a:endParaRPr lang="en-CA" altLang="en-US" dirty="0"/>
          </a:p>
        </p:txBody>
      </p:sp>
    </p:spTree>
    <p:extLst>
      <p:ext uri="{BB962C8B-B14F-4D97-AF65-F5344CB8AC3E}">
        <p14:creationId xmlns:p14="http://schemas.microsoft.com/office/powerpoint/2010/main" val="14382778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9C378B-D516-4BFB-9799-BEF91F8B41E2}"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12805993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4C0221-C9AB-4FB0-B7AB-880285FA641F}"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30569839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2681E97-999C-45C7-AE67-D1B98B4C4CF0}"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1059352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lvl1pPr>
              <a:defRPr/>
            </a:lvl1pPr>
          </a:lstStyle>
          <a:p>
            <a:endParaRPr lang="en-CA"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FDF6CB-CB6D-4912-A311-813D49A9EFB5}"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12651616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lvl1pPr>
              <a:defRPr/>
            </a:lvl1pPr>
          </a:lstStyle>
          <a:p>
            <a:endParaRPr lang="en-CA" alt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68F9129-59DA-48A0-8D35-8E2030ED55A7}"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176043005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CA" alt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886E081-8600-41D5-A042-90F94341F2E8}"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30552849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CA" alt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D1F8CE5-1260-48C5-9005-1DA135A682F0}"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26366751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CA"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619EE02-E45E-49EC-8CD5-B857F71FEEC9}"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39228896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CA"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88EC972-5C8C-4165-BAC5-27AB35FB829F}"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24700808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32C5122-E0F2-4F15-9E30-AEB44C739191}"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871403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CA" altLang="en-US" dirty="0"/>
          </a:p>
        </p:txBody>
      </p:sp>
      <p:sp>
        <p:nvSpPr>
          <p:cNvPr id="6" name="Footer Placeholder 5"/>
          <p:cNvSpPr>
            <a:spLocks noGrp="1"/>
          </p:cNvSpPr>
          <p:nvPr>
            <p:ph type="ftr" sz="quarter" idx="11"/>
          </p:nvPr>
        </p:nvSpPr>
        <p:spPr/>
        <p:txBody>
          <a:bodyPr/>
          <a:lstStyle>
            <a:lvl1pPr>
              <a:defRPr/>
            </a:lvl1pPr>
          </a:lstStyle>
          <a:p>
            <a:endParaRPr lang="en-CA" altLang="en-US" dirty="0"/>
          </a:p>
        </p:txBody>
      </p:sp>
      <p:sp>
        <p:nvSpPr>
          <p:cNvPr id="7" name="Slide Number Placeholder 6"/>
          <p:cNvSpPr>
            <a:spLocks noGrp="1"/>
          </p:cNvSpPr>
          <p:nvPr>
            <p:ph type="sldNum" sz="quarter" idx="12"/>
          </p:nvPr>
        </p:nvSpPr>
        <p:spPr/>
        <p:txBody>
          <a:bodyPr/>
          <a:lstStyle>
            <a:lvl1pPr>
              <a:defRPr/>
            </a:lvl1pPr>
          </a:lstStyle>
          <a:p>
            <a:fld id="{588EC972-5C8C-4165-BAC5-27AB35FB829F}" type="slidenum">
              <a:rPr lang="en-CA" altLang="en-US"/>
              <a:pPr/>
              <a:t>‹#›</a:t>
            </a:fld>
            <a:endParaRPr lang="en-CA" altLang="en-US" dirty="0"/>
          </a:p>
        </p:txBody>
      </p:sp>
    </p:spTree>
    <p:extLst>
      <p:ext uri="{BB962C8B-B14F-4D97-AF65-F5344CB8AC3E}">
        <p14:creationId xmlns:p14="http://schemas.microsoft.com/office/powerpoint/2010/main" val="35061233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6063F7C-67B5-4C20-B453-F7A6F93B37FC}"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26441609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69C378B-D516-4BFB-9799-BEF91F8B41E2}"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25657349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4C0221-C9AB-4FB0-B7AB-880285FA641F}"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37904978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CA" alt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2681E97-999C-45C7-AE67-D1B98B4C4CF0}"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10311296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lvl1pPr>
              <a:defRPr/>
            </a:lvl1pPr>
          </a:lstStyle>
          <a:p>
            <a:endParaRPr lang="en-CA"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FDF6CB-CB6D-4912-A311-813D49A9EFB5}"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40259279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lvl1pPr>
              <a:defRPr/>
            </a:lvl1pPr>
          </a:lstStyle>
          <a:p>
            <a:endParaRPr lang="en-CA" alt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68F9129-59DA-48A0-8D35-8E2030ED55A7}"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24683592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lvl1pPr>
              <a:defRPr/>
            </a:lvl1pPr>
          </a:lstStyle>
          <a:p>
            <a:endParaRPr lang="en-CA" alt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F886E081-8600-41D5-A042-90F94341F2E8}"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23451940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CA" alt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D1F8CE5-1260-48C5-9005-1DA135A682F0}"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6034727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CA"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619EE02-E45E-49EC-8CD5-B857F71FEEC9}"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3681783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CA" alt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CA" alt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88EC972-5C8C-4165-BAC5-27AB35FB829F}"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518421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CA" alt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CA" alt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65DEBD0-2626-4B32-93F2-47287E51A434}" type="slidenum">
              <a:rPr lang="en-CA" altLang="en-US"/>
              <a:pPr/>
              <a:t>‹#›</a:t>
            </a:fld>
            <a:endParaRPr lang="en-CA" altLang="en-US"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CA" alt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CA" alt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65DEBD0-2626-4B32-93F2-47287E51A434}"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817131697"/>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FF"/>
            </a:gs>
            <a:gs pos="100000">
              <a:srgbClr val="0000FF">
                <a:gamma/>
                <a:shade val="46275"/>
                <a:invGamma/>
              </a:srgbClr>
            </a:gs>
          </a:gsLst>
          <a:lin ang="5400000" scaled="1"/>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a:defRPr/>
            </a:pPr>
            <a:endParaRPr lang="en-CA"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CA"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a:defRPr/>
            </a:pPr>
            <a:fld id="{3EF8680C-DB11-46CF-B893-88540E3911E3}" type="slidenum">
              <a:rPr lang="en-CA">
                <a:solidFill>
                  <a:srgbClr val="000000"/>
                </a:solidFill>
              </a:rPr>
              <a:pPr>
                <a:defRPr/>
              </a:pPr>
              <a:t>‹#›</a:t>
            </a:fld>
            <a:endParaRPr lang="en-CA" dirty="0">
              <a:solidFill>
                <a:srgbClr val="000000"/>
              </a:solidFill>
            </a:endParaRPr>
          </a:p>
        </p:txBody>
      </p:sp>
    </p:spTree>
    <p:extLst>
      <p:ext uri="{BB962C8B-B14F-4D97-AF65-F5344CB8AC3E}">
        <p14:creationId xmlns:p14="http://schemas.microsoft.com/office/powerpoint/2010/main" val="50421263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CA" alt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CA" alt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10A01EF-272F-4501-A287-8E940DEB9993}"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97521725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6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p>
        </p:txBody>
      </p:sp>
      <p:sp>
        <p:nvSpPr>
          <p:cNvPr id="111616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p>
        </p:txBody>
      </p:sp>
      <p:sp>
        <p:nvSpPr>
          <p:cNvPr id="11161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CA" altLang="en-US" dirty="0">
              <a:solidFill>
                <a:srgbClr val="000000"/>
              </a:solidFill>
            </a:endParaRPr>
          </a:p>
        </p:txBody>
      </p:sp>
      <p:sp>
        <p:nvSpPr>
          <p:cNvPr id="11161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CA" altLang="en-US" dirty="0">
              <a:solidFill>
                <a:srgbClr val="000000"/>
              </a:solidFill>
            </a:endParaRPr>
          </a:p>
        </p:txBody>
      </p:sp>
      <p:sp>
        <p:nvSpPr>
          <p:cNvPr id="11161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8F48CA5-80A2-476E-B019-32D2B6B87EB1}" type="slidenum">
              <a:rPr lang="en-CA" altLang="en-US" smtClean="0">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103774717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Arial" charset="0"/>
        </a:defRPr>
      </a:lvl2pPr>
      <a:lvl3pPr algn="ctr" rtl="0" fontAlgn="base">
        <a:spcBef>
          <a:spcPct val="0"/>
        </a:spcBef>
        <a:spcAft>
          <a:spcPct val="0"/>
        </a:spcAft>
        <a:defRPr sz="4400">
          <a:solidFill>
            <a:schemeClr val="tx2"/>
          </a:solidFill>
          <a:latin typeface="Times New Roman" pitchFamily="18" charset="0"/>
          <a:cs typeface="Arial" charset="0"/>
        </a:defRPr>
      </a:lvl3pPr>
      <a:lvl4pPr algn="ctr" rtl="0" fontAlgn="base">
        <a:spcBef>
          <a:spcPct val="0"/>
        </a:spcBef>
        <a:spcAft>
          <a:spcPct val="0"/>
        </a:spcAft>
        <a:defRPr sz="4400">
          <a:solidFill>
            <a:schemeClr val="tx2"/>
          </a:solidFill>
          <a:latin typeface="Times New Roman" pitchFamily="18" charset="0"/>
          <a:cs typeface="Arial" charset="0"/>
        </a:defRPr>
      </a:lvl4pPr>
      <a:lvl5pPr algn="ctr" rtl="0" fontAlgn="base">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CA" alt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CA" alt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65DEBD0-2626-4B32-93F2-47287E51A434}"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186658224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CA" alt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CA" alt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65DEBD0-2626-4B32-93F2-47287E51A434}"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32912912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CA" alt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CA" alt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65DEBD0-2626-4B32-93F2-47287E51A434}"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282251717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CA" alt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CA" alt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CA" alt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E65DEBD0-2626-4B32-93F2-47287E51A434}" type="slidenum">
              <a:rPr lang="en-CA" altLang="en-US">
                <a:solidFill>
                  <a:srgbClr val="000000"/>
                </a:solidFill>
              </a:rPr>
              <a:pPr/>
              <a:t>‹#›</a:t>
            </a:fld>
            <a:endParaRPr lang="en-CA" altLang="en-US" dirty="0">
              <a:solidFill>
                <a:srgbClr val="000000"/>
              </a:solidFill>
            </a:endParaRPr>
          </a:p>
        </p:txBody>
      </p:sp>
    </p:spTree>
    <p:extLst>
      <p:ext uri="{BB962C8B-B14F-4D97-AF65-F5344CB8AC3E}">
        <p14:creationId xmlns:p14="http://schemas.microsoft.com/office/powerpoint/2010/main" val="4170911911"/>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5.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slideLayout" Target="../slideLayouts/slideLayout47.xml"/><Relationship Id="rId7" Type="http://schemas.openxmlformats.org/officeDocument/2006/relationships/image" Target="../media/image20.wmf"/><Relationship Id="rId2" Type="http://schemas.openxmlformats.org/officeDocument/2006/relationships/vmlDrawing" Target="../drawings/vmlDrawing1.vml"/><Relationship Id="rId1" Type="http://schemas.openxmlformats.org/officeDocument/2006/relationships/themeOverride" Target="../theme/themeOverride3.xml"/><Relationship Id="rId6" Type="http://schemas.openxmlformats.org/officeDocument/2006/relationships/oleObject" Target="../embeddings/oleObject2.bin"/><Relationship Id="rId5" Type="http://schemas.openxmlformats.org/officeDocument/2006/relationships/image" Target="../media/image19.wmf"/><Relationship Id="rId4" Type="http://schemas.openxmlformats.org/officeDocument/2006/relationships/oleObject" Target="../embeddings/oleObject1.bin"/><Relationship Id="rId9" Type="http://schemas.openxmlformats.org/officeDocument/2006/relationships/image" Target="../media/image21.wmf"/></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59.xml"/><Relationship Id="rId1" Type="http://schemas.openxmlformats.org/officeDocument/2006/relationships/themeOverride" Target="../theme/themeOverride5.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slideLayout" Target="../slideLayouts/slideLayout36.xml"/><Relationship Id="rId1" Type="http://schemas.openxmlformats.org/officeDocument/2006/relationships/themeOverride" Target="../theme/themeOverr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36.xml"/><Relationship Id="rId1" Type="http://schemas.openxmlformats.org/officeDocument/2006/relationships/themeOverride" Target="../theme/themeOverride1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0.xml"/><Relationship Id="rId1" Type="http://schemas.openxmlformats.org/officeDocument/2006/relationships/themeOverride" Target="../theme/themeOverride13.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81.xml"/><Relationship Id="rId1" Type="http://schemas.openxmlformats.org/officeDocument/2006/relationships/themeOverride" Target="../theme/themeOverride1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03.xml"/><Relationship Id="rId1" Type="http://schemas.openxmlformats.org/officeDocument/2006/relationships/themeOverride" Target="../theme/themeOverride1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92.xml"/><Relationship Id="rId1" Type="http://schemas.openxmlformats.org/officeDocument/2006/relationships/themeOverride" Target="../theme/themeOverride1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themeOverride" Target="../theme/themeOverride19.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3.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hyperlink" Target="http://www.mdag.com/case_studies.html" TargetMode="Externa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000076"/>
            </a:gs>
          </a:gsLst>
          <a:lin ang="5400000" scaled="1"/>
        </a:gra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119063" y="116632"/>
            <a:ext cx="8928100" cy="3600400"/>
          </a:xfrm>
        </p:spPr>
        <p:txBody>
          <a:bodyPr/>
          <a:lstStyle/>
          <a:p>
            <a:pPr eaLnBrk="1" hangingPunct="1"/>
            <a:r>
              <a:rPr lang="en-US" altLang="en-US" sz="2800" b="1" dirty="0">
                <a:latin typeface="Arial" charset="0"/>
              </a:rPr>
              <a:t>A Plausible Explanation for Common Fractal Temporal-Spectral Slopes of Drainage Flows and Chemistries at Full-Scale Mining Operations</a:t>
            </a:r>
            <a:endParaRPr lang="en-CA" altLang="en-US" sz="2800" b="1" dirty="0">
              <a:latin typeface="Arial" charset="0"/>
            </a:endParaRPr>
          </a:p>
        </p:txBody>
      </p:sp>
      <p:sp>
        <p:nvSpPr>
          <p:cNvPr id="144387" name="Rectangle 4"/>
          <p:cNvSpPr>
            <a:spLocks noChangeArrowheads="1"/>
          </p:cNvSpPr>
          <p:nvPr/>
        </p:nvSpPr>
        <p:spPr bwMode="auto">
          <a:xfrm>
            <a:off x="119063" y="2819400"/>
            <a:ext cx="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b="1" dirty="0">
              <a:solidFill>
                <a:srgbClr val="FFFFFF"/>
              </a:solidFill>
              <a:latin typeface="Arial" charset="0"/>
              <a:cs typeface="Times New Roman" pitchFamily="18" charset="0"/>
            </a:endParaRPr>
          </a:p>
          <a:p>
            <a:pPr algn="ctr">
              <a:spcBef>
                <a:spcPct val="0"/>
              </a:spcBef>
              <a:buFontTx/>
              <a:buNone/>
            </a:pPr>
            <a:endParaRPr lang="en-US" altLang="en-US" sz="2400" dirty="0">
              <a:solidFill>
                <a:srgbClr val="FFFFFF"/>
              </a:solidFill>
            </a:endParaRPr>
          </a:p>
        </p:txBody>
      </p:sp>
      <p:sp>
        <p:nvSpPr>
          <p:cNvPr id="144388" name="Text Box 5"/>
          <p:cNvSpPr txBox="1">
            <a:spLocks noChangeArrowheads="1"/>
          </p:cNvSpPr>
          <p:nvPr/>
        </p:nvSpPr>
        <p:spPr bwMode="auto">
          <a:xfrm>
            <a:off x="2051720" y="5068758"/>
            <a:ext cx="662463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400" dirty="0">
                <a:solidFill>
                  <a:srgbClr val="FFFFFF"/>
                </a:solidFill>
                <a:latin typeface="Arial" charset="0"/>
              </a:rPr>
              <a:t>Kevin A. Morin, Ph.D., P.Geo., L.Hydrogeo.</a:t>
            </a:r>
          </a:p>
          <a:p>
            <a:pPr algn="ctr" eaLnBrk="1" hangingPunct="1">
              <a:spcBef>
                <a:spcPct val="0"/>
              </a:spcBef>
              <a:buFontTx/>
              <a:buNone/>
            </a:pPr>
            <a:r>
              <a:rPr lang="en-US" altLang="en-US" sz="2400" dirty="0">
                <a:solidFill>
                  <a:srgbClr val="FFFFFF"/>
                </a:solidFill>
                <a:latin typeface="Arial" charset="0"/>
              </a:rPr>
              <a:t>Minesite Drainage Assessment Group</a:t>
            </a:r>
          </a:p>
          <a:p>
            <a:pPr algn="ctr" eaLnBrk="1" hangingPunct="1">
              <a:spcBef>
                <a:spcPct val="0"/>
              </a:spcBef>
              <a:buFontTx/>
              <a:buNone/>
            </a:pPr>
            <a:r>
              <a:rPr lang="en-US" altLang="en-US" sz="1800" i="1" dirty="0">
                <a:solidFill>
                  <a:srgbClr val="FFFFFF"/>
                </a:solidFill>
                <a:latin typeface="Arial" charset="0"/>
              </a:rPr>
              <a:t>(www.MDAG.com)</a:t>
            </a:r>
          </a:p>
          <a:p>
            <a:pPr algn="ctr" eaLnBrk="1" hangingPunct="1">
              <a:spcBef>
                <a:spcPct val="0"/>
              </a:spcBef>
              <a:buFontTx/>
              <a:buNone/>
            </a:pPr>
            <a:r>
              <a:rPr lang="en-US" altLang="en-US" sz="2400" dirty="0">
                <a:solidFill>
                  <a:srgbClr val="FFFFFF"/>
                </a:solidFill>
                <a:latin typeface="Arial" charset="0"/>
              </a:rPr>
              <a:t>British Columbia, Canada</a:t>
            </a:r>
          </a:p>
        </p:txBody>
      </p:sp>
      <p:pic>
        <p:nvPicPr>
          <p:cNvPr id="9" name="Picture 11" descr="MDAG Drop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536" y="5093166"/>
            <a:ext cx="1296987" cy="1296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723763"/>
      </p:ext>
    </p:extLst>
  </p:cSld>
  <p:clrMapOvr>
    <a:overrideClrMapping bg1="dk2" tx1="lt1" bg2="dk1"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4" name="TextBox 33"/>
          <p:cNvSpPr txBox="1"/>
          <p:nvPr/>
        </p:nvSpPr>
        <p:spPr>
          <a:xfrm>
            <a:off x="1617524" y="165881"/>
            <a:ext cx="5963492" cy="523220"/>
          </a:xfrm>
          <a:prstGeom prst="rect">
            <a:avLst/>
          </a:prstGeom>
          <a:noFill/>
        </p:spPr>
        <p:txBody>
          <a:bodyPr wrap="none" rtlCol="0">
            <a:spAutoFit/>
          </a:bodyPr>
          <a:lstStyle/>
          <a:p>
            <a:r>
              <a:rPr lang="en-CA" sz="2800" dirty="0">
                <a:solidFill>
                  <a:srgbClr val="FFFF00"/>
                </a:solidFill>
                <a:latin typeface="Arial" panose="020B0604020202020204" pitchFamily="34" charset="0"/>
              </a:rPr>
              <a:t>Signal Filters and Signal Generators</a:t>
            </a:r>
          </a:p>
        </p:txBody>
      </p:sp>
      <p:sp>
        <p:nvSpPr>
          <p:cNvPr id="46" name="Rectangle 4"/>
          <p:cNvSpPr>
            <a:spLocks noChangeArrowheads="1"/>
          </p:cNvSpPr>
          <p:nvPr/>
        </p:nvSpPr>
        <p:spPr bwMode="auto">
          <a:xfrm>
            <a:off x="2843808" y="620688"/>
            <a:ext cx="3384376" cy="612068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itchFamily="18" charset="0"/>
                <a:cs typeface="Arial" charset="0"/>
              </a:defRPr>
            </a:lvl1pPr>
            <a:lvl2pPr algn="ctr">
              <a:defRPr sz="4400">
                <a:solidFill>
                  <a:schemeClr val="tx2"/>
                </a:solidFill>
                <a:latin typeface="Times New Roman" pitchFamily="18" charset="0"/>
                <a:cs typeface="Arial" charset="0"/>
              </a:defRPr>
            </a:lvl2pPr>
            <a:lvl3pPr algn="ctr">
              <a:defRPr sz="4400">
                <a:solidFill>
                  <a:schemeClr val="tx2"/>
                </a:solidFill>
                <a:latin typeface="Times New Roman" pitchFamily="18" charset="0"/>
                <a:cs typeface="Arial" charset="0"/>
              </a:defRPr>
            </a:lvl3pPr>
            <a:lvl4pPr algn="ctr">
              <a:defRPr sz="4400">
                <a:solidFill>
                  <a:schemeClr val="tx2"/>
                </a:solidFill>
                <a:latin typeface="Times New Roman" pitchFamily="18" charset="0"/>
                <a:cs typeface="Arial" charset="0"/>
              </a:defRPr>
            </a:lvl4pPr>
            <a:lvl5pPr algn="ctr">
              <a:defRPr sz="4400">
                <a:solidFill>
                  <a:schemeClr val="tx2"/>
                </a:solidFill>
                <a:latin typeface="Times New Roman" pitchFamily="18" charset="0"/>
                <a:cs typeface="Arial" charset="0"/>
              </a:defRPr>
            </a:lvl5pPr>
            <a:lvl6pPr marL="457200" algn="ctr" fontAlgn="base">
              <a:spcBef>
                <a:spcPct val="0"/>
              </a:spcBef>
              <a:spcAft>
                <a:spcPct val="0"/>
              </a:spcAft>
              <a:defRPr sz="4400">
                <a:solidFill>
                  <a:schemeClr val="tx2"/>
                </a:solidFill>
                <a:latin typeface="Times New Roman" pitchFamily="18" charset="0"/>
                <a:cs typeface="Arial" charset="0"/>
              </a:defRPr>
            </a:lvl6pPr>
            <a:lvl7pPr marL="914400" algn="ctr" fontAlgn="base">
              <a:spcBef>
                <a:spcPct val="0"/>
              </a:spcBef>
              <a:spcAft>
                <a:spcPct val="0"/>
              </a:spcAft>
              <a:defRPr sz="4400">
                <a:solidFill>
                  <a:schemeClr val="tx2"/>
                </a:solidFill>
                <a:latin typeface="Times New Roman" pitchFamily="18" charset="0"/>
                <a:cs typeface="Arial" charset="0"/>
              </a:defRPr>
            </a:lvl7pPr>
            <a:lvl8pPr marL="1371600" algn="ctr" fontAlgn="base">
              <a:spcBef>
                <a:spcPct val="0"/>
              </a:spcBef>
              <a:spcAft>
                <a:spcPct val="0"/>
              </a:spcAft>
              <a:defRPr sz="4400">
                <a:solidFill>
                  <a:schemeClr val="tx2"/>
                </a:solidFill>
                <a:latin typeface="Times New Roman" pitchFamily="18" charset="0"/>
                <a:cs typeface="Arial" charset="0"/>
              </a:defRPr>
            </a:lvl8pPr>
            <a:lvl9pPr marL="1828800" algn="ctr" fontAlgn="base">
              <a:spcBef>
                <a:spcPct val="0"/>
              </a:spcBef>
              <a:spcAft>
                <a:spcPct val="0"/>
              </a:spcAft>
              <a:defRPr sz="4400">
                <a:solidFill>
                  <a:schemeClr val="tx2"/>
                </a:solidFill>
                <a:latin typeface="Times New Roman" pitchFamily="18" charset="0"/>
                <a:cs typeface="Arial" charset="0"/>
              </a:defRPr>
            </a:lvl9pPr>
          </a:lstStyle>
          <a:p>
            <a:r>
              <a:rPr lang="en-CA" altLang="en-US" sz="2000" dirty="0">
                <a:solidFill>
                  <a:srgbClr val="FFFFFF"/>
                </a:solidFill>
                <a:latin typeface="Arial" charset="0"/>
              </a:rPr>
              <a:t>At most minesites, the myriad physical, geochemical, and biological processes affecting drainage through time are not necessarily known. </a:t>
            </a:r>
          </a:p>
          <a:p>
            <a:endParaRPr lang="en-CA" altLang="en-US" sz="2000" dirty="0">
              <a:solidFill>
                <a:srgbClr val="FFFFFF"/>
              </a:solidFill>
              <a:latin typeface="Arial" charset="0"/>
            </a:endParaRPr>
          </a:p>
          <a:p>
            <a:r>
              <a:rPr lang="en-CA" altLang="en-US" sz="2000" dirty="0">
                <a:solidFill>
                  <a:srgbClr val="FFFFFF"/>
                </a:solidFill>
                <a:latin typeface="Arial" charset="0"/>
              </a:rPr>
              <a:t>Spectral analysis can help in this by looking at each minesite component as a </a:t>
            </a:r>
            <a:r>
              <a:rPr lang="en-CA" altLang="en-US" sz="2000" i="1" dirty="0">
                <a:solidFill>
                  <a:srgbClr val="FFFFFF"/>
                </a:solidFill>
                <a:latin typeface="Arial" charset="0"/>
              </a:rPr>
              <a:t>signal filter</a:t>
            </a:r>
            <a:r>
              <a:rPr lang="en-CA" altLang="en-US" sz="2000" dirty="0">
                <a:solidFill>
                  <a:srgbClr val="FFFFFF"/>
                </a:solidFill>
                <a:latin typeface="Arial" charset="0"/>
              </a:rPr>
              <a:t> and/or a </a:t>
            </a:r>
            <a:r>
              <a:rPr lang="en-CA" altLang="en-US" sz="2000" i="1" dirty="0">
                <a:solidFill>
                  <a:srgbClr val="FFFFFF"/>
                </a:solidFill>
                <a:latin typeface="Arial" charset="0"/>
              </a:rPr>
              <a:t>signal generator</a:t>
            </a:r>
            <a:r>
              <a:rPr lang="en-CA" altLang="en-US" sz="2000" dirty="0">
                <a:solidFill>
                  <a:srgbClr val="FFFFFF"/>
                </a:solidFill>
                <a:latin typeface="Arial" charset="0"/>
              </a:rPr>
              <a:t>.</a:t>
            </a:r>
          </a:p>
          <a:p>
            <a:endParaRPr lang="en-CA" altLang="en-US" sz="2000" dirty="0">
              <a:solidFill>
                <a:srgbClr val="FFFFFF"/>
              </a:solidFill>
              <a:latin typeface="Arial" charset="0"/>
            </a:endParaRPr>
          </a:p>
          <a:p>
            <a:r>
              <a:rPr lang="en-CA" altLang="en-US" sz="2000" i="1" dirty="0">
                <a:solidFill>
                  <a:srgbClr val="FFFFFF"/>
                </a:solidFill>
                <a:latin typeface="Arial" charset="0"/>
              </a:rPr>
              <a:t>What Goes In </a:t>
            </a:r>
            <a:r>
              <a:rPr lang="en-CA" altLang="en-US" sz="2000" i="1" dirty="0">
                <a:solidFill>
                  <a:srgbClr val="FFFFFF"/>
                </a:solidFill>
                <a:latin typeface="Calibri"/>
                <a:cs typeface="Calibri"/>
              </a:rPr>
              <a:t>≠ What Comes Out</a:t>
            </a:r>
          </a:p>
          <a:p>
            <a:r>
              <a:rPr lang="en-CA" altLang="en-US" sz="2000" dirty="0">
                <a:solidFill>
                  <a:srgbClr val="FFFFFF"/>
                </a:solidFill>
                <a:latin typeface="Calibri"/>
                <a:cs typeface="Calibri"/>
              </a:rPr>
              <a:t>Therefore, the minesite component is changing the strengths of the periodicities (“pulsations”) as water passes through.</a:t>
            </a:r>
            <a:endParaRPr lang="en-CA" altLang="en-US" sz="2000" dirty="0">
              <a:solidFill>
                <a:srgbClr val="FFFFFF"/>
              </a:solidFill>
              <a:latin typeface="Arial" charset="0"/>
            </a:endParaRPr>
          </a:p>
        </p:txBody>
      </p:sp>
      <p:sp>
        <p:nvSpPr>
          <p:cNvPr id="4" name="Rounded Rectangle 3"/>
          <p:cNvSpPr/>
          <p:nvPr/>
        </p:nvSpPr>
        <p:spPr>
          <a:xfrm>
            <a:off x="188641" y="2975606"/>
            <a:ext cx="2511152" cy="1440160"/>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b="1" dirty="0">
              <a:solidFill>
                <a:srgbClr val="FFFFFF"/>
              </a:solidFill>
              <a:latin typeface="Arial" panose="020B0604020202020204" pitchFamily="34" charset="0"/>
            </a:endParaRPr>
          </a:p>
        </p:txBody>
      </p:sp>
      <p:sp>
        <p:nvSpPr>
          <p:cNvPr id="5" name="TextBox 4"/>
          <p:cNvSpPr txBox="1"/>
          <p:nvPr/>
        </p:nvSpPr>
        <p:spPr>
          <a:xfrm>
            <a:off x="241509" y="3341743"/>
            <a:ext cx="2202846" cy="584775"/>
          </a:xfrm>
          <a:prstGeom prst="rect">
            <a:avLst/>
          </a:prstGeom>
          <a:noFill/>
        </p:spPr>
        <p:txBody>
          <a:bodyPr wrap="none" rtlCol="0">
            <a:spAutoFit/>
          </a:bodyPr>
          <a:lstStyle/>
          <a:p>
            <a:pPr algn="ctr"/>
            <a:r>
              <a:rPr lang="en-CA" sz="1600" b="1" dirty="0">
                <a:solidFill>
                  <a:srgbClr val="FFFF00"/>
                </a:solidFill>
                <a:latin typeface="Arial" panose="020B0604020202020204" pitchFamily="34" charset="0"/>
              </a:rPr>
              <a:t>Minesite Component</a:t>
            </a:r>
          </a:p>
          <a:p>
            <a:pPr algn="ctr"/>
            <a:r>
              <a:rPr lang="en-CA" sz="1600" b="1" dirty="0">
                <a:solidFill>
                  <a:srgbClr val="FFFF00"/>
                </a:solidFill>
                <a:latin typeface="Arial" panose="020B0604020202020204" pitchFamily="34" charset="0"/>
              </a:rPr>
              <a:t>as a Signal Filter</a:t>
            </a:r>
          </a:p>
        </p:txBody>
      </p:sp>
      <p:sp>
        <p:nvSpPr>
          <p:cNvPr id="6" name="TextBox 5"/>
          <p:cNvSpPr txBox="1"/>
          <p:nvPr/>
        </p:nvSpPr>
        <p:spPr>
          <a:xfrm>
            <a:off x="1342930" y="2255525"/>
            <a:ext cx="1662234" cy="584775"/>
          </a:xfrm>
          <a:prstGeom prst="rect">
            <a:avLst/>
          </a:prstGeom>
          <a:noFill/>
        </p:spPr>
        <p:txBody>
          <a:bodyPr wrap="square" rtlCol="0">
            <a:spAutoFit/>
          </a:bodyPr>
          <a:lstStyle/>
          <a:p>
            <a:pPr algn="ctr"/>
            <a:r>
              <a:rPr lang="en-CA" sz="1600" b="1" dirty="0">
                <a:solidFill>
                  <a:srgbClr val="00FF00"/>
                </a:solidFill>
                <a:latin typeface="Arial" panose="020B0604020202020204" pitchFamily="34" charset="0"/>
              </a:rPr>
              <a:t>Spectral plot</a:t>
            </a:r>
          </a:p>
          <a:p>
            <a:pPr algn="ctr"/>
            <a:r>
              <a:rPr lang="en-CA" sz="1600" b="1" dirty="0">
                <a:solidFill>
                  <a:srgbClr val="00FF00"/>
                </a:solidFill>
                <a:latin typeface="Arial" panose="020B0604020202020204" pitchFamily="34" charset="0"/>
              </a:rPr>
              <a:t>of Input</a:t>
            </a:r>
          </a:p>
        </p:txBody>
      </p:sp>
      <p:sp>
        <p:nvSpPr>
          <p:cNvPr id="7" name="Down Arrow 6"/>
          <p:cNvSpPr/>
          <p:nvPr/>
        </p:nvSpPr>
        <p:spPr>
          <a:xfrm>
            <a:off x="1164593" y="2218651"/>
            <a:ext cx="356675" cy="720080"/>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b="1" dirty="0">
              <a:solidFill>
                <a:srgbClr val="FFFFFF"/>
              </a:solidFill>
              <a:latin typeface="Arial" panose="020B0604020202020204" pitchFamily="34" charset="0"/>
            </a:endParaRPr>
          </a:p>
        </p:txBody>
      </p:sp>
      <p:sp>
        <p:nvSpPr>
          <p:cNvPr id="8" name="TextBox 7"/>
          <p:cNvSpPr txBox="1"/>
          <p:nvPr/>
        </p:nvSpPr>
        <p:spPr>
          <a:xfrm>
            <a:off x="1521268" y="4415766"/>
            <a:ext cx="1428596" cy="584775"/>
          </a:xfrm>
          <a:prstGeom prst="rect">
            <a:avLst/>
          </a:prstGeom>
          <a:noFill/>
        </p:spPr>
        <p:txBody>
          <a:bodyPr wrap="none" rtlCol="0">
            <a:spAutoFit/>
          </a:bodyPr>
          <a:lstStyle/>
          <a:p>
            <a:pPr algn="ctr"/>
            <a:r>
              <a:rPr lang="en-CA" sz="1600" b="1" dirty="0">
                <a:solidFill>
                  <a:srgbClr val="FF00FF"/>
                </a:solidFill>
                <a:latin typeface="Arial" panose="020B0604020202020204" pitchFamily="34" charset="0"/>
              </a:rPr>
              <a:t>Spectral plot</a:t>
            </a:r>
          </a:p>
          <a:p>
            <a:pPr algn="ctr"/>
            <a:r>
              <a:rPr lang="en-CA" sz="1600" b="1" dirty="0">
                <a:solidFill>
                  <a:srgbClr val="FF00FF"/>
                </a:solidFill>
                <a:latin typeface="Arial" panose="020B0604020202020204" pitchFamily="34" charset="0"/>
              </a:rPr>
              <a:t>of Output</a:t>
            </a:r>
          </a:p>
        </p:txBody>
      </p:sp>
      <p:sp>
        <p:nvSpPr>
          <p:cNvPr id="9" name="Down Arrow 8"/>
          <p:cNvSpPr/>
          <p:nvPr/>
        </p:nvSpPr>
        <p:spPr>
          <a:xfrm>
            <a:off x="1164593" y="4473367"/>
            <a:ext cx="356675" cy="720080"/>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b="1" dirty="0">
              <a:solidFill>
                <a:srgbClr val="FFFFFF"/>
              </a:solidFill>
              <a:latin typeface="Arial" panose="020B0604020202020204" pitchFamily="34" charset="0"/>
            </a:endParaRPr>
          </a:p>
        </p:txBody>
      </p:sp>
      <p:graphicFrame>
        <p:nvGraphicFramePr>
          <p:cNvPr id="10" name="Object 9"/>
          <p:cNvGraphicFramePr>
            <a:graphicFrameLocks noChangeAspect="1"/>
          </p:cNvGraphicFramePr>
          <p:nvPr>
            <p:extLst>
              <p:ext uri="{D42A27DB-BD31-4B8C-83A1-F6EECF244321}">
                <p14:modId xmlns:p14="http://schemas.microsoft.com/office/powerpoint/2010/main" val="862259905"/>
              </p:ext>
            </p:extLst>
          </p:nvPr>
        </p:nvGraphicFramePr>
        <p:xfrm>
          <a:off x="676687" y="823084"/>
          <a:ext cx="1332485" cy="1263769"/>
        </p:xfrm>
        <a:graphic>
          <a:graphicData uri="http://schemas.openxmlformats.org/presentationml/2006/ole">
            <mc:AlternateContent xmlns:mc="http://schemas.openxmlformats.org/markup-compatibility/2006">
              <mc:Choice xmlns:v="urn:schemas-microsoft-com:vml" Requires="v">
                <p:oleObj spid="_x0000_s794289" name="Plot" r:id="rId4" imgW="6522120" imgH="6184440" progId="Grapher.Document">
                  <p:embed/>
                </p:oleObj>
              </mc:Choice>
              <mc:Fallback>
                <p:oleObj name="Plot" r:id="rId4" imgW="6522120" imgH="6184440" progId="Grapher.Document">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687" y="823084"/>
                        <a:ext cx="1332485" cy="1263769"/>
                      </a:xfrm>
                      <a:prstGeom prst="rect">
                        <a:avLst/>
                      </a:prstGeom>
                      <a:noFill/>
                      <a:ln>
                        <a:noFill/>
                      </a:ln>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662650988"/>
              </p:ext>
            </p:extLst>
          </p:nvPr>
        </p:nvGraphicFramePr>
        <p:xfrm>
          <a:off x="709316" y="5210537"/>
          <a:ext cx="1267230" cy="1213230"/>
        </p:xfrm>
        <a:graphic>
          <a:graphicData uri="http://schemas.openxmlformats.org/presentationml/2006/ole">
            <mc:AlternateContent xmlns:mc="http://schemas.openxmlformats.org/markup-compatibility/2006">
              <mc:Choice xmlns:v="urn:schemas-microsoft-com:vml" Requires="v">
                <p:oleObj spid="_x0000_s794290" name="Plot" r:id="rId6" imgW="6457320" imgH="6184440" progId="Grapher.Document">
                  <p:embed/>
                </p:oleObj>
              </mc:Choice>
              <mc:Fallback>
                <p:oleObj name="Plot" r:id="rId6" imgW="6457320" imgH="6184440" progId="Grapher.Document">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9316" y="5210537"/>
                        <a:ext cx="1267230" cy="1213230"/>
                      </a:xfrm>
                      <a:prstGeom prst="rect">
                        <a:avLst/>
                      </a:prstGeom>
                      <a:noFill/>
                      <a:ln>
                        <a:noFill/>
                      </a:ln>
                    </p:spPr>
                  </p:pic>
                </p:oleObj>
              </mc:Fallback>
            </mc:AlternateContent>
          </a:graphicData>
        </a:graphic>
      </p:graphicFrame>
      <p:sp>
        <p:nvSpPr>
          <p:cNvPr id="20" name="Rounded Rectangle 19"/>
          <p:cNvSpPr/>
          <p:nvPr/>
        </p:nvSpPr>
        <p:spPr>
          <a:xfrm>
            <a:off x="6404628" y="2390831"/>
            <a:ext cx="2376264" cy="1440160"/>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b="1" dirty="0">
              <a:solidFill>
                <a:srgbClr val="FFFFFF"/>
              </a:solidFill>
              <a:latin typeface="Arial" panose="020B0604020202020204" pitchFamily="34" charset="0"/>
            </a:endParaRPr>
          </a:p>
        </p:txBody>
      </p:sp>
      <p:sp>
        <p:nvSpPr>
          <p:cNvPr id="21" name="TextBox 20"/>
          <p:cNvSpPr txBox="1"/>
          <p:nvPr/>
        </p:nvSpPr>
        <p:spPr>
          <a:xfrm>
            <a:off x="6485071" y="2756968"/>
            <a:ext cx="2295821" cy="584775"/>
          </a:xfrm>
          <a:prstGeom prst="rect">
            <a:avLst/>
          </a:prstGeom>
          <a:noFill/>
        </p:spPr>
        <p:txBody>
          <a:bodyPr wrap="none" rtlCol="0">
            <a:spAutoFit/>
          </a:bodyPr>
          <a:lstStyle/>
          <a:p>
            <a:pPr algn="ctr"/>
            <a:r>
              <a:rPr lang="en-CA" sz="1600" b="1" dirty="0">
                <a:solidFill>
                  <a:srgbClr val="FFFF00"/>
                </a:solidFill>
                <a:latin typeface="Arial" panose="020B0604020202020204" pitchFamily="34" charset="0"/>
              </a:rPr>
              <a:t>Minesite Component</a:t>
            </a:r>
          </a:p>
          <a:p>
            <a:pPr algn="ctr"/>
            <a:r>
              <a:rPr lang="en-CA" sz="1600" b="1" dirty="0">
                <a:solidFill>
                  <a:srgbClr val="FFFF00"/>
                </a:solidFill>
                <a:latin typeface="Arial" panose="020B0604020202020204" pitchFamily="34" charset="0"/>
              </a:rPr>
              <a:t>as a Signal Generator</a:t>
            </a:r>
          </a:p>
        </p:txBody>
      </p:sp>
      <p:sp>
        <p:nvSpPr>
          <p:cNvPr id="22" name="TextBox 21"/>
          <p:cNvSpPr txBox="1"/>
          <p:nvPr/>
        </p:nvSpPr>
        <p:spPr>
          <a:xfrm>
            <a:off x="6348792" y="3830991"/>
            <a:ext cx="1428596" cy="584775"/>
          </a:xfrm>
          <a:prstGeom prst="rect">
            <a:avLst/>
          </a:prstGeom>
          <a:noFill/>
        </p:spPr>
        <p:txBody>
          <a:bodyPr wrap="none" rtlCol="0">
            <a:spAutoFit/>
          </a:bodyPr>
          <a:lstStyle/>
          <a:p>
            <a:pPr algn="ctr"/>
            <a:r>
              <a:rPr lang="en-CA" sz="1600" b="1" dirty="0">
                <a:solidFill>
                  <a:srgbClr val="FF00FF"/>
                </a:solidFill>
                <a:latin typeface="Arial" panose="020B0604020202020204" pitchFamily="34" charset="0"/>
              </a:rPr>
              <a:t>Spectral plot</a:t>
            </a:r>
          </a:p>
          <a:p>
            <a:pPr algn="ctr"/>
            <a:r>
              <a:rPr lang="en-CA" sz="1600" b="1" dirty="0">
                <a:solidFill>
                  <a:srgbClr val="FF00FF"/>
                </a:solidFill>
                <a:latin typeface="Arial" panose="020B0604020202020204" pitchFamily="34" charset="0"/>
              </a:rPr>
              <a:t>of Output</a:t>
            </a:r>
          </a:p>
        </p:txBody>
      </p:sp>
      <p:sp>
        <p:nvSpPr>
          <p:cNvPr id="23" name="Down Arrow 22"/>
          <p:cNvSpPr/>
          <p:nvPr/>
        </p:nvSpPr>
        <p:spPr>
          <a:xfrm>
            <a:off x="7800946" y="3888592"/>
            <a:ext cx="356675" cy="720080"/>
          </a:xfrm>
          <a:prstGeom prst="downArrow">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600" b="1" dirty="0">
              <a:solidFill>
                <a:srgbClr val="FFFFFF"/>
              </a:solidFill>
              <a:latin typeface="Arial" panose="020B0604020202020204" pitchFamily="34" charset="0"/>
            </a:endParaRPr>
          </a:p>
        </p:txBody>
      </p:sp>
      <p:sp>
        <p:nvSpPr>
          <p:cNvPr id="24" name="TextBox 23"/>
          <p:cNvSpPr txBox="1"/>
          <p:nvPr/>
        </p:nvSpPr>
        <p:spPr>
          <a:xfrm>
            <a:off x="6820899" y="1483250"/>
            <a:ext cx="1624164" cy="584775"/>
          </a:xfrm>
          <a:prstGeom prst="rect">
            <a:avLst/>
          </a:prstGeom>
          <a:noFill/>
        </p:spPr>
        <p:txBody>
          <a:bodyPr wrap="none" rtlCol="0">
            <a:spAutoFit/>
          </a:bodyPr>
          <a:lstStyle/>
          <a:p>
            <a:pPr algn="ctr"/>
            <a:r>
              <a:rPr lang="en-CA" sz="1600" b="1" dirty="0">
                <a:solidFill>
                  <a:srgbClr val="00FF00"/>
                </a:solidFill>
                <a:latin typeface="Arial" panose="020B0604020202020204" pitchFamily="34" charset="0"/>
              </a:rPr>
              <a:t>No significant</a:t>
            </a:r>
          </a:p>
          <a:p>
            <a:pPr algn="ctr"/>
            <a:r>
              <a:rPr lang="en-CA" sz="1600" b="1" dirty="0">
                <a:solidFill>
                  <a:srgbClr val="00FF00"/>
                </a:solidFill>
                <a:latin typeface="Arial" panose="020B0604020202020204" pitchFamily="34" charset="0"/>
              </a:rPr>
              <a:t>Input (e.g., Cu)</a:t>
            </a:r>
          </a:p>
        </p:txBody>
      </p:sp>
      <p:graphicFrame>
        <p:nvGraphicFramePr>
          <p:cNvPr id="25" name="Object 24"/>
          <p:cNvGraphicFramePr>
            <a:graphicFrameLocks noChangeAspect="1"/>
          </p:cNvGraphicFramePr>
          <p:nvPr>
            <p:extLst>
              <p:ext uri="{D42A27DB-BD31-4B8C-83A1-F6EECF244321}">
                <p14:modId xmlns:p14="http://schemas.microsoft.com/office/powerpoint/2010/main" val="2411787751"/>
              </p:ext>
            </p:extLst>
          </p:nvPr>
        </p:nvGraphicFramePr>
        <p:xfrm>
          <a:off x="7428635" y="4579672"/>
          <a:ext cx="1182363" cy="1108873"/>
        </p:xfrm>
        <a:graphic>
          <a:graphicData uri="http://schemas.openxmlformats.org/presentationml/2006/ole">
            <mc:AlternateContent xmlns:mc="http://schemas.openxmlformats.org/markup-compatibility/2006">
              <mc:Choice xmlns:v="urn:schemas-microsoft-com:vml" Requires="v">
                <p:oleObj spid="_x0000_s794291" name="Plot" r:id="rId8" imgW="6724073" imgH="6253018" progId="Grapher.Document">
                  <p:embed/>
                </p:oleObj>
              </mc:Choice>
              <mc:Fallback>
                <p:oleObj name="Plot" r:id="rId8" imgW="6724073" imgH="6253018" progId="Grapher.Document">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28635" y="4579672"/>
                        <a:ext cx="1182363" cy="1108873"/>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054824420"/>
      </p:ext>
    </p:extLst>
  </p:cSld>
  <p:clrMapOvr>
    <a:overrideClrMapping bg1="dk2" tx1="lt1" bg2="dk1"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395536" y="115888"/>
            <a:ext cx="8424936" cy="792832"/>
          </a:xfrm>
        </p:spPr>
        <p:txBody>
          <a:bodyPr/>
          <a:lstStyle/>
          <a:p>
            <a:pPr marL="838200" indent="-838200"/>
            <a:r>
              <a:rPr lang="en-US" altLang="en-US" sz="2800" dirty="0">
                <a:latin typeface="Arial" charset="0"/>
              </a:rPr>
              <a:t>The Energy Balance and Conservation for an Environmentally Open Minesite Component</a:t>
            </a:r>
            <a:endParaRPr lang="en-CA" altLang="en-US" sz="2800" dirty="0">
              <a:latin typeface="Arial" charset="0"/>
            </a:endParaRPr>
          </a:p>
        </p:txBody>
      </p:sp>
      <p:sp>
        <p:nvSpPr>
          <p:cNvPr id="626691" name="Rectangle 3"/>
          <p:cNvSpPr>
            <a:spLocks noGrp="1" noChangeArrowheads="1"/>
          </p:cNvSpPr>
          <p:nvPr>
            <p:ph type="body" idx="1"/>
          </p:nvPr>
        </p:nvSpPr>
        <p:spPr>
          <a:xfrm>
            <a:off x="107504" y="980728"/>
            <a:ext cx="8928992" cy="5688632"/>
          </a:xfrm>
        </p:spPr>
        <p:txBody>
          <a:bodyPr/>
          <a:lstStyle/>
          <a:p>
            <a:pPr marL="0" indent="0">
              <a:buNone/>
            </a:pPr>
            <a:r>
              <a:rPr lang="en-CA" sz="2000" dirty="0">
                <a:latin typeface="Arial" panose="020B0604020202020204" pitchFamily="34" charset="0"/>
                <a:cs typeface="Arial" panose="020B0604020202020204" pitchFamily="34" charset="0"/>
              </a:rPr>
              <a:t>  E</a:t>
            </a:r>
            <a:r>
              <a:rPr lang="en-CA" sz="2000" baseline="-25000" dirty="0">
                <a:latin typeface="Arial" panose="020B0604020202020204" pitchFamily="34" charset="0"/>
                <a:cs typeface="Arial" panose="020B0604020202020204" pitchFamily="34" charset="0"/>
              </a:rPr>
              <a:t>t</a:t>
            </a:r>
            <a:r>
              <a:rPr lang="en-CA" sz="2000" dirty="0">
                <a:latin typeface="Arial" panose="020B0604020202020204" pitchFamily="34" charset="0"/>
                <a:cs typeface="Arial" panose="020B0604020202020204" pitchFamily="34" charset="0"/>
              </a:rPr>
              <a:t>  =  TS + Vp + ∑µ</a:t>
            </a:r>
            <a:r>
              <a:rPr lang="en-CA" sz="2000" baseline="-25000" dirty="0">
                <a:latin typeface="Arial" panose="020B0604020202020204" pitchFamily="34" charset="0"/>
                <a:cs typeface="Arial" panose="020B0604020202020204" pitchFamily="34" charset="0"/>
              </a:rPr>
              <a:t>i</a:t>
            </a:r>
            <a:r>
              <a:rPr lang="en-CA" sz="2000" dirty="0">
                <a:latin typeface="Arial" panose="020B0604020202020204" pitchFamily="34" charset="0"/>
                <a:cs typeface="Arial" panose="020B0604020202020204" pitchFamily="34" charset="0"/>
              </a:rPr>
              <a:t>N</a:t>
            </a:r>
            <a:r>
              <a:rPr lang="en-CA" sz="2000" baseline="-25000" dirty="0">
                <a:latin typeface="Arial" panose="020B0604020202020204" pitchFamily="34" charset="0"/>
                <a:cs typeface="Arial" panose="020B0604020202020204" pitchFamily="34" charset="0"/>
              </a:rPr>
              <a:t>i</a:t>
            </a:r>
            <a:r>
              <a:rPr lang="en-CA" sz="2000" dirty="0">
                <a:latin typeface="Arial" panose="020B0604020202020204" pitchFamily="34" charset="0"/>
                <a:cs typeface="Arial" panose="020B0604020202020204" pitchFamily="34" charset="0"/>
              </a:rPr>
              <a:t> + qφ +  mΨ +  ½ mv</a:t>
            </a:r>
            <a:r>
              <a:rPr lang="en-CA" sz="2000" baseline="30000" dirty="0">
                <a:latin typeface="Arial" panose="020B0604020202020204" pitchFamily="34" charset="0"/>
                <a:cs typeface="Arial" panose="020B0604020202020204" pitchFamily="34" charset="0"/>
              </a:rPr>
              <a:t>2</a:t>
            </a:r>
            <a:r>
              <a:rPr lang="en-CA" sz="2000" dirty="0">
                <a:latin typeface="Arial" panose="020B0604020202020204" pitchFamily="34" charset="0"/>
                <a:cs typeface="Arial" panose="020B0604020202020204" pitchFamily="34" charset="0"/>
              </a:rPr>
              <a:t> + ...	(Equation 2-2)</a:t>
            </a:r>
          </a:p>
          <a:p>
            <a:pPr marL="0" indent="0">
              <a:buNone/>
            </a:pPr>
            <a:r>
              <a:rPr lang="en-CA" sz="2000" dirty="0">
                <a:latin typeface="Arial" panose="020B0604020202020204" pitchFamily="34" charset="0"/>
                <a:cs typeface="Arial" panose="020B0604020202020204" pitchFamily="34" charset="0"/>
              </a:rPr>
              <a:t>   where:</a:t>
            </a:r>
          </a:p>
          <a:p>
            <a:pPr lvl="1"/>
            <a:r>
              <a:rPr lang="en-CA" sz="1600" dirty="0">
                <a:latin typeface="Arial" panose="020B0604020202020204" pitchFamily="34" charset="0"/>
                <a:cs typeface="Arial" panose="020B0604020202020204" pitchFamily="34" charset="0"/>
              </a:rPr>
              <a:t>E</a:t>
            </a:r>
            <a:r>
              <a:rPr lang="en-CA" sz="1600" baseline="-25000" dirty="0">
                <a:latin typeface="Arial" panose="020B0604020202020204" pitchFamily="34" charset="0"/>
                <a:cs typeface="Arial" panose="020B0604020202020204" pitchFamily="34" charset="0"/>
              </a:rPr>
              <a:t>t</a:t>
            </a:r>
            <a:r>
              <a:rPr lang="en-CA" sz="1600" dirty="0">
                <a:latin typeface="Arial" panose="020B0604020202020204" pitchFamily="34" charset="0"/>
                <a:cs typeface="Arial" panose="020B0604020202020204" pitchFamily="34" charset="0"/>
              </a:rPr>
              <a:t> = total energy, in joules</a:t>
            </a:r>
          </a:p>
          <a:p>
            <a:pPr lvl="1"/>
            <a:r>
              <a:rPr lang="en-CA" sz="1600" dirty="0">
                <a:latin typeface="Arial" panose="020B0604020202020204" pitchFamily="34" charset="0"/>
                <a:cs typeface="Arial" panose="020B0604020202020204" pitchFamily="34" charset="0"/>
              </a:rPr>
              <a:t>V = volume, in meter</a:t>
            </a:r>
            <a:r>
              <a:rPr lang="en-CA" sz="1600" baseline="30000" dirty="0">
                <a:latin typeface="Arial" panose="020B0604020202020204" pitchFamily="34" charset="0"/>
                <a:cs typeface="Arial" panose="020B0604020202020204" pitchFamily="34" charset="0"/>
              </a:rPr>
              <a:t>3</a:t>
            </a:r>
            <a:endParaRPr lang="en-CA" sz="1600" dirty="0">
              <a:latin typeface="Arial" panose="020B0604020202020204" pitchFamily="34" charset="0"/>
              <a:cs typeface="Arial" panose="020B0604020202020204" pitchFamily="34" charset="0"/>
            </a:endParaRPr>
          </a:p>
          <a:p>
            <a:pPr lvl="1"/>
            <a:r>
              <a:rPr lang="fr-FR" sz="1600" dirty="0">
                <a:latin typeface="Arial" panose="020B0604020202020204" pitchFamily="34" charset="0"/>
                <a:cs typeface="Arial" panose="020B0604020202020204" pitchFamily="34" charset="0"/>
              </a:rPr>
              <a:t>p = pressure, in pascal (joules/meter</a:t>
            </a:r>
            <a:r>
              <a:rPr lang="fr-FR" sz="1600" baseline="30000" dirty="0">
                <a:latin typeface="Arial" panose="020B0604020202020204" pitchFamily="34" charset="0"/>
                <a:cs typeface="Arial" panose="020B0604020202020204" pitchFamily="34" charset="0"/>
              </a:rPr>
              <a:t>3</a:t>
            </a:r>
            <a:r>
              <a:rPr lang="fr-FR" sz="1600" dirty="0">
                <a:latin typeface="Arial" panose="020B0604020202020204" pitchFamily="34" charset="0"/>
                <a:cs typeface="Arial" panose="020B0604020202020204" pitchFamily="34" charset="0"/>
              </a:rPr>
              <a:t>)</a:t>
            </a:r>
          </a:p>
          <a:p>
            <a:pPr lvl="1"/>
            <a:r>
              <a:rPr lang="en-CA" sz="1600" dirty="0">
                <a:latin typeface="Arial" panose="020B0604020202020204" pitchFamily="34" charset="0"/>
                <a:cs typeface="Arial" panose="020B0604020202020204" pitchFamily="34" charset="0"/>
              </a:rPr>
              <a:t>µ</a:t>
            </a:r>
            <a:r>
              <a:rPr lang="en-CA" sz="1600" baseline="-25000" dirty="0">
                <a:latin typeface="Arial" panose="020B0604020202020204" pitchFamily="34" charset="0"/>
                <a:cs typeface="Arial" panose="020B0604020202020204" pitchFamily="34" charset="0"/>
              </a:rPr>
              <a:t>i</a:t>
            </a:r>
            <a:r>
              <a:rPr lang="en-CA" sz="1600" dirty="0">
                <a:latin typeface="Arial" panose="020B0604020202020204" pitchFamily="34" charset="0"/>
                <a:cs typeface="Arial" panose="020B0604020202020204" pitchFamily="34" charset="0"/>
              </a:rPr>
              <a:t> = chemical potential of the ith species, in joules/mole</a:t>
            </a:r>
          </a:p>
          <a:p>
            <a:pPr lvl="1"/>
            <a:r>
              <a:rPr lang="en-CA" sz="1600" dirty="0">
                <a:latin typeface="Arial" panose="020B0604020202020204" pitchFamily="34" charset="0"/>
                <a:cs typeface="Arial" panose="020B0604020202020204" pitchFamily="34" charset="0"/>
              </a:rPr>
              <a:t>N</a:t>
            </a:r>
            <a:r>
              <a:rPr lang="en-CA" sz="1600" baseline="-25000" dirty="0">
                <a:latin typeface="Arial" panose="020B0604020202020204" pitchFamily="34" charset="0"/>
                <a:cs typeface="Arial" panose="020B0604020202020204" pitchFamily="34" charset="0"/>
              </a:rPr>
              <a:t>i</a:t>
            </a:r>
            <a:r>
              <a:rPr lang="en-CA" sz="1600" dirty="0">
                <a:latin typeface="Arial" panose="020B0604020202020204" pitchFamily="34" charset="0"/>
                <a:cs typeface="Arial" panose="020B0604020202020204" pitchFamily="34" charset="0"/>
              </a:rPr>
              <a:t> = number of moles (particles) of the ith species, in moles</a:t>
            </a:r>
          </a:p>
          <a:p>
            <a:pPr lvl="1"/>
            <a:r>
              <a:rPr lang="en-CA" sz="1600" dirty="0">
                <a:latin typeface="Arial" panose="020B0604020202020204" pitchFamily="34" charset="0"/>
                <a:cs typeface="Arial" panose="020B0604020202020204" pitchFamily="34" charset="0"/>
              </a:rPr>
              <a:t>φ = electrical potential in volts</a:t>
            </a:r>
          </a:p>
          <a:p>
            <a:pPr lvl="1"/>
            <a:r>
              <a:rPr lang="en-CA" sz="1600" dirty="0">
                <a:latin typeface="Arial" panose="020B0604020202020204" pitchFamily="34" charset="0"/>
                <a:cs typeface="Arial" panose="020B0604020202020204" pitchFamily="34" charset="0"/>
              </a:rPr>
              <a:t>q = electrical charge, in coulombs</a:t>
            </a:r>
          </a:p>
          <a:p>
            <a:pPr lvl="1"/>
            <a:r>
              <a:rPr lang="el-GR" sz="1600" dirty="0">
                <a:latin typeface="Arial" panose="020B0604020202020204" pitchFamily="34" charset="0"/>
                <a:cs typeface="Arial" panose="020B0604020202020204" pitchFamily="34" charset="0"/>
              </a:rPr>
              <a:t>Ψ = </a:t>
            </a:r>
            <a:r>
              <a:rPr lang="en-CA" sz="1600" dirty="0">
                <a:latin typeface="Arial" panose="020B0604020202020204" pitchFamily="34" charset="0"/>
                <a:cs typeface="Arial" panose="020B0604020202020204" pitchFamily="34" charset="0"/>
              </a:rPr>
              <a:t>gravitation potential, in joules/kg</a:t>
            </a:r>
          </a:p>
          <a:p>
            <a:pPr lvl="1"/>
            <a:r>
              <a:rPr lang="en-CA" sz="1600" dirty="0">
                <a:latin typeface="Arial" panose="020B0604020202020204" pitchFamily="34" charset="0"/>
                <a:cs typeface="Arial" panose="020B0604020202020204" pitchFamily="34" charset="0"/>
              </a:rPr>
              <a:t>m = mass, in kg</a:t>
            </a:r>
          </a:p>
          <a:p>
            <a:pPr lvl="1"/>
            <a:r>
              <a:rPr lang="en-CA" sz="1600" dirty="0">
                <a:latin typeface="Arial" panose="020B0604020202020204" pitchFamily="34" charset="0"/>
                <a:cs typeface="Arial" panose="020B0604020202020204" pitchFamily="34" charset="0"/>
              </a:rPr>
              <a:t>v = velocity, in meter/second</a:t>
            </a:r>
          </a:p>
          <a:p>
            <a:pPr lvl="1"/>
            <a:r>
              <a:rPr lang="en-CA" sz="1600" dirty="0">
                <a:latin typeface="Arial" panose="020B0604020202020204" pitchFamily="34" charset="0"/>
                <a:cs typeface="Arial" panose="020B0604020202020204" pitchFamily="34" charset="0"/>
              </a:rPr>
              <a:t>(note: positive and negative signs can sometimes shift with parameter and methodology)</a:t>
            </a:r>
          </a:p>
          <a:p>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Other terms can be added to Equation 2-2, such as radiation and biological energy.  Therefore, Equation 2-2 is not exhaustive and complete,</a:t>
            </a:r>
            <a:r>
              <a:rPr lang="en-US" sz="2000" dirty="0">
                <a:latin typeface="Arial" panose="020B0604020202020204" pitchFamily="34" charset="0"/>
                <a:cs typeface="Arial" panose="020B0604020202020204" pitchFamily="34" charset="0"/>
              </a:rPr>
              <a:t> but is a good example of Earth-System Science linking many aspects of the Earth into one interactive open system.</a:t>
            </a:r>
            <a:endParaRPr lang="en-US" alt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4262329"/>
      </p:ext>
    </p:extLst>
  </p:cSld>
  <p:clrMapOvr>
    <a:overrideClrMapping bg1="dk2" tx1="lt1" bg2="dk1"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395536" y="115888"/>
            <a:ext cx="8424936" cy="792832"/>
          </a:xfrm>
        </p:spPr>
        <p:txBody>
          <a:bodyPr/>
          <a:lstStyle/>
          <a:p>
            <a:pPr marL="838200" indent="-838200"/>
            <a:r>
              <a:rPr lang="en-US" altLang="en-US" sz="2800" dirty="0">
                <a:latin typeface="Arial" charset="0"/>
              </a:rPr>
              <a:t>The Energy Balance and Conservation for an Environmentally Open Minesite Component</a:t>
            </a:r>
            <a:endParaRPr lang="en-CA" altLang="en-US" sz="2800" dirty="0">
              <a:latin typeface="Arial" charset="0"/>
            </a:endParaRPr>
          </a:p>
        </p:txBody>
      </p:sp>
      <p:sp>
        <p:nvSpPr>
          <p:cNvPr id="626691" name="Rectangle 3"/>
          <p:cNvSpPr>
            <a:spLocks noGrp="1" noChangeArrowheads="1"/>
          </p:cNvSpPr>
          <p:nvPr>
            <p:ph type="body" idx="1"/>
          </p:nvPr>
        </p:nvSpPr>
        <p:spPr>
          <a:xfrm>
            <a:off x="179512" y="1268760"/>
            <a:ext cx="8784976" cy="4824536"/>
          </a:xfrm>
        </p:spPr>
        <p:txBody>
          <a:bodyPr/>
          <a:lstStyle/>
          <a:p>
            <a:r>
              <a:rPr lang="en-CA" sz="2000" dirty="0">
                <a:latin typeface="Arial" panose="020B0604020202020204" pitchFamily="34" charset="0"/>
                <a:cs typeface="Arial" panose="020B0604020202020204" pitchFamily="34" charset="0"/>
              </a:rPr>
              <a:t>When we are tracking a change in total energy (dE</a:t>
            </a:r>
            <a:r>
              <a:rPr lang="en-CA" sz="2000" baseline="-25000" dirty="0">
                <a:latin typeface="Arial" panose="020B0604020202020204" pitchFamily="34" charset="0"/>
                <a:cs typeface="Arial" panose="020B0604020202020204" pitchFamily="34" charset="0"/>
              </a:rPr>
              <a:t>t</a:t>
            </a:r>
            <a:r>
              <a:rPr lang="en-CA" sz="2000" dirty="0">
                <a:latin typeface="Arial" panose="020B0604020202020204" pitchFamily="34" charset="0"/>
                <a:cs typeface="Arial" panose="020B0604020202020204" pitchFamily="34" charset="0"/>
              </a:rPr>
              <a:t> </a:t>
            </a:r>
            <a:r>
              <a:rPr lang="en-CA" altLang="en-US" sz="2000" dirty="0">
                <a:solidFill>
                  <a:srgbClr val="FFFFFF"/>
                </a:solidFill>
                <a:latin typeface="Arial" panose="020B0604020202020204" pitchFamily="34" charset="0"/>
                <a:cs typeface="Arial" panose="020B0604020202020204" pitchFamily="34" charset="0"/>
              </a:rPr>
              <a:t>≠</a:t>
            </a:r>
            <a:r>
              <a:rPr lang="en-CA" sz="2000" dirty="0">
                <a:latin typeface="Arial" panose="020B0604020202020204" pitchFamily="34" charset="0"/>
                <a:cs typeface="Arial" panose="020B0604020202020204" pitchFamily="34" charset="0"/>
              </a:rPr>
              <a:t> 0) with time and/or distance, we can delete terms, or ignore terms, or consider certain terms constant in Equation 2-2 above.  This leads to many common equations.  For example:</a:t>
            </a:r>
          </a:p>
          <a:p>
            <a:endParaRPr lang="en-CA" altLang="en-US" sz="1400" dirty="0">
              <a:latin typeface="Arial" panose="020B0604020202020204" pitchFamily="34" charset="0"/>
              <a:cs typeface="Arial" panose="020B0604020202020204" pitchFamily="34" charset="0"/>
            </a:endParaRPr>
          </a:p>
          <a:p>
            <a:r>
              <a:rPr lang="en-CA" altLang="en-US" sz="1400" dirty="0">
                <a:latin typeface="Arial" panose="020B0604020202020204" pitchFamily="34" charset="0"/>
                <a:cs typeface="Arial" panose="020B0604020202020204" pitchFamily="34" charset="0"/>
              </a:rPr>
              <a:t>Gibbs Free Energy: </a:t>
            </a:r>
            <a:r>
              <a:rPr lang="en-CA" sz="1400" dirty="0">
                <a:latin typeface="Arial" panose="020B0604020202020204" pitchFamily="34" charset="0"/>
                <a:cs typeface="Arial" panose="020B0604020202020204" pitchFamily="34" charset="0"/>
              </a:rPr>
              <a:t>dE</a:t>
            </a:r>
            <a:r>
              <a:rPr lang="en-CA" sz="1400" baseline="-25000" dirty="0">
                <a:latin typeface="Arial" panose="020B0604020202020204" pitchFamily="34" charset="0"/>
                <a:cs typeface="Arial" panose="020B0604020202020204" pitchFamily="34" charset="0"/>
              </a:rPr>
              <a:t>t</a:t>
            </a:r>
            <a:r>
              <a:rPr lang="en-CA" sz="1400" dirty="0">
                <a:latin typeface="Arial" panose="020B0604020202020204" pitchFamily="34" charset="0"/>
                <a:cs typeface="Arial" panose="020B0604020202020204" pitchFamily="34" charset="0"/>
              </a:rPr>
              <a:t>  = Vdp - SdT + ∑µ</a:t>
            </a:r>
            <a:r>
              <a:rPr lang="en-CA" sz="1400" baseline="-25000" dirty="0">
                <a:latin typeface="Arial" panose="020B0604020202020204" pitchFamily="34" charset="0"/>
                <a:cs typeface="Arial" panose="020B0604020202020204" pitchFamily="34" charset="0"/>
              </a:rPr>
              <a:t>i</a:t>
            </a:r>
            <a:r>
              <a:rPr lang="en-CA" sz="1400" dirty="0">
                <a:latin typeface="Arial" panose="020B0604020202020204" pitchFamily="34" charset="0"/>
                <a:cs typeface="Arial" panose="020B0604020202020204" pitchFamily="34" charset="0"/>
              </a:rPr>
              <a:t>dN</a:t>
            </a:r>
            <a:r>
              <a:rPr lang="en-CA" sz="1400" baseline="-25000" dirty="0">
                <a:latin typeface="Arial" panose="020B0604020202020204" pitchFamily="34" charset="0"/>
                <a:cs typeface="Arial" panose="020B0604020202020204" pitchFamily="34" charset="0"/>
              </a:rPr>
              <a:t>i</a:t>
            </a:r>
            <a:r>
              <a:rPr lang="en-CA" sz="1400" dirty="0">
                <a:latin typeface="Arial" panose="020B0604020202020204" pitchFamily="34" charset="0"/>
                <a:cs typeface="Arial" panose="020B0604020202020204" pitchFamily="34" charset="0"/>
              </a:rPr>
              <a:t>			(Equation 2-3)</a:t>
            </a:r>
          </a:p>
          <a:p>
            <a:endParaRPr lang="en-US" altLang="en-US" sz="1400" dirty="0">
              <a:latin typeface="Arial" panose="020B0604020202020204" pitchFamily="34" charset="0"/>
              <a:cs typeface="Arial" panose="020B0604020202020204" pitchFamily="34" charset="0"/>
            </a:endParaRPr>
          </a:p>
          <a:p>
            <a:r>
              <a:rPr lang="en-US" altLang="en-US" sz="1400" dirty="0">
                <a:latin typeface="Arial" panose="020B0604020202020204" pitchFamily="34" charset="0"/>
                <a:cs typeface="Arial" panose="020B0604020202020204" pitchFamily="34" charset="0"/>
              </a:rPr>
              <a:t>Physical Movement of Subsurface Groundwater: </a:t>
            </a:r>
            <a:r>
              <a:rPr lang="en-CA" sz="1400" dirty="0">
                <a:latin typeface="Arial" panose="020B0604020202020204" pitchFamily="34" charset="0"/>
                <a:cs typeface="Arial" panose="020B0604020202020204" pitchFamily="34" charset="0"/>
              </a:rPr>
              <a:t>dE</a:t>
            </a:r>
            <a:r>
              <a:rPr lang="en-CA" sz="1400" baseline="-25000" dirty="0">
                <a:latin typeface="Arial" panose="020B0604020202020204" pitchFamily="34" charset="0"/>
                <a:cs typeface="Arial" panose="020B0604020202020204" pitchFamily="34" charset="0"/>
              </a:rPr>
              <a:t>t</a:t>
            </a:r>
            <a:r>
              <a:rPr lang="en-CA" sz="1400" dirty="0">
                <a:latin typeface="Arial" panose="020B0604020202020204" pitchFamily="34" charset="0"/>
                <a:cs typeface="Arial" panose="020B0604020202020204" pitchFamily="34" charset="0"/>
              </a:rPr>
              <a:t> = Vdp + md</a:t>
            </a:r>
            <a:r>
              <a:rPr lang="el-GR" sz="1400" dirty="0">
                <a:latin typeface="Arial" panose="020B0604020202020204" pitchFamily="34" charset="0"/>
                <a:cs typeface="Arial" panose="020B0604020202020204" pitchFamily="34" charset="0"/>
              </a:rPr>
              <a:t>Ψ	(</a:t>
            </a:r>
            <a:r>
              <a:rPr lang="en-CA" sz="1400" dirty="0">
                <a:latin typeface="Arial" panose="020B0604020202020204" pitchFamily="34" charset="0"/>
                <a:cs typeface="Arial" panose="020B0604020202020204" pitchFamily="34" charset="0"/>
              </a:rPr>
              <a:t>Equation 2-4), </a:t>
            </a:r>
          </a:p>
          <a:p>
            <a:pPr marL="0" indent="0">
              <a:buNone/>
            </a:pPr>
            <a:r>
              <a:rPr lang="en-CA" sz="1400" dirty="0">
                <a:latin typeface="Arial" panose="020B0604020202020204" pitchFamily="34" charset="0"/>
                <a:cs typeface="Arial" panose="020B0604020202020204" pitchFamily="34" charset="0"/>
              </a:rPr>
              <a:t>       which reduces to:</a:t>
            </a:r>
          </a:p>
          <a:p>
            <a:pPr lvl="1"/>
            <a:r>
              <a:rPr lang="en-CA" sz="1000" dirty="0">
                <a:latin typeface="Arial" panose="020B0604020202020204" pitchFamily="34" charset="0"/>
                <a:cs typeface="Arial" panose="020B0604020202020204" pitchFamily="34" charset="0"/>
              </a:rPr>
              <a:t>dh = d</a:t>
            </a:r>
            <a:r>
              <a:rPr lang="el-GR" sz="1000" dirty="0">
                <a:latin typeface="Arial" panose="020B0604020202020204" pitchFamily="34" charset="0"/>
                <a:cs typeface="Arial" panose="020B0604020202020204" pitchFamily="34" charset="0"/>
              </a:rPr>
              <a:t>υ + </a:t>
            </a:r>
            <a:r>
              <a:rPr lang="en-CA" sz="1000" dirty="0">
                <a:latin typeface="Arial" panose="020B0604020202020204" pitchFamily="34" charset="0"/>
                <a:cs typeface="Arial" panose="020B0604020202020204" pitchFamily="34" charset="0"/>
              </a:rPr>
              <a:t>dz	</a:t>
            </a:r>
          </a:p>
          <a:p>
            <a:pPr lvl="1"/>
            <a:r>
              <a:rPr lang="en-CA" sz="1000" dirty="0">
                <a:latin typeface="Arial" panose="020B0604020202020204" pitchFamily="34" charset="0"/>
                <a:cs typeface="Arial" panose="020B0604020202020204" pitchFamily="34" charset="0"/>
              </a:rPr>
              <a:t>    where:</a:t>
            </a:r>
          </a:p>
          <a:p>
            <a:pPr lvl="1"/>
            <a:r>
              <a:rPr lang="en-CA" sz="1000" dirty="0">
                <a:latin typeface="Arial" panose="020B0604020202020204" pitchFamily="34" charset="0"/>
                <a:cs typeface="Arial" panose="020B0604020202020204" pitchFamily="34" charset="0"/>
              </a:rPr>
              <a:t>h = hydraulic or piezometric head, in meters, measured as the elevation of groundwater level in a piezometer</a:t>
            </a:r>
          </a:p>
          <a:p>
            <a:pPr lvl="1"/>
            <a:r>
              <a:rPr lang="en-CA" sz="1000" dirty="0">
                <a:latin typeface="Arial" panose="020B0604020202020204" pitchFamily="34" charset="0"/>
                <a:cs typeface="Arial" panose="020B0604020202020204" pitchFamily="34" charset="0"/>
              </a:rPr>
              <a:t>υ = pressure head, in meters, measured as the height of the water column inside a piezometer</a:t>
            </a:r>
          </a:p>
          <a:p>
            <a:pPr lvl="1"/>
            <a:r>
              <a:rPr lang="en-CA" sz="1000" dirty="0">
                <a:latin typeface="Arial" panose="020B0604020202020204" pitchFamily="34" charset="0"/>
                <a:cs typeface="Arial" panose="020B0604020202020204" pitchFamily="34" charset="0"/>
              </a:rPr>
              <a:t>z = elevation, in meters, of the piezometer intake screen.</a:t>
            </a:r>
          </a:p>
          <a:p>
            <a:endParaRPr lang="en-CA" sz="1400" dirty="0">
              <a:latin typeface="Arial" panose="020B0604020202020204" pitchFamily="34" charset="0"/>
              <a:cs typeface="Arial" panose="020B0604020202020204" pitchFamily="34" charset="0"/>
            </a:endParaRPr>
          </a:p>
          <a:p>
            <a:r>
              <a:rPr lang="en-CA" sz="1400" dirty="0">
                <a:latin typeface="Arial" panose="020B0604020202020204" pitchFamily="34" charset="0"/>
                <a:cs typeface="Arial" panose="020B0604020202020204" pitchFamily="34" charset="0"/>
              </a:rPr>
              <a:t>Aqueous Geochemistry: dE</a:t>
            </a:r>
            <a:r>
              <a:rPr lang="en-CA" sz="1400" baseline="-25000" dirty="0">
                <a:latin typeface="Arial" panose="020B0604020202020204" pitchFamily="34" charset="0"/>
                <a:cs typeface="Arial" panose="020B0604020202020204" pitchFamily="34" charset="0"/>
              </a:rPr>
              <a:t>t</a:t>
            </a:r>
            <a:r>
              <a:rPr lang="en-CA" sz="1400" dirty="0">
                <a:latin typeface="Arial" panose="020B0604020202020204" pitchFamily="34" charset="0"/>
                <a:cs typeface="Arial" panose="020B0604020202020204" pitchFamily="34" charset="0"/>
              </a:rPr>
              <a:t> = ∑µ</a:t>
            </a:r>
            <a:r>
              <a:rPr lang="en-CA" sz="1400" baseline="-25000" dirty="0">
                <a:latin typeface="Arial" panose="020B0604020202020204" pitchFamily="34" charset="0"/>
                <a:cs typeface="Arial" panose="020B0604020202020204" pitchFamily="34" charset="0"/>
              </a:rPr>
              <a:t>i</a:t>
            </a:r>
            <a:r>
              <a:rPr lang="en-CA" sz="1400" dirty="0">
                <a:latin typeface="Arial" panose="020B0604020202020204" pitchFamily="34" charset="0"/>
                <a:cs typeface="Arial" panose="020B0604020202020204" pitchFamily="34" charset="0"/>
              </a:rPr>
              <a:t>dN</a:t>
            </a:r>
            <a:r>
              <a:rPr lang="en-CA" sz="1400" baseline="-25000" dirty="0">
                <a:latin typeface="Arial" panose="020B0604020202020204" pitchFamily="34" charset="0"/>
                <a:cs typeface="Arial" panose="020B0604020202020204" pitchFamily="34" charset="0"/>
              </a:rPr>
              <a:t>i</a:t>
            </a:r>
            <a:r>
              <a:rPr lang="en-CA" sz="1400" dirty="0">
                <a:latin typeface="Arial" panose="020B0604020202020204" pitchFamily="34" charset="0"/>
                <a:cs typeface="Arial" panose="020B0604020202020204" pitchFamily="34" charset="0"/>
              </a:rPr>
              <a:t> 				(Equation 2-7)</a:t>
            </a:r>
          </a:p>
          <a:p>
            <a:endParaRPr lang="en-CA" sz="1400" dirty="0">
              <a:latin typeface="Arial" panose="020B0604020202020204" pitchFamily="34" charset="0"/>
              <a:cs typeface="Arial" panose="020B0604020202020204" pitchFamily="34" charset="0"/>
            </a:endParaRPr>
          </a:p>
          <a:p>
            <a:r>
              <a:rPr lang="en-CA" sz="1400" dirty="0">
                <a:latin typeface="Arial" panose="020B0604020202020204" pitchFamily="34" charset="0"/>
                <a:cs typeface="Arial" panose="020B0604020202020204" pitchFamily="34" charset="0"/>
              </a:rPr>
              <a:t>Electrochemistry: dE</a:t>
            </a:r>
            <a:r>
              <a:rPr lang="en-CA" sz="1400" baseline="-25000" dirty="0">
                <a:latin typeface="Arial" panose="020B0604020202020204" pitchFamily="34" charset="0"/>
                <a:cs typeface="Arial" panose="020B0604020202020204" pitchFamily="34" charset="0"/>
              </a:rPr>
              <a:t>t</a:t>
            </a:r>
            <a:r>
              <a:rPr lang="en-CA" sz="1400" dirty="0">
                <a:latin typeface="Arial" panose="020B0604020202020204" pitchFamily="34" charset="0"/>
                <a:cs typeface="Arial" panose="020B0604020202020204" pitchFamily="34" charset="0"/>
              </a:rPr>
              <a:t> =  ∑µ</a:t>
            </a:r>
            <a:r>
              <a:rPr lang="en-CA" sz="1400" baseline="-25000" dirty="0">
                <a:latin typeface="Arial" panose="020B0604020202020204" pitchFamily="34" charset="0"/>
                <a:cs typeface="Arial" panose="020B0604020202020204" pitchFamily="34" charset="0"/>
              </a:rPr>
              <a:t>i</a:t>
            </a:r>
            <a:r>
              <a:rPr lang="en-CA" sz="1400" dirty="0">
                <a:latin typeface="Arial" panose="020B0604020202020204" pitchFamily="34" charset="0"/>
                <a:cs typeface="Arial" panose="020B0604020202020204" pitchFamily="34" charset="0"/>
              </a:rPr>
              <a:t>dN</a:t>
            </a:r>
            <a:r>
              <a:rPr lang="en-CA" sz="1400" baseline="-25000" dirty="0">
                <a:latin typeface="Arial" panose="020B0604020202020204" pitchFamily="34" charset="0"/>
                <a:cs typeface="Arial" panose="020B0604020202020204" pitchFamily="34" charset="0"/>
              </a:rPr>
              <a:t>i</a:t>
            </a:r>
            <a:r>
              <a:rPr lang="en-CA" sz="1400" dirty="0">
                <a:latin typeface="Arial" panose="020B0604020202020204" pitchFamily="34" charset="0"/>
                <a:cs typeface="Arial" panose="020B0604020202020204" pitchFamily="34" charset="0"/>
              </a:rPr>
              <a:t> + qd</a:t>
            </a:r>
            <a:r>
              <a:rPr lang="el-GR" sz="1400" dirty="0">
                <a:latin typeface="Arial" panose="020B0604020202020204" pitchFamily="34" charset="0"/>
                <a:cs typeface="Arial" panose="020B0604020202020204" pitchFamily="34" charset="0"/>
              </a:rPr>
              <a:t>φ</a:t>
            </a:r>
            <a:r>
              <a:rPr lang="en-CA" sz="1400" dirty="0">
                <a:latin typeface="Arial" panose="020B0604020202020204" pitchFamily="34" charset="0"/>
                <a:cs typeface="Arial" panose="020B0604020202020204" pitchFamily="34" charset="0"/>
              </a:rPr>
              <a:t>			</a:t>
            </a:r>
            <a:r>
              <a:rPr lang="el-GR" sz="1400" dirty="0">
                <a:latin typeface="Arial" panose="020B0604020202020204" pitchFamily="34" charset="0"/>
                <a:cs typeface="Arial" panose="020B0604020202020204" pitchFamily="34" charset="0"/>
              </a:rPr>
              <a:t>	(</a:t>
            </a:r>
            <a:r>
              <a:rPr lang="en-CA" sz="1400" dirty="0">
                <a:latin typeface="Arial" panose="020B0604020202020204" pitchFamily="34" charset="0"/>
                <a:cs typeface="Arial" panose="020B0604020202020204" pitchFamily="34" charset="0"/>
              </a:rPr>
              <a:t>Equation 2-8)</a:t>
            </a:r>
          </a:p>
          <a:p>
            <a:endParaRPr lang="en-US" altLang="en-US" sz="1200" dirty="0">
              <a:latin typeface="Arial" charset="0"/>
            </a:endParaRPr>
          </a:p>
        </p:txBody>
      </p:sp>
    </p:spTree>
    <p:extLst>
      <p:ext uri="{BB962C8B-B14F-4D97-AF65-F5344CB8AC3E}">
        <p14:creationId xmlns:p14="http://schemas.microsoft.com/office/powerpoint/2010/main" val="2888044959"/>
      </p:ext>
    </p:extLst>
  </p:cSld>
  <p:clrMapOvr>
    <a:overrideClrMapping bg1="dk2" tx1="lt1" bg2="dk1"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395536" y="115888"/>
            <a:ext cx="8424936" cy="1224880"/>
          </a:xfrm>
        </p:spPr>
        <p:txBody>
          <a:bodyPr/>
          <a:lstStyle/>
          <a:p>
            <a:pPr marL="838200" indent="-838200"/>
            <a:r>
              <a:rPr lang="en-US" altLang="en-US" sz="2800" dirty="0">
                <a:latin typeface="Arial" charset="0"/>
              </a:rPr>
              <a:t>Periodicity in One Energy Term, Like Electrical Potential, Can Cause Periodicity in Other Terms Like Flow and Aqueous Chemistry</a:t>
            </a:r>
            <a:endParaRPr lang="en-CA" altLang="en-US" sz="2800" dirty="0">
              <a:latin typeface="Arial" charset="0"/>
            </a:endParaRPr>
          </a:p>
        </p:txBody>
      </p:sp>
      <p:sp>
        <p:nvSpPr>
          <p:cNvPr id="5" name="Rectangle 3">
            <a:extLst>
              <a:ext uri="{FF2B5EF4-FFF2-40B4-BE49-F238E27FC236}">
                <a16:creationId xmlns:a16="http://schemas.microsoft.com/office/drawing/2014/main" id="{D005D02E-0C4E-FE27-EDCC-691C1CA50958}"/>
              </a:ext>
            </a:extLst>
          </p:cNvPr>
          <p:cNvSpPr txBox="1">
            <a:spLocks noChangeArrowheads="1"/>
          </p:cNvSpPr>
          <p:nvPr/>
        </p:nvSpPr>
        <p:spPr bwMode="auto">
          <a:xfrm>
            <a:off x="395536" y="1916832"/>
            <a:ext cx="8424936"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CA" sz="2200" kern="0" dirty="0">
                <a:latin typeface="Arial" panose="020B0604020202020204" pitchFamily="34" charset="0"/>
                <a:cs typeface="Arial" panose="020B0604020202020204" pitchFamily="34" charset="0"/>
              </a:rPr>
              <a:t>In our previous publications, major links of planetary electricity (including ground and atmosphere) were shown with aqueous chemistry and physical flow.  These were related to periodicities in electrical fields due to principles in </a:t>
            </a:r>
            <a:r>
              <a:rPr lang="en-CA" sz="2200" kern="0" dirty="0" err="1">
                <a:latin typeface="Arial" panose="020B0604020202020204" pitchFamily="34" charset="0"/>
                <a:cs typeface="Arial" panose="020B0604020202020204" pitchFamily="34" charset="0"/>
              </a:rPr>
              <a:t>electrohydrodynamics</a:t>
            </a:r>
            <a:r>
              <a:rPr lang="en-CA" sz="2200" kern="0" dirty="0">
                <a:latin typeface="Arial" panose="020B0604020202020204" pitchFamily="34" charset="0"/>
                <a:cs typeface="Arial" panose="020B0604020202020204" pitchFamily="34" charset="0"/>
              </a:rPr>
              <a:t>, electrochemistry, </a:t>
            </a:r>
            <a:r>
              <a:rPr lang="en-CA" sz="2200" kern="0" dirty="0" err="1">
                <a:latin typeface="Arial" panose="020B0604020202020204" pitchFamily="34" charset="0"/>
                <a:cs typeface="Arial" panose="020B0604020202020204" pitchFamily="34" charset="0"/>
              </a:rPr>
              <a:t>thermogalvanic</a:t>
            </a:r>
            <a:r>
              <a:rPr lang="en-CA" sz="2200" kern="0" dirty="0">
                <a:latin typeface="Arial" panose="020B0604020202020204" pitchFamily="34" charset="0"/>
                <a:cs typeface="Arial" panose="020B0604020202020204" pitchFamily="34" charset="0"/>
              </a:rPr>
              <a:t> processes, etc.</a:t>
            </a:r>
          </a:p>
          <a:p>
            <a:endParaRPr lang="en-CA" sz="2200" kern="0" dirty="0">
              <a:latin typeface="Arial" panose="020B0604020202020204" pitchFamily="34" charset="0"/>
              <a:cs typeface="Arial" panose="020B0604020202020204" pitchFamily="34" charset="0"/>
            </a:endParaRPr>
          </a:p>
          <a:p>
            <a:endParaRPr lang="en-CA" sz="2200" kern="0" dirty="0">
              <a:latin typeface="Arial" panose="020B0604020202020204" pitchFamily="34" charset="0"/>
              <a:cs typeface="Arial" panose="020B0604020202020204" pitchFamily="34" charset="0"/>
            </a:endParaRPr>
          </a:p>
          <a:p>
            <a:r>
              <a:rPr lang="en-CA" sz="2200" kern="0" dirty="0">
                <a:latin typeface="Arial" panose="020B0604020202020204" pitchFamily="34" charset="0"/>
                <a:cs typeface="Arial" panose="020B0604020202020204" pitchFamily="34" charset="0"/>
              </a:rPr>
              <a:t>As a result, periodicity in any one term in Equation 2-2, such as in electrical potential, can create periodicity in one or more other terms like aqueous concentrations and flows.</a:t>
            </a:r>
          </a:p>
        </p:txBody>
      </p:sp>
    </p:spTree>
    <p:extLst>
      <p:ext uri="{BB962C8B-B14F-4D97-AF65-F5344CB8AC3E}">
        <p14:creationId xmlns:p14="http://schemas.microsoft.com/office/powerpoint/2010/main" val="1407675525"/>
      </p:ext>
    </p:extLst>
  </p:cSld>
  <p:clrMapOvr>
    <a:overrideClrMapping bg1="dk2" tx1="lt1" bg2="dk1"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395536" y="115888"/>
            <a:ext cx="8424936" cy="792832"/>
          </a:xfrm>
        </p:spPr>
        <p:txBody>
          <a:bodyPr/>
          <a:lstStyle/>
          <a:p>
            <a:pPr marL="838200" indent="-838200"/>
            <a:r>
              <a:rPr lang="en-US" altLang="en-US" sz="2800" dirty="0">
                <a:latin typeface="Arial" charset="0"/>
              </a:rPr>
              <a:t>General Energy Balance for an Environmentally Open Minesite Component</a:t>
            </a:r>
            <a:endParaRPr lang="en-CA" altLang="en-US" sz="2800" dirty="0">
              <a:latin typeface="Arial" charset="0"/>
            </a:endParaRPr>
          </a:p>
        </p:txBody>
      </p:sp>
      <p:sp>
        <p:nvSpPr>
          <p:cNvPr id="626691" name="Rectangle 3"/>
          <p:cNvSpPr>
            <a:spLocks noGrp="1" noChangeArrowheads="1"/>
          </p:cNvSpPr>
          <p:nvPr>
            <p:ph type="body" idx="1"/>
          </p:nvPr>
        </p:nvSpPr>
        <p:spPr>
          <a:xfrm>
            <a:off x="179512" y="1579380"/>
            <a:ext cx="3672408" cy="4545448"/>
          </a:xfrm>
        </p:spPr>
        <p:txBody>
          <a:bodyPr/>
          <a:lstStyle/>
          <a:p>
            <a:pPr marL="0" indent="0">
              <a:buNone/>
            </a:pPr>
            <a:r>
              <a:rPr lang="en-CA" sz="2000" dirty="0">
                <a:latin typeface="Arial" panose="020B0604020202020204" pitchFamily="34" charset="0"/>
                <a:cs typeface="Arial" panose="020B0604020202020204" pitchFamily="34" charset="0"/>
              </a:rPr>
              <a:t>In January 2022, the EGU Blog GeoLog had an article discussing such large-scale linkages of open-system energies, “</a:t>
            </a:r>
            <a:r>
              <a:rPr lang="en-US" sz="2000" dirty="0">
                <a:latin typeface="Arial" panose="020B0604020202020204" pitchFamily="34" charset="0"/>
                <a:cs typeface="Arial" panose="020B0604020202020204" pitchFamily="34" charset="0"/>
              </a:rPr>
              <a:t>What if a tsunami’s magnetic field could predict the height of the wave?”</a:t>
            </a:r>
          </a:p>
          <a:p>
            <a:pPr marL="0" indent="0">
              <a:buNone/>
            </a:pP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Thus, the variation in one form of earth energy can cause variations in other forms.</a:t>
            </a:r>
            <a:endParaRPr lang="en-CA" sz="20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5A3B094-066F-4243-87AA-027C56E784CA}"/>
              </a:ext>
            </a:extLst>
          </p:cNvPr>
          <p:cNvPicPr>
            <a:picLocks noChangeAspect="1"/>
          </p:cNvPicPr>
          <p:nvPr/>
        </p:nvPicPr>
        <p:blipFill>
          <a:blip r:embed="rId3"/>
          <a:stretch>
            <a:fillRect/>
          </a:stretch>
        </p:blipFill>
        <p:spPr>
          <a:xfrm>
            <a:off x="3988775" y="1051992"/>
            <a:ext cx="4831697" cy="5600225"/>
          </a:xfrm>
          <a:prstGeom prst="rect">
            <a:avLst/>
          </a:prstGeom>
        </p:spPr>
      </p:pic>
    </p:spTree>
    <p:extLst>
      <p:ext uri="{BB962C8B-B14F-4D97-AF65-F5344CB8AC3E}">
        <p14:creationId xmlns:p14="http://schemas.microsoft.com/office/powerpoint/2010/main" val="3167462191"/>
      </p:ext>
    </p:extLst>
  </p:cSld>
  <p:clrMapOvr>
    <a:overrideClrMapping bg1="dk2" tx1="lt1" bg2="dk1"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395536" y="115888"/>
            <a:ext cx="8424936" cy="1224880"/>
          </a:xfrm>
        </p:spPr>
        <p:txBody>
          <a:bodyPr/>
          <a:lstStyle/>
          <a:p>
            <a:pPr marL="838200" indent="-838200"/>
            <a:r>
              <a:rPr lang="en-US" altLang="en-US" sz="2800" dirty="0">
                <a:latin typeface="Arial" charset="0"/>
              </a:rPr>
              <a:t>Periodicity in One Energy Term, Like Electrical Potential, Can Cause Periodicity in Other Terms Like Flow and Aqueous Chemistry</a:t>
            </a:r>
            <a:endParaRPr lang="en-CA" altLang="en-US" sz="2800" dirty="0">
              <a:latin typeface="Arial" charset="0"/>
            </a:endParaRPr>
          </a:p>
        </p:txBody>
      </p:sp>
      <p:sp>
        <p:nvSpPr>
          <p:cNvPr id="626691" name="Rectangle 3"/>
          <p:cNvSpPr>
            <a:spLocks noGrp="1" noChangeArrowheads="1"/>
          </p:cNvSpPr>
          <p:nvPr>
            <p:ph type="body" idx="1"/>
          </p:nvPr>
        </p:nvSpPr>
        <p:spPr>
          <a:xfrm>
            <a:off x="395536" y="2492896"/>
            <a:ext cx="8280920" cy="2448272"/>
          </a:xfrm>
        </p:spPr>
        <p:txBody>
          <a:bodyPr/>
          <a:lstStyle/>
          <a:p>
            <a:pPr marL="0" indent="0">
              <a:buNone/>
            </a:pPr>
            <a:r>
              <a:rPr lang="en-CA" sz="2400" dirty="0">
                <a:latin typeface="Arial" panose="020B0604020202020204" pitchFamily="34" charset="0"/>
                <a:cs typeface="Arial" panose="020B0604020202020204" pitchFamily="34" charset="0"/>
              </a:rPr>
              <a:t>The following two slides contain some examples of periodicities in physical flow and aqueous chemistry caused by various large-scale processes such as the 11-yr sunspot cycle, the 2.38-yr quasi-biennial oscillation in tropical zonal winds, rotational gravity waves, and various tides driven by motions of the moon and sun relative to the earth.</a:t>
            </a:r>
          </a:p>
        </p:txBody>
      </p:sp>
    </p:spTree>
    <p:extLst>
      <p:ext uri="{BB962C8B-B14F-4D97-AF65-F5344CB8AC3E}">
        <p14:creationId xmlns:p14="http://schemas.microsoft.com/office/powerpoint/2010/main" val="3887533517"/>
      </p:ext>
    </p:extLst>
  </p:cSld>
  <p:clrMapOvr>
    <a:overrideClrMapping bg1="dk2" tx1="lt1" bg2="dk1"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395536" y="115888"/>
            <a:ext cx="8424936" cy="1008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838200" indent="-838200"/>
            <a:r>
              <a:rPr lang="en-US" altLang="en-US" sz="2800" kern="0" dirty="0">
                <a:solidFill>
                  <a:srgbClr val="FFFF00"/>
                </a:solidFill>
                <a:latin typeface="Arial" charset="0"/>
              </a:rPr>
              <a:t>Periodicity in Flow and Aqueous Chemistry Caused by Other Periodicities</a:t>
            </a:r>
            <a:endParaRPr lang="en-CA" altLang="en-US" sz="2800" kern="0" dirty="0">
              <a:solidFill>
                <a:srgbClr val="FFFF00"/>
              </a:solidFill>
              <a:latin typeface="Arial" charset="0"/>
            </a:endParaRPr>
          </a:p>
        </p:txBody>
      </p:sp>
      <p:pic>
        <p:nvPicPr>
          <p:cNvPr id="7946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1412776"/>
            <a:ext cx="4369260" cy="4506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463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677" y="1422439"/>
            <a:ext cx="4457327" cy="4533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7600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395536" y="115888"/>
            <a:ext cx="8424936" cy="1008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marL="838200" indent="-838200"/>
            <a:r>
              <a:rPr lang="en-US" altLang="en-US" sz="2800" kern="0" dirty="0">
                <a:solidFill>
                  <a:srgbClr val="FFFF00"/>
                </a:solidFill>
                <a:latin typeface="Arial" charset="0"/>
              </a:rPr>
              <a:t>Periodicity in Flow and Aqueous Chemistry Caused by Other Periodicities</a:t>
            </a:r>
            <a:endParaRPr lang="en-CA" altLang="en-US" sz="2800" kern="0" dirty="0">
              <a:solidFill>
                <a:srgbClr val="FFFF00"/>
              </a:solidFill>
              <a:latin typeface="Arial" charset="0"/>
            </a:endParaRPr>
          </a:p>
        </p:txBody>
      </p:sp>
      <p:pic>
        <p:nvPicPr>
          <p:cNvPr id="7956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694" y="1340769"/>
            <a:ext cx="4536504" cy="4544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56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5408" y="1222469"/>
            <a:ext cx="4471889" cy="4586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971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ChangeArrowheads="1"/>
          </p:cNvSpPr>
          <p:nvPr/>
        </p:nvSpPr>
        <p:spPr bwMode="auto">
          <a:xfrm>
            <a:off x="149618" y="582613"/>
            <a:ext cx="8642350" cy="5870723"/>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00" tIns="48800" rIns="97600" bIns="48800"/>
          <a:lstStyle>
            <a:lvl1pPr marL="385763" indent="-385763" defTabSz="857250">
              <a:spcBef>
                <a:spcPct val="20000"/>
              </a:spcBef>
              <a:buChar char="•"/>
              <a:defRPr sz="3200">
                <a:solidFill>
                  <a:schemeClr val="tx1"/>
                </a:solidFill>
                <a:latin typeface="Times New Roman" pitchFamily="18" charset="0"/>
              </a:defRPr>
            </a:lvl1pPr>
            <a:lvl2pPr marL="835025" indent="-322263" defTabSz="857250">
              <a:spcBef>
                <a:spcPct val="20000"/>
              </a:spcBef>
              <a:buChar char="–"/>
              <a:defRPr sz="2800">
                <a:solidFill>
                  <a:schemeClr val="tx1"/>
                </a:solidFill>
                <a:latin typeface="Times New Roman" pitchFamily="18" charset="0"/>
              </a:defRPr>
            </a:lvl2pPr>
            <a:lvl3pPr marL="1284288" indent="-255588" defTabSz="857250">
              <a:spcBef>
                <a:spcPct val="20000"/>
              </a:spcBef>
              <a:buChar char="•"/>
              <a:defRPr sz="2400">
                <a:solidFill>
                  <a:schemeClr val="tx1"/>
                </a:solidFill>
                <a:latin typeface="Times New Roman" pitchFamily="18" charset="0"/>
              </a:defRPr>
            </a:lvl3pPr>
            <a:lvl4pPr marL="1797050" indent="-255588" defTabSz="857250">
              <a:spcBef>
                <a:spcPct val="20000"/>
              </a:spcBef>
              <a:buChar char="–"/>
              <a:defRPr sz="2000">
                <a:solidFill>
                  <a:schemeClr val="tx1"/>
                </a:solidFill>
                <a:latin typeface="Times New Roman" pitchFamily="18" charset="0"/>
              </a:defRPr>
            </a:lvl4pPr>
            <a:lvl5pPr marL="2311400" indent="-257175" defTabSz="857250">
              <a:spcBef>
                <a:spcPct val="20000"/>
              </a:spcBef>
              <a:buChar char="»"/>
              <a:defRPr sz="2000">
                <a:solidFill>
                  <a:schemeClr val="tx1"/>
                </a:solidFill>
                <a:latin typeface="Times New Roman" pitchFamily="18" charset="0"/>
              </a:defRPr>
            </a:lvl5pPr>
            <a:lvl6pPr marL="2768600" indent="-257175" defTabSz="857250" fontAlgn="base">
              <a:spcBef>
                <a:spcPct val="20000"/>
              </a:spcBef>
              <a:spcAft>
                <a:spcPct val="0"/>
              </a:spcAft>
              <a:buChar char="»"/>
              <a:defRPr sz="2000">
                <a:solidFill>
                  <a:schemeClr val="tx1"/>
                </a:solidFill>
                <a:latin typeface="Times New Roman" pitchFamily="18" charset="0"/>
              </a:defRPr>
            </a:lvl6pPr>
            <a:lvl7pPr marL="3225800" indent="-257175" defTabSz="857250" fontAlgn="base">
              <a:spcBef>
                <a:spcPct val="20000"/>
              </a:spcBef>
              <a:spcAft>
                <a:spcPct val="0"/>
              </a:spcAft>
              <a:buChar char="»"/>
              <a:defRPr sz="2000">
                <a:solidFill>
                  <a:schemeClr val="tx1"/>
                </a:solidFill>
                <a:latin typeface="Times New Roman" pitchFamily="18" charset="0"/>
              </a:defRPr>
            </a:lvl7pPr>
            <a:lvl8pPr marL="3683000" indent="-257175" defTabSz="857250" fontAlgn="base">
              <a:spcBef>
                <a:spcPct val="20000"/>
              </a:spcBef>
              <a:spcAft>
                <a:spcPct val="0"/>
              </a:spcAft>
              <a:buChar char="»"/>
              <a:defRPr sz="2000">
                <a:solidFill>
                  <a:schemeClr val="tx1"/>
                </a:solidFill>
                <a:latin typeface="Times New Roman" pitchFamily="18" charset="0"/>
              </a:defRPr>
            </a:lvl8pPr>
            <a:lvl9pPr marL="4140200" indent="-257175" defTabSz="857250" fontAlgn="base">
              <a:spcBef>
                <a:spcPct val="20000"/>
              </a:spcBef>
              <a:spcAft>
                <a:spcPct val="0"/>
              </a:spcAft>
              <a:buChar char="»"/>
              <a:defRPr sz="2000">
                <a:solidFill>
                  <a:schemeClr val="tx1"/>
                </a:solidFill>
                <a:latin typeface="Times New Roman" pitchFamily="18" charset="0"/>
              </a:defRPr>
            </a:lvl9pPr>
          </a:lstStyle>
          <a:p>
            <a:r>
              <a:rPr lang="en-US" altLang="en-US" sz="2200" dirty="0">
                <a:solidFill>
                  <a:schemeClr val="bg1"/>
                </a:solidFill>
                <a:latin typeface="Arial" charset="0"/>
              </a:rPr>
              <a:t>To answer two questions.</a:t>
            </a:r>
          </a:p>
          <a:p>
            <a:pPr lvl="1"/>
            <a:r>
              <a:rPr lang="en-CA" altLang="en-US" sz="1600" dirty="0">
                <a:solidFill>
                  <a:schemeClr val="bg1"/>
                </a:solidFill>
                <a:latin typeface="Arial" charset="0"/>
              </a:rPr>
              <a:t>1) What mechanisms and processes can introduce periodicity into minesite-drainage chemistry and flow?  In other words, why do flow and chemistry “pulsate” at many wavelengths?  This effect is more “ubiquitous” in non-mining catchments.</a:t>
            </a:r>
          </a:p>
          <a:p>
            <a:pPr lvl="1"/>
            <a:r>
              <a:rPr lang="en-CA" altLang="en-US" sz="1600" i="1" dirty="0">
                <a:solidFill>
                  <a:schemeClr val="bg1"/>
                </a:solidFill>
                <a:latin typeface="Arial" charset="0"/>
              </a:rPr>
              <a:t>Answer: Based on “Equation 2-2”, the oscillation in any energy term can produce periodicity in one or more other energy terms.  This includes the 11-yr sunspot cycle, the 2.38-yr quasi-biennial oscillation in tropical zonal winds, rotational gravity waves, and various tides driven by motions of the moon and sun relative to the earth.  These appear to be linked to flow and aqueous concentrations primarily through oscillations in large-scale electrical fields based on electrodynamics, electrochemistry, thermogalvanic processes, etc.</a:t>
            </a:r>
          </a:p>
          <a:p>
            <a:endParaRPr lang="en-CA" altLang="en-US" sz="2000" dirty="0">
              <a:solidFill>
                <a:schemeClr val="bg1"/>
              </a:solidFill>
              <a:latin typeface="Arial" charset="0"/>
            </a:endParaRPr>
          </a:p>
          <a:p>
            <a:pPr marL="512762" lvl="1" indent="0">
              <a:buNone/>
            </a:pPr>
            <a:r>
              <a:rPr lang="en-CA" altLang="en-US" sz="1600" dirty="0">
                <a:solidFill>
                  <a:schemeClr val="bg1"/>
                </a:solidFill>
                <a:latin typeface="Arial" charset="0"/>
              </a:rPr>
              <a:t>NEXT:</a:t>
            </a:r>
          </a:p>
          <a:p>
            <a:pPr lvl="1"/>
            <a:r>
              <a:rPr lang="en-CA" altLang="en-US" sz="1600" dirty="0">
                <a:solidFill>
                  <a:schemeClr val="bg1"/>
                </a:solidFill>
                <a:latin typeface="Arial" charset="0"/>
              </a:rPr>
              <a:t>2) How do these mechanisms apparently “self organize” so that their amplitudes and spectral powers  generally decrease with decreasing wavelength, often forming fractal spectral slopes?  This includes the very common yet mysterious “1-over-f” with a spectral fractal slope of 1.0, which should not appear and should not persist according to mathematics.</a:t>
            </a:r>
          </a:p>
          <a:p>
            <a:endParaRPr lang="en-CA" altLang="en-US" sz="2000" dirty="0">
              <a:solidFill>
                <a:schemeClr val="bg1"/>
              </a:solidFill>
              <a:latin typeface="Arial" charset="0"/>
            </a:endParaRPr>
          </a:p>
        </p:txBody>
      </p:sp>
      <p:sp>
        <p:nvSpPr>
          <p:cNvPr id="755715" name="Text Box 3"/>
          <p:cNvSpPr txBox="1">
            <a:spLocks noChangeArrowheads="1"/>
          </p:cNvSpPr>
          <p:nvPr/>
        </p:nvSpPr>
        <p:spPr bwMode="auto">
          <a:xfrm>
            <a:off x="179388" y="125413"/>
            <a:ext cx="8785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dirty="0">
                <a:solidFill>
                  <a:srgbClr val="FFFF00"/>
                </a:solidFill>
                <a:latin typeface="Arial" charset="0"/>
              </a:rPr>
              <a:t>Objectives</a:t>
            </a:r>
          </a:p>
        </p:txBody>
      </p:sp>
    </p:spTree>
    <p:extLst>
      <p:ext uri="{BB962C8B-B14F-4D97-AF65-F5344CB8AC3E}">
        <p14:creationId xmlns:p14="http://schemas.microsoft.com/office/powerpoint/2010/main" val="4274730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395536" y="115888"/>
            <a:ext cx="8424936" cy="648816"/>
          </a:xfrm>
        </p:spPr>
        <p:txBody>
          <a:bodyPr/>
          <a:lstStyle/>
          <a:p>
            <a:pPr marL="838200" indent="-838200"/>
            <a:r>
              <a:rPr lang="en-US" altLang="en-US" sz="2800" dirty="0">
                <a:latin typeface="Arial" charset="0"/>
              </a:rPr>
              <a:t>First-Order Low-Pass Filters</a:t>
            </a:r>
            <a:endParaRPr lang="en-CA" altLang="en-US" sz="2800" dirty="0">
              <a:latin typeface="Arial" charset="0"/>
            </a:endParaRPr>
          </a:p>
        </p:txBody>
      </p:sp>
      <p:sp>
        <p:nvSpPr>
          <p:cNvPr id="6" name="Rectangle 3"/>
          <p:cNvSpPr txBox="1">
            <a:spLocks noChangeArrowheads="1"/>
          </p:cNvSpPr>
          <p:nvPr/>
        </p:nvSpPr>
        <p:spPr bwMode="auto">
          <a:xfrm>
            <a:off x="179512" y="764704"/>
            <a:ext cx="3024336" cy="579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CA" sz="20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common type of signal filter is called a “low-pass filter”.  At wavelengths longer than the “cutoff wavelength”, there is no filtering.  The cutoff wavelength is important as explained below. </a:t>
            </a: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CA" sz="20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CA" sz="20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shorter wavelengths, a first-order low-pass filter reduces spectral power on a fractal slope of 2.  Please note: a fractal slope of 2 for power is a fractal slope of 1 for amplitude.</a:t>
            </a:r>
          </a:p>
        </p:txBody>
      </p:sp>
      <p:pic>
        <p:nvPicPr>
          <p:cNvPr id="7966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1856" y="764704"/>
            <a:ext cx="5757745" cy="5645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5923895"/>
      </p:ext>
    </p:extLst>
  </p:cSld>
  <p:clrMapOvr>
    <a:overrideClrMapping bg1="dk2" tx1="lt1" bg2="dk1"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107504" y="115888"/>
            <a:ext cx="8928992" cy="417512"/>
          </a:xfrm>
        </p:spPr>
        <p:txBody>
          <a:bodyPr/>
          <a:lstStyle/>
          <a:p>
            <a:pPr marL="838200" indent="-838200"/>
            <a:r>
              <a:rPr lang="en-US" altLang="en-US" sz="2800" dirty="0">
                <a:latin typeface="Arial" charset="0"/>
              </a:rPr>
              <a:t>Two Helpful Quotations about the Earth and Electricity</a:t>
            </a:r>
            <a:endParaRPr lang="en-CA" altLang="en-US" sz="2800" dirty="0">
              <a:latin typeface="Arial" charset="0"/>
            </a:endParaRPr>
          </a:p>
        </p:txBody>
      </p:sp>
      <p:sp>
        <p:nvSpPr>
          <p:cNvPr id="626691" name="Rectangle 3"/>
          <p:cNvSpPr>
            <a:spLocks noGrp="1" noChangeArrowheads="1"/>
          </p:cNvSpPr>
          <p:nvPr>
            <p:ph type="body" idx="1"/>
          </p:nvPr>
        </p:nvSpPr>
        <p:spPr>
          <a:xfrm>
            <a:off x="395536" y="1052736"/>
            <a:ext cx="8458200" cy="5040560"/>
          </a:xfrm>
        </p:spPr>
        <p:txBody>
          <a:bodyPr/>
          <a:lstStyle/>
          <a:p>
            <a:pPr marL="609600" indent="-609600">
              <a:buFont typeface="Symbol" pitchFamily="18" charset="2"/>
              <a:buChar char="·"/>
            </a:pPr>
            <a:r>
              <a:rPr lang="en-CA" altLang="en-US" sz="2400" dirty="0">
                <a:latin typeface="Arial" charset="0"/>
              </a:rPr>
              <a:t>“It has been known for over two centuries that the solid and liquid Earth and its atmosphere are almost permanently electrified.” (National Research Council, 1986)</a:t>
            </a:r>
          </a:p>
          <a:p>
            <a:pPr marL="609600" indent="-609600">
              <a:buFont typeface="Symbol" pitchFamily="18" charset="2"/>
              <a:buChar char="·"/>
            </a:pPr>
            <a:endParaRPr lang="en-CA" altLang="en-US" sz="2400" dirty="0">
              <a:latin typeface="Arial" charset="0"/>
            </a:endParaRPr>
          </a:p>
          <a:p>
            <a:pPr marL="609600" indent="-609600">
              <a:buFont typeface="Symbol" pitchFamily="18" charset="2"/>
              <a:buChar char="·"/>
            </a:pPr>
            <a:endParaRPr lang="en-CA" altLang="en-US" sz="2400" dirty="0">
              <a:latin typeface="Arial" charset="0"/>
            </a:endParaRPr>
          </a:p>
          <a:p>
            <a:pPr marL="609600" indent="-609600">
              <a:buFont typeface="Symbol" pitchFamily="18" charset="2"/>
              <a:buChar char="·"/>
            </a:pPr>
            <a:r>
              <a:rPr lang="en-CA" altLang="en-US" sz="2400" dirty="0">
                <a:latin typeface="Arial" charset="0"/>
              </a:rPr>
              <a:t>“EMFs (electrical and magnetic fields) are all around us, occurring naturally in every atom of matter.  The surface of the Earth is covered with a natural electric field, created by electrical charges in the upper atmosphere. Similarly, a powerful electric field is required to keep the cells of living organisms alive.” (Hydro Québec, 2011)</a:t>
            </a:r>
            <a:endParaRPr lang="en-US" altLang="en-US" sz="2400" dirty="0">
              <a:latin typeface="Arial" charset="0"/>
            </a:endParaRPr>
          </a:p>
        </p:txBody>
      </p:sp>
    </p:spTree>
    <p:extLst>
      <p:ext uri="{BB962C8B-B14F-4D97-AF65-F5344CB8AC3E}">
        <p14:creationId xmlns:p14="http://schemas.microsoft.com/office/powerpoint/2010/main" val="684398794"/>
      </p:ext>
    </p:extLst>
  </p:cSld>
  <p:clrMapOvr>
    <a:overrideClrMapping bg1="dk2" tx1="lt1" bg2="dk1"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395536" y="115888"/>
            <a:ext cx="8424936" cy="648816"/>
          </a:xfrm>
        </p:spPr>
        <p:txBody>
          <a:bodyPr/>
          <a:lstStyle/>
          <a:p>
            <a:pPr marL="838200" indent="-838200"/>
            <a:r>
              <a:rPr lang="en-US" altLang="en-US" sz="2800" dirty="0">
                <a:latin typeface="Arial" charset="0"/>
              </a:rPr>
              <a:t>First-Order Low-Pass Filters</a:t>
            </a:r>
            <a:endParaRPr lang="en-CA" altLang="en-US" sz="2800" dirty="0">
              <a:latin typeface="Arial" charset="0"/>
            </a:endParaRPr>
          </a:p>
        </p:txBody>
      </p:sp>
      <p:pic>
        <p:nvPicPr>
          <p:cNvPr id="3" name="Picture 2">
            <a:extLst>
              <a:ext uri="{FF2B5EF4-FFF2-40B4-BE49-F238E27FC236}">
                <a16:creationId xmlns:a16="http://schemas.microsoft.com/office/drawing/2014/main" id="{3D8ED4E0-DB7D-4885-988A-C9FD95EB3DB8}"/>
              </a:ext>
            </a:extLst>
          </p:cNvPr>
          <p:cNvPicPr>
            <a:picLocks noChangeAspect="1"/>
          </p:cNvPicPr>
          <p:nvPr/>
        </p:nvPicPr>
        <p:blipFill>
          <a:blip r:embed="rId3"/>
          <a:stretch>
            <a:fillRect/>
          </a:stretch>
        </p:blipFill>
        <p:spPr>
          <a:xfrm>
            <a:off x="3225695" y="1268760"/>
            <a:ext cx="5615600" cy="5380098"/>
          </a:xfrm>
          <a:prstGeom prst="rect">
            <a:avLst/>
          </a:prstGeom>
        </p:spPr>
      </p:pic>
      <p:sp>
        <p:nvSpPr>
          <p:cNvPr id="5" name="Rectangle 3">
            <a:extLst>
              <a:ext uri="{FF2B5EF4-FFF2-40B4-BE49-F238E27FC236}">
                <a16:creationId xmlns:a16="http://schemas.microsoft.com/office/drawing/2014/main" id="{D251F063-2B0B-CDAE-3BD8-6F051BA374F3}"/>
              </a:ext>
            </a:extLst>
          </p:cNvPr>
          <p:cNvSpPr txBox="1">
            <a:spLocks noChangeArrowheads="1"/>
          </p:cNvSpPr>
          <p:nvPr/>
        </p:nvSpPr>
        <p:spPr bwMode="auto">
          <a:xfrm>
            <a:off x="179512" y="1340768"/>
            <a:ext cx="3240360"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buNone/>
            </a:pPr>
            <a:r>
              <a:rPr lang="en-CA" sz="2000" kern="0" dirty="0">
                <a:solidFill>
                  <a:srgbClr val="FFFFFF"/>
                </a:solidFill>
                <a:latin typeface="Arial" panose="020B0604020202020204" pitchFamily="34" charset="0"/>
                <a:cs typeface="Arial" panose="020B0604020202020204" pitchFamily="34" charset="0"/>
              </a:rPr>
              <a:t>Fractal power slopes of 1 (1-over-f) are “mysterious” and found in many sciences and arts. One explanation for them is the superposition of many first-order low-pass filters operating at one time.  This can include many physical, geochemical, and biological processes operating at one time inside a minesite component.</a:t>
            </a:r>
            <a:endParaRPr lang="en-CA" sz="1400" kern="0"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8208432"/>
      </p:ext>
    </p:extLst>
  </p:cSld>
  <p:clrMapOvr>
    <a:overrideClrMapping bg1="dk2" tx1="lt1" bg2="dk1"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395536" y="115888"/>
            <a:ext cx="8424936" cy="648816"/>
          </a:xfrm>
        </p:spPr>
        <p:txBody>
          <a:bodyPr/>
          <a:lstStyle/>
          <a:p>
            <a:pPr marL="838200" indent="-838200"/>
            <a:r>
              <a:rPr lang="en-US" altLang="en-US" sz="2800" dirty="0">
                <a:latin typeface="Arial" charset="0"/>
              </a:rPr>
              <a:t>First-Order Low-Pass Filters</a:t>
            </a:r>
            <a:endParaRPr lang="en-CA" altLang="en-US" sz="2800" dirty="0">
              <a:latin typeface="Arial" charset="0"/>
            </a:endParaRPr>
          </a:p>
        </p:txBody>
      </p:sp>
      <p:sp>
        <p:nvSpPr>
          <p:cNvPr id="6" name="Rectangle 3"/>
          <p:cNvSpPr txBox="1">
            <a:spLocks noChangeArrowheads="1"/>
          </p:cNvSpPr>
          <p:nvPr/>
        </p:nvSpPr>
        <p:spPr bwMode="auto">
          <a:xfrm>
            <a:off x="115926" y="692696"/>
            <a:ext cx="8920570"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CA" sz="20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 first-order low-pass “RC” filter is a relatively simple electrical circuit containing one resistor and one capacitor.  At wavelengths shorter than the cutoff wavelength, this combination reduces the amplitudes of the inputs as wavelengths decrease, with a fractal slope of 2 for power and of 1 for amplitude.  At wavelengths longer than the cutoff, there is no filtering.</a:t>
            </a:r>
          </a:p>
        </p:txBody>
      </p:sp>
      <p:pic>
        <p:nvPicPr>
          <p:cNvPr id="7987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2340070"/>
            <a:ext cx="4539679" cy="4539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3">
            <a:extLst>
              <a:ext uri="{FF2B5EF4-FFF2-40B4-BE49-F238E27FC236}">
                <a16:creationId xmlns:a16="http://schemas.microsoft.com/office/drawing/2014/main" id="{0EB2D6EF-0A5D-4970-B9C2-8F77AF93B64D}"/>
              </a:ext>
            </a:extLst>
          </p:cNvPr>
          <p:cNvSpPr txBox="1">
            <a:spLocks noChangeArrowheads="1"/>
          </p:cNvSpPr>
          <p:nvPr/>
        </p:nvSpPr>
        <p:spPr bwMode="auto">
          <a:xfrm>
            <a:off x="539552" y="5625244"/>
            <a:ext cx="3487801"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largest capacitor on earth is the earth itself and its atmosphere.  The capacitance (C) of the earth has been calculated at 0.0007 farads.</a:t>
            </a:r>
          </a:p>
        </p:txBody>
      </p:sp>
      <p:sp>
        <p:nvSpPr>
          <p:cNvPr id="7" name="Rectangle 3">
            <a:extLst>
              <a:ext uri="{FF2B5EF4-FFF2-40B4-BE49-F238E27FC236}">
                <a16:creationId xmlns:a16="http://schemas.microsoft.com/office/drawing/2014/main" id="{1CC42C3F-201F-4FBD-AD49-115D97E994FE}"/>
              </a:ext>
            </a:extLst>
          </p:cNvPr>
          <p:cNvSpPr txBox="1">
            <a:spLocks noChangeArrowheads="1"/>
          </p:cNvSpPr>
          <p:nvPr/>
        </p:nvSpPr>
        <p:spPr bwMode="auto">
          <a:xfrm>
            <a:off x="1115616" y="3885054"/>
            <a:ext cx="2911737"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At minesites, the rock, its minerals, and the interstitial water create spatial and temporal variations in electrical resistance.</a:t>
            </a:r>
          </a:p>
        </p:txBody>
      </p:sp>
      <p:sp>
        <p:nvSpPr>
          <p:cNvPr id="8" name="Rectangle 3">
            <a:extLst>
              <a:ext uri="{FF2B5EF4-FFF2-40B4-BE49-F238E27FC236}">
                <a16:creationId xmlns:a16="http://schemas.microsoft.com/office/drawing/2014/main" id="{F25F125C-5535-4B0F-9D9E-C2D94C493754}"/>
              </a:ext>
            </a:extLst>
          </p:cNvPr>
          <p:cNvSpPr txBox="1">
            <a:spLocks noChangeArrowheads="1"/>
          </p:cNvSpPr>
          <p:nvPr/>
        </p:nvSpPr>
        <p:spPr bwMode="auto">
          <a:xfrm>
            <a:off x="4716016" y="2782527"/>
            <a:ext cx="1988946" cy="70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Various periodicities of energy go in, along with water (rainfall).</a:t>
            </a:r>
          </a:p>
        </p:txBody>
      </p:sp>
      <p:sp>
        <p:nvSpPr>
          <p:cNvPr id="9" name="Rectangle 3">
            <a:extLst>
              <a:ext uri="{FF2B5EF4-FFF2-40B4-BE49-F238E27FC236}">
                <a16:creationId xmlns:a16="http://schemas.microsoft.com/office/drawing/2014/main" id="{0BDD0D57-F6F0-4B94-9E79-AC5699179831}"/>
              </a:ext>
            </a:extLst>
          </p:cNvPr>
          <p:cNvSpPr txBox="1">
            <a:spLocks noChangeArrowheads="1"/>
          </p:cNvSpPr>
          <p:nvPr/>
        </p:nvSpPr>
        <p:spPr bwMode="auto">
          <a:xfrm>
            <a:off x="4961061" y="4066383"/>
            <a:ext cx="3487801" cy="7080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0" cap="none" spc="0" normalizeH="0" baseline="0" noProof="0" dirty="0">
                <a:ln>
                  <a:noFill/>
                </a:ln>
                <a:solidFill>
                  <a:srgbClr val="FF00FF"/>
                </a:solidFill>
                <a:effectLst/>
                <a:uLnTx/>
                <a:uFillTx/>
                <a:latin typeface="Arial" panose="020B0604020202020204" pitchFamily="34" charset="0"/>
                <a:ea typeface="+mn-ea"/>
                <a:cs typeface="Arial" panose="020B0604020202020204" pitchFamily="34" charset="0"/>
              </a:rPr>
              <a:t>Various periodicities of flow and chemistry come out, with decreasing amplitude as wavelength decreases below the cutoff.</a:t>
            </a:r>
          </a:p>
        </p:txBody>
      </p:sp>
      <p:sp>
        <p:nvSpPr>
          <p:cNvPr id="2" name="Arrow: Down 1">
            <a:extLst>
              <a:ext uri="{FF2B5EF4-FFF2-40B4-BE49-F238E27FC236}">
                <a16:creationId xmlns:a16="http://schemas.microsoft.com/office/drawing/2014/main" id="{4D869937-55A2-4CA0-B9E4-215EEC07A1C3}"/>
              </a:ext>
            </a:extLst>
          </p:cNvPr>
          <p:cNvSpPr/>
          <p:nvPr/>
        </p:nvSpPr>
        <p:spPr>
          <a:xfrm rot="19341391">
            <a:off x="6084223" y="3585173"/>
            <a:ext cx="360040" cy="433647"/>
          </a:xfrm>
          <a:prstGeom prst="downArrow">
            <a:avLst/>
          </a:prstGeom>
          <a:solidFill>
            <a:schemeClr val="tx1"/>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2400" b="0" i="0" u="none" strike="noStrike" kern="1200" cap="none" spc="0" normalizeH="0" baseline="0" noProof="0" dirty="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564398561"/>
      </p:ext>
    </p:extLst>
  </p:cSld>
  <p:clrMapOvr>
    <a:overrideClrMapping bg1="dk2" tx1="lt1" bg2="dk1"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15927" y="620688"/>
            <a:ext cx="8776553"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CA" sz="2000" kern="0" dirty="0">
                <a:solidFill>
                  <a:srgbClr val="FFFFFF"/>
                </a:solidFill>
                <a:latin typeface="Arial" panose="020B0604020202020204" pitchFamily="34" charset="0"/>
                <a:cs typeface="Arial" panose="020B0604020202020204" pitchFamily="34" charset="0"/>
              </a:rPr>
              <a:t>If we can show that minesite components can be physical analogues of low-pass filters, then spectral slopes of 2 should be expected and other slopes including 1-over-f slopes can be expected when many low-pass-filtered processes operate at the same time.</a:t>
            </a:r>
          </a:p>
          <a:p>
            <a:endParaRPr lang="en-CA" sz="2000" kern="0" dirty="0">
              <a:solidFill>
                <a:srgbClr val="FFFFFF"/>
              </a:solidFill>
              <a:latin typeface="Arial" panose="020B0604020202020204" pitchFamily="34" charset="0"/>
              <a:cs typeface="Arial" panose="020B0604020202020204" pitchFamily="34" charset="0"/>
            </a:endParaRPr>
          </a:p>
          <a:p>
            <a:r>
              <a:rPr lang="en-CA" sz="2000" kern="0" dirty="0">
                <a:solidFill>
                  <a:srgbClr val="FFFFFF"/>
                </a:solidFill>
                <a:latin typeface="Arial" panose="020B0604020202020204" pitchFamily="34" charset="0"/>
                <a:cs typeface="Arial" panose="020B0604020202020204" pitchFamily="34" charset="0"/>
              </a:rPr>
              <a:t>The first step in showing this is the realization that many minesite components are well “grounded” to the earth.  For geotechnical stability, vegetation, loose soil, and broken rock are often removed, and then the component is built in contact with intact rock.</a:t>
            </a:r>
          </a:p>
          <a:p>
            <a:endParaRPr lang="en-CA" sz="2000" kern="0" dirty="0">
              <a:solidFill>
                <a:srgbClr val="FFFFFF"/>
              </a:solidFill>
              <a:latin typeface="Arial" panose="020B0604020202020204" pitchFamily="34" charset="0"/>
              <a:cs typeface="Arial" panose="020B0604020202020204" pitchFamily="34" charset="0"/>
            </a:endParaRPr>
          </a:p>
          <a:p>
            <a:r>
              <a:rPr lang="en-CA" sz="2000" kern="0" dirty="0">
                <a:solidFill>
                  <a:srgbClr val="FFFFFF"/>
                </a:solidFill>
                <a:latin typeface="Arial" panose="020B0604020202020204" pitchFamily="34" charset="0"/>
                <a:cs typeface="Arial" panose="020B0604020202020204" pitchFamily="34" charset="0"/>
              </a:rPr>
              <a:t>The second step is recognizing that the largest capacitor on earth is the earth itself and its atmosphere.  The capacitance (C) of the earth has been calculated at 0.0007 farads.</a:t>
            </a:r>
          </a:p>
          <a:p>
            <a:endParaRPr lang="en-CA" sz="2000" kern="0" dirty="0">
              <a:solidFill>
                <a:srgbClr val="FFFFFF"/>
              </a:solidFill>
              <a:latin typeface="Arial" panose="020B0604020202020204" pitchFamily="34" charset="0"/>
              <a:cs typeface="Arial" panose="020B0604020202020204" pitchFamily="34" charset="0"/>
            </a:endParaRPr>
          </a:p>
          <a:p>
            <a:r>
              <a:rPr lang="en-CA" sz="2000" kern="0" dirty="0">
                <a:solidFill>
                  <a:srgbClr val="FFFFFF"/>
                </a:solidFill>
                <a:latin typeface="Arial" panose="020B0604020202020204" pitchFamily="34" charset="0"/>
                <a:cs typeface="Arial" panose="020B0604020202020204" pitchFamily="34" charset="0"/>
              </a:rPr>
              <a:t>The third and last step is recognizing that rock and tailings have relatively large, finite resistances and thus act as large electrical resistors.</a:t>
            </a:r>
          </a:p>
          <a:p>
            <a:endParaRPr lang="en-CA" sz="2000" kern="0" dirty="0">
              <a:solidFill>
                <a:srgbClr val="FFFFFF"/>
              </a:solidFill>
              <a:latin typeface="Arial" panose="020B0604020202020204" pitchFamily="34" charset="0"/>
              <a:cs typeface="Arial" panose="020B0604020202020204" pitchFamily="34" charset="0"/>
            </a:endParaRPr>
          </a:p>
          <a:p>
            <a:r>
              <a:rPr lang="en-CA" sz="2000" kern="0" dirty="0">
                <a:solidFill>
                  <a:srgbClr val="FFFFFF"/>
                </a:solidFill>
                <a:latin typeface="Arial" panose="020B0604020202020204" pitchFamily="34" charset="0"/>
                <a:cs typeface="Arial" panose="020B0604020202020204" pitchFamily="34" charset="0"/>
              </a:rPr>
              <a:t>Therefore, here is evidence of the first step:</a:t>
            </a:r>
          </a:p>
        </p:txBody>
      </p:sp>
      <p:sp>
        <p:nvSpPr>
          <p:cNvPr id="626690" name="Rectangle 2"/>
          <p:cNvSpPr>
            <a:spLocks noGrp="1" noChangeArrowheads="1"/>
          </p:cNvSpPr>
          <p:nvPr>
            <p:ph type="title"/>
          </p:nvPr>
        </p:nvSpPr>
        <p:spPr>
          <a:xfrm>
            <a:off x="395536" y="115888"/>
            <a:ext cx="8424936" cy="648816"/>
          </a:xfrm>
        </p:spPr>
        <p:txBody>
          <a:bodyPr/>
          <a:lstStyle/>
          <a:p>
            <a:pPr marL="838200" indent="-838200"/>
            <a:r>
              <a:rPr lang="en-US" altLang="en-US" sz="2400" dirty="0">
                <a:latin typeface="Arial" charset="0"/>
              </a:rPr>
              <a:t>Minesite Components as First-Order Low-Pass Filters</a:t>
            </a:r>
            <a:endParaRPr lang="en-CA" altLang="en-US" sz="2400" dirty="0">
              <a:latin typeface="Arial" charset="0"/>
            </a:endParaRPr>
          </a:p>
        </p:txBody>
      </p:sp>
    </p:spTree>
    <p:extLst>
      <p:ext uri="{BB962C8B-B14F-4D97-AF65-F5344CB8AC3E}">
        <p14:creationId xmlns:p14="http://schemas.microsoft.com/office/powerpoint/2010/main" val="4070883626"/>
      </p:ext>
    </p:extLst>
  </p:cSld>
  <p:clrMapOvr>
    <a:overrideClrMapping bg1="dk2" tx1="lt1" bg2="dk1"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395536" y="115888"/>
            <a:ext cx="8424936" cy="648816"/>
          </a:xfrm>
        </p:spPr>
        <p:txBody>
          <a:bodyPr/>
          <a:lstStyle/>
          <a:p>
            <a:pPr marL="838200" indent="-838200"/>
            <a:r>
              <a:rPr lang="en-US" altLang="en-US" sz="2400" dirty="0">
                <a:latin typeface="Arial" charset="0"/>
              </a:rPr>
              <a:t>Minesite Components as First-Order Low-Pass Filters</a:t>
            </a:r>
            <a:endParaRPr lang="en-CA" altLang="en-US" sz="2400" dirty="0">
              <a:latin typeface="Arial" charset="0"/>
            </a:endParaRPr>
          </a:p>
        </p:txBody>
      </p:sp>
      <p:pic>
        <p:nvPicPr>
          <p:cNvPr id="799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824" y="2137308"/>
            <a:ext cx="4271168" cy="447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9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2796" y="2132856"/>
            <a:ext cx="4286357" cy="4480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1804192"/>
      </p:ext>
    </p:extLst>
  </p:cSld>
  <p:clrMapOvr>
    <a:overrideClrMapping bg1="dk2" tx1="lt1" bg2="dk1"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626690" name="Rectangle 2"/>
          <p:cNvSpPr>
            <a:spLocks noGrp="1" noChangeArrowheads="1"/>
          </p:cNvSpPr>
          <p:nvPr>
            <p:ph type="title"/>
          </p:nvPr>
        </p:nvSpPr>
        <p:spPr>
          <a:xfrm>
            <a:off x="395536" y="115888"/>
            <a:ext cx="8424936" cy="648816"/>
          </a:xfrm>
        </p:spPr>
        <p:txBody>
          <a:bodyPr/>
          <a:lstStyle/>
          <a:p>
            <a:pPr marL="838200" indent="-838200"/>
            <a:r>
              <a:rPr lang="en-US" altLang="en-US" sz="2400" dirty="0">
                <a:latin typeface="Arial" charset="0"/>
              </a:rPr>
              <a:t>Minesite Components as First-Order Low-Pass Filters</a:t>
            </a:r>
            <a:endParaRPr lang="en-CA" altLang="en-US" sz="2400" dirty="0">
              <a:latin typeface="Arial" charset="0"/>
            </a:endParaRPr>
          </a:p>
        </p:txBody>
      </p:sp>
      <p:pic>
        <p:nvPicPr>
          <p:cNvPr id="800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3" y="583096"/>
            <a:ext cx="6984776" cy="6174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4402840"/>
      </p:ext>
    </p:extLst>
  </p:cSld>
  <p:clrMapOvr>
    <a:overrideClrMapping bg1="dk2" tx1="lt1" bg2="dk1"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15927" y="836712"/>
            <a:ext cx="8784976"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CA" sz="2000" kern="0" dirty="0">
                <a:solidFill>
                  <a:srgbClr val="FFFFFF"/>
                </a:solidFill>
                <a:latin typeface="Arial" panose="020B0604020202020204" pitchFamily="34" charset="0"/>
                <a:cs typeface="Arial" panose="020B0604020202020204" pitchFamily="34" charset="0"/>
              </a:rPr>
              <a:t>There is a simple equation relating the cutoff wavelength to the resistance of a minesite component.</a:t>
            </a:r>
          </a:p>
          <a:p>
            <a:endParaRPr lang="en-CA" sz="2000" kern="0" dirty="0">
              <a:solidFill>
                <a:srgbClr val="FFFFFF"/>
              </a:solidFill>
              <a:latin typeface="Arial" panose="020B0604020202020204" pitchFamily="34" charset="0"/>
              <a:cs typeface="Arial" panose="020B0604020202020204" pitchFamily="34" charset="0"/>
            </a:endParaRPr>
          </a:p>
          <a:p>
            <a:pPr marL="457200" lvl="1" indent="0">
              <a:buNone/>
            </a:pPr>
            <a:r>
              <a:rPr lang="en-CA" sz="1600" dirty="0">
                <a:latin typeface="Arial" panose="020B0604020202020204" pitchFamily="34" charset="0"/>
                <a:cs typeface="Arial" panose="020B0604020202020204" pitchFamily="34" charset="0"/>
              </a:rPr>
              <a:t>w</a:t>
            </a:r>
            <a:r>
              <a:rPr lang="en-CA" sz="1600" baseline="-25000" dirty="0">
                <a:latin typeface="Arial" panose="020B0604020202020204" pitchFamily="34" charset="0"/>
                <a:cs typeface="Arial" panose="020B0604020202020204" pitchFamily="34" charset="0"/>
              </a:rPr>
              <a:t>c,sec</a:t>
            </a:r>
            <a:r>
              <a:rPr lang="en-CA" sz="1600" dirty="0">
                <a:latin typeface="Arial" panose="020B0604020202020204" pitchFamily="34" charset="0"/>
                <a:cs typeface="Arial" panose="020B0604020202020204" pitchFamily="34" charset="0"/>
              </a:rPr>
              <a:t> = 2 π R C					(Equation 3-1)</a:t>
            </a:r>
          </a:p>
          <a:p>
            <a:pPr marL="457200" lvl="1" indent="0">
              <a:buNone/>
            </a:pPr>
            <a:r>
              <a:rPr lang="en-CA" sz="1600" dirty="0">
                <a:latin typeface="Arial" panose="020B0604020202020204" pitchFamily="34" charset="0"/>
                <a:cs typeface="Arial" panose="020B0604020202020204" pitchFamily="34" charset="0"/>
              </a:rPr>
              <a:t>  where:</a:t>
            </a:r>
          </a:p>
          <a:p>
            <a:pPr marL="457200" lvl="1" indent="0">
              <a:buNone/>
            </a:pPr>
            <a:r>
              <a:rPr lang="en-CA" sz="1600" dirty="0">
                <a:latin typeface="Arial" panose="020B0604020202020204" pitchFamily="34" charset="0"/>
                <a:cs typeface="Arial" panose="020B0604020202020204" pitchFamily="34" charset="0"/>
              </a:rPr>
              <a:t>          w</a:t>
            </a:r>
            <a:r>
              <a:rPr lang="en-CA" sz="1600" baseline="-25000" dirty="0">
                <a:latin typeface="Arial" panose="020B0604020202020204" pitchFamily="34" charset="0"/>
                <a:cs typeface="Arial" panose="020B0604020202020204" pitchFamily="34" charset="0"/>
              </a:rPr>
              <a:t>c,sec</a:t>
            </a:r>
            <a:r>
              <a:rPr lang="en-CA" sz="1600" dirty="0">
                <a:latin typeface="Arial" panose="020B0604020202020204" pitchFamily="34" charset="0"/>
                <a:cs typeface="Arial" panose="020B0604020202020204" pitchFamily="34" charset="0"/>
              </a:rPr>
              <a:t> = cutoff wavelength, in seconds</a:t>
            </a:r>
          </a:p>
          <a:p>
            <a:pPr marL="457200" lvl="1" indent="0">
              <a:buNone/>
            </a:pPr>
            <a:r>
              <a:rPr lang="en-CA" sz="1600" dirty="0">
                <a:latin typeface="Arial" panose="020B0604020202020204" pitchFamily="34" charset="0"/>
                <a:cs typeface="Arial" panose="020B0604020202020204" pitchFamily="34" charset="0"/>
              </a:rPr>
              <a:t>          R = resistance, in ohms = 1/siemens = (volts*seconds)/coulomb</a:t>
            </a:r>
          </a:p>
          <a:p>
            <a:pPr marL="457200" lvl="1" indent="0">
              <a:buNone/>
            </a:pPr>
            <a:r>
              <a:rPr lang="en-CA" sz="1600" dirty="0">
                <a:latin typeface="Arial" panose="020B0604020202020204" pitchFamily="34" charset="0"/>
                <a:cs typeface="Arial" panose="020B0604020202020204" pitchFamily="34" charset="0"/>
              </a:rPr>
              <a:t>          C = capacitance, in farads = coulomb/volt</a:t>
            </a:r>
            <a:endParaRPr lang="en-CA" sz="1600" kern="0" dirty="0">
              <a:solidFill>
                <a:srgbClr val="FFFFFF"/>
              </a:solidFill>
              <a:latin typeface="Arial" panose="020B0604020202020204" pitchFamily="34" charset="0"/>
              <a:cs typeface="Arial" panose="020B0604020202020204" pitchFamily="34" charset="0"/>
            </a:endParaRPr>
          </a:p>
          <a:p>
            <a:endParaRPr lang="en-CA" sz="2000" kern="0" dirty="0">
              <a:solidFill>
                <a:srgbClr val="FFFFFF"/>
              </a:solidFill>
              <a:latin typeface="Arial" panose="020B0604020202020204" pitchFamily="34" charset="0"/>
              <a:cs typeface="Arial" panose="020B0604020202020204" pitchFamily="34" charset="0"/>
            </a:endParaRPr>
          </a:p>
          <a:p>
            <a:r>
              <a:rPr lang="en-CA" sz="2000" kern="0" dirty="0">
                <a:solidFill>
                  <a:srgbClr val="FFFFFF"/>
                </a:solidFill>
                <a:latin typeface="Arial" panose="020B0604020202020204" pitchFamily="34" charset="0"/>
                <a:cs typeface="Arial" panose="020B0604020202020204" pitchFamily="34" charset="0"/>
              </a:rPr>
              <a:t>Replacing C with the earth’s capacitance of 0.0007 farads:</a:t>
            </a:r>
          </a:p>
          <a:p>
            <a:endParaRPr lang="en-CA" sz="2000" kern="0" dirty="0">
              <a:solidFill>
                <a:srgbClr val="FFFFFF"/>
              </a:solidFill>
              <a:latin typeface="Arial" panose="020B0604020202020204" pitchFamily="34" charset="0"/>
              <a:cs typeface="Arial" panose="020B0604020202020204" pitchFamily="34" charset="0"/>
            </a:endParaRPr>
          </a:p>
          <a:p>
            <a:pPr marL="457200" lvl="1" indent="0">
              <a:buNone/>
            </a:pPr>
            <a:r>
              <a:rPr lang="en-CA" sz="1600" dirty="0">
                <a:latin typeface="Arial" panose="020B0604020202020204" pitchFamily="34" charset="0"/>
                <a:cs typeface="Arial" panose="020B0604020202020204" pitchFamily="34" charset="0"/>
              </a:rPr>
              <a:t>w</a:t>
            </a:r>
            <a:r>
              <a:rPr lang="en-CA" sz="1600" baseline="-25000" dirty="0">
                <a:latin typeface="Arial" panose="020B0604020202020204" pitchFamily="34" charset="0"/>
                <a:cs typeface="Arial" panose="020B0604020202020204" pitchFamily="34" charset="0"/>
              </a:rPr>
              <a:t>c,sec</a:t>
            </a:r>
            <a:r>
              <a:rPr lang="en-CA" sz="1600" dirty="0">
                <a:latin typeface="Arial" panose="020B0604020202020204" pitchFamily="34" charset="0"/>
                <a:cs typeface="Arial" panose="020B0604020202020204" pitchFamily="34" charset="0"/>
              </a:rPr>
              <a:t> = 0.00440 * R</a:t>
            </a:r>
          </a:p>
          <a:p>
            <a:pPr marL="457200" lvl="1" indent="0">
              <a:buNone/>
            </a:pPr>
            <a:r>
              <a:rPr lang="en-CA" sz="1600" kern="0" dirty="0">
                <a:solidFill>
                  <a:srgbClr val="FFFFFF"/>
                </a:solidFill>
                <a:latin typeface="Arial" panose="020B0604020202020204" pitchFamily="34" charset="0"/>
                <a:cs typeface="Arial" panose="020B0604020202020204" pitchFamily="34" charset="0"/>
              </a:rPr>
              <a:t>           Or</a:t>
            </a:r>
          </a:p>
          <a:p>
            <a:pPr marL="457200" lvl="1" indent="0">
              <a:buNone/>
            </a:pPr>
            <a:r>
              <a:rPr lang="pt-BR" sz="1600" dirty="0">
                <a:latin typeface="Arial" panose="020B0604020202020204" pitchFamily="34" charset="0"/>
                <a:cs typeface="Arial" panose="020B0604020202020204" pitchFamily="34" charset="0"/>
              </a:rPr>
              <a:t>w</a:t>
            </a:r>
            <a:r>
              <a:rPr lang="pt-BR" sz="1600" baseline="-25000" dirty="0">
                <a:latin typeface="Arial" panose="020B0604020202020204" pitchFamily="34" charset="0"/>
                <a:cs typeface="Arial" panose="020B0604020202020204" pitchFamily="34" charset="0"/>
              </a:rPr>
              <a:t>c,yr</a:t>
            </a:r>
            <a:r>
              <a:rPr lang="pt-BR" sz="1600" dirty="0">
                <a:latin typeface="Arial" panose="020B0604020202020204" pitchFamily="34" charset="0"/>
                <a:cs typeface="Arial" panose="020B0604020202020204" pitchFamily="34" charset="0"/>
              </a:rPr>
              <a:t> = 1.40x10</a:t>
            </a:r>
            <a:r>
              <a:rPr lang="pt-BR" sz="1600" baseline="30000" dirty="0">
                <a:latin typeface="Arial" panose="020B0604020202020204" pitchFamily="34" charset="0"/>
                <a:cs typeface="Arial" panose="020B0604020202020204" pitchFamily="34" charset="0"/>
              </a:rPr>
              <a:t>-10</a:t>
            </a:r>
            <a:r>
              <a:rPr lang="pt-BR" sz="1600" dirty="0">
                <a:latin typeface="Arial" panose="020B0604020202020204" pitchFamily="34" charset="0"/>
                <a:cs typeface="Arial" panose="020B0604020202020204" pitchFamily="34" charset="0"/>
              </a:rPr>
              <a:t> * R</a:t>
            </a:r>
          </a:p>
          <a:p>
            <a:pPr marL="457200" lvl="1" indent="0">
              <a:buNone/>
            </a:pPr>
            <a:r>
              <a:rPr lang="en-CA" sz="1600" dirty="0">
                <a:latin typeface="Arial" panose="020B0604020202020204" pitchFamily="34" charset="0"/>
                <a:cs typeface="Arial" panose="020B0604020202020204" pitchFamily="34" charset="0"/>
              </a:rPr>
              <a:t>   where:</a:t>
            </a:r>
          </a:p>
          <a:p>
            <a:pPr marL="457200" lvl="1" indent="0">
              <a:buNone/>
            </a:pPr>
            <a:r>
              <a:rPr lang="en-CA" sz="1600" dirty="0">
                <a:latin typeface="Arial" panose="020B0604020202020204" pitchFamily="34" charset="0"/>
                <a:cs typeface="Arial" panose="020B0604020202020204" pitchFamily="34" charset="0"/>
              </a:rPr>
              <a:t>          w</a:t>
            </a:r>
            <a:r>
              <a:rPr lang="en-CA" sz="1600" baseline="-25000" dirty="0">
                <a:latin typeface="Arial" panose="020B0604020202020204" pitchFamily="34" charset="0"/>
                <a:cs typeface="Arial" panose="020B0604020202020204" pitchFamily="34" charset="0"/>
              </a:rPr>
              <a:t>c</a:t>
            </a:r>
            <a:r>
              <a:rPr lang="en-CA" sz="1600" dirty="0">
                <a:latin typeface="Arial" panose="020B0604020202020204" pitchFamily="34" charset="0"/>
                <a:cs typeface="Arial" panose="020B0604020202020204" pitchFamily="34" charset="0"/>
              </a:rPr>
              <a:t> = cutoff wavelength, in years</a:t>
            </a:r>
          </a:p>
          <a:p>
            <a:endParaRPr lang="en-CA" sz="2000" kern="0" dirty="0">
              <a:solidFill>
                <a:srgbClr val="FFFFFF"/>
              </a:solidFill>
              <a:latin typeface="Arial" panose="020B0604020202020204" pitchFamily="34" charset="0"/>
              <a:cs typeface="Arial" panose="020B0604020202020204" pitchFamily="34" charset="0"/>
            </a:endParaRPr>
          </a:p>
        </p:txBody>
      </p:sp>
      <p:sp>
        <p:nvSpPr>
          <p:cNvPr id="626690" name="Rectangle 2"/>
          <p:cNvSpPr>
            <a:spLocks noGrp="1" noChangeArrowheads="1"/>
          </p:cNvSpPr>
          <p:nvPr>
            <p:ph type="title"/>
          </p:nvPr>
        </p:nvSpPr>
        <p:spPr>
          <a:xfrm>
            <a:off x="395536" y="115888"/>
            <a:ext cx="8424936" cy="648816"/>
          </a:xfrm>
        </p:spPr>
        <p:txBody>
          <a:bodyPr/>
          <a:lstStyle/>
          <a:p>
            <a:pPr marL="838200" indent="-838200"/>
            <a:r>
              <a:rPr lang="en-US" altLang="en-US" sz="2400" dirty="0">
                <a:latin typeface="Arial" charset="0"/>
              </a:rPr>
              <a:t>Calculating the Resistance of a Minesite Component</a:t>
            </a:r>
            <a:endParaRPr lang="en-CA" altLang="en-US" sz="2400" dirty="0">
              <a:latin typeface="Arial" charset="0"/>
            </a:endParaRPr>
          </a:p>
        </p:txBody>
      </p:sp>
    </p:spTree>
    <p:extLst>
      <p:ext uri="{BB962C8B-B14F-4D97-AF65-F5344CB8AC3E}">
        <p14:creationId xmlns:p14="http://schemas.microsoft.com/office/powerpoint/2010/main" val="1873034225"/>
      </p:ext>
    </p:extLst>
  </p:cSld>
  <p:clrMapOvr>
    <a:overrideClrMapping bg1="dk2" tx1="lt1" bg2="dk1"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15927" y="1268760"/>
            <a:ext cx="8784976"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CA" sz="2000" kern="0" dirty="0">
                <a:solidFill>
                  <a:srgbClr val="FFFFFF"/>
                </a:solidFill>
                <a:latin typeface="Arial" panose="020B0604020202020204" pitchFamily="34" charset="0"/>
                <a:cs typeface="Arial" panose="020B0604020202020204" pitchFamily="34" charset="0"/>
              </a:rPr>
              <a:t>For example, some spectral periodograms shown above had a cutoff wavelength of ~0.5 years for one full-scale example of waste-rock-pile drainage flow and of </a:t>
            </a:r>
            <a:r>
              <a:rPr lang="en-CA" sz="2000" kern="0" dirty="0" err="1">
                <a:solidFill>
                  <a:srgbClr val="FFFFFF"/>
                </a:solidFill>
                <a:latin typeface="Arial" panose="020B0604020202020204" pitchFamily="34" charset="0"/>
                <a:cs typeface="Arial" panose="020B0604020202020204" pitchFamily="34" charset="0"/>
              </a:rPr>
              <a:t>pH.</a:t>
            </a:r>
            <a:r>
              <a:rPr lang="en-CA" sz="2000" kern="0" dirty="0">
                <a:solidFill>
                  <a:srgbClr val="FFFFFF"/>
                </a:solidFill>
                <a:latin typeface="Arial" panose="020B0604020202020204" pitchFamily="34" charset="0"/>
                <a:cs typeface="Arial" panose="020B0604020202020204" pitchFamily="34" charset="0"/>
              </a:rPr>
              <a:t>  Thus, the calculated R is </a:t>
            </a:r>
            <a:r>
              <a:rPr lang="en-CA" sz="2000" dirty="0">
                <a:latin typeface="Arial" panose="020B0604020202020204" pitchFamily="34" charset="0"/>
                <a:cs typeface="Arial" panose="020B0604020202020204" pitchFamily="34" charset="0"/>
              </a:rPr>
              <a:t>3.94x10</a:t>
            </a:r>
            <a:r>
              <a:rPr lang="en-CA" sz="2000" baseline="30000" dirty="0">
                <a:latin typeface="Arial" panose="020B0604020202020204" pitchFamily="34" charset="0"/>
                <a:cs typeface="Arial" panose="020B0604020202020204" pitchFamily="34" charset="0"/>
              </a:rPr>
              <a:t>9</a:t>
            </a:r>
            <a:r>
              <a:rPr lang="en-CA" sz="2000" dirty="0">
                <a:latin typeface="Arial" panose="020B0604020202020204" pitchFamily="34" charset="0"/>
                <a:cs typeface="Arial" panose="020B0604020202020204" pitchFamily="34" charset="0"/>
              </a:rPr>
              <a:t> ohms or siemens</a:t>
            </a:r>
            <a:r>
              <a:rPr lang="en-CA" sz="2000" baseline="30000" dirty="0">
                <a:latin typeface="Arial" panose="020B0604020202020204" pitchFamily="34" charset="0"/>
                <a:cs typeface="Arial" panose="020B0604020202020204" pitchFamily="34" charset="0"/>
              </a:rPr>
              <a:t>-1</a:t>
            </a:r>
            <a:r>
              <a:rPr lang="en-CA" sz="2000" dirty="0">
                <a:latin typeface="Arial" panose="020B0604020202020204" pitchFamily="34" charset="0"/>
                <a:cs typeface="Arial" panose="020B0604020202020204" pitchFamily="34" charset="0"/>
              </a:rPr>
              <a:t> for this waste-rock pile.</a:t>
            </a:r>
          </a:p>
          <a:p>
            <a:endParaRPr lang="en-CA" sz="2000" dirty="0">
              <a:latin typeface="Arial" panose="020B0604020202020204" pitchFamily="34" charset="0"/>
              <a:cs typeface="Arial" panose="020B0604020202020204" pitchFamily="34" charset="0"/>
            </a:endParaRPr>
          </a:p>
          <a:p>
            <a:endParaRPr lang="en-CA" sz="2000" dirty="0">
              <a:latin typeface="Arial" panose="020B0604020202020204" pitchFamily="34" charset="0"/>
              <a:cs typeface="Arial" panose="020B0604020202020204" pitchFamily="34" charset="0"/>
            </a:endParaRPr>
          </a:p>
          <a:p>
            <a:r>
              <a:rPr lang="en-CA" sz="2000" dirty="0">
                <a:latin typeface="Arial" panose="020B0604020202020204" pitchFamily="34" charset="0"/>
                <a:cs typeface="Arial" panose="020B0604020202020204" pitchFamily="34" charset="0"/>
              </a:rPr>
              <a:t>The resistivity (r) is related to resistance (R) by:</a:t>
            </a:r>
          </a:p>
          <a:p>
            <a:pPr marL="0" indent="0">
              <a:buNone/>
            </a:pPr>
            <a:r>
              <a:rPr lang="en-CA" sz="2000" dirty="0">
                <a:latin typeface="Arial" panose="020B0604020202020204" pitchFamily="34" charset="0"/>
                <a:cs typeface="Arial" panose="020B0604020202020204" pitchFamily="34" charset="0"/>
              </a:rPr>
              <a:t>    R = r*L/A						(Equation 3-2)</a:t>
            </a:r>
          </a:p>
          <a:p>
            <a:pPr marL="457200" lvl="1" indent="0">
              <a:buNone/>
            </a:pPr>
            <a:r>
              <a:rPr lang="en-CA" sz="1600" dirty="0">
                <a:latin typeface="Arial" panose="020B0604020202020204" pitchFamily="34" charset="0"/>
                <a:cs typeface="Arial" panose="020B0604020202020204" pitchFamily="34" charset="0"/>
              </a:rPr>
              <a:t>where:</a:t>
            </a:r>
          </a:p>
          <a:p>
            <a:pPr marL="457200" lvl="1" indent="0">
              <a:buNone/>
            </a:pPr>
            <a:r>
              <a:rPr lang="en-CA" sz="1600" dirty="0">
                <a:latin typeface="Arial" panose="020B0604020202020204" pitchFamily="34" charset="0"/>
                <a:cs typeface="Arial" panose="020B0604020202020204" pitchFamily="34" charset="0"/>
              </a:rPr>
              <a:t>    R = resistance, in ohms = 1/siemens = siemens</a:t>
            </a:r>
            <a:r>
              <a:rPr lang="en-CA" sz="1600" baseline="30000" dirty="0">
                <a:latin typeface="Arial" panose="020B0604020202020204" pitchFamily="34" charset="0"/>
                <a:cs typeface="Arial" panose="020B0604020202020204" pitchFamily="34" charset="0"/>
              </a:rPr>
              <a:t>-1</a:t>
            </a:r>
            <a:r>
              <a:rPr lang="en-CA" sz="1600" dirty="0">
                <a:latin typeface="Arial" panose="020B0604020202020204" pitchFamily="34" charset="0"/>
                <a:cs typeface="Arial" panose="020B0604020202020204" pitchFamily="34" charset="0"/>
              </a:rPr>
              <a:t> = (volts*seconds)/coulomb</a:t>
            </a:r>
          </a:p>
          <a:p>
            <a:pPr marL="457200" lvl="1" indent="0">
              <a:buNone/>
            </a:pPr>
            <a:r>
              <a:rPr lang="en-CA" sz="1600" dirty="0">
                <a:latin typeface="Arial" panose="020B0604020202020204" pitchFamily="34" charset="0"/>
                <a:cs typeface="Arial" panose="020B0604020202020204" pitchFamily="34" charset="0"/>
              </a:rPr>
              <a:t>    r = resistivity, in ohm⋅meter = meter/siemen</a:t>
            </a:r>
          </a:p>
          <a:p>
            <a:pPr marL="457200" lvl="1" indent="0">
              <a:buNone/>
            </a:pPr>
            <a:r>
              <a:rPr lang="en-CA" sz="1600" dirty="0">
                <a:latin typeface="Arial" panose="020B0604020202020204" pitchFamily="34" charset="0"/>
                <a:cs typeface="Arial" panose="020B0604020202020204" pitchFamily="34" charset="0"/>
              </a:rPr>
              <a:t>    L = length of system, in meters</a:t>
            </a:r>
          </a:p>
          <a:p>
            <a:pPr marL="457200" lvl="1" indent="0">
              <a:buNone/>
            </a:pPr>
            <a:r>
              <a:rPr lang="en-CA" sz="1600" dirty="0">
                <a:latin typeface="Arial" panose="020B0604020202020204" pitchFamily="34" charset="0"/>
                <a:cs typeface="Arial" panose="020B0604020202020204" pitchFamily="34" charset="0"/>
              </a:rPr>
              <a:t>    A = cross-sectional area of system in meter</a:t>
            </a:r>
            <a:r>
              <a:rPr lang="en-CA" sz="1600" baseline="30000" dirty="0">
                <a:latin typeface="Arial" panose="020B0604020202020204" pitchFamily="34" charset="0"/>
                <a:cs typeface="Arial" panose="020B0604020202020204" pitchFamily="34" charset="0"/>
              </a:rPr>
              <a:t>2</a:t>
            </a:r>
            <a:endParaRPr lang="en-CA" sz="1600" dirty="0">
              <a:latin typeface="Arial" panose="020B0604020202020204" pitchFamily="34" charset="0"/>
              <a:cs typeface="Arial" panose="020B0604020202020204" pitchFamily="34" charset="0"/>
            </a:endParaRPr>
          </a:p>
          <a:p>
            <a:pPr marL="0" indent="0">
              <a:buNone/>
            </a:pPr>
            <a:endParaRPr lang="en-CA" sz="1600" dirty="0">
              <a:solidFill>
                <a:srgbClr val="FFFFFF"/>
              </a:solidFill>
              <a:latin typeface="Arial" panose="020B0604020202020204" pitchFamily="34" charset="0"/>
              <a:cs typeface="Arial" panose="020B0604020202020204" pitchFamily="34" charset="0"/>
            </a:endParaRPr>
          </a:p>
          <a:p>
            <a:endParaRPr lang="en-CA" sz="2000" kern="0" dirty="0">
              <a:solidFill>
                <a:srgbClr val="FFFFFF"/>
              </a:solidFill>
              <a:latin typeface="Arial" panose="020B0604020202020204" pitchFamily="34" charset="0"/>
              <a:cs typeface="Arial" panose="020B0604020202020204" pitchFamily="34" charset="0"/>
            </a:endParaRPr>
          </a:p>
        </p:txBody>
      </p:sp>
      <p:sp>
        <p:nvSpPr>
          <p:cNvPr id="626690" name="Rectangle 2"/>
          <p:cNvSpPr>
            <a:spLocks noGrp="1" noChangeArrowheads="1"/>
          </p:cNvSpPr>
          <p:nvPr>
            <p:ph type="title"/>
          </p:nvPr>
        </p:nvSpPr>
        <p:spPr>
          <a:xfrm>
            <a:off x="395536" y="115888"/>
            <a:ext cx="8424936" cy="648816"/>
          </a:xfrm>
        </p:spPr>
        <p:txBody>
          <a:bodyPr/>
          <a:lstStyle/>
          <a:p>
            <a:pPr marL="838200" indent="-838200"/>
            <a:r>
              <a:rPr lang="en-US" altLang="en-US" sz="2400" dirty="0">
                <a:latin typeface="Arial" charset="0"/>
              </a:rPr>
              <a:t>Calculating the Resistance of a Minesite Component</a:t>
            </a:r>
            <a:endParaRPr lang="en-CA" altLang="en-US" sz="2400" dirty="0">
              <a:latin typeface="Arial" charset="0"/>
            </a:endParaRPr>
          </a:p>
        </p:txBody>
      </p:sp>
    </p:spTree>
    <p:extLst>
      <p:ext uri="{BB962C8B-B14F-4D97-AF65-F5344CB8AC3E}">
        <p14:creationId xmlns:p14="http://schemas.microsoft.com/office/powerpoint/2010/main" val="1209499713"/>
      </p:ext>
    </p:extLst>
  </p:cSld>
  <p:clrMapOvr>
    <a:overrideClrMapping bg1="dk2" tx1="lt1" bg2="dk1"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15927" y="1124744"/>
            <a:ext cx="8784976" cy="5328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CA" sz="2000" dirty="0">
                <a:solidFill>
                  <a:srgbClr val="FFFFFF"/>
                </a:solidFill>
                <a:latin typeface="Arial" panose="020B0604020202020204" pitchFamily="34" charset="0"/>
                <a:cs typeface="Arial" panose="020B0604020202020204" pitchFamily="34" charset="0"/>
              </a:rPr>
              <a:t>As examples of relevant resistivities, </a:t>
            </a:r>
          </a:p>
          <a:p>
            <a:pPr lvl="1"/>
            <a:r>
              <a:rPr lang="en-CA" sz="1600" dirty="0">
                <a:latin typeface="Arial" panose="020B0604020202020204" pitchFamily="34" charset="0"/>
                <a:cs typeface="Arial" panose="020B0604020202020204" pitchFamily="34" charset="0"/>
              </a:rPr>
              <a:t>for dry solid quartz, r ~ 10</a:t>
            </a:r>
            <a:r>
              <a:rPr lang="en-CA" sz="1600" baseline="30000" dirty="0">
                <a:latin typeface="Arial" panose="020B0604020202020204" pitchFamily="34" charset="0"/>
                <a:cs typeface="Arial" panose="020B0604020202020204" pitchFamily="34" charset="0"/>
              </a:rPr>
              <a:t>+12</a:t>
            </a:r>
            <a:r>
              <a:rPr lang="en-CA" sz="1600" dirty="0">
                <a:latin typeface="Arial" panose="020B0604020202020204" pitchFamily="34" charset="0"/>
                <a:cs typeface="Arial" panose="020B0604020202020204" pitchFamily="34" charset="0"/>
              </a:rPr>
              <a:t> to 10</a:t>
            </a:r>
            <a:r>
              <a:rPr lang="en-CA" sz="1600" baseline="30000" dirty="0">
                <a:latin typeface="Arial" panose="020B0604020202020204" pitchFamily="34" charset="0"/>
                <a:cs typeface="Arial" panose="020B0604020202020204" pitchFamily="34" charset="0"/>
              </a:rPr>
              <a:t>+14</a:t>
            </a:r>
            <a:r>
              <a:rPr lang="en-CA" sz="1600" dirty="0">
                <a:latin typeface="Arial" panose="020B0604020202020204" pitchFamily="34" charset="0"/>
                <a:cs typeface="Arial" panose="020B0604020202020204" pitchFamily="34" charset="0"/>
              </a:rPr>
              <a:t> meter/siemen (equivalent to the old units of ohm⋅meter) depending on direction of measurement relative to crystal axis;</a:t>
            </a:r>
          </a:p>
          <a:p>
            <a:pPr lvl="1"/>
            <a:r>
              <a:rPr lang="en-CA" sz="1600" dirty="0">
                <a:latin typeface="Arial" panose="020B0604020202020204" pitchFamily="34" charset="0"/>
                <a:cs typeface="Arial" panose="020B0604020202020204" pitchFamily="34" charset="0"/>
              </a:rPr>
              <a:t>for sulphide minerals and graphite, r ~ 10</a:t>
            </a:r>
            <a:r>
              <a:rPr lang="en-CA" sz="1600" baseline="30000" dirty="0">
                <a:latin typeface="Arial" panose="020B0604020202020204" pitchFamily="34" charset="0"/>
                <a:cs typeface="Arial" panose="020B0604020202020204" pitchFamily="34" charset="0"/>
              </a:rPr>
              <a:t>-5</a:t>
            </a:r>
            <a:r>
              <a:rPr lang="en-CA" sz="1600" dirty="0">
                <a:latin typeface="Arial" panose="020B0604020202020204" pitchFamily="34" charset="0"/>
                <a:cs typeface="Arial" panose="020B0604020202020204" pitchFamily="34" charset="0"/>
              </a:rPr>
              <a:t> to 1 meter/siemen; </a:t>
            </a:r>
          </a:p>
          <a:p>
            <a:pPr lvl="1"/>
            <a:r>
              <a:rPr lang="en-CA" sz="1600" dirty="0">
                <a:latin typeface="Arial" panose="020B0604020202020204" pitchFamily="34" charset="0"/>
                <a:cs typeface="Arial" panose="020B0604020202020204" pitchFamily="34" charset="0"/>
              </a:rPr>
              <a:t>for groundwater with hundreds to thousands of mg/L typical of minesite drainage, r ~ 10 - 15 meter/siemen; and</a:t>
            </a:r>
          </a:p>
          <a:p>
            <a:pPr lvl="1"/>
            <a:r>
              <a:rPr lang="nb-NO" sz="1600" dirty="0">
                <a:latin typeface="Arial" panose="020B0604020202020204" pitchFamily="34" charset="0"/>
                <a:cs typeface="Arial" panose="020B0604020202020204" pitchFamily="34" charset="0"/>
              </a:rPr>
              <a:t>for air, r ~ 10</a:t>
            </a:r>
            <a:r>
              <a:rPr lang="nb-NO" sz="1600" baseline="30000" dirty="0">
                <a:latin typeface="Arial" panose="020B0604020202020204" pitchFamily="34" charset="0"/>
                <a:cs typeface="Arial" panose="020B0604020202020204" pitchFamily="34" charset="0"/>
              </a:rPr>
              <a:t>+9</a:t>
            </a:r>
            <a:r>
              <a:rPr lang="nb-NO" sz="1600" dirty="0">
                <a:latin typeface="Arial" panose="020B0604020202020204" pitchFamily="34" charset="0"/>
                <a:cs typeface="Arial" panose="020B0604020202020204" pitchFamily="34" charset="0"/>
              </a:rPr>
              <a:t> to 10</a:t>
            </a:r>
            <a:r>
              <a:rPr lang="nb-NO" sz="1600" baseline="30000" dirty="0">
                <a:latin typeface="Arial" panose="020B0604020202020204" pitchFamily="34" charset="0"/>
                <a:cs typeface="Arial" panose="020B0604020202020204" pitchFamily="34" charset="0"/>
              </a:rPr>
              <a:t>+15</a:t>
            </a:r>
            <a:r>
              <a:rPr lang="nb-NO" sz="1600" dirty="0">
                <a:latin typeface="Arial" panose="020B0604020202020204" pitchFamily="34" charset="0"/>
                <a:cs typeface="Arial" panose="020B0604020202020204" pitchFamily="34" charset="0"/>
              </a:rPr>
              <a:t> meter/siemen.</a:t>
            </a:r>
            <a:endParaRPr lang="en-CA" sz="1600" dirty="0">
              <a:solidFill>
                <a:srgbClr val="FFFFFF"/>
              </a:solidFill>
              <a:latin typeface="Arial" panose="020B0604020202020204" pitchFamily="34" charset="0"/>
              <a:cs typeface="Arial" panose="020B0604020202020204" pitchFamily="34" charset="0"/>
            </a:endParaRPr>
          </a:p>
          <a:p>
            <a:endParaRPr lang="en-CA" sz="2000" dirty="0">
              <a:solidFill>
                <a:srgbClr val="FFFFFF"/>
              </a:solidFill>
              <a:latin typeface="Arial" panose="020B0604020202020204" pitchFamily="34" charset="0"/>
              <a:cs typeface="Arial" panose="020B0604020202020204" pitchFamily="34" charset="0"/>
            </a:endParaRPr>
          </a:p>
          <a:p>
            <a:endParaRPr lang="en-CA" sz="2000" dirty="0">
              <a:solidFill>
                <a:srgbClr val="FFFFFF"/>
              </a:solidFill>
              <a:latin typeface="Arial" panose="020B0604020202020204" pitchFamily="34" charset="0"/>
              <a:cs typeface="Arial" panose="020B0604020202020204" pitchFamily="34" charset="0"/>
            </a:endParaRPr>
          </a:p>
          <a:p>
            <a:r>
              <a:rPr lang="en-CA" sz="2000" dirty="0">
                <a:solidFill>
                  <a:srgbClr val="FFFFFF"/>
                </a:solidFill>
                <a:latin typeface="Arial" panose="020B0604020202020204" pitchFamily="34" charset="0"/>
                <a:cs typeface="Arial" panose="020B0604020202020204" pitchFamily="34" charset="0"/>
              </a:rPr>
              <a:t>If L/A = 1.0, the r of this example’s waste rock would be 3.94x10</a:t>
            </a:r>
            <a:r>
              <a:rPr lang="en-CA" sz="2000" baseline="30000" dirty="0">
                <a:solidFill>
                  <a:srgbClr val="FFFFFF"/>
                </a:solidFill>
                <a:latin typeface="Arial" panose="020B0604020202020204" pitchFamily="34" charset="0"/>
                <a:cs typeface="Arial" panose="020B0604020202020204" pitchFamily="34" charset="0"/>
              </a:rPr>
              <a:t>9</a:t>
            </a:r>
            <a:r>
              <a:rPr lang="en-CA" sz="2000" dirty="0">
                <a:solidFill>
                  <a:srgbClr val="FFFFFF"/>
                </a:solidFill>
                <a:latin typeface="Arial" panose="020B0604020202020204" pitchFamily="34" charset="0"/>
                <a:cs typeface="Arial" panose="020B0604020202020204" pitchFamily="34" charset="0"/>
              </a:rPr>
              <a:t> ohm⋅meters or meters/siemens.  This value is typical of, for example, relatively dry metamorphic and igneous rocks as found at this minesite. </a:t>
            </a:r>
            <a:r>
              <a:rPr lang="en-US" sz="2000" dirty="0">
                <a:solidFill>
                  <a:srgbClr val="FFFFFF"/>
                </a:solidFill>
                <a:latin typeface="Arial" panose="020B0604020202020204" pitchFamily="34" charset="0"/>
                <a:cs typeface="Arial" panose="020B0604020202020204" pitchFamily="34" charset="0"/>
              </a:rPr>
              <a:t>This supports the plausible explanation of low-pass filtering presented here.</a:t>
            </a:r>
            <a:r>
              <a:rPr lang="en-CA" sz="2000" dirty="0">
                <a:solidFill>
                  <a:srgbClr val="FFFFFF"/>
                </a:solidFill>
                <a:latin typeface="Arial" panose="020B0604020202020204" pitchFamily="34" charset="0"/>
                <a:cs typeface="Arial" panose="020B0604020202020204" pitchFamily="34" charset="0"/>
              </a:rPr>
              <a:t> </a:t>
            </a:r>
          </a:p>
          <a:p>
            <a:endParaRPr lang="en-CA" sz="2000" dirty="0">
              <a:solidFill>
                <a:srgbClr val="FFFFFF"/>
              </a:solidFill>
              <a:latin typeface="Arial" panose="020B0604020202020204" pitchFamily="34" charset="0"/>
              <a:cs typeface="Arial" panose="020B0604020202020204" pitchFamily="34" charset="0"/>
            </a:endParaRPr>
          </a:p>
          <a:p>
            <a:r>
              <a:rPr lang="en-CA" sz="2000" dirty="0">
                <a:solidFill>
                  <a:srgbClr val="FFFFFF"/>
                </a:solidFill>
                <a:latin typeface="Arial" panose="020B0604020202020204" pitchFamily="34" charset="0"/>
                <a:cs typeface="Arial" panose="020B0604020202020204" pitchFamily="34" charset="0"/>
              </a:rPr>
              <a:t>But is L/A = 1.0?</a:t>
            </a:r>
          </a:p>
          <a:p>
            <a:endParaRPr lang="en-CA" sz="1600" dirty="0">
              <a:solidFill>
                <a:srgbClr val="FFFFFF"/>
              </a:solidFill>
              <a:latin typeface="Arial" panose="020B0604020202020204" pitchFamily="34" charset="0"/>
              <a:cs typeface="Arial" panose="020B0604020202020204" pitchFamily="34" charset="0"/>
            </a:endParaRPr>
          </a:p>
          <a:p>
            <a:endParaRPr lang="en-CA" sz="2000" kern="0" dirty="0">
              <a:solidFill>
                <a:srgbClr val="FFFFFF"/>
              </a:solidFill>
              <a:latin typeface="Arial" panose="020B0604020202020204" pitchFamily="34" charset="0"/>
              <a:cs typeface="Arial" panose="020B0604020202020204" pitchFamily="34" charset="0"/>
            </a:endParaRPr>
          </a:p>
        </p:txBody>
      </p:sp>
      <p:sp>
        <p:nvSpPr>
          <p:cNvPr id="626690" name="Rectangle 2"/>
          <p:cNvSpPr>
            <a:spLocks noGrp="1" noChangeArrowheads="1"/>
          </p:cNvSpPr>
          <p:nvPr>
            <p:ph type="title"/>
          </p:nvPr>
        </p:nvSpPr>
        <p:spPr>
          <a:xfrm>
            <a:off x="395536" y="115888"/>
            <a:ext cx="8424936" cy="648816"/>
          </a:xfrm>
        </p:spPr>
        <p:txBody>
          <a:bodyPr/>
          <a:lstStyle/>
          <a:p>
            <a:pPr marL="838200" indent="-838200"/>
            <a:r>
              <a:rPr lang="en-US" altLang="en-US" sz="2400" dirty="0">
                <a:latin typeface="Arial" charset="0"/>
              </a:rPr>
              <a:t>Calculating the Resistivity of a Minesite Materials</a:t>
            </a:r>
            <a:endParaRPr lang="en-CA" altLang="en-US" sz="2400" dirty="0">
              <a:latin typeface="Arial" charset="0"/>
            </a:endParaRPr>
          </a:p>
        </p:txBody>
      </p:sp>
    </p:spTree>
    <p:extLst>
      <p:ext uri="{BB962C8B-B14F-4D97-AF65-F5344CB8AC3E}">
        <p14:creationId xmlns:p14="http://schemas.microsoft.com/office/powerpoint/2010/main" val="3188958913"/>
      </p:ext>
    </p:extLst>
  </p:cSld>
  <p:clrMapOvr>
    <a:overrideClrMapping bg1="dk2" tx1="lt1" bg2="dk1"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80049" y="764703"/>
            <a:ext cx="3464018" cy="597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CA" sz="1600" kern="0" dirty="0">
                <a:solidFill>
                  <a:srgbClr val="FFFFFF"/>
                </a:solidFill>
                <a:latin typeface="Arial" panose="020B0604020202020204" pitchFamily="34" charset="0"/>
                <a:cs typeface="Arial" panose="020B0604020202020204" pitchFamily="34" charset="0"/>
              </a:rPr>
              <a:t>The practical difficulty is obtaining values for L/A.</a:t>
            </a:r>
          </a:p>
          <a:p>
            <a:endParaRPr lang="en-CA" sz="1600" kern="0" dirty="0">
              <a:solidFill>
                <a:srgbClr val="FFFFFF"/>
              </a:solidFill>
              <a:latin typeface="Arial" panose="020B0604020202020204" pitchFamily="34" charset="0"/>
              <a:cs typeface="Arial" panose="020B0604020202020204" pitchFamily="34" charset="0"/>
            </a:endParaRPr>
          </a:p>
          <a:p>
            <a:r>
              <a:rPr lang="en-CA" sz="1600" dirty="0">
                <a:latin typeface="Arial" panose="020B0604020202020204" pitchFamily="34" charset="0"/>
                <a:cs typeface="Arial" panose="020B0604020202020204" pitchFamily="34" charset="0"/>
              </a:rPr>
              <a:t>In the relatively simple scenario (upper right), L/A would be much less than 1.0.  Thus, r &gt;&gt; R  and in the example above r &gt;&gt; 3.94x10</a:t>
            </a:r>
            <a:r>
              <a:rPr lang="en-CA" sz="1600" baseline="30000" dirty="0">
                <a:latin typeface="Arial" panose="020B0604020202020204" pitchFamily="34" charset="0"/>
                <a:cs typeface="Arial" panose="020B0604020202020204" pitchFamily="34" charset="0"/>
              </a:rPr>
              <a:t>9</a:t>
            </a:r>
            <a:r>
              <a:rPr lang="en-CA" sz="1600" dirty="0">
                <a:latin typeface="Arial" panose="020B0604020202020204" pitchFamily="34" charset="0"/>
                <a:cs typeface="Arial" panose="020B0604020202020204" pitchFamily="34" charset="0"/>
              </a:rPr>
              <a:t> meters/siemens, typical of relatively dry quartz-rich rock.</a:t>
            </a:r>
          </a:p>
          <a:p>
            <a:endParaRPr lang="en-CA" sz="1600" dirty="0">
              <a:latin typeface="Arial" panose="020B0604020202020204" pitchFamily="34" charset="0"/>
              <a:cs typeface="Arial" panose="020B0604020202020204" pitchFamily="34" charset="0"/>
            </a:endParaRPr>
          </a:p>
          <a:p>
            <a:r>
              <a:rPr lang="en-CA" sz="1600" dirty="0">
                <a:solidFill>
                  <a:srgbClr val="FFFFFF"/>
                </a:solidFill>
                <a:latin typeface="Arial" panose="020B0604020202020204" pitchFamily="34" charset="0"/>
                <a:cs typeface="Arial" panose="020B0604020202020204" pitchFamily="34" charset="0"/>
              </a:rPr>
              <a:t>In the complex scenario (lower right), each pathway has a resistance R equal to the sum of its (r*L/A) like a series of resistors.  The higher values of individual R dominate that pathway’s R.  However, at the exit, the combination of pathways reflects resistors in parallel, with the cumulative R for the minesite component reflecting the lower values of R.</a:t>
            </a:r>
          </a:p>
          <a:p>
            <a:endParaRPr lang="en-CA" sz="1600" kern="0" dirty="0">
              <a:solidFill>
                <a:srgbClr val="FFFFFF"/>
              </a:solidFill>
              <a:latin typeface="Arial" panose="020B0604020202020204" pitchFamily="34" charset="0"/>
              <a:cs typeface="Arial" panose="020B0604020202020204" pitchFamily="34" charset="0"/>
            </a:endParaRPr>
          </a:p>
        </p:txBody>
      </p:sp>
      <p:sp>
        <p:nvSpPr>
          <p:cNvPr id="626690" name="Rectangle 2"/>
          <p:cNvSpPr>
            <a:spLocks noGrp="1" noChangeArrowheads="1"/>
          </p:cNvSpPr>
          <p:nvPr>
            <p:ph type="title"/>
          </p:nvPr>
        </p:nvSpPr>
        <p:spPr>
          <a:xfrm>
            <a:off x="395536" y="115888"/>
            <a:ext cx="8424936" cy="648816"/>
          </a:xfrm>
        </p:spPr>
        <p:txBody>
          <a:bodyPr/>
          <a:lstStyle/>
          <a:p>
            <a:pPr marL="838200" indent="-838200"/>
            <a:r>
              <a:rPr lang="en-US" altLang="en-US" sz="2400" dirty="0">
                <a:latin typeface="Arial" charset="0"/>
              </a:rPr>
              <a:t>Calculating the Resistivity of Minesite Materials</a:t>
            </a:r>
            <a:endParaRPr lang="en-CA" altLang="en-US" sz="2400" dirty="0">
              <a:latin typeface="Arial" charset="0"/>
            </a:endParaRPr>
          </a:p>
        </p:txBody>
      </p:sp>
      <p:pic>
        <p:nvPicPr>
          <p:cNvPr id="794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8823" y="1070130"/>
            <a:ext cx="5621052" cy="5365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3407042"/>
      </p:ext>
    </p:extLst>
  </p:cSld>
  <p:clrMapOvr>
    <a:overrideClrMapping bg1="dk2" tx1="lt1" bg2="dk1"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15927" y="980728"/>
            <a:ext cx="8784976"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preceding complex scenario showed several flowpaths in parallel entering and exiting a minesite component.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en-US" sz="2000" dirty="0">
              <a:solidFill>
                <a:srgbClr val="FFFFFF"/>
              </a:solidFill>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en-US" sz="2000" dirty="0">
              <a:solidFill>
                <a:srgbClr val="FFFFFF"/>
              </a:solidFill>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Each flowpath consisted of a series of resistors reflecting spatial variations in the geological materials and their degree of water saturation.  As a result, the highest value of resistivity (r) along the flowpath dominates the cumulative resistance (R) of that particular flowpath.  Due to the relatively small cross-sectional area (A) of each flowpath, L/A is relatively high, increasing the R for that flowpath even further.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en-US" sz="2000" dirty="0">
              <a:solidFill>
                <a:srgbClr val="FFFFFF"/>
              </a:solidFill>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en-US" sz="2000" dirty="0">
              <a:solidFill>
                <a:srgbClr val="FFFFFF"/>
              </a:solidFill>
              <a:latin typeface="Arial" panose="020B0604020202020204" pitchFamily="34" charset="0"/>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the exit, all flowpaths come together like resistors in parallel.  Thus, the cumulative R for all flowpaths mixed together (the minesite component) mostly reflects the lower R values among the flowpaths.</a:t>
            </a:r>
            <a:endParaRPr kumimoji="0" lang="en-CA"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CA" sz="20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26690" name="Rectangle 2"/>
          <p:cNvSpPr>
            <a:spLocks noGrp="1" noChangeArrowheads="1"/>
          </p:cNvSpPr>
          <p:nvPr>
            <p:ph type="title"/>
          </p:nvPr>
        </p:nvSpPr>
        <p:spPr>
          <a:xfrm>
            <a:off x="395536" y="115888"/>
            <a:ext cx="8424936" cy="648816"/>
          </a:xfrm>
        </p:spPr>
        <p:txBody>
          <a:bodyPr/>
          <a:lstStyle/>
          <a:p>
            <a:pPr marL="838200" indent="-838200"/>
            <a:r>
              <a:rPr lang="en-US" altLang="en-US" sz="2400" dirty="0">
                <a:latin typeface="Arial" charset="0"/>
              </a:rPr>
              <a:t>Calculating the Resistivity of a Minesite Materials</a:t>
            </a:r>
            <a:endParaRPr lang="en-CA" altLang="en-US" sz="2400" dirty="0">
              <a:latin typeface="Arial" charset="0"/>
            </a:endParaRPr>
          </a:p>
        </p:txBody>
      </p:sp>
    </p:spTree>
    <p:extLst>
      <p:ext uri="{BB962C8B-B14F-4D97-AF65-F5344CB8AC3E}">
        <p14:creationId xmlns:p14="http://schemas.microsoft.com/office/powerpoint/2010/main" val="256726491"/>
      </p:ext>
    </p:extLst>
  </p:cSld>
  <p:clrMapOvr>
    <a:overrideClrMapping bg1="dk2" tx1="lt1" bg2="dk1"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ChangeArrowheads="1"/>
          </p:cNvSpPr>
          <p:nvPr/>
        </p:nvSpPr>
        <p:spPr bwMode="auto">
          <a:xfrm>
            <a:off x="4823080" y="1075131"/>
            <a:ext cx="4141533" cy="1698898"/>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00" tIns="48800" rIns="97600" bIns="48800"/>
          <a:lstStyle>
            <a:lvl1pPr marL="385763" indent="-385763" defTabSz="857250">
              <a:spcBef>
                <a:spcPct val="20000"/>
              </a:spcBef>
              <a:buChar char="•"/>
              <a:defRPr sz="3200">
                <a:solidFill>
                  <a:schemeClr val="tx1"/>
                </a:solidFill>
                <a:latin typeface="Times New Roman" pitchFamily="18" charset="0"/>
              </a:defRPr>
            </a:lvl1pPr>
            <a:lvl2pPr marL="835025" indent="-322263" defTabSz="857250">
              <a:spcBef>
                <a:spcPct val="20000"/>
              </a:spcBef>
              <a:buChar char="–"/>
              <a:defRPr sz="2800">
                <a:solidFill>
                  <a:schemeClr val="tx1"/>
                </a:solidFill>
                <a:latin typeface="Times New Roman" pitchFamily="18" charset="0"/>
              </a:defRPr>
            </a:lvl2pPr>
            <a:lvl3pPr marL="1284288" indent="-255588" defTabSz="857250">
              <a:spcBef>
                <a:spcPct val="20000"/>
              </a:spcBef>
              <a:buChar char="•"/>
              <a:defRPr sz="2400">
                <a:solidFill>
                  <a:schemeClr val="tx1"/>
                </a:solidFill>
                <a:latin typeface="Times New Roman" pitchFamily="18" charset="0"/>
              </a:defRPr>
            </a:lvl3pPr>
            <a:lvl4pPr marL="1797050" indent="-255588" defTabSz="857250">
              <a:spcBef>
                <a:spcPct val="20000"/>
              </a:spcBef>
              <a:buChar char="–"/>
              <a:defRPr sz="2000">
                <a:solidFill>
                  <a:schemeClr val="tx1"/>
                </a:solidFill>
                <a:latin typeface="Times New Roman" pitchFamily="18" charset="0"/>
              </a:defRPr>
            </a:lvl4pPr>
            <a:lvl5pPr marL="2311400" indent="-257175" defTabSz="857250">
              <a:spcBef>
                <a:spcPct val="20000"/>
              </a:spcBef>
              <a:buChar char="»"/>
              <a:defRPr sz="2000">
                <a:solidFill>
                  <a:schemeClr val="tx1"/>
                </a:solidFill>
                <a:latin typeface="Times New Roman" pitchFamily="18" charset="0"/>
              </a:defRPr>
            </a:lvl5pPr>
            <a:lvl6pPr marL="2768600" indent="-257175" defTabSz="857250" fontAlgn="base">
              <a:spcBef>
                <a:spcPct val="20000"/>
              </a:spcBef>
              <a:spcAft>
                <a:spcPct val="0"/>
              </a:spcAft>
              <a:buChar char="»"/>
              <a:defRPr sz="2000">
                <a:solidFill>
                  <a:schemeClr val="tx1"/>
                </a:solidFill>
                <a:latin typeface="Times New Roman" pitchFamily="18" charset="0"/>
              </a:defRPr>
            </a:lvl6pPr>
            <a:lvl7pPr marL="3225800" indent="-257175" defTabSz="857250" fontAlgn="base">
              <a:spcBef>
                <a:spcPct val="20000"/>
              </a:spcBef>
              <a:spcAft>
                <a:spcPct val="0"/>
              </a:spcAft>
              <a:buChar char="»"/>
              <a:defRPr sz="2000">
                <a:solidFill>
                  <a:schemeClr val="tx1"/>
                </a:solidFill>
                <a:latin typeface="Times New Roman" pitchFamily="18" charset="0"/>
              </a:defRPr>
            </a:lvl7pPr>
            <a:lvl8pPr marL="3683000" indent="-257175" defTabSz="857250" fontAlgn="base">
              <a:spcBef>
                <a:spcPct val="20000"/>
              </a:spcBef>
              <a:spcAft>
                <a:spcPct val="0"/>
              </a:spcAft>
              <a:buChar char="»"/>
              <a:defRPr sz="2000">
                <a:solidFill>
                  <a:schemeClr val="tx1"/>
                </a:solidFill>
                <a:latin typeface="Times New Roman" pitchFamily="18" charset="0"/>
              </a:defRPr>
            </a:lvl8pPr>
            <a:lvl9pPr marL="4140200" indent="-257175" defTabSz="857250" fontAlgn="base">
              <a:spcBef>
                <a:spcPct val="20000"/>
              </a:spcBef>
              <a:spcAft>
                <a:spcPct val="0"/>
              </a:spcAft>
              <a:buChar char="»"/>
              <a:defRPr sz="2000">
                <a:solidFill>
                  <a:schemeClr val="tx1"/>
                </a:solidFill>
                <a:latin typeface="Times New Roman" pitchFamily="18" charset="0"/>
              </a:defRPr>
            </a:lvl9pPr>
          </a:lstStyle>
          <a:p>
            <a:pPr marL="0" marR="0" lvl="0" indent="0" algn="ctr" defTabSz="85725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Arial" charset="0"/>
                <a:ea typeface="+mn-ea"/>
                <a:cs typeface="+mn-cs"/>
              </a:rPr>
              <a:t>A minesite is often composed of one or more large-scale open-system components like: open pits.</a:t>
            </a:r>
          </a:p>
        </p:txBody>
      </p:sp>
      <p:sp>
        <p:nvSpPr>
          <p:cNvPr id="755715" name="Text Box 3"/>
          <p:cNvSpPr txBox="1">
            <a:spLocks noChangeArrowheads="1"/>
          </p:cNvSpPr>
          <p:nvPr/>
        </p:nvSpPr>
        <p:spPr bwMode="auto">
          <a:xfrm>
            <a:off x="179388" y="125413"/>
            <a:ext cx="87852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00"/>
                </a:solidFill>
                <a:effectLst/>
                <a:uLnTx/>
                <a:uFillTx/>
                <a:latin typeface="Arial" charset="0"/>
                <a:ea typeface="+mn-ea"/>
                <a:cs typeface="+mn-cs"/>
              </a:rPr>
              <a:t>A Minesite Has Many Components</a:t>
            </a:r>
          </a:p>
        </p:txBody>
      </p:sp>
      <p:pic>
        <p:nvPicPr>
          <p:cNvPr id="7" name="Picture 5">
            <a:extLst>
              <a:ext uri="{FF2B5EF4-FFF2-40B4-BE49-F238E27FC236}">
                <a16:creationId xmlns:a16="http://schemas.microsoft.com/office/drawing/2014/main" id="{863690BF-5AAE-4456-B343-B74FA4F141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149" y="3643459"/>
            <a:ext cx="4627856" cy="30536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61F534BD-BEDB-4513-AB29-5FA8AC6EB8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1971" y="3523813"/>
            <a:ext cx="4311650" cy="32353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a:extLst>
              <a:ext uri="{FF2B5EF4-FFF2-40B4-BE49-F238E27FC236}">
                <a16:creationId xmlns:a16="http://schemas.microsoft.com/office/drawing/2014/main" id="{25DF060E-FA54-434E-A10F-B77ABE4969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49" y="702965"/>
            <a:ext cx="4787900" cy="287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24008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79512" y="1016732"/>
            <a:ext cx="8784976"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 general, the resistance R and the cutoff wavelength above which no fractal filtering occurs decreases with: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decreasing resistivity r, such as due to abundant interstitial water and electrically conductivity minerals like pyrite,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decreasing length of flowpath L, such as smaller-scale testing,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increasing cross-sectional area A.</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Therefore, fractal spectral slopes caused by low-pass filtering, which are only visible at times shorter than the cutoff wavelength, may only be detected with ultra-high-frequency monitoring: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 some smaller-scale tests with lower L/A values,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 geological materials containing highly conductivity minerals or abundant interstitial water with lower r values.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CA"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CA" sz="20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26690" name="Rectangle 2"/>
          <p:cNvSpPr>
            <a:spLocks noGrp="1" noChangeArrowheads="1"/>
          </p:cNvSpPr>
          <p:nvPr>
            <p:ph type="title"/>
          </p:nvPr>
        </p:nvSpPr>
        <p:spPr>
          <a:xfrm>
            <a:off x="395536" y="115888"/>
            <a:ext cx="8424936" cy="576808"/>
          </a:xfrm>
        </p:spPr>
        <p:txBody>
          <a:bodyPr/>
          <a:lstStyle/>
          <a:p>
            <a:pPr marL="838200" indent="-838200"/>
            <a:r>
              <a:rPr lang="en-US" altLang="en-US" sz="2400" dirty="0">
                <a:latin typeface="Arial" charset="0"/>
              </a:rPr>
              <a:t>Calculating the Resistance of a Minesite Component</a:t>
            </a:r>
            <a:endParaRPr lang="en-CA" altLang="en-US" sz="2400" dirty="0">
              <a:latin typeface="Arial" charset="0"/>
            </a:endParaRPr>
          </a:p>
        </p:txBody>
      </p:sp>
    </p:spTree>
    <p:extLst>
      <p:ext uri="{BB962C8B-B14F-4D97-AF65-F5344CB8AC3E}">
        <p14:creationId xmlns:p14="http://schemas.microsoft.com/office/powerpoint/2010/main" val="2418125445"/>
      </p:ext>
    </p:extLst>
  </p:cSld>
  <p:clrMapOvr>
    <a:overrideClrMapping bg1="dk2" tx1="lt1" bg2="dk1"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ChangeArrowheads="1"/>
          </p:cNvSpPr>
          <p:nvPr/>
        </p:nvSpPr>
        <p:spPr bwMode="auto">
          <a:xfrm>
            <a:off x="178844" y="692696"/>
            <a:ext cx="8642350" cy="5688631"/>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00" tIns="48800" rIns="97600" bIns="48800"/>
          <a:lstStyle>
            <a:lvl1pPr marL="385763" indent="-385763" defTabSz="857250">
              <a:spcBef>
                <a:spcPct val="20000"/>
              </a:spcBef>
              <a:buChar char="•"/>
              <a:defRPr sz="3200">
                <a:solidFill>
                  <a:schemeClr val="tx1"/>
                </a:solidFill>
                <a:latin typeface="Times New Roman" pitchFamily="18" charset="0"/>
              </a:defRPr>
            </a:lvl1pPr>
            <a:lvl2pPr marL="835025" indent="-322263" defTabSz="857250">
              <a:spcBef>
                <a:spcPct val="20000"/>
              </a:spcBef>
              <a:buChar char="–"/>
              <a:defRPr sz="2800">
                <a:solidFill>
                  <a:schemeClr val="tx1"/>
                </a:solidFill>
                <a:latin typeface="Times New Roman" pitchFamily="18" charset="0"/>
              </a:defRPr>
            </a:lvl2pPr>
            <a:lvl3pPr marL="1284288" indent="-255588" defTabSz="857250">
              <a:spcBef>
                <a:spcPct val="20000"/>
              </a:spcBef>
              <a:buChar char="•"/>
              <a:defRPr sz="2400">
                <a:solidFill>
                  <a:schemeClr val="tx1"/>
                </a:solidFill>
                <a:latin typeface="Times New Roman" pitchFamily="18" charset="0"/>
              </a:defRPr>
            </a:lvl3pPr>
            <a:lvl4pPr marL="1797050" indent="-255588" defTabSz="857250">
              <a:spcBef>
                <a:spcPct val="20000"/>
              </a:spcBef>
              <a:buChar char="–"/>
              <a:defRPr sz="2000">
                <a:solidFill>
                  <a:schemeClr val="tx1"/>
                </a:solidFill>
                <a:latin typeface="Times New Roman" pitchFamily="18" charset="0"/>
              </a:defRPr>
            </a:lvl4pPr>
            <a:lvl5pPr marL="2311400" indent="-257175" defTabSz="857250">
              <a:spcBef>
                <a:spcPct val="20000"/>
              </a:spcBef>
              <a:buChar char="»"/>
              <a:defRPr sz="2000">
                <a:solidFill>
                  <a:schemeClr val="tx1"/>
                </a:solidFill>
                <a:latin typeface="Times New Roman" pitchFamily="18" charset="0"/>
              </a:defRPr>
            </a:lvl5pPr>
            <a:lvl6pPr marL="2768600" indent="-257175" defTabSz="857250" fontAlgn="base">
              <a:spcBef>
                <a:spcPct val="20000"/>
              </a:spcBef>
              <a:spcAft>
                <a:spcPct val="0"/>
              </a:spcAft>
              <a:buChar char="»"/>
              <a:defRPr sz="2000">
                <a:solidFill>
                  <a:schemeClr val="tx1"/>
                </a:solidFill>
                <a:latin typeface="Times New Roman" pitchFamily="18" charset="0"/>
              </a:defRPr>
            </a:lvl6pPr>
            <a:lvl7pPr marL="3225800" indent="-257175" defTabSz="857250" fontAlgn="base">
              <a:spcBef>
                <a:spcPct val="20000"/>
              </a:spcBef>
              <a:spcAft>
                <a:spcPct val="0"/>
              </a:spcAft>
              <a:buChar char="»"/>
              <a:defRPr sz="2000">
                <a:solidFill>
                  <a:schemeClr val="tx1"/>
                </a:solidFill>
                <a:latin typeface="Times New Roman" pitchFamily="18" charset="0"/>
              </a:defRPr>
            </a:lvl7pPr>
            <a:lvl8pPr marL="3683000" indent="-257175" defTabSz="857250" fontAlgn="base">
              <a:spcBef>
                <a:spcPct val="20000"/>
              </a:spcBef>
              <a:spcAft>
                <a:spcPct val="0"/>
              </a:spcAft>
              <a:buChar char="»"/>
              <a:defRPr sz="2000">
                <a:solidFill>
                  <a:schemeClr val="tx1"/>
                </a:solidFill>
                <a:latin typeface="Times New Roman" pitchFamily="18" charset="0"/>
              </a:defRPr>
            </a:lvl8pPr>
            <a:lvl9pPr marL="4140200" indent="-257175" defTabSz="857250" fontAlgn="base">
              <a:spcBef>
                <a:spcPct val="20000"/>
              </a:spcBef>
              <a:spcAft>
                <a:spcPct val="0"/>
              </a:spcAft>
              <a:buChar char="»"/>
              <a:defRPr sz="2000">
                <a:solidFill>
                  <a:schemeClr val="tx1"/>
                </a:solidFill>
                <a:latin typeface="Times New Roman" pitchFamily="18" charset="0"/>
              </a:defRPr>
            </a:lvl9pPr>
          </a:lstStyle>
          <a:p>
            <a:r>
              <a:rPr lang="en-CA" altLang="en-US" sz="2400" dirty="0">
                <a:solidFill>
                  <a:schemeClr val="bg1"/>
                </a:solidFill>
                <a:latin typeface="Arial" charset="0"/>
              </a:rPr>
              <a:t>1) What mechanisms and processes can introduce periodicity into minesite-drainage chemistry and flow?  In other words, why do flow and chemistry “pulsate” at many wavelengths?  This effect is more “ubiquitous” in non-mining catchments.</a:t>
            </a:r>
          </a:p>
          <a:p>
            <a:pPr lvl="1"/>
            <a:endParaRPr lang="en-CA" altLang="en-US" sz="2000" dirty="0">
              <a:solidFill>
                <a:schemeClr val="bg1"/>
              </a:solidFill>
              <a:latin typeface="Arial" charset="0"/>
            </a:endParaRPr>
          </a:p>
          <a:p>
            <a:pPr lvl="1"/>
            <a:r>
              <a:rPr lang="en-CA" altLang="en-US" sz="2000" i="1" dirty="0">
                <a:solidFill>
                  <a:schemeClr val="bg1"/>
                </a:solidFill>
                <a:latin typeface="Arial" charset="0"/>
              </a:rPr>
              <a:t>Answer: Based on “Equation 2-2”, the oscillation in any energy term can produce periodicity in one or more other energy terms.  This includes the 11-yr sunspot cycle, the 2.38-yr quasi-biennial oscillation in tropical zonal winds, rotational gravity waves, and various tides driven by motions of the moon and sun relative to the earth.  These appear to be linked to flow and aqueous concentrations primarily through oscillations in large-scale electrical fields based on electrodynamics, electrochemistry, thermogalvanic processes, etc.</a:t>
            </a:r>
          </a:p>
        </p:txBody>
      </p:sp>
      <p:sp>
        <p:nvSpPr>
          <p:cNvPr id="755715" name="Text Box 3"/>
          <p:cNvSpPr txBox="1">
            <a:spLocks noChangeArrowheads="1"/>
          </p:cNvSpPr>
          <p:nvPr/>
        </p:nvSpPr>
        <p:spPr bwMode="auto">
          <a:xfrm>
            <a:off x="179388" y="88468"/>
            <a:ext cx="8785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dirty="0">
                <a:solidFill>
                  <a:srgbClr val="FFFF00"/>
                </a:solidFill>
                <a:latin typeface="Arial" charset="0"/>
              </a:rPr>
              <a:t>Answers</a:t>
            </a:r>
          </a:p>
        </p:txBody>
      </p:sp>
    </p:spTree>
    <p:extLst>
      <p:ext uri="{BB962C8B-B14F-4D97-AF65-F5344CB8AC3E}">
        <p14:creationId xmlns:p14="http://schemas.microsoft.com/office/powerpoint/2010/main" val="41466187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ChangeArrowheads="1"/>
          </p:cNvSpPr>
          <p:nvPr/>
        </p:nvSpPr>
        <p:spPr bwMode="auto">
          <a:xfrm>
            <a:off x="179388" y="836712"/>
            <a:ext cx="8642350" cy="5544616"/>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00" tIns="48800" rIns="97600" bIns="48800"/>
          <a:lstStyle>
            <a:lvl1pPr marL="385763" indent="-385763" defTabSz="857250">
              <a:spcBef>
                <a:spcPct val="20000"/>
              </a:spcBef>
              <a:buChar char="•"/>
              <a:defRPr sz="3200">
                <a:solidFill>
                  <a:schemeClr val="tx1"/>
                </a:solidFill>
                <a:latin typeface="Times New Roman" pitchFamily="18" charset="0"/>
              </a:defRPr>
            </a:lvl1pPr>
            <a:lvl2pPr marL="835025" indent="-322263" defTabSz="857250">
              <a:spcBef>
                <a:spcPct val="20000"/>
              </a:spcBef>
              <a:buChar char="–"/>
              <a:defRPr sz="2800">
                <a:solidFill>
                  <a:schemeClr val="tx1"/>
                </a:solidFill>
                <a:latin typeface="Times New Roman" pitchFamily="18" charset="0"/>
              </a:defRPr>
            </a:lvl2pPr>
            <a:lvl3pPr marL="1284288" indent="-255588" defTabSz="857250">
              <a:spcBef>
                <a:spcPct val="20000"/>
              </a:spcBef>
              <a:buChar char="•"/>
              <a:defRPr sz="2400">
                <a:solidFill>
                  <a:schemeClr val="tx1"/>
                </a:solidFill>
                <a:latin typeface="Times New Roman" pitchFamily="18" charset="0"/>
              </a:defRPr>
            </a:lvl3pPr>
            <a:lvl4pPr marL="1797050" indent="-255588" defTabSz="857250">
              <a:spcBef>
                <a:spcPct val="20000"/>
              </a:spcBef>
              <a:buChar char="–"/>
              <a:defRPr sz="2000">
                <a:solidFill>
                  <a:schemeClr val="tx1"/>
                </a:solidFill>
                <a:latin typeface="Times New Roman" pitchFamily="18" charset="0"/>
              </a:defRPr>
            </a:lvl4pPr>
            <a:lvl5pPr marL="2311400" indent="-257175" defTabSz="857250">
              <a:spcBef>
                <a:spcPct val="20000"/>
              </a:spcBef>
              <a:buChar char="»"/>
              <a:defRPr sz="2000">
                <a:solidFill>
                  <a:schemeClr val="tx1"/>
                </a:solidFill>
                <a:latin typeface="Times New Roman" pitchFamily="18" charset="0"/>
              </a:defRPr>
            </a:lvl5pPr>
            <a:lvl6pPr marL="2768600" indent="-257175" defTabSz="857250" fontAlgn="base">
              <a:spcBef>
                <a:spcPct val="20000"/>
              </a:spcBef>
              <a:spcAft>
                <a:spcPct val="0"/>
              </a:spcAft>
              <a:buChar char="»"/>
              <a:defRPr sz="2000">
                <a:solidFill>
                  <a:schemeClr val="tx1"/>
                </a:solidFill>
                <a:latin typeface="Times New Roman" pitchFamily="18" charset="0"/>
              </a:defRPr>
            </a:lvl6pPr>
            <a:lvl7pPr marL="3225800" indent="-257175" defTabSz="857250" fontAlgn="base">
              <a:spcBef>
                <a:spcPct val="20000"/>
              </a:spcBef>
              <a:spcAft>
                <a:spcPct val="0"/>
              </a:spcAft>
              <a:buChar char="»"/>
              <a:defRPr sz="2000">
                <a:solidFill>
                  <a:schemeClr val="tx1"/>
                </a:solidFill>
                <a:latin typeface="Times New Roman" pitchFamily="18" charset="0"/>
              </a:defRPr>
            </a:lvl7pPr>
            <a:lvl8pPr marL="3683000" indent="-257175" defTabSz="857250" fontAlgn="base">
              <a:spcBef>
                <a:spcPct val="20000"/>
              </a:spcBef>
              <a:spcAft>
                <a:spcPct val="0"/>
              </a:spcAft>
              <a:buChar char="»"/>
              <a:defRPr sz="2000">
                <a:solidFill>
                  <a:schemeClr val="tx1"/>
                </a:solidFill>
                <a:latin typeface="Times New Roman" pitchFamily="18" charset="0"/>
              </a:defRPr>
            </a:lvl8pPr>
            <a:lvl9pPr marL="4140200" indent="-257175" defTabSz="857250" fontAlgn="base">
              <a:spcBef>
                <a:spcPct val="20000"/>
              </a:spcBef>
              <a:spcAft>
                <a:spcPct val="0"/>
              </a:spcAft>
              <a:buChar char="»"/>
              <a:defRPr sz="2000">
                <a:solidFill>
                  <a:schemeClr val="tx1"/>
                </a:solidFill>
                <a:latin typeface="Times New Roman" pitchFamily="18" charset="0"/>
              </a:defRPr>
            </a:lvl9pPr>
          </a:lstStyle>
          <a:p>
            <a:pPr marL="512762" lvl="1" indent="0">
              <a:buNone/>
            </a:pPr>
            <a:r>
              <a:rPr lang="en-CA" altLang="en-US" sz="2000" dirty="0">
                <a:solidFill>
                  <a:schemeClr val="bg1"/>
                </a:solidFill>
                <a:latin typeface="Arial" charset="0"/>
              </a:rPr>
              <a:t>2) How do these mechanisms apparently “self organize” so that their amplitudes and spectral powers  generally decrease with decreasing wavelength, often forming fractal spectral slopes?  This includes the very common yet mysterious “1-over-f” with a spectral fractal slope of 1.0, which should not appear and should not persist according to mathematics.</a:t>
            </a:r>
          </a:p>
          <a:p>
            <a:pPr marL="512762" lvl="1" indent="0">
              <a:buNone/>
            </a:pPr>
            <a:endParaRPr lang="en-CA" altLang="en-US" sz="2000" dirty="0">
              <a:solidFill>
                <a:schemeClr val="bg1"/>
              </a:solidFill>
              <a:latin typeface="Arial" charset="0"/>
            </a:endParaRPr>
          </a:p>
          <a:p>
            <a:pPr lvl="1"/>
            <a:r>
              <a:rPr lang="en-CA" altLang="en-US" sz="2000" i="1" dirty="0">
                <a:solidFill>
                  <a:schemeClr val="bg1"/>
                </a:solidFill>
                <a:latin typeface="Arial" charset="0"/>
              </a:rPr>
              <a:t>Answer: Minesite components are open systems in the surficial environment well grounded to the earth that behaves like a capacitor.  Thus, relatively large components can act as first-order low-pass filters.  These filters cause the spectral powers of various periodicities entering them to (1) decrease along a fractal slope of 2 at wavelengths shorter than the “cutoff wavelength” and (2) remain unfiltered at longer wavelengths.  When several mechanisms are simultaneously acting as low-pass filters, various fractal slopes including 1-over-f can appear.</a:t>
            </a:r>
          </a:p>
        </p:txBody>
      </p:sp>
      <p:sp>
        <p:nvSpPr>
          <p:cNvPr id="755715" name="Text Box 3"/>
          <p:cNvSpPr txBox="1">
            <a:spLocks noChangeArrowheads="1"/>
          </p:cNvSpPr>
          <p:nvPr/>
        </p:nvSpPr>
        <p:spPr bwMode="auto">
          <a:xfrm>
            <a:off x="179388" y="88468"/>
            <a:ext cx="8785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dirty="0">
                <a:solidFill>
                  <a:srgbClr val="FFFF00"/>
                </a:solidFill>
                <a:latin typeface="Arial" charset="0"/>
              </a:rPr>
              <a:t>Answers</a:t>
            </a:r>
          </a:p>
        </p:txBody>
      </p:sp>
    </p:spTree>
    <p:extLst>
      <p:ext uri="{BB962C8B-B14F-4D97-AF65-F5344CB8AC3E}">
        <p14:creationId xmlns:p14="http://schemas.microsoft.com/office/powerpoint/2010/main" val="39180497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ChangeArrowheads="1"/>
          </p:cNvSpPr>
          <p:nvPr/>
        </p:nvSpPr>
        <p:spPr bwMode="auto">
          <a:xfrm>
            <a:off x="179387" y="545668"/>
            <a:ext cx="8785225" cy="6051684"/>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00" tIns="48800" rIns="97600" bIns="48800"/>
          <a:lstStyle>
            <a:lvl1pPr marL="385763" indent="-385763" defTabSz="857250">
              <a:spcBef>
                <a:spcPct val="20000"/>
              </a:spcBef>
              <a:buChar char="•"/>
              <a:defRPr sz="3200">
                <a:solidFill>
                  <a:schemeClr val="tx1"/>
                </a:solidFill>
                <a:latin typeface="Times New Roman" pitchFamily="18" charset="0"/>
              </a:defRPr>
            </a:lvl1pPr>
            <a:lvl2pPr marL="835025" indent="-322263" defTabSz="857250">
              <a:spcBef>
                <a:spcPct val="20000"/>
              </a:spcBef>
              <a:buChar char="–"/>
              <a:defRPr sz="2800">
                <a:solidFill>
                  <a:schemeClr val="tx1"/>
                </a:solidFill>
                <a:latin typeface="Times New Roman" pitchFamily="18" charset="0"/>
              </a:defRPr>
            </a:lvl2pPr>
            <a:lvl3pPr marL="1284288" indent="-255588" defTabSz="857250">
              <a:spcBef>
                <a:spcPct val="20000"/>
              </a:spcBef>
              <a:buChar char="•"/>
              <a:defRPr sz="2400">
                <a:solidFill>
                  <a:schemeClr val="tx1"/>
                </a:solidFill>
                <a:latin typeface="Times New Roman" pitchFamily="18" charset="0"/>
              </a:defRPr>
            </a:lvl3pPr>
            <a:lvl4pPr marL="1797050" indent="-255588" defTabSz="857250">
              <a:spcBef>
                <a:spcPct val="20000"/>
              </a:spcBef>
              <a:buChar char="–"/>
              <a:defRPr sz="2000">
                <a:solidFill>
                  <a:schemeClr val="tx1"/>
                </a:solidFill>
                <a:latin typeface="Times New Roman" pitchFamily="18" charset="0"/>
              </a:defRPr>
            </a:lvl4pPr>
            <a:lvl5pPr marL="2311400" indent="-257175" defTabSz="857250">
              <a:spcBef>
                <a:spcPct val="20000"/>
              </a:spcBef>
              <a:buChar char="»"/>
              <a:defRPr sz="2000">
                <a:solidFill>
                  <a:schemeClr val="tx1"/>
                </a:solidFill>
                <a:latin typeface="Times New Roman" pitchFamily="18" charset="0"/>
              </a:defRPr>
            </a:lvl5pPr>
            <a:lvl6pPr marL="2768600" indent="-257175" defTabSz="857250" fontAlgn="base">
              <a:spcBef>
                <a:spcPct val="20000"/>
              </a:spcBef>
              <a:spcAft>
                <a:spcPct val="0"/>
              </a:spcAft>
              <a:buChar char="»"/>
              <a:defRPr sz="2000">
                <a:solidFill>
                  <a:schemeClr val="tx1"/>
                </a:solidFill>
                <a:latin typeface="Times New Roman" pitchFamily="18" charset="0"/>
              </a:defRPr>
            </a:lvl6pPr>
            <a:lvl7pPr marL="3225800" indent="-257175" defTabSz="857250" fontAlgn="base">
              <a:spcBef>
                <a:spcPct val="20000"/>
              </a:spcBef>
              <a:spcAft>
                <a:spcPct val="0"/>
              </a:spcAft>
              <a:buChar char="»"/>
              <a:defRPr sz="2000">
                <a:solidFill>
                  <a:schemeClr val="tx1"/>
                </a:solidFill>
                <a:latin typeface="Times New Roman" pitchFamily="18" charset="0"/>
              </a:defRPr>
            </a:lvl7pPr>
            <a:lvl8pPr marL="3683000" indent="-257175" defTabSz="857250" fontAlgn="base">
              <a:spcBef>
                <a:spcPct val="20000"/>
              </a:spcBef>
              <a:spcAft>
                <a:spcPct val="0"/>
              </a:spcAft>
              <a:buChar char="»"/>
              <a:defRPr sz="2000">
                <a:solidFill>
                  <a:schemeClr val="tx1"/>
                </a:solidFill>
                <a:latin typeface="Times New Roman" pitchFamily="18" charset="0"/>
              </a:defRPr>
            </a:lvl8pPr>
            <a:lvl9pPr marL="4140200" indent="-257175" defTabSz="857250" fontAlgn="base">
              <a:spcBef>
                <a:spcPct val="20000"/>
              </a:spcBef>
              <a:spcAft>
                <a:spcPct val="0"/>
              </a:spcAft>
              <a:buChar char="»"/>
              <a:defRPr sz="2000">
                <a:solidFill>
                  <a:schemeClr val="tx1"/>
                </a:solidFill>
                <a:latin typeface="Times New Roman" pitchFamily="18" charset="0"/>
              </a:defRPr>
            </a:lvl9pPr>
          </a:lstStyle>
          <a:p>
            <a:r>
              <a:rPr lang="en-US" altLang="en-US" sz="2400" dirty="0">
                <a:solidFill>
                  <a:schemeClr val="bg1"/>
                </a:solidFill>
                <a:latin typeface="Arial" charset="0"/>
              </a:rPr>
              <a:t>Therefore, based on large-scale low-pass filtering, fractal spectral slopes should be common in full-scale minesite drainage and in large non-mining catchments.</a:t>
            </a:r>
          </a:p>
          <a:p>
            <a:endParaRPr lang="en-US" altLang="en-US" sz="2400" dirty="0">
              <a:solidFill>
                <a:schemeClr val="bg1"/>
              </a:solidFill>
              <a:latin typeface="Arial" charset="0"/>
            </a:endParaRPr>
          </a:p>
          <a:p>
            <a:r>
              <a:rPr lang="en-US" altLang="en-US" sz="2400" dirty="0">
                <a:solidFill>
                  <a:schemeClr val="bg1"/>
                </a:solidFill>
                <a:latin typeface="Arial" charset="0"/>
              </a:rPr>
              <a:t>And they are </a:t>
            </a:r>
            <a:r>
              <a:rPr lang="en-US" altLang="en-US" sz="2400">
                <a:solidFill>
                  <a:schemeClr val="bg1"/>
                </a:solidFill>
                <a:latin typeface="Arial" charset="0"/>
              </a:rPr>
              <a:t>indeed found to be common </a:t>
            </a:r>
            <a:r>
              <a:rPr lang="en-US" altLang="en-US" sz="2400" dirty="0">
                <a:solidFill>
                  <a:schemeClr val="bg1"/>
                </a:solidFill>
                <a:latin typeface="Arial" charset="0"/>
              </a:rPr>
              <a:t>to ubiquitous in high-frequency and long-duration monitoring.  </a:t>
            </a:r>
          </a:p>
          <a:p>
            <a:endParaRPr lang="en-US" altLang="en-US" sz="2400" dirty="0">
              <a:solidFill>
                <a:schemeClr val="bg1"/>
              </a:solidFill>
              <a:latin typeface="Arial" charset="0"/>
            </a:endParaRPr>
          </a:p>
          <a:p>
            <a:r>
              <a:rPr lang="en-US" altLang="en-US" sz="2400" dirty="0">
                <a:solidFill>
                  <a:schemeClr val="bg1"/>
                </a:solidFill>
                <a:latin typeface="Arial" charset="0"/>
              </a:rPr>
              <a:t>Thus, fractal spectral slopes in large-scale natural water flows and chemistries are not mysterious and unexplainable.</a:t>
            </a:r>
          </a:p>
          <a:p>
            <a:endParaRPr lang="en-US" altLang="en-US" sz="2400" dirty="0">
              <a:solidFill>
                <a:schemeClr val="bg1"/>
              </a:solidFill>
              <a:latin typeface="Arial" charset="0"/>
            </a:endParaRPr>
          </a:p>
          <a:p>
            <a:r>
              <a:rPr lang="en-US" altLang="en-US" sz="2400" dirty="0">
                <a:solidFill>
                  <a:schemeClr val="bg1"/>
                </a:solidFill>
                <a:latin typeface="Arial" charset="0"/>
              </a:rPr>
              <a:t>At smaller scales with lower L/A values (such as in a laboratory), the cutoff wavelength can decrease to less than one day or one hour.  Thus, their signal filtering and fractal spectral slopes would not be detected except at very short wavelengths by very-high-frequency monitoring.</a:t>
            </a:r>
          </a:p>
        </p:txBody>
      </p:sp>
      <p:sp>
        <p:nvSpPr>
          <p:cNvPr id="755715" name="Text Box 3"/>
          <p:cNvSpPr txBox="1">
            <a:spLocks noChangeArrowheads="1"/>
          </p:cNvSpPr>
          <p:nvPr/>
        </p:nvSpPr>
        <p:spPr bwMode="auto">
          <a:xfrm>
            <a:off x="179388" y="88468"/>
            <a:ext cx="8785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dirty="0">
                <a:solidFill>
                  <a:srgbClr val="FFFF00"/>
                </a:solidFill>
                <a:latin typeface="Arial" charset="0"/>
              </a:rPr>
              <a:t>Conclusion</a:t>
            </a:r>
          </a:p>
        </p:txBody>
      </p:sp>
    </p:spTree>
    <p:extLst>
      <p:ext uri="{BB962C8B-B14F-4D97-AF65-F5344CB8AC3E}">
        <p14:creationId xmlns:p14="http://schemas.microsoft.com/office/powerpoint/2010/main" val="14933033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264194" name="Rectangle 2"/>
          <p:cNvSpPr>
            <a:spLocks noGrp="1" noChangeArrowheads="1"/>
          </p:cNvSpPr>
          <p:nvPr>
            <p:ph type="title"/>
          </p:nvPr>
        </p:nvSpPr>
        <p:spPr>
          <a:xfrm>
            <a:off x="609600" y="457200"/>
            <a:ext cx="7772400" cy="5715000"/>
          </a:xfrm>
        </p:spPr>
        <p:txBody>
          <a:bodyPr/>
          <a:lstStyle/>
          <a:p>
            <a:br>
              <a:rPr lang="en-US" altLang="en-US" sz="4800" dirty="0"/>
            </a:br>
            <a:r>
              <a:rPr lang="en-US" altLang="en-US" sz="6000" dirty="0">
                <a:solidFill>
                  <a:schemeClr val="tx1"/>
                </a:solidFill>
                <a:latin typeface="Arial" charset="0"/>
              </a:rPr>
              <a:t>THE END</a:t>
            </a:r>
            <a:br>
              <a:rPr lang="en-US" altLang="en-US" sz="6000" dirty="0">
                <a:solidFill>
                  <a:schemeClr val="tx1"/>
                </a:solidFill>
                <a:latin typeface="Arial" charset="0"/>
              </a:rPr>
            </a:br>
            <a:endParaRPr lang="en-CA" altLang="en-US" sz="4800" dirty="0">
              <a:solidFill>
                <a:srgbClr val="66FF66"/>
              </a:solidFill>
              <a:latin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ChangeArrowheads="1"/>
          </p:cNvSpPr>
          <p:nvPr/>
        </p:nvSpPr>
        <p:spPr bwMode="auto">
          <a:xfrm>
            <a:off x="247253" y="1155554"/>
            <a:ext cx="4403865" cy="1770906"/>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00" tIns="48800" rIns="97600" bIns="48800"/>
          <a:lstStyle>
            <a:lvl1pPr marL="385763" indent="-385763" defTabSz="857250">
              <a:spcBef>
                <a:spcPct val="20000"/>
              </a:spcBef>
              <a:buChar char="•"/>
              <a:defRPr sz="3200">
                <a:solidFill>
                  <a:schemeClr val="tx1"/>
                </a:solidFill>
                <a:latin typeface="Times New Roman" pitchFamily="18" charset="0"/>
              </a:defRPr>
            </a:lvl1pPr>
            <a:lvl2pPr marL="835025" indent="-322263" defTabSz="857250">
              <a:spcBef>
                <a:spcPct val="20000"/>
              </a:spcBef>
              <a:buChar char="–"/>
              <a:defRPr sz="2800">
                <a:solidFill>
                  <a:schemeClr val="tx1"/>
                </a:solidFill>
                <a:latin typeface="Times New Roman" pitchFamily="18" charset="0"/>
              </a:defRPr>
            </a:lvl2pPr>
            <a:lvl3pPr marL="1284288" indent="-255588" defTabSz="857250">
              <a:spcBef>
                <a:spcPct val="20000"/>
              </a:spcBef>
              <a:buChar char="•"/>
              <a:defRPr sz="2400">
                <a:solidFill>
                  <a:schemeClr val="tx1"/>
                </a:solidFill>
                <a:latin typeface="Times New Roman" pitchFamily="18" charset="0"/>
              </a:defRPr>
            </a:lvl3pPr>
            <a:lvl4pPr marL="1797050" indent="-255588" defTabSz="857250">
              <a:spcBef>
                <a:spcPct val="20000"/>
              </a:spcBef>
              <a:buChar char="–"/>
              <a:defRPr sz="2000">
                <a:solidFill>
                  <a:schemeClr val="tx1"/>
                </a:solidFill>
                <a:latin typeface="Times New Roman" pitchFamily="18" charset="0"/>
              </a:defRPr>
            </a:lvl4pPr>
            <a:lvl5pPr marL="2311400" indent="-257175" defTabSz="857250">
              <a:spcBef>
                <a:spcPct val="20000"/>
              </a:spcBef>
              <a:buChar char="»"/>
              <a:defRPr sz="2000">
                <a:solidFill>
                  <a:schemeClr val="tx1"/>
                </a:solidFill>
                <a:latin typeface="Times New Roman" pitchFamily="18" charset="0"/>
              </a:defRPr>
            </a:lvl5pPr>
            <a:lvl6pPr marL="2768600" indent="-257175" defTabSz="857250" fontAlgn="base">
              <a:spcBef>
                <a:spcPct val="20000"/>
              </a:spcBef>
              <a:spcAft>
                <a:spcPct val="0"/>
              </a:spcAft>
              <a:buChar char="»"/>
              <a:defRPr sz="2000">
                <a:solidFill>
                  <a:schemeClr val="tx1"/>
                </a:solidFill>
                <a:latin typeface="Times New Roman" pitchFamily="18" charset="0"/>
              </a:defRPr>
            </a:lvl6pPr>
            <a:lvl7pPr marL="3225800" indent="-257175" defTabSz="857250" fontAlgn="base">
              <a:spcBef>
                <a:spcPct val="20000"/>
              </a:spcBef>
              <a:spcAft>
                <a:spcPct val="0"/>
              </a:spcAft>
              <a:buChar char="»"/>
              <a:defRPr sz="2000">
                <a:solidFill>
                  <a:schemeClr val="tx1"/>
                </a:solidFill>
                <a:latin typeface="Times New Roman" pitchFamily="18" charset="0"/>
              </a:defRPr>
            </a:lvl7pPr>
            <a:lvl8pPr marL="3683000" indent="-257175" defTabSz="857250" fontAlgn="base">
              <a:spcBef>
                <a:spcPct val="20000"/>
              </a:spcBef>
              <a:spcAft>
                <a:spcPct val="0"/>
              </a:spcAft>
              <a:buChar char="»"/>
              <a:defRPr sz="2000">
                <a:solidFill>
                  <a:schemeClr val="tx1"/>
                </a:solidFill>
                <a:latin typeface="Times New Roman" pitchFamily="18" charset="0"/>
              </a:defRPr>
            </a:lvl8pPr>
            <a:lvl9pPr marL="4140200" indent="-257175" defTabSz="857250" fontAlgn="base">
              <a:spcBef>
                <a:spcPct val="20000"/>
              </a:spcBef>
              <a:spcAft>
                <a:spcPct val="0"/>
              </a:spcAft>
              <a:buChar char="»"/>
              <a:defRPr sz="2000">
                <a:solidFill>
                  <a:schemeClr val="tx1"/>
                </a:solidFill>
                <a:latin typeface="Times New Roman" pitchFamily="18" charset="0"/>
              </a:defRPr>
            </a:lvl9pPr>
          </a:lstStyle>
          <a:p>
            <a:pPr marL="0" marR="0" lvl="0" indent="0" algn="ctr" defTabSz="85725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Arial" charset="0"/>
                <a:ea typeface="+mn-ea"/>
                <a:cs typeface="+mn-cs"/>
              </a:rPr>
              <a:t>A minesite is often composed of one or more large-scale open-system components like: underground workings.</a:t>
            </a:r>
          </a:p>
        </p:txBody>
      </p:sp>
      <p:sp>
        <p:nvSpPr>
          <p:cNvPr id="755715" name="Text Box 3"/>
          <p:cNvSpPr txBox="1">
            <a:spLocks noChangeArrowheads="1"/>
          </p:cNvSpPr>
          <p:nvPr/>
        </p:nvSpPr>
        <p:spPr bwMode="auto">
          <a:xfrm>
            <a:off x="179388" y="125413"/>
            <a:ext cx="87852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00"/>
                </a:solidFill>
                <a:effectLst/>
                <a:uLnTx/>
                <a:uFillTx/>
                <a:latin typeface="Arial" charset="0"/>
                <a:ea typeface="+mn-ea"/>
                <a:cs typeface="+mn-cs"/>
              </a:rPr>
              <a:t>A Minesite Has Many Components</a:t>
            </a:r>
          </a:p>
        </p:txBody>
      </p:sp>
      <p:pic>
        <p:nvPicPr>
          <p:cNvPr id="9" name="Picture 5">
            <a:extLst>
              <a:ext uri="{FF2B5EF4-FFF2-40B4-BE49-F238E27FC236}">
                <a16:creationId xmlns:a16="http://schemas.microsoft.com/office/drawing/2014/main" id="{525333BC-398F-40A4-9EAD-03BF03F4D4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1118" y="3427361"/>
            <a:ext cx="4403865" cy="33052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a:extLst>
              <a:ext uri="{FF2B5EF4-FFF2-40B4-BE49-F238E27FC236}">
                <a16:creationId xmlns:a16="http://schemas.microsoft.com/office/drawing/2014/main" id="{7DBEAE5D-8B57-4CA3-85D9-B8A1DDAE4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63" y="3427361"/>
            <a:ext cx="4448708" cy="33482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7F590F3C-515E-43F8-9AE9-46FC6D8278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040" y="690497"/>
            <a:ext cx="4032572" cy="2701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6798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ChangeArrowheads="1"/>
          </p:cNvSpPr>
          <p:nvPr/>
        </p:nvSpPr>
        <p:spPr bwMode="auto">
          <a:xfrm>
            <a:off x="197483" y="1067545"/>
            <a:ext cx="4045016" cy="1986930"/>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00" tIns="48800" rIns="97600" bIns="48800"/>
          <a:lstStyle>
            <a:lvl1pPr marL="385763" indent="-385763" defTabSz="857250">
              <a:spcBef>
                <a:spcPct val="20000"/>
              </a:spcBef>
              <a:buChar char="•"/>
              <a:defRPr sz="3200">
                <a:solidFill>
                  <a:schemeClr val="tx1"/>
                </a:solidFill>
                <a:latin typeface="Times New Roman" pitchFamily="18" charset="0"/>
              </a:defRPr>
            </a:lvl1pPr>
            <a:lvl2pPr marL="835025" indent="-322263" defTabSz="857250">
              <a:spcBef>
                <a:spcPct val="20000"/>
              </a:spcBef>
              <a:buChar char="–"/>
              <a:defRPr sz="2800">
                <a:solidFill>
                  <a:schemeClr val="tx1"/>
                </a:solidFill>
                <a:latin typeface="Times New Roman" pitchFamily="18" charset="0"/>
              </a:defRPr>
            </a:lvl2pPr>
            <a:lvl3pPr marL="1284288" indent="-255588" defTabSz="857250">
              <a:spcBef>
                <a:spcPct val="20000"/>
              </a:spcBef>
              <a:buChar char="•"/>
              <a:defRPr sz="2400">
                <a:solidFill>
                  <a:schemeClr val="tx1"/>
                </a:solidFill>
                <a:latin typeface="Times New Roman" pitchFamily="18" charset="0"/>
              </a:defRPr>
            </a:lvl3pPr>
            <a:lvl4pPr marL="1797050" indent="-255588" defTabSz="857250">
              <a:spcBef>
                <a:spcPct val="20000"/>
              </a:spcBef>
              <a:buChar char="–"/>
              <a:defRPr sz="2000">
                <a:solidFill>
                  <a:schemeClr val="tx1"/>
                </a:solidFill>
                <a:latin typeface="Times New Roman" pitchFamily="18" charset="0"/>
              </a:defRPr>
            </a:lvl4pPr>
            <a:lvl5pPr marL="2311400" indent="-257175" defTabSz="857250">
              <a:spcBef>
                <a:spcPct val="20000"/>
              </a:spcBef>
              <a:buChar char="»"/>
              <a:defRPr sz="2000">
                <a:solidFill>
                  <a:schemeClr val="tx1"/>
                </a:solidFill>
                <a:latin typeface="Times New Roman" pitchFamily="18" charset="0"/>
              </a:defRPr>
            </a:lvl5pPr>
            <a:lvl6pPr marL="2768600" indent="-257175" defTabSz="857250" fontAlgn="base">
              <a:spcBef>
                <a:spcPct val="20000"/>
              </a:spcBef>
              <a:spcAft>
                <a:spcPct val="0"/>
              </a:spcAft>
              <a:buChar char="»"/>
              <a:defRPr sz="2000">
                <a:solidFill>
                  <a:schemeClr val="tx1"/>
                </a:solidFill>
                <a:latin typeface="Times New Roman" pitchFamily="18" charset="0"/>
              </a:defRPr>
            </a:lvl6pPr>
            <a:lvl7pPr marL="3225800" indent="-257175" defTabSz="857250" fontAlgn="base">
              <a:spcBef>
                <a:spcPct val="20000"/>
              </a:spcBef>
              <a:spcAft>
                <a:spcPct val="0"/>
              </a:spcAft>
              <a:buChar char="»"/>
              <a:defRPr sz="2000">
                <a:solidFill>
                  <a:schemeClr val="tx1"/>
                </a:solidFill>
                <a:latin typeface="Times New Roman" pitchFamily="18" charset="0"/>
              </a:defRPr>
            </a:lvl7pPr>
            <a:lvl8pPr marL="3683000" indent="-257175" defTabSz="857250" fontAlgn="base">
              <a:spcBef>
                <a:spcPct val="20000"/>
              </a:spcBef>
              <a:spcAft>
                <a:spcPct val="0"/>
              </a:spcAft>
              <a:buChar char="»"/>
              <a:defRPr sz="2000">
                <a:solidFill>
                  <a:schemeClr val="tx1"/>
                </a:solidFill>
                <a:latin typeface="Times New Roman" pitchFamily="18" charset="0"/>
              </a:defRPr>
            </a:lvl8pPr>
            <a:lvl9pPr marL="4140200" indent="-257175" defTabSz="857250" fontAlgn="base">
              <a:spcBef>
                <a:spcPct val="20000"/>
              </a:spcBef>
              <a:spcAft>
                <a:spcPct val="0"/>
              </a:spcAft>
              <a:buChar char="»"/>
              <a:defRPr sz="2000">
                <a:solidFill>
                  <a:schemeClr val="tx1"/>
                </a:solidFill>
                <a:latin typeface="Times New Roman" pitchFamily="18" charset="0"/>
              </a:defRPr>
            </a:lvl9pPr>
          </a:lstStyle>
          <a:p>
            <a:pPr marL="0" marR="0" lvl="0" indent="0" algn="ctr" defTabSz="85725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Arial" charset="0"/>
                <a:ea typeface="+mn-ea"/>
                <a:cs typeface="+mn-cs"/>
              </a:rPr>
              <a:t>A minesite is often composed of one or more large-scale open-system components like: waste-rock piles and ore stockpiles.</a:t>
            </a:r>
          </a:p>
        </p:txBody>
      </p:sp>
      <p:sp>
        <p:nvSpPr>
          <p:cNvPr id="755715" name="Text Box 3"/>
          <p:cNvSpPr txBox="1">
            <a:spLocks noChangeArrowheads="1"/>
          </p:cNvSpPr>
          <p:nvPr/>
        </p:nvSpPr>
        <p:spPr bwMode="auto">
          <a:xfrm>
            <a:off x="179388" y="125413"/>
            <a:ext cx="87852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00"/>
                </a:solidFill>
                <a:effectLst/>
                <a:uLnTx/>
                <a:uFillTx/>
                <a:latin typeface="Arial" charset="0"/>
                <a:ea typeface="+mn-ea"/>
                <a:cs typeface="+mn-cs"/>
              </a:rPr>
              <a:t>A Minesite Has Many Components</a:t>
            </a:r>
          </a:p>
        </p:txBody>
      </p:sp>
      <p:pic>
        <p:nvPicPr>
          <p:cNvPr id="4" name="Picture 4">
            <a:extLst>
              <a:ext uri="{FF2B5EF4-FFF2-40B4-BE49-F238E27FC236}">
                <a16:creationId xmlns:a16="http://schemas.microsoft.com/office/drawing/2014/main" id="{928B5B29-067B-4544-83EE-AEBDB7643B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643580"/>
            <a:ext cx="4224974" cy="317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extLst>
              <a:ext uri="{FF2B5EF4-FFF2-40B4-BE49-F238E27FC236}">
                <a16:creationId xmlns:a16="http://schemas.microsoft.com/office/drawing/2014/main" id="{9074A0BC-69DA-402A-AFA0-5E34A7EB2C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5540" y="3635662"/>
            <a:ext cx="4704018" cy="3149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a:extLst>
              <a:ext uri="{FF2B5EF4-FFF2-40B4-BE49-F238E27FC236}">
                <a16:creationId xmlns:a16="http://schemas.microsoft.com/office/drawing/2014/main" id="{FE870C0A-EFC4-4502-88BA-DBE774A816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6703" y="678051"/>
            <a:ext cx="4417751" cy="2913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794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ChangeArrowheads="1"/>
          </p:cNvSpPr>
          <p:nvPr/>
        </p:nvSpPr>
        <p:spPr bwMode="auto">
          <a:xfrm>
            <a:off x="251520" y="1006307"/>
            <a:ext cx="3384376" cy="2607234"/>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00" tIns="48800" rIns="97600" bIns="48800"/>
          <a:lstStyle>
            <a:lvl1pPr marL="385763" indent="-385763" defTabSz="857250">
              <a:spcBef>
                <a:spcPct val="20000"/>
              </a:spcBef>
              <a:buChar char="•"/>
              <a:defRPr sz="3200">
                <a:solidFill>
                  <a:schemeClr val="tx1"/>
                </a:solidFill>
                <a:latin typeface="Times New Roman" pitchFamily="18" charset="0"/>
              </a:defRPr>
            </a:lvl1pPr>
            <a:lvl2pPr marL="835025" indent="-322263" defTabSz="857250">
              <a:spcBef>
                <a:spcPct val="20000"/>
              </a:spcBef>
              <a:buChar char="–"/>
              <a:defRPr sz="2800">
                <a:solidFill>
                  <a:schemeClr val="tx1"/>
                </a:solidFill>
                <a:latin typeface="Times New Roman" pitchFamily="18" charset="0"/>
              </a:defRPr>
            </a:lvl2pPr>
            <a:lvl3pPr marL="1284288" indent="-255588" defTabSz="857250">
              <a:spcBef>
                <a:spcPct val="20000"/>
              </a:spcBef>
              <a:buChar char="•"/>
              <a:defRPr sz="2400">
                <a:solidFill>
                  <a:schemeClr val="tx1"/>
                </a:solidFill>
                <a:latin typeface="Times New Roman" pitchFamily="18" charset="0"/>
              </a:defRPr>
            </a:lvl3pPr>
            <a:lvl4pPr marL="1797050" indent="-255588" defTabSz="857250">
              <a:spcBef>
                <a:spcPct val="20000"/>
              </a:spcBef>
              <a:buChar char="–"/>
              <a:defRPr sz="2000">
                <a:solidFill>
                  <a:schemeClr val="tx1"/>
                </a:solidFill>
                <a:latin typeface="Times New Roman" pitchFamily="18" charset="0"/>
              </a:defRPr>
            </a:lvl4pPr>
            <a:lvl5pPr marL="2311400" indent="-257175" defTabSz="857250">
              <a:spcBef>
                <a:spcPct val="20000"/>
              </a:spcBef>
              <a:buChar char="»"/>
              <a:defRPr sz="2000">
                <a:solidFill>
                  <a:schemeClr val="tx1"/>
                </a:solidFill>
                <a:latin typeface="Times New Roman" pitchFamily="18" charset="0"/>
              </a:defRPr>
            </a:lvl5pPr>
            <a:lvl6pPr marL="2768600" indent="-257175" defTabSz="857250" fontAlgn="base">
              <a:spcBef>
                <a:spcPct val="20000"/>
              </a:spcBef>
              <a:spcAft>
                <a:spcPct val="0"/>
              </a:spcAft>
              <a:buChar char="»"/>
              <a:defRPr sz="2000">
                <a:solidFill>
                  <a:schemeClr val="tx1"/>
                </a:solidFill>
                <a:latin typeface="Times New Roman" pitchFamily="18" charset="0"/>
              </a:defRPr>
            </a:lvl6pPr>
            <a:lvl7pPr marL="3225800" indent="-257175" defTabSz="857250" fontAlgn="base">
              <a:spcBef>
                <a:spcPct val="20000"/>
              </a:spcBef>
              <a:spcAft>
                <a:spcPct val="0"/>
              </a:spcAft>
              <a:buChar char="»"/>
              <a:defRPr sz="2000">
                <a:solidFill>
                  <a:schemeClr val="tx1"/>
                </a:solidFill>
                <a:latin typeface="Times New Roman" pitchFamily="18" charset="0"/>
              </a:defRPr>
            </a:lvl7pPr>
            <a:lvl8pPr marL="3683000" indent="-257175" defTabSz="857250" fontAlgn="base">
              <a:spcBef>
                <a:spcPct val="20000"/>
              </a:spcBef>
              <a:spcAft>
                <a:spcPct val="0"/>
              </a:spcAft>
              <a:buChar char="»"/>
              <a:defRPr sz="2000">
                <a:solidFill>
                  <a:schemeClr val="tx1"/>
                </a:solidFill>
                <a:latin typeface="Times New Roman" pitchFamily="18" charset="0"/>
              </a:defRPr>
            </a:lvl8pPr>
            <a:lvl9pPr marL="4140200" indent="-257175" defTabSz="857250" fontAlgn="base">
              <a:spcBef>
                <a:spcPct val="20000"/>
              </a:spcBef>
              <a:spcAft>
                <a:spcPct val="0"/>
              </a:spcAft>
              <a:buChar char="»"/>
              <a:defRPr sz="2000">
                <a:solidFill>
                  <a:schemeClr val="tx1"/>
                </a:solidFill>
                <a:latin typeface="Times New Roman" pitchFamily="18" charset="0"/>
              </a:defRPr>
            </a:lvl9pPr>
          </a:lstStyle>
          <a:p>
            <a:pPr marL="0" marR="0" lvl="0" indent="0" algn="ctr" defTabSz="857250" rtl="0" eaLnBrk="1" fontAlgn="base" latinLnBrk="0" hangingPunct="1">
              <a:lnSpc>
                <a:spcPct val="100000"/>
              </a:lnSpc>
              <a:spcBef>
                <a:spcPct val="2000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Arial" charset="0"/>
                <a:ea typeface="+mn-ea"/>
                <a:cs typeface="+mn-cs"/>
              </a:rPr>
              <a:t>A minesite is often composed of one or more large-scale open-system components like: tailings impoundments.</a:t>
            </a:r>
          </a:p>
        </p:txBody>
      </p:sp>
      <p:sp>
        <p:nvSpPr>
          <p:cNvPr id="755715" name="Text Box 3"/>
          <p:cNvSpPr txBox="1">
            <a:spLocks noChangeArrowheads="1"/>
          </p:cNvSpPr>
          <p:nvPr/>
        </p:nvSpPr>
        <p:spPr bwMode="auto">
          <a:xfrm>
            <a:off x="179388" y="125413"/>
            <a:ext cx="87852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00"/>
                </a:solidFill>
                <a:effectLst/>
                <a:uLnTx/>
                <a:uFillTx/>
                <a:latin typeface="Arial" charset="0"/>
                <a:ea typeface="+mn-ea"/>
                <a:cs typeface="+mn-cs"/>
              </a:rPr>
              <a:t>A Minesite Has Many Components</a:t>
            </a:r>
          </a:p>
        </p:txBody>
      </p:sp>
      <p:pic>
        <p:nvPicPr>
          <p:cNvPr id="11" name="Picture 2">
            <a:extLst>
              <a:ext uri="{FF2B5EF4-FFF2-40B4-BE49-F238E27FC236}">
                <a16:creationId xmlns:a16="http://schemas.microsoft.com/office/drawing/2014/main" id="{08E2B40A-ACCA-45C9-97A2-AF28FD4AB5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736771"/>
            <a:ext cx="4713239" cy="309650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a:extLst>
              <a:ext uri="{FF2B5EF4-FFF2-40B4-BE49-F238E27FC236}">
                <a16:creationId xmlns:a16="http://schemas.microsoft.com/office/drawing/2014/main" id="{20C26B80-1ECB-4B85-B840-74553252C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663" y="3848104"/>
            <a:ext cx="7092950" cy="288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548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ChangeArrowheads="1"/>
          </p:cNvSpPr>
          <p:nvPr/>
        </p:nvSpPr>
        <p:spPr bwMode="auto">
          <a:xfrm>
            <a:off x="149861" y="549655"/>
            <a:ext cx="8642350" cy="3455409"/>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00" tIns="48800" rIns="97600" bIns="48800"/>
          <a:lstStyle>
            <a:lvl1pPr marL="385763" indent="-385763" defTabSz="857250">
              <a:spcBef>
                <a:spcPct val="20000"/>
              </a:spcBef>
              <a:buChar char="•"/>
              <a:defRPr sz="3200">
                <a:solidFill>
                  <a:schemeClr val="tx1"/>
                </a:solidFill>
                <a:latin typeface="Times New Roman" pitchFamily="18" charset="0"/>
              </a:defRPr>
            </a:lvl1pPr>
            <a:lvl2pPr marL="835025" indent="-322263" defTabSz="857250">
              <a:spcBef>
                <a:spcPct val="20000"/>
              </a:spcBef>
              <a:buChar char="–"/>
              <a:defRPr sz="2800">
                <a:solidFill>
                  <a:schemeClr val="tx1"/>
                </a:solidFill>
                <a:latin typeface="Times New Roman" pitchFamily="18" charset="0"/>
              </a:defRPr>
            </a:lvl2pPr>
            <a:lvl3pPr marL="1284288" indent="-255588" defTabSz="857250">
              <a:spcBef>
                <a:spcPct val="20000"/>
              </a:spcBef>
              <a:buChar char="•"/>
              <a:defRPr sz="2400">
                <a:solidFill>
                  <a:schemeClr val="tx1"/>
                </a:solidFill>
                <a:latin typeface="Times New Roman" pitchFamily="18" charset="0"/>
              </a:defRPr>
            </a:lvl3pPr>
            <a:lvl4pPr marL="1797050" indent="-255588" defTabSz="857250">
              <a:spcBef>
                <a:spcPct val="20000"/>
              </a:spcBef>
              <a:buChar char="–"/>
              <a:defRPr sz="2000">
                <a:solidFill>
                  <a:schemeClr val="tx1"/>
                </a:solidFill>
                <a:latin typeface="Times New Roman" pitchFamily="18" charset="0"/>
              </a:defRPr>
            </a:lvl4pPr>
            <a:lvl5pPr marL="2311400" indent="-257175" defTabSz="857250">
              <a:spcBef>
                <a:spcPct val="20000"/>
              </a:spcBef>
              <a:buChar char="»"/>
              <a:defRPr sz="2000">
                <a:solidFill>
                  <a:schemeClr val="tx1"/>
                </a:solidFill>
                <a:latin typeface="Times New Roman" pitchFamily="18" charset="0"/>
              </a:defRPr>
            </a:lvl5pPr>
            <a:lvl6pPr marL="2768600" indent="-257175" defTabSz="857250" fontAlgn="base">
              <a:spcBef>
                <a:spcPct val="20000"/>
              </a:spcBef>
              <a:spcAft>
                <a:spcPct val="0"/>
              </a:spcAft>
              <a:buChar char="»"/>
              <a:defRPr sz="2000">
                <a:solidFill>
                  <a:schemeClr val="tx1"/>
                </a:solidFill>
                <a:latin typeface="Times New Roman" pitchFamily="18" charset="0"/>
              </a:defRPr>
            </a:lvl6pPr>
            <a:lvl7pPr marL="3225800" indent="-257175" defTabSz="857250" fontAlgn="base">
              <a:spcBef>
                <a:spcPct val="20000"/>
              </a:spcBef>
              <a:spcAft>
                <a:spcPct val="0"/>
              </a:spcAft>
              <a:buChar char="»"/>
              <a:defRPr sz="2000">
                <a:solidFill>
                  <a:schemeClr val="tx1"/>
                </a:solidFill>
                <a:latin typeface="Times New Roman" pitchFamily="18" charset="0"/>
              </a:defRPr>
            </a:lvl7pPr>
            <a:lvl8pPr marL="3683000" indent="-257175" defTabSz="857250" fontAlgn="base">
              <a:spcBef>
                <a:spcPct val="20000"/>
              </a:spcBef>
              <a:spcAft>
                <a:spcPct val="0"/>
              </a:spcAft>
              <a:buChar char="»"/>
              <a:defRPr sz="2000">
                <a:solidFill>
                  <a:schemeClr val="tx1"/>
                </a:solidFill>
                <a:latin typeface="Times New Roman" pitchFamily="18" charset="0"/>
              </a:defRPr>
            </a:lvl8pPr>
            <a:lvl9pPr marL="4140200" indent="-257175" defTabSz="857250" fontAlgn="base">
              <a:spcBef>
                <a:spcPct val="20000"/>
              </a:spcBef>
              <a:spcAft>
                <a:spcPct val="0"/>
              </a:spcAft>
              <a:buChar char="»"/>
              <a:defRPr sz="2000">
                <a:solidFill>
                  <a:schemeClr val="tx1"/>
                </a:solidFill>
                <a:latin typeface="Times New Roman" pitchFamily="18" charset="0"/>
              </a:defRPr>
            </a:lvl9pPr>
          </a:lstStyle>
          <a:p>
            <a:r>
              <a:rPr lang="en-US" altLang="en-US" sz="2200" dirty="0">
                <a:solidFill>
                  <a:srgbClr val="FF00FF"/>
                </a:solidFill>
                <a:latin typeface="Arial" charset="0"/>
              </a:rPr>
              <a:t>To answer two questions.</a:t>
            </a:r>
          </a:p>
          <a:p>
            <a:pPr lvl="1"/>
            <a:r>
              <a:rPr lang="en-CA" altLang="en-US" sz="1800" i="1" dirty="0">
                <a:solidFill>
                  <a:schemeClr val="bg1"/>
                </a:solidFill>
                <a:latin typeface="Arial" charset="0"/>
              </a:rPr>
              <a:t>1) What mechanisms and processes can introduce periodicity into minesite-drainage chemistry and flow?  In other words, why do flow and chemistry “pulsate” at many wavelengths?  This effect can be more “ubiquitous” in non-mining catchments </a:t>
            </a:r>
            <a:r>
              <a:rPr lang="de-DE" altLang="en-US" sz="1800" i="1" dirty="0">
                <a:solidFill>
                  <a:schemeClr val="bg1"/>
                </a:solidFill>
                <a:latin typeface="Arial" charset="0"/>
              </a:rPr>
              <a:t>(J.W. Kirchner, ETH Zürich)</a:t>
            </a:r>
            <a:r>
              <a:rPr lang="en-CA" altLang="en-US" sz="1800" i="1" dirty="0">
                <a:solidFill>
                  <a:schemeClr val="bg1"/>
                </a:solidFill>
                <a:latin typeface="Arial" charset="0"/>
              </a:rPr>
              <a:t>.</a:t>
            </a:r>
          </a:p>
          <a:p>
            <a:pPr lvl="1"/>
            <a:endParaRPr lang="en-CA" altLang="en-US" sz="1800" i="1" dirty="0">
              <a:solidFill>
                <a:schemeClr val="bg1"/>
              </a:solidFill>
              <a:latin typeface="Arial" charset="0"/>
            </a:endParaRPr>
          </a:p>
          <a:p>
            <a:pPr lvl="1"/>
            <a:r>
              <a:rPr lang="en-CA" altLang="en-US" sz="1800" i="1" dirty="0">
                <a:solidFill>
                  <a:schemeClr val="bg1"/>
                </a:solidFill>
                <a:latin typeface="Arial" charset="0"/>
              </a:rPr>
              <a:t>2) How do these mechanisms apparently “self organize” so that their amplitudes and spectral powers  generally decrease with decreasing wavelength, often forming fractal spectral slopes?  This includes the very common yet mysterious “1-over-f” with a spectral fractal slope of 1.0, which should not appear and should not persist according to mathematics.</a:t>
            </a:r>
          </a:p>
        </p:txBody>
      </p:sp>
      <p:sp>
        <p:nvSpPr>
          <p:cNvPr id="755715" name="Text Box 3"/>
          <p:cNvSpPr txBox="1">
            <a:spLocks noChangeArrowheads="1"/>
          </p:cNvSpPr>
          <p:nvPr/>
        </p:nvSpPr>
        <p:spPr bwMode="auto">
          <a:xfrm>
            <a:off x="179388" y="125413"/>
            <a:ext cx="8785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dirty="0">
                <a:solidFill>
                  <a:srgbClr val="FFFF00"/>
                </a:solidFill>
                <a:latin typeface="Arial" charset="0"/>
              </a:rPr>
              <a:t>Objectives</a:t>
            </a:r>
          </a:p>
        </p:txBody>
      </p:sp>
      <p:pic>
        <p:nvPicPr>
          <p:cNvPr id="4" name="Picture 4">
            <a:extLst>
              <a:ext uri="{FF2B5EF4-FFF2-40B4-BE49-F238E27FC236}">
                <a16:creationId xmlns:a16="http://schemas.microsoft.com/office/drawing/2014/main" id="{5D7713B3-0511-4D1F-9D2B-2F1BE7E25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801" y="3855286"/>
            <a:ext cx="3865349" cy="2896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6">
            <a:extLst>
              <a:ext uri="{FF2B5EF4-FFF2-40B4-BE49-F238E27FC236}">
                <a16:creationId xmlns:a16="http://schemas.microsoft.com/office/drawing/2014/main" id="{155B4CFF-DC0C-4CFE-9D35-62C9C8B101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8935" y="3855286"/>
            <a:ext cx="3865349" cy="28997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075" name="Text Box 3"/>
          <p:cNvSpPr txBox="1">
            <a:spLocks noChangeArrowheads="1"/>
          </p:cNvSpPr>
          <p:nvPr/>
        </p:nvSpPr>
        <p:spPr bwMode="auto">
          <a:xfrm>
            <a:off x="179388" y="125413"/>
            <a:ext cx="87852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dirty="0">
                <a:solidFill>
                  <a:srgbClr val="FFFF00"/>
                </a:solidFill>
                <a:latin typeface="Arial" charset="0"/>
              </a:rPr>
              <a:t>Free MDAG Books on Periodicity, Spectral Analysis,</a:t>
            </a:r>
          </a:p>
          <a:p>
            <a:pPr algn="ctr"/>
            <a:r>
              <a:rPr lang="en-US" altLang="en-US" dirty="0">
                <a:solidFill>
                  <a:srgbClr val="FFFF00"/>
                </a:solidFill>
                <a:latin typeface="Arial" charset="0"/>
              </a:rPr>
              <a:t>and Wavelet Transforms</a:t>
            </a:r>
          </a:p>
        </p:txBody>
      </p:sp>
      <p:pic>
        <p:nvPicPr>
          <p:cNvPr id="792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68" y="2777372"/>
            <a:ext cx="2968287" cy="3955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25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5176" y="2777372"/>
            <a:ext cx="3014746" cy="3951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D72527A4-E3E8-4F57-B6B4-6A900379178B}"/>
              </a:ext>
            </a:extLst>
          </p:cNvPr>
          <p:cNvPicPr>
            <a:picLocks noChangeAspect="1"/>
          </p:cNvPicPr>
          <p:nvPr/>
        </p:nvPicPr>
        <p:blipFill>
          <a:blip r:embed="rId4"/>
          <a:stretch>
            <a:fillRect/>
          </a:stretch>
        </p:blipFill>
        <p:spPr>
          <a:xfrm>
            <a:off x="6148552" y="2805373"/>
            <a:ext cx="2953406" cy="3832356"/>
          </a:xfrm>
          <a:prstGeom prst="rect">
            <a:avLst/>
          </a:prstGeom>
        </p:spPr>
      </p:pic>
      <p:sp>
        <p:nvSpPr>
          <p:cNvPr id="7" name="Rectangle 2">
            <a:extLst>
              <a:ext uri="{FF2B5EF4-FFF2-40B4-BE49-F238E27FC236}">
                <a16:creationId xmlns:a16="http://schemas.microsoft.com/office/drawing/2014/main" id="{F3C149FA-8C27-12A0-7858-50553439E194}"/>
              </a:ext>
            </a:extLst>
          </p:cNvPr>
          <p:cNvSpPr>
            <a:spLocks noChangeArrowheads="1"/>
          </p:cNvSpPr>
          <p:nvPr/>
        </p:nvSpPr>
        <p:spPr bwMode="auto">
          <a:xfrm>
            <a:off x="179389" y="882838"/>
            <a:ext cx="8785224" cy="1820962"/>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00" tIns="48800" rIns="97600" bIns="48800"/>
          <a:lstStyle>
            <a:lvl1pPr marL="385763" indent="-385763" defTabSz="857250">
              <a:spcBef>
                <a:spcPct val="20000"/>
              </a:spcBef>
              <a:buChar char="•"/>
              <a:defRPr sz="3200">
                <a:solidFill>
                  <a:schemeClr val="tx1"/>
                </a:solidFill>
                <a:latin typeface="Times New Roman" pitchFamily="18" charset="0"/>
              </a:defRPr>
            </a:lvl1pPr>
            <a:lvl2pPr marL="835025" indent="-322263" defTabSz="857250">
              <a:spcBef>
                <a:spcPct val="20000"/>
              </a:spcBef>
              <a:buChar char="–"/>
              <a:defRPr sz="2800">
                <a:solidFill>
                  <a:schemeClr val="tx1"/>
                </a:solidFill>
                <a:latin typeface="Times New Roman" pitchFamily="18" charset="0"/>
              </a:defRPr>
            </a:lvl2pPr>
            <a:lvl3pPr marL="1284288" indent="-255588" defTabSz="857250">
              <a:spcBef>
                <a:spcPct val="20000"/>
              </a:spcBef>
              <a:buChar char="•"/>
              <a:defRPr sz="2400">
                <a:solidFill>
                  <a:schemeClr val="tx1"/>
                </a:solidFill>
                <a:latin typeface="Times New Roman" pitchFamily="18" charset="0"/>
              </a:defRPr>
            </a:lvl3pPr>
            <a:lvl4pPr marL="1797050" indent="-255588" defTabSz="857250">
              <a:spcBef>
                <a:spcPct val="20000"/>
              </a:spcBef>
              <a:buChar char="–"/>
              <a:defRPr sz="2000">
                <a:solidFill>
                  <a:schemeClr val="tx1"/>
                </a:solidFill>
                <a:latin typeface="Times New Roman" pitchFamily="18" charset="0"/>
              </a:defRPr>
            </a:lvl4pPr>
            <a:lvl5pPr marL="2311400" indent="-257175" defTabSz="857250">
              <a:spcBef>
                <a:spcPct val="20000"/>
              </a:spcBef>
              <a:buChar char="»"/>
              <a:defRPr sz="2000">
                <a:solidFill>
                  <a:schemeClr val="tx1"/>
                </a:solidFill>
                <a:latin typeface="Times New Roman" pitchFamily="18" charset="0"/>
              </a:defRPr>
            </a:lvl5pPr>
            <a:lvl6pPr marL="2768600" indent="-257175" defTabSz="857250" fontAlgn="base">
              <a:spcBef>
                <a:spcPct val="20000"/>
              </a:spcBef>
              <a:spcAft>
                <a:spcPct val="0"/>
              </a:spcAft>
              <a:buChar char="»"/>
              <a:defRPr sz="2000">
                <a:solidFill>
                  <a:schemeClr val="tx1"/>
                </a:solidFill>
                <a:latin typeface="Times New Roman" pitchFamily="18" charset="0"/>
              </a:defRPr>
            </a:lvl6pPr>
            <a:lvl7pPr marL="3225800" indent="-257175" defTabSz="857250" fontAlgn="base">
              <a:spcBef>
                <a:spcPct val="20000"/>
              </a:spcBef>
              <a:spcAft>
                <a:spcPct val="0"/>
              </a:spcAft>
              <a:buChar char="»"/>
              <a:defRPr sz="2000">
                <a:solidFill>
                  <a:schemeClr val="tx1"/>
                </a:solidFill>
                <a:latin typeface="Times New Roman" pitchFamily="18" charset="0"/>
              </a:defRPr>
            </a:lvl7pPr>
            <a:lvl8pPr marL="3683000" indent="-257175" defTabSz="857250" fontAlgn="base">
              <a:spcBef>
                <a:spcPct val="20000"/>
              </a:spcBef>
              <a:spcAft>
                <a:spcPct val="0"/>
              </a:spcAft>
              <a:buChar char="»"/>
              <a:defRPr sz="2000">
                <a:solidFill>
                  <a:schemeClr val="tx1"/>
                </a:solidFill>
                <a:latin typeface="Times New Roman" pitchFamily="18" charset="0"/>
              </a:defRPr>
            </a:lvl8pPr>
            <a:lvl9pPr marL="4140200" indent="-257175" defTabSz="857250" fontAlgn="base">
              <a:spcBef>
                <a:spcPct val="20000"/>
              </a:spcBef>
              <a:spcAft>
                <a:spcPct val="0"/>
              </a:spcAft>
              <a:buChar char="»"/>
              <a:defRPr sz="2000">
                <a:solidFill>
                  <a:schemeClr val="tx1"/>
                </a:solidFill>
                <a:latin typeface="Times New Roman" pitchFamily="18" charset="0"/>
              </a:defRPr>
            </a:lvl9pPr>
          </a:lstStyle>
          <a:p>
            <a:pPr marL="0" indent="0" algn="ctr">
              <a:buNone/>
            </a:pPr>
            <a:r>
              <a:rPr lang="en-CA" altLang="en-US" sz="2400" dirty="0">
                <a:solidFill>
                  <a:schemeClr val="bg1"/>
                </a:solidFill>
                <a:latin typeface="Arial" charset="0"/>
              </a:rPr>
              <a:t>What you are about to hear is based on the books and related publications below and on case studies like:</a:t>
            </a:r>
          </a:p>
          <a:p>
            <a:pPr marL="0" indent="0" algn="ctr">
              <a:buNone/>
            </a:pPr>
            <a:r>
              <a:rPr lang="en-US" altLang="en-US" sz="1200" dirty="0">
                <a:solidFill>
                  <a:schemeClr val="bg1"/>
                </a:solidFill>
                <a:latin typeface="Arial" charset="0"/>
              </a:rPr>
              <a:t>Morin, K.A. 2020. MDAG-com Case Study 64 - Minesite components as large physical analogues of first-order low-pass signal filters, explaining 1-over-f and other fractal spectral slopes for flows and chemistries. MDAG Internet Case Study #64, </a:t>
            </a:r>
            <a:r>
              <a:rPr lang="en-US" altLang="en-US" sz="1200" dirty="0">
                <a:solidFill>
                  <a:schemeClr val="bg1"/>
                </a:solidFill>
                <a:latin typeface="Arial" charset="0"/>
                <a:hlinkClick r:id="rId5"/>
              </a:rPr>
              <a:t>www.mdag.com/case_studies.html</a:t>
            </a:r>
            <a:r>
              <a:rPr lang="en-CA" altLang="en-US" sz="1200" dirty="0">
                <a:solidFill>
                  <a:schemeClr val="bg1"/>
                </a:solidFill>
                <a:latin typeface="Arial" charset="0"/>
              </a:rPr>
              <a:t>.</a:t>
            </a:r>
          </a:p>
          <a:p>
            <a:pPr marL="0" indent="0" algn="ctr">
              <a:buNone/>
            </a:pPr>
            <a:r>
              <a:rPr lang="en-US" altLang="en-US" sz="1200" dirty="0">
                <a:solidFill>
                  <a:schemeClr val="bg1"/>
                </a:solidFill>
                <a:latin typeface="Arial" charset="0"/>
              </a:rPr>
              <a:t>Morin, K.A. 2019. Application of Spectral Analysis and Wavelet Transforms to Full-Scale Dynamic Drainages at Minesites. Springer Nature (SN) Applied Sciences 1:1058, published online August 2019.  DOI: 10.1007/s42452-019-1102-3</a:t>
            </a:r>
            <a:endParaRPr lang="en-CA" altLang="en-US" sz="1200" dirty="0">
              <a:solidFill>
                <a:schemeClr val="bg1"/>
              </a:solidFill>
              <a:latin typeface="Arial" charset="0"/>
            </a:endParaRPr>
          </a:p>
          <a:p>
            <a:endParaRPr lang="en-US" altLang="en-US" sz="2000" dirty="0">
              <a:solidFill>
                <a:schemeClr val="bg1"/>
              </a:solidFill>
              <a:latin typeface="Arial" charset="0"/>
            </a:endParaRPr>
          </a:p>
        </p:txBody>
      </p:sp>
    </p:spTree>
    <p:extLst>
      <p:ext uri="{BB962C8B-B14F-4D97-AF65-F5344CB8AC3E}">
        <p14:creationId xmlns:p14="http://schemas.microsoft.com/office/powerpoint/2010/main" val="30979134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sz="quarter"/>
          </p:nvPr>
        </p:nvSpPr>
        <p:spPr>
          <a:xfrm>
            <a:off x="685800" y="228600"/>
            <a:ext cx="7772400" cy="824136"/>
          </a:xfrm>
        </p:spPr>
        <p:txBody>
          <a:bodyPr/>
          <a:lstStyle/>
          <a:p>
            <a:r>
              <a:rPr lang="en-US" altLang="en-US" sz="2400" dirty="0">
                <a:solidFill>
                  <a:srgbClr val="FFFF00"/>
                </a:solidFill>
                <a:latin typeface="Arial" panose="020B0604020202020204" pitchFamily="34" charset="0"/>
                <a:cs typeface="Arial" panose="020B0604020202020204" pitchFamily="34" charset="0"/>
              </a:rPr>
              <a:t>A Waste-Rock Pile, or Any Minesite Component, as a Simple Conceptual “Open” System</a:t>
            </a:r>
          </a:p>
        </p:txBody>
      </p:sp>
      <p:pic>
        <p:nvPicPr>
          <p:cNvPr id="792578" name="Picture 2" descr="C:\Copy6\Waste-Rock Piles as a Simple Conceptual System (Morin et al 199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7716" y="1196752"/>
            <a:ext cx="5563860" cy="393936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a:spLocks noChangeArrowheads="1"/>
          </p:cNvSpPr>
          <p:nvPr/>
        </p:nvSpPr>
        <p:spPr bwMode="auto">
          <a:xfrm>
            <a:off x="591496" y="5361057"/>
            <a:ext cx="7920037" cy="1308303"/>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00" tIns="48800" rIns="97600" bIns="48800"/>
          <a:lstStyle>
            <a:lvl1pPr marL="385763" indent="-385763" defTabSz="857250">
              <a:spcBef>
                <a:spcPct val="20000"/>
              </a:spcBef>
              <a:buChar char="•"/>
              <a:defRPr sz="3200">
                <a:solidFill>
                  <a:schemeClr val="tx1"/>
                </a:solidFill>
                <a:latin typeface="Times New Roman" pitchFamily="18" charset="0"/>
              </a:defRPr>
            </a:lvl1pPr>
            <a:lvl2pPr marL="835025" indent="-322263" defTabSz="857250">
              <a:spcBef>
                <a:spcPct val="20000"/>
              </a:spcBef>
              <a:buChar char="–"/>
              <a:defRPr sz="2800">
                <a:solidFill>
                  <a:schemeClr val="tx1"/>
                </a:solidFill>
                <a:latin typeface="Times New Roman" pitchFamily="18" charset="0"/>
              </a:defRPr>
            </a:lvl2pPr>
            <a:lvl3pPr marL="1284288" indent="-255588" defTabSz="857250">
              <a:spcBef>
                <a:spcPct val="20000"/>
              </a:spcBef>
              <a:buChar char="•"/>
              <a:defRPr sz="2400">
                <a:solidFill>
                  <a:schemeClr val="tx1"/>
                </a:solidFill>
                <a:latin typeface="Times New Roman" pitchFamily="18" charset="0"/>
              </a:defRPr>
            </a:lvl3pPr>
            <a:lvl4pPr marL="1797050" indent="-255588" defTabSz="857250">
              <a:spcBef>
                <a:spcPct val="20000"/>
              </a:spcBef>
              <a:buChar char="–"/>
              <a:defRPr sz="2000">
                <a:solidFill>
                  <a:schemeClr val="tx1"/>
                </a:solidFill>
                <a:latin typeface="Times New Roman" pitchFamily="18" charset="0"/>
              </a:defRPr>
            </a:lvl4pPr>
            <a:lvl5pPr marL="2311400" indent="-257175" defTabSz="857250">
              <a:spcBef>
                <a:spcPct val="20000"/>
              </a:spcBef>
              <a:buChar char="»"/>
              <a:defRPr sz="2000">
                <a:solidFill>
                  <a:schemeClr val="tx1"/>
                </a:solidFill>
                <a:latin typeface="Times New Roman" pitchFamily="18" charset="0"/>
              </a:defRPr>
            </a:lvl5pPr>
            <a:lvl6pPr marL="2768600" indent="-257175" defTabSz="857250" fontAlgn="base">
              <a:spcBef>
                <a:spcPct val="20000"/>
              </a:spcBef>
              <a:spcAft>
                <a:spcPct val="0"/>
              </a:spcAft>
              <a:buChar char="»"/>
              <a:defRPr sz="2000">
                <a:solidFill>
                  <a:schemeClr val="tx1"/>
                </a:solidFill>
                <a:latin typeface="Times New Roman" pitchFamily="18" charset="0"/>
              </a:defRPr>
            </a:lvl6pPr>
            <a:lvl7pPr marL="3225800" indent="-257175" defTabSz="857250" fontAlgn="base">
              <a:spcBef>
                <a:spcPct val="20000"/>
              </a:spcBef>
              <a:spcAft>
                <a:spcPct val="0"/>
              </a:spcAft>
              <a:buChar char="»"/>
              <a:defRPr sz="2000">
                <a:solidFill>
                  <a:schemeClr val="tx1"/>
                </a:solidFill>
                <a:latin typeface="Times New Roman" pitchFamily="18" charset="0"/>
              </a:defRPr>
            </a:lvl7pPr>
            <a:lvl8pPr marL="3683000" indent="-257175" defTabSz="857250" fontAlgn="base">
              <a:spcBef>
                <a:spcPct val="20000"/>
              </a:spcBef>
              <a:spcAft>
                <a:spcPct val="0"/>
              </a:spcAft>
              <a:buChar char="»"/>
              <a:defRPr sz="2000">
                <a:solidFill>
                  <a:schemeClr val="tx1"/>
                </a:solidFill>
                <a:latin typeface="Times New Roman" pitchFamily="18" charset="0"/>
              </a:defRPr>
            </a:lvl8pPr>
            <a:lvl9pPr marL="4140200" indent="-257175" defTabSz="857250" fontAlgn="base">
              <a:spcBef>
                <a:spcPct val="20000"/>
              </a:spcBef>
              <a:spcAft>
                <a:spcPct val="0"/>
              </a:spcAft>
              <a:buChar char="»"/>
              <a:defRPr sz="2000">
                <a:solidFill>
                  <a:schemeClr val="tx1"/>
                </a:solidFill>
                <a:latin typeface="Times New Roman" pitchFamily="18" charset="0"/>
              </a:defRPr>
            </a:lvl9pPr>
          </a:lstStyle>
          <a:p>
            <a:pPr marL="0" indent="0">
              <a:buNone/>
            </a:pPr>
            <a:r>
              <a:rPr lang="en-CA" altLang="en-US" sz="2000" dirty="0">
                <a:solidFill>
                  <a:schemeClr val="bg1"/>
                </a:solidFill>
                <a:latin typeface="Arial" charset="0"/>
              </a:rPr>
              <a:t>Minesite components like waste-rock piles, tailings impoundments, and open pits are “open” environmental systems.  They experience in inflow, transit, and then outflow (“drainage”) of water, other mass like air and fine particles, and many forms of energy.</a:t>
            </a:r>
            <a:endParaRPr lang="en-CA" altLang="en-US" sz="1600" dirty="0">
              <a:solidFill>
                <a:schemeClr val="bg1"/>
              </a:solidFill>
              <a:latin typeface="Arial" charset="0"/>
            </a:endParaRPr>
          </a:p>
          <a:p>
            <a:endParaRPr lang="en-US" altLang="en-US" sz="2000" dirty="0">
              <a:solidFill>
                <a:schemeClr val="bg1"/>
              </a:solidFill>
              <a:latin typeface="Arial" charset="0"/>
            </a:endParaRPr>
          </a:p>
        </p:txBody>
      </p:sp>
      <p:sp>
        <p:nvSpPr>
          <p:cNvPr id="9" name="Rectangle 2"/>
          <p:cNvSpPr>
            <a:spLocks noChangeArrowheads="1"/>
          </p:cNvSpPr>
          <p:nvPr/>
        </p:nvSpPr>
        <p:spPr bwMode="auto">
          <a:xfrm>
            <a:off x="7085799" y="4848081"/>
            <a:ext cx="1876109" cy="288032"/>
          </a:xfrm>
          <a:prstGeom prst="rect">
            <a:avLst/>
          </a:prstGeom>
          <a:noFill/>
          <a:ln>
            <a:noFill/>
          </a:ln>
          <a:effectLst/>
          <a:extLst>
            <a:ext uri="{909E8E84-426E-40DD-AFC4-6F175D3DCCD1}">
              <a14:hiddenFill xmlns:a14="http://schemas.microsoft.com/office/drawing/2010/main">
                <a:solidFill>
                  <a:srgbClr val="FF9900"/>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7600" tIns="48800" rIns="97600" bIns="48800"/>
          <a:lstStyle>
            <a:lvl1pPr marL="385763" indent="-385763" defTabSz="857250">
              <a:spcBef>
                <a:spcPct val="20000"/>
              </a:spcBef>
              <a:buChar char="•"/>
              <a:defRPr sz="3200">
                <a:solidFill>
                  <a:schemeClr val="tx1"/>
                </a:solidFill>
                <a:latin typeface="Times New Roman" pitchFamily="18" charset="0"/>
              </a:defRPr>
            </a:lvl1pPr>
            <a:lvl2pPr marL="835025" indent="-322263" defTabSz="857250">
              <a:spcBef>
                <a:spcPct val="20000"/>
              </a:spcBef>
              <a:buChar char="–"/>
              <a:defRPr sz="2800">
                <a:solidFill>
                  <a:schemeClr val="tx1"/>
                </a:solidFill>
                <a:latin typeface="Times New Roman" pitchFamily="18" charset="0"/>
              </a:defRPr>
            </a:lvl2pPr>
            <a:lvl3pPr marL="1284288" indent="-255588" defTabSz="857250">
              <a:spcBef>
                <a:spcPct val="20000"/>
              </a:spcBef>
              <a:buChar char="•"/>
              <a:defRPr sz="2400">
                <a:solidFill>
                  <a:schemeClr val="tx1"/>
                </a:solidFill>
                <a:latin typeface="Times New Roman" pitchFamily="18" charset="0"/>
              </a:defRPr>
            </a:lvl3pPr>
            <a:lvl4pPr marL="1797050" indent="-255588" defTabSz="857250">
              <a:spcBef>
                <a:spcPct val="20000"/>
              </a:spcBef>
              <a:buChar char="–"/>
              <a:defRPr sz="2000">
                <a:solidFill>
                  <a:schemeClr val="tx1"/>
                </a:solidFill>
                <a:latin typeface="Times New Roman" pitchFamily="18" charset="0"/>
              </a:defRPr>
            </a:lvl4pPr>
            <a:lvl5pPr marL="2311400" indent="-257175" defTabSz="857250">
              <a:spcBef>
                <a:spcPct val="20000"/>
              </a:spcBef>
              <a:buChar char="»"/>
              <a:defRPr sz="2000">
                <a:solidFill>
                  <a:schemeClr val="tx1"/>
                </a:solidFill>
                <a:latin typeface="Times New Roman" pitchFamily="18" charset="0"/>
              </a:defRPr>
            </a:lvl5pPr>
            <a:lvl6pPr marL="2768600" indent="-257175" defTabSz="857250" fontAlgn="base">
              <a:spcBef>
                <a:spcPct val="20000"/>
              </a:spcBef>
              <a:spcAft>
                <a:spcPct val="0"/>
              </a:spcAft>
              <a:buChar char="»"/>
              <a:defRPr sz="2000">
                <a:solidFill>
                  <a:schemeClr val="tx1"/>
                </a:solidFill>
                <a:latin typeface="Times New Roman" pitchFamily="18" charset="0"/>
              </a:defRPr>
            </a:lvl6pPr>
            <a:lvl7pPr marL="3225800" indent="-257175" defTabSz="857250" fontAlgn="base">
              <a:spcBef>
                <a:spcPct val="20000"/>
              </a:spcBef>
              <a:spcAft>
                <a:spcPct val="0"/>
              </a:spcAft>
              <a:buChar char="»"/>
              <a:defRPr sz="2000">
                <a:solidFill>
                  <a:schemeClr val="tx1"/>
                </a:solidFill>
                <a:latin typeface="Times New Roman" pitchFamily="18" charset="0"/>
              </a:defRPr>
            </a:lvl7pPr>
            <a:lvl8pPr marL="3683000" indent="-257175" defTabSz="857250" fontAlgn="base">
              <a:spcBef>
                <a:spcPct val="20000"/>
              </a:spcBef>
              <a:spcAft>
                <a:spcPct val="0"/>
              </a:spcAft>
              <a:buChar char="»"/>
              <a:defRPr sz="2000">
                <a:solidFill>
                  <a:schemeClr val="tx1"/>
                </a:solidFill>
                <a:latin typeface="Times New Roman" pitchFamily="18" charset="0"/>
              </a:defRPr>
            </a:lvl8pPr>
            <a:lvl9pPr marL="4140200" indent="-257175" defTabSz="857250" fontAlgn="base">
              <a:spcBef>
                <a:spcPct val="20000"/>
              </a:spcBef>
              <a:spcAft>
                <a:spcPct val="0"/>
              </a:spcAft>
              <a:buChar char="»"/>
              <a:defRPr sz="2000">
                <a:solidFill>
                  <a:schemeClr val="tx1"/>
                </a:solidFill>
                <a:latin typeface="Times New Roman" pitchFamily="18" charset="0"/>
              </a:defRPr>
            </a:lvl9pPr>
          </a:lstStyle>
          <a:p>
            <a:pPr marL="0" indent="0">
              <a:buNone/>
            </a:pPr>
            <a:r>
              <a:rPr lang="en-CA" altLang="en-US" sz="1000" dirty="0">
                <a:solidFill>
                  <a:schemeClr val="bg1"/>
                </a:solidFill>
                <a:latin typeface="Arial" charset="0"/>
              </a:rPr>
              <a:t>from Morin et al., 1991</a:t>
            </a:r>
            <a:endParaRPr lang="en-US" altLang="en-US" sz="1000" dirty="0">
              <a:solidFill>
                <a:schemeClr val="bg1"/>
              </a:solidFill>
              <a:latin typeface="Arial" charset="0"/>
            </a:endParaRPr>
          </a:p>
        </p:txBody>
      </p:sp>
    </p:spTree>
    <p:extLst>
      <p:ext uri="{BB962C8B-B14F-4D97-AF65-F5344CB8AC3E}">
        <p14:creationId xmlns:p14="http://schemas.microsoft.com/office/powerpoint/2010/main" val="1057600272"/>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7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10.xml><?xml version="1.0" encoding="utf-8"?>
<a:themeOverride xmlns:a="http://schemas.openxmlformats.org/drawingml/2006/main">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11.xml><?xml version="1.0" encoding="utf-8"?>
<a:themeOverride xmlns:a="http://schemas.openxmlformats.org/drawingml/2006/main">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12.xml><?xml version="1.0" encoding="utf-8"?>
<a:themeOverride xmlns:a="http://schemas.openxmlformats.org/drawingml/2006/main">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13.xml><?xml version="1.0" encoding="utf-8"?>
<a:themeOverride xmlns:a="http://schemas.openxmlformats.org/drawingml/2006/main">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14.xml><?xml version="1.0" encoding="utf-8"?>
<a:themeOverride xmlns:a="http://schemas.openxmlformats.org/drawingml/2006/main">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15.xml><?xml version="1.0" encoding="utf-8"?>
<a:themeOverride xmlns:a="http://schemas.openxmlformats.org/drawingml/2006/main">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16.xml><?xml version="1.0" encoding="utf-8"?>
<a:themeOverride xmlns:a="http://schemas.openxmlformats.org/drawingml/2006/main">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17.xml><?xml version="1.0" encoding="utf-8"?>
<a:themeOverride xmlns:a="http://schemas.openxmlformats.org/drawingml/2006/main">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18.xml><?xml version="1.0" encoding="utf-8"?>
<a:themeOverride xmlns:a="http://schemas.openxmlformats.org/drawingml/2006/main">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19.xml><?xml version="1.0" encoding="utf-8"?>
<a:themeOverride xmlns:a="http://schemas.openxmlformats.org/drawingml/2006/main">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20.xml><?xml version="1.0" encoding="utf-8"?>
<a:themeOverride xmlns:a="http://schemas.openxmlformats.org/drawingml/2006/main">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21.xml><?xml version="1.0" encoding="utf-8"?>
<a:themeOverride xmlns:a="http://schemas.openxmlformats.org/drawingml/2006/main">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3.xml><?xml version="1.0" encoding="utf-8"?>
<a:themeOverride xmlns:a="http://schemas.openxmlformats.org/drawingml/2006/main">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themeOverride>
</file>

<file path=docProps/app.xml><?xml version="1.0" encoding="utf-8"?>
<Properties xmlns="http://schemas.openxmlformats.org/officeDocument/2006/extended-properties" xmlns:vt="http://schemas.openxmlformats.org/officeDocument/2006/docPropsVTypes">
  <TotalTime>13740</TotalTime>
  <Words>3192</Words>
  <Application>Microsoft Office PowerPoint</Application>
  <PresentationFormat>On-screen Show (4:3)</PresentationFormat>
  <Paragraphs>206</Paragraphs>
  <Slides>34</Slides>
  <Notes>0</Notes>
  <HiddenSlides>0</HiddenSlides>
  <MMClips>0</MMClips>
  <ScaleCrop>false</ScaleCrop>
  <HeadingPairs>
    <vt:vector size="8" baseType="variant">
      <vt:variant>
        <vt:lpstr>Fonts Used</vt:lpstr>
      </vt:variant>
      <vt:variant>
        <vt:i4>4</vt:i4>
      </vt:variant>
      <vt:variant>
        <vt:lpstr>Theme</vt:lpstr>
      </vt:variant>
      <vt:variant>
        <vt:i4>10</vt:i4>
      </vt:variant>
      <vt:variant>
        <vt:lpstr>Embedded OLE Servers</vt:lpstr>
      </vt:variant>
      <vt:variant>
        <vt:i4>1</vt:i4>
      </vt:variant>
      <vt:variant>
        <vt:lpstr>Slide Titles</vt:lpstr>
      </vt:variant>
      <vt:variant>
        <vt:i4>34</vt:i4>
      </vt:variant>
    </vt:vector>
  </HeadingPairs>
  <TitlesOfParts>
    <vt:vector size="49" baseType="lpstr">
      <vt:lpstr>Arial</vt:lpstr>
      <vt:lpstr>Calibri</vt:lpstr>
      <vt:lpstr>Symbol</vt:lpstr>
      <vt:lpstr>Times New Roman</vt:lpstr>
      <vt:lpstr>Default Design</vt:lpstr>
      <vt:lpstr>1_Default Design</vt:lpstr>
      <vt:lpstr>2_Default Design</vt:lpstr>
      <vt:lpstr>3_Default Design</vt:lpstr>
      <vt:lpstr>17_Default Design</vt:lpstr>
      <vt:lpstr>4_Default Design</vt:lpstr>
      <vt:lpstr>7_Default Design</vt:lpstr>
      <vt:lpstr>8_Default Design</vt:lpstr>
      <vt:lpstr>9_Default Design</vt:lpstr>
      <vt:lpstr>10_Default Design</vt:lpstr>
      <vt:lpstr>Plot</vt:lpstr>
      <vt:lpstr>A Plausible Explanation for Common Fractal Temporal-Spectral Slopes of Drainage Flows and Chemistries at Full-Scale Mining Operations</vt:lpstr>
      <vt:lpstr>Two Helpful Quotations about the Earth and Electricity</vt:lpstr>
      <vt:lpstr>PowerPoint Presentation</vt:lpstr>
      <vt:lpstr>PowerPoint Presentation</vt:lpstr>
      <vt:lpstr>PowerPoint Presentation</vt:lpstr>
      <vt:lpstr>PowerPoint Presentation</vt:lpstr>
      <vt:lpstr>PowerPoint Presentation</vt:lpstr>
      <vt:lpstr>PowerPoint Presentation</vt:lpstr>
      <vt:lpstr>A Waste-Rock Pile, or Any Minesite Component, as a Simple Conceptual “Open” System</vt:lpstr>
      <vt:lpstr>PowerPoint Presentation</vt:lpstr>
      <vt:lpstr>The Energy Balance and Conservation for an Environmentally Open Minesite Component</vt:lpstr>
      <vt:lpstr>The Energy Balance and Conservation for an Environmentally Open Minesite Component</vt:lpstr>
      <vt:lpstr>Periodicity in One Energy Term, Like Electrical Potential, Can Cause Periodicity in Other Terms Like Flow and Aqueous Chemistry</vt:lpstr>
      <vt:lpstr>General Energy Balance for an Environmentally Open Minesite Component</vt:lpstr>
      <vt:lpstr>Periodicity in One Energy Term, Like Electrical Potential, Can Cause Periodicity in Other Terms Like Flow and Aqueous Chemistry</vt:lpstr>
      <vt:lpstr>PowerPoint Presentation</vt:lpstr>
      <vt:lpstr>PowerPoint Presentation</vt:lpstr>
      <vt:lpstr>PowerPoint Presentation</vt:lpstr>
      <vt:lpstr>First-Order Low-Pass Filters</vt:lpstr>
      <vt:lpstr>First-Order Low-Pass Filters</vt:lpstr>
      <vt:lpstr>First-Order Low-Pass Filters</vt:lpstr>
      <vt:lpstr>Minesite Components as First-Order Low-Pass Filters</vt:lpstr>
      <vt:lpstr>Minesite Components as First-Order Low-Pass Filters</vt:lpstr>
      <vt:lpstr>Minesite Components as First-Order Low-Pass Filters</vt:lpstr>
      <vt:lpstr>Calculating the Resistance of a Minesite Component</vt:lpstr>
      <vt:lpstr>Calculating the Resistance of a Minesite Component</vt:lpstr>
      <vt:lpstr>Calculating the Resistivity of a Minesite Materials</vt:lpstr>
      <vt:lpstr>Calculating the Resistivity of Minesite Materials</vt:lpstr>
      <vt:lpstr>Calculating the Resistivity of a Minesite Materials</vt:lpstr>
      <vt:lpstr>Calculating the Resistance of a Minesite Component</vt:lpstr>
      <vt:lpstr>PowerPoint Presentation</vt:lpstr>
      <vt:lpstr>PowerPoint Presentation</vt:lpstr>
      <vt:lpstr>PowerPoint Presentation</vt:lpstr>
      <vt:lpstr> THE END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MDAG</dc:creator>
  <cp:lastModifiedBy>K Morin</cp:lastModifiedBy>
  <cp:revision>1515</cp:revision>
  <dcterms:created xsi:type="dcterms:W3CDTF">1999-11-26T09:16:08Z</dcterms:created>
  <dcterms:modified xsi:type="dcterms:W3CDTF">2022-05-04T23:08:01Z</dcterms:modified>
</cp:coreProperties>
</file>