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Roboto Slab"/>
      <p:regular r:id="rId12"/>
      <p:bold r:id="rId13"/>
    </p:embeddedFont>
    <p:embeddedFont>
      <p:font typeface="Lobster"/>
      <p:regular r:id="rId14"/>
    </p:embeddedFont>
    <p:embeddedFont>
      <p:font typeface="Source Sans Pr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Slab-bold.fntdata"/><Relationship Id="rId12" Type="http://schemas.openxmlformats.org/officeDocument/2006/relationships/font" Target="fonts/RobotoSlab-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SourceSansPro-regular.fntdata"/><Relationship Id="rId14" Type="http://schemas.openxmlformats.org/officeDocument/2006/relationships/font" Target="fonts/Lobster-regular.fntdata"/><Relationship Id="rId17" Type="http://schemas.openxmlformats.org/officeDocument/2006/relationships/font" Target="fonts/SourceSansPro-italic.fntdata"/><Relationship Id="rId16" Type="http://schemas.openxmlformats.org/officeDocument/2006/relationships/font" Target="fonts/SourceSansPr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SourceSansPr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28c6b0d376_0_16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28c6b0d376_0_1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spcBef>
                <a:spcPts val="1000"/>
              </a:spcBef>
              <a:spcAft>
                <a:spcPts val="0"/>
              </a:spcAft>
              <a:buClr>
                <a:srgbClr val="434343"/>
              </a:buClr>
              <a:buSzPts val="1300"/>
              <a:buChar char="❏"/>
            </a:pPr>
            <a:r>
              <a:rPr lang="en" sz="1300">
                <a:solidFill>
                  <a:srgbClr val="434343"/>
                </a:solidFill>
              </a:rPr>
              <a:t>CC → Primarily driven by human activities →increases heat-trapping greenhouse gases (GHG) in Earth’s atmosphere →raising Earth’s average surface temperature.</a:t>
            </a:r>
            <a:endParaRPr sz="1300">
              <a:solidFill>
                <a:srgbClr val="434343"/>
              </a:solidFill>
            </a:endParaRPr>
          </a:p>
          <a:p>
            <a:pPr indent="-311150" lvl="0" marL="457200" rtl="0" algn="l">
              <a:spcBef>
                <a:spcPts val="1000"/>
              </a:spcBef>
              <a:spcAft>
                <a:spcPts val="0"/>
              </a:spcAft>
              <a:buClr>
                <a:srgbClr val="434343"/>
              </a:buClr>
              <a:buSzPts val="1300"/>
              <a:buFont typeface="Times New Roman"/>
              <a:buChar char="❏"/>
            </a:pPr>
            <a:r>
              <a:rPr lang="en" sz="1300">
                <a:solidFill>
                  <a:srgbClr val="434343"/>
                </a:solidFill>
              </a:rPr>
              <a:t>The contribution of anthropogenic increase in GHG concentration to the rise of surface temperatures from 1951 is more than </a:t>
            </a:r>
            <a:r>
              <a:rPr b="1" lang="en" sz="1300">
                <a:solidFill>
                  <a:srgbClr val="434343"/>
                </a:solidFill>
              </a:rPr>
              <a:t>50%</a:t>
            </a:r>
            <a:r>
              <a:rPr lang="en" sz="1300">
                <a:solidFill>
                  <a:srgbClr val="434343"/>
                </a:solidFill>
              </a:rPr>
              <a:t>.</a:t>
            </a:r>
            <a:endParaRPr sz="1300">
              <a:solidFill>
                <a:srgbClr val="434343"/>
              </a:solidFill>
            </a:endParaRPr>
          </a:p>
          <a:p>
            <a:pPr indent="-311150" lvl="0" marL="457200" rtl="0" algn="l">
              <a:spcBef>
                <a:spcPts val="1000"/>
              </a:spcBef>
              <a:spcAft>
                <a:spcPts val="0"/>
              </a:spcAft>
              <a:buClr>
                <a:srgbClr val="434343"/>
              </a:buClr>
              <a:buSzPts val="1300"/>
              <a:buChar char="❏"/>
            </a:pPr>
            <a:r>
              <a:rPr lang="en" sz="1300">
                <a:solidFill>
                  <a:srgbClr val="434343"/>
                </a:solidFill>
              </a:rPr>
              <a:t>With every degree of warming unprecedented EWE are to be expected and the largest contributors to this change are human-induced GHG emissions. (Fischer and Knutti 2015) </a:t>
            </a:r>
            <a:endParaRPr sz="1300">
              <a:solidFill>
                <a:srgbClr val="434343"/>
              </a:solidFill>
            </a:endParaRPr>
          </a:p>
          <a:p>
            <a:pPr indent="-311150" lvl="0" marL="457200" rtl="0" algn="l">
              <a:spcBef>
                <a:spcPts val="1000"/>
              </a:spcBef>
              <a:spcAft>
                <a:spcPts val="0"/>
              </a:spcAft>
              <a:buClr>
                <a:srgbClr val="434343"/>
              </a:buClr>
              <a:buSzPts val="1300"/>
              <a:buChar char="❏"/>
            </a:pPr>
            <a:r>
              <a:rPr lang="en" sz="1300">
                <a:solidFill>
                  <a:srgbClr val="434343"/>
                </a:solidFill>
              </a:rPr>
              <a:t>Future temperature projection for New Zealand is estimated to increase about 1°C by 2040, and 2°C by 2090 in the all scenario average.   </a:t>
            </a:r>
            <a:endParaRPr sz="1300">
              <a:solidFill>
                <a:srgbClr val="434343"/>
              </a:solidFill>
            </a:endParaRPr>
          </a:p>
          <a:p>
            <a:pPr indent="-311150" lvl="0" marL="457200" rtl="0" algn="just">
              <a:lnSpc>
                <a:spcPct val="115000"/>
              </a:lnSpc>
              <a:spcBef>
                <a:spcPts val="1000"/>
              </a:spcBef>
              <a:spcAft>
                <a:spcPts val="0"/>
              </a:spcAft>
              <a:buClr>
                <a:srgbClr val="434343"/>
              </a:buClr>
              <a:buSzPts val="1300"/>
              <a:buChar char="❏"/>
            </a:pPr>
            <a:r>
              <a:rPr lang="en" sz="1300">
                <a:solidFill>
                  <a:srgbClr val="434343"/>
                </a:solidFill>
              </a:rPr>
              <a:t>Anthropogenic forcing causing more warm days in anthropogenic simulation than natural simulations.</a:t>
            </a:r>
            <a:endParaRPr sz="1300">
              <a:solidFill>
                <a:srgbClr val="434343"/>
              </a:solidFill>
            </a:endParaRPr>
          </a:p>
          <a:p>
            <a:pPr indent="-311150" lvl="0" marL="457200" rtl="0" algn="l">
              <a:spcBef>
                <a:spcPts val="0"/>
              </a:spcBef>
              <a:spcAft>
                <a:spcPts val="1000"/>
              </a:spcAft>
              <a:buClr>
                <a:srgbClr val="434343"/>
              </a:buClr>
              <a:buSzPts val="1300"/>
              <a:buChar char="❏"/>
            </a:pPr>
            <a:r>
              <a:rPr lang="en" sz="1300">
                <a:solidFill>
                  <a:srgbClr val="434343"/>
                </a:solidFill>
              </a:rPr>
              <a:t>The extremes in the pre-industrial scenario occur only due to natural variability whereas both natural variability and changes due to anthropogenic signals contribute towards the extremes in the ANT world which explains the higher occurrence of the percentage of warm days in the ANT ensemble. </a:t>
            </a:r>
            <a:endParaRPr sz="1300">
              <a:solidFill>
                <a:srgbClr val="434343"/>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28c6b0d376_0_18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28c6b0d376_0_18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1000"/>
              </a:spcAft>
              <a:buClr>
                <a:schemeClr val="dk1"/>
              </a:buClr>
              <a:buSzPts val="1300"/>
              <a:buFont typeface="Times New Roman"/>
              <a:buChar char="●"/>
            </a:pPr>
            <a:r>
              <a:rPr lang="en" sz="1300">
                <a:solidFill>
                  <a:schemeClr val="dk1"/>
                </a:solidFill>
                <a:latin typeface="Times New Roman"/>
                <a:ea typeface="Times New Roman"/>
                <a:cs typeface="Times New Roman"/>
                <a:sym typeface="Times New Roman"/>
              </a:rPr>
              <a:t>We identify the major synoptic circulation states in the atmosphere in NZ, using the Self-Organizing Map and then to understand the connection between these patterns to a range of meteorological variables such as Tmax and Tmin for the conditions with and without GHGs, such that the likelihood of EWE in the NAT and NAT world can be quantified and assessed.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28c6b0d376_0_18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28c6b0d376_0_18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just">
              <a:lnSpc>
                <a:spcPct val="150000"/>
              </a:lnSpc>
              <a:spcBef>
                <a:spcPts val="0"/>
              </a:spcBef>
              <a:spcAft>
                <a:spcPts val="0"/>
              </a:spcAft>
              <a:buClr>
                <a:schemeClr val="dk1"/>
              </a:buClr>
              <a:buSzPts val="1200"/>
              <a:buChar char="●"/>
            </a:pPr>
            <a:r>
              <a:rPr lang="en" sz="1200">
                <a:solidFill>
                  <a:schemeClr val="dk1"/>
                </a:solidFill>
              </a:rPr>
              <a:t>Certain synoptic circulation types, changes as large as a 7 to 7.5-fold rise in Tmax extremes are observed in the ANT simulations compared to the NAT simulations, though these circulation patterns occur rarely. This highlights the importance of circulation type in determining how the frequency of extreme temperature events may change as GHG concentration rises</a:t>
            </a:r>
            <a:endParaRPr sz="1200">
              <a:solidFill>
                <a:schemeClr val="dk1"/>
              </a:solidFill>
            </a:endParaRPr>
          </a:p>
          <a:p>
            <a:pPr indent="-304800" lvl="0" marL="457200" rtl="0" algn="just">
              <a:lnSpc>
                <a:spcPct val="150000"/>
              </a:lnSpc>
              <a:spcBef>
                <a:spcPts val="1000"/>
              </a:spcBef>
              <a:spcAft>
                <a:spcPts val="0"/>
              </a:spcAft>
              <a:buClr>
                <a:schemeClr val="dk1"/>
              </a:buClr>
              <a:buSzPts val="1200"/>
              <a:buChar char="●"/>
            </a:pPr>
            <a:r>
              <a:rPr lang="en" sz="1200">
                <a:solidFill>
                  <a:schemeClr val="dk1"/>
                </a:solidFill>
              </a:rPr>
              <a:t>Out of the 12 different synoptic circulation types defined in this work, the ones with a low pressure center to the north-west of New Zealand are associated most with the frequent extreme temperature events. These circulation types are accompanied by advection of warm air masses from the tropics due to the meridional airflow, which is an important determinant of extreme heat.</a:t>
            </a:r>
            <a:endParaRPr sz="1200">
              <a:solidFill>
                <a:schemeClr val="dk1"/>
              </a:solidFill>
            </a:endParaRPr>
          </a:p>
          <a:p>
            <a:pPr indent="-304800" lvl="0" marL="457200" rtl="0" algn="just">
              <a:lnSpc>
                <a:spcPct val="150000"/>
              </a:lnSpc>
              <a:spcBef>
                <a:spcPts val="1000"/>
              </a:spcBef>
              <a:spcAft>
                <a:spcPts val="1000"/>
              </a:spcAft>
              <a:buClr>
                <a:schemeClr val="dk1"/>
              </a:buClr>
              <a:buSzPts val="1200"/>
              <a:buChar char="●"/>
            </a:pPr>
            <a:r>
              <a:rPr lang="en" sz="1200">
                <a:solidFill>
                  <a:schemeClr val="dk1"/>
                </a:solidFill>
              </a:rPr>
              <a:t>These circulation types are accompanied by advection of warm air masses from the tropics due to the meridional airflow, which is an important determinant of extreme heat.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28c6b0d376_0_18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28c6b0d376_0_18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just">
              <a:lnSpc>
                <a:spcPct val="150000"/>
              </a:lnSpc>
              <a:spcBef>
                <a:spcPts val="0"/>
              </a:spcBef>
              <a:spcAft>
                <a:spcPts val="0"/>
              </a:spcAft>
              <a:buClr>
                <a:schemeClr val="dk1"/>
              </a:buClr>
              <a:buSzPts val="1200"/>
              <a:buChar char="●"/>
            </a:pPr>
            <a:r>
              <a:rPr lang="en" sz="1200">
                <a:solidFill>
                  <a:schemeClr val="dk1"/>
                </a:solidFill>
              </a:rPr>
              <a:t>Looking into the composites of these circulation patterns, the frequency of occurrence of Tmax in the anthropogenically forced  simulations is almost 2.8 times more than that of the NAT simulations and Tmin is 1.6 times that of NAT simulation in winter season. Seasonal variability shows that the summer season is more prone (almost double) to GHG forced extreme temperatures than the winter.</a:t>
            </a:r>
            <a:endParaRPr sz="1200">
              <a:solidFill>
                <a:schemeClr val="dk1"/>
              </a:solidFill>
            </a:endParaRPr>
          </a:p>
          <a:p>
            <a:pPr indent="-304800" lvl="0" marL="457200" rtl="0" algn="just">
              <a:lnSpc>
                <a:spcPct val="150000"/>
              </a:lnSpc>
              <a:spcBef>
                <a:spcPts val="1000"/>
              </a:spcBef>
              <a:spcAft>
                <a:spcPts val="0"/>
              </a:spcAft>
              <a:buClr>
                <a:schemeClr val="dk1"/>
              </a:buClr>
              <a:buSzPts val="1200"/>
              <a:buChar char="●"/>
            </a:pPr>
            <a:r>
              <a:rPr lang="en" sz="1200">
                <a:solidFill>
                  <a:schemeClr val="dk1"/>
                </a:solidFill>
              </a:rPr>
              <a:t>The spatial variability of the temperatures shows seasonality in the composite synoptic conditions (types with a low pressure center to the north-west of New Zealand i.e., nodes 7 and 10), with winters having the </a:t>
            </a:r>
            <a:r>
              <a:rPr lang="en" sz="1200">
                <a:solidFill>
                  <a:schemeClr val="dk1"/>
                </a:solidFill>
              </a:rPr>
              <a:t>highest </a:t>
            </a:r>
            <a:r>
              <a:rPr lang="en" sz="1200">
                <a:solidFill>
                  <a:schemeClr val="dk1"/>
                </a:solidFill>
              </a:rPr>
              <a:t>the temperatures in Northland and Auckland regions. Whereas in summer, highest temperatures are observed in the Canterbury region and it extends through the east coast of the country to Southland along with the Northland and coastal regions in the North Island. Analyzing differences caused by anthropogenic GHGs in the ANT and NAT simulations, winter seasons exhibit a north-south variation with the southern part of the South Island having 1.5°C to 2°C extra warming compared to the NAT simulations for the Tmax and Tmin and almost 1.4°C variation when coming to extreme temperatures. While in summer there is an east-west variation with an average of 1.5°C more warming in the ANT simulations for both Tmax and Tmin and their extreme temperatures (90th percentiles).</a:t>
            </a:r>
            <a:endParaRPr sz="1200">
              <a:solidFill>
                <a:schemeClr val="dk1"/>
              </a:solidFill>
            </a:endParaRPr>
          </a:p>
          <a:p>
            <a:pPr indent="0" lvl="0" marL="0" rtl="0" algn="l">
              <a:spcBef>
                <a:spcPts val="10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28c6b0d376_0_16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28c6b0d376_0_1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6.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1700185" y="1991850"/>
            <a:ext cx="5807400" cy="1159800"/>
          </a:xfrm>
          <a:prstGeom prst="rect">
            <a:avLst/>
          </a:prstGeom>
        </p:spPr>
        <p:txBody>
          <a:bodyPr anchorCtr="0" anchor="ctr" bIns="91425" lIns="91425" spcFirstLastPara="1" rIns="91425" wrap="square" tIns="91425">
            <a:noAutofit/>
          </a:bodyPr>
          <a:lstStyle>
            <a:lvl1pPr lvl="0">
              <a:spcBef>
                <a:spcPts val="0"/>
              </a:spcBef>
              <a:spcAft>
                <a:spcPts val="0"/>
              </a:spcAft>
              <a:buSzPts val="5800"/>
              <a:buNone/>
              <a:defRPr b="1" sz="5800"/>
            </a:lvl1pPr>
            <a:lvl2pPr lvl="1">
              <a:spcBef>
                <a:spcPts val="0"/>
              </a:spcBef>
              <a:spcAft>
                <a:spcPts val="0"/>
              </a:spcAft>
              <a:buSzPts val="5800"/>
              <a:buNone/>
              <a:defRPr b="1" sz="5800"/>
            </a:lvl2pPr>
            <a:lvl3pPr lvl="2">
              <a:spcBef>
                <a:spcPts val="0"/>
              </a:spcBef>
              <a:spcAft>
                <a:spcPts val="0"/>
              </a:spcAft>
              <a:buSzPts val="5800"/>
              <a:buNone/>
              <a:defRPr b="1" sz="5800"/>
            </a:lvl3pPr>
            <a:lvl4pPr lvl="3">
              <a:spcBef>
                <a:spcPts val="0"/>
              </a:spcBef>
              <a:spcAft>
                <a:spcPts val="0"/>
              </a:spcAft>
              <a:buSzPts val="5800"/>
              <a:buNone/>
              <a:defRPr b="1" sz="5800"/>
            </a:lvl4pPr>
            <a:lvl5pPr lvl="4">
              <a:spcBef>
                <a:spcPts val="0"/>
              </a:spcBef>
              <a:spcAft>
                <a:spcPts val="0"/>
              </a:spcAft>
              <a:buSzPts val="5800"/>
              <a:buNone/>
              <a:defRPr b="1" sz="5800"/>
            </a:lvl5pPr>
            <a:lvl6pPr lvl="5">
              <a:spcBef>
                <a:spcPts val="0"/>
              </a:spcBef>
              <a:spcAft>
                <a:spcPts val="0"/>
              </a:spcAft>
              <a:buSzPts val="5800"/>
              <a:buNone/>
              <a:defRPr b="1" sz="5800"/>
            </a:lvl6pPr>
            <a:lvl7pPr lvl="6">
              <a:spcBef>
                <a:spcPts val="0"/>
              </a:spcBef>
              <a:spcAft>
                <a:spcPts val="0"/>
              </a:spcAft>
              <a:buSzPts val="5800"/>
              <a:buNone/>
              <a:defRPr b="1" sz="5800"/>
            </a:lvl7pPr>
            <a:lvl8pPr lvl="7">
              <a:spcBef>
                <a:spcPts val="0"/>
              </a:spcBef>
              <a:spcAft>
                <a:spcPts val="0"/>
              </a:spcAft>
              <a:buSzPts val="5800"/>
              <a:buNone/>
              <a:defRPr b="1" sz="5800"/>
            </a:lvl8pPr>
            <a:lvl9pPr lvl="8">
              <a:spcBef>
                <a:spcPts val="0"/>
              </a:spcBef>
              <a:spcAft>
                <a:spcPts val="0"/>
              </a:spcAft>
              <a:buSzPts val="5800"/>
              <a:buNone/>
              <a:defRPr b="1" sz="5800"/>
            </a:lvl9pPr>
          </a:lstStyle>
          <a:p/>
        </p:txBody>
      </p:sp>
      <p:sp>
        <p:nvSpPr>
          <p:cNvPr id="11" name="Google Shape;11;p2"/>
          <p:cNvSpPr/>
          <p:nvPr/>
        </p:nvSpPr>
        <p:spPr>
          <a:xfrm>
            <a:off x="7337531" y="4630074"/>
            <a:ext cx="96300" cy="960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7790243" y="4182401"/>
            <a:ext cx="96300" cy="960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8893253" y="3333348"/>
            <a:ext cx="57600" cy="576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8771302" y="4923775"/>
            <a:ext cx="96300" cy="960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386266" y="508134"/>
            <a:ext cx="96300" cy="960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479460" y="2703980"/>
            <a:ext cx="96300" cy="960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61540" y="643097"/>
            <a:ext cx="96300" cy="960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507235" y="1080863"/>
            <a:ext cx="192600" cy="1923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314019" y="3625322"/>
            <a:ext cx="144300" cy="1440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882858" y="4186761"/>
            <a:ext cx="144300" cy="1440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158313" y="1596559"/>
            <a:ext cx="57600" cy="576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1396483" y="226428"/>
            <a:ext cx="192600" cy="1923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617492" y="2000594"/>
            <a:ext cx="57600" cy="576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3425273" y="387880"/>
            <a:ext cx="57600" cy="576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014029" y="4567546"/>
            <a:ext cx="192600" cy="1923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mplete pattern">
  <p:cSld name="BLANK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11"/>
          <p:cNvSpPr/>
          <p:nvPr/>
        </p:nvSpPr>
        <p:spPr>
          <a:xfrm>
            <a:off x="-26550" y="-14850"/>
            <a:ext cx="9197100" cy="5173200"/>
          </a:xfrm>
          <a:prstGeom prst="rect">
            <a:avLst/>
          </a:prstGeom>
          <a:solidFill>
            <a:srgbClr val="CFD8DC">
              <a:alpha val="49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1"/>
          <p:cNvSpPr txBox="1"/>
          <p:nvPr>
            <p:ph idx="12" type="sldNum"/>
          </p:nvPr>
        </p:nvSpPr>
        <p:spPr>
          <a:xfrm>
            <a:off x="84043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66" name="Google Shape;66;p11"/>
          <p:cNvPicPr preferRelativeResize="0"/>
          <p:nvPr/>
        </p:nvPicPr>
        <p:blipFill>
          <a:blip r:embed="rId3">
            <a:alphaModFix/>
          </a:blip>
          <a:stretch>
            <a:fillRect/>
          </a:stretch>
        </p:blipFill>
        <p:spPr>
          <a:xfrm>
            <a:off x="141600" y="110075"/>
            <a:ext cx="2377676" cy="6828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67" name="Shape 67"/>
        <p:cNvGrpSpPr/>
        <p:nvPr/>
      </p:nvGrpSpPr>
      <p:grpSpPr>
        <a:xfrm>
          <a:off x="0" y="0"/>
          <a:ext cx="0" cy="0"/>
          <a:chOff x="0" y="0"/>
          <a:chExt cx="0" cy="0"/>
        </a:xfrm>
      </p:grpSpPr>
      <p:cxnSp>
        <p:nvCxnSpPr>
          <p:cNvPr id="68" name="Google Shape;68;p1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69" name="Google Shape;69;p1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70" name="Google Shape;70;p12"/>
          <p:cNvGrpSpPr/>
          <p:nvPr/>
        </p:nvGrpSpPr>
        <p:grpSpPr>
          <a:xfrm>
            <a:off x="1004144" y="1022025"/>
            <a:ext cx="7136668" cy="152400"/>
            <a:chOff x="1346429" y="1011300"/>
            <a:chExt cx="6452100" cy="152400"/>
          </a:xfrm>
        </p:grpSpPr>
        <p:cxnSp>
          <p:nvCxnSpPr>
            <p:cNvPr id="71" name="Google Shape;71;p1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72" name="Google Shape;72;p1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73" name="Google Shape;73;p12"/>
          <p:cNvGrpSpPr/>
          <p:nvPr/>
        </p:nvGrpSpPr>
        <p:grpSpPr>
          <a:xfrm>
            <a:off x="1004151" y="3969100"/>
            <a:ext cx="7136668" cy="152400"/>
            <a:chOff x="1346435" y="3969088"/>
            <a:chExt cx="6452100" cy="152400"/>
          </a:xfrm>
        </p:grpSpPr>
        <p:cxnSp>
          <p:nvCxnSpPr>
            <p:cNvPr id="74" name="Google Shape;74;p1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75" name="Google Shape;75;p1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76" name="Google Shape;76;p1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77" name="Google Shape;77;p1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78" name="Google Shape;78;p1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3"/>
          <p:cNvSpPr txBox="1"/>
          <p:nvPr>
            <p:ph type="ctrTitle"/>
          </p:nvPr>
        </p:nvSpPr>
        <p:spPr>
          <a:xfrm>
            <a:off x="1546025" y="1754794"/>
            <a:ext cx="5832600" cy="1159800"/>
          </a:xfrm>
          <a:prstGeom prst="rect">
            <a:avLst/>
          </a:prstGeom>
        </p:spPr>
        <p:txBody>
          <a:bodyPr anchorCtr="0" anchor="b" bIns="91425" lIns="91425" spcFirstLastPara="1" rIns="91425" wrap="square" tIns="91425">
            <a:noAutofit/>
          </a:bodyPr>
          <a:lstStyle>
            <a:lvl1pPr lvl="0" rtl="0">
              <a:spcBef>
                <a:spcPts val="0"/>
              </a:spcBef>
              <a:spcAft>
                <a:spcPts val="0"/>
              </a:spcAft>
              <a:buSzPts val="4400"/>
              <a:buNone/>
              <a:defRPr b="1" sz="4400"/>
            </a:lvl1pPr>
            <a:lvl2pPr lvl="1" rtl="0">
              <a:spcBef>
                <a:spcPts val="0"/>
              </a:spcBef>
              <a:spcAft>
                <a:spcPts val="0"/>
              </a:spcAft>
              <a:buSzPts val="4400"/>
              <a:buNone/>
              <a:defRPr b="1" sz="4400"/>
            </a:lvl2pPr>
            <a:lvl3pPr lvl="2" rtl="0">
              <a:spcBef>
                <a:spcPts val="0"/>
              </a:spcBef>
              <a:spcAft>
                <a:spcPts val="0"/>
              </a:spcAft>
              <a:buSzPts val="4400"/>
              <a:buNone/>
              <a:defRPr b="1" sz="4400"/>
            </a:lvl3pPr>
            <a:lvl4pPr lvl="3" rtl="0">
              <a:spcBef>
                <a:spcPts val="0"/>
              </a:spcBef>
              <a:spcAft>
                <a:spcPts val="0"/>
              </a:spcAft>
              <a:buSzPts val="4400"/>
              <a:buNone/>
              <a:defRPr b="1" sz="4400"/>
            </a:lvl4pPr>
            <a:lvl5pPr lvl="4" rtl="0">
              <a:spcBef>
                <a:spcPts val="0"/>
              </a:spcBef>
              <a:spcAft>
                <a:spcPts val="0"/>
              </a:spcAft>
              <a:buSzPts val="4400"/>
              <a:buNone/>
              <a:defRPr b="1" sz="4400"/>
            </a:lvl5pPr>
            <a:lvl6pPr lvl="5" rtl="0">
              <a:spcBef>
                <a:spcPts val="0"/>
              </a:spcBef>
              <a:spcAft>
                <a:spcPts val="0"/>
              </a:spcAft>
              <a:buSzPts val="4400"/>
              <a:buNone/>
              <a:defRPr b="1" sz="4400"/>
            </a:lvl6pPr>
            <a:lvl7pPr lvl="6" rtl="0">
              <a:spcBef>
                <a:spcPts val="0"/>
              </a:spcBef>
              <a:spcAft>
                <a:spcPts val="0"/>
              </a:spcAft>
              <a:buSzPts val="4400"/>
              <a:buNone/>
              <a:defRPr b="1" sz="4400"/>
            </a:lvl7pPr>
            <a:lvl8pPr lvl="7" rtl="0">
              <a:spcBef>
                <a:spcPts val="0"/>
              </a:spcBef>
              <a:spcAft>
                <a:spcPts val="0"/>
              </a:spcAft>
              <a:buSzPts val="4400"/>
              <a:buNone/>
              <a:defRPr b="1" sz="4400"/>
            </a:lvl8pPr>
            <a:lvl9pPr lvl="8" rtl="0">
              <a:spcBef>
                <a:spcPts val="0"/>
              </a:spcBef>
              <a:spcAft>
                <a:spcPts val="0"/>
              </a:spcAft>
              <a:buSzPts val="4400"/>
              <a:buNone/>
              <a:defRPr b="1" sz="4400"/>
            </a:lvl9pPr>
          </a:lstStyle>
          <a:p/>
        </p:txBody>
      </p:sp>
      <p:sp>
        <p:nvSpPr>
          <p:cNvPr id="28" name="Google Shape;28;p3"/>
          <p:cNvSpPr txBox="1"/>
          <p:nvPr>
            <p:ph idx="1" type="subTitle"/>
          </p:nvPr>
        </p:nvSpPr>
        <p:spPr>
          <a:xfrm>
            <a:off x="1546025" y="3011511"/>
            <a:ext cx="5832600" cy="784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3"/>
              </a:buClr>
              <a:buSzPts val="3000"/>
              <a:buNone/>
              <a:defRPr>
                <a:solidFill>
                  <a:schemeClr val="accent3"/>
                </a:solidFill>
              </a:defRPr>
            </a:lvl1pPr>
            <a:lvl2pPr lvl="1" rtl="0">
              <a:spcBef>
                <a:spcPts val="0"/>
              </a:spcBef>
              <a:spcAft>
                <a:spcPts val="0"/>
              </a:spcAft>
              <a:buClr>
                <a:schemeClr val="accent3"/>
              </a:buClr>
              <a:buSzPts val="3000"/>
              <a:buNone/>
              <a:defRPr sz="3000">
                <a:solidFill>
                  <a:schemeClr val="accent3"/>
                </a:solidFill>
              </a:defRPr>
            </a:lvl2pPr>
            <a:lvl3pPr lvl="2" rtl="0">
              <a:spcBef>
                <a:spcPts val="0"/>
              </a:spcBef>
              <a:spcAft>
                <a:spcPts val="0"/>
              </a:spcAft>
              <a:buClr>
                <a:schemeClr val="accent3"/>
              </a:buClr>
              <a:buSzPts val="3000"/>
              <a:buNone/>
              <a:defRPr sz="3000">
                <a:solidFill>
                  <a:schemeClr val="accent3"/>
                </a:solidFill>
              </a:defRPr>
            </a:lvl3pPr>
            <a:lvl4pPr lvl="3" rtl="0">
              <a:spcBef>
                <a:spcPts val="0"/>
              </a:spcBef>
              <a:spcAft>
                <a:spcPts val="0"/>
              </a:spcAft>
              <a:buClr>
                <a:schemeClr val="accent3"/>
              </a:buClr>
              <a:buSzPts val="3000"/>
              <a:buNone/>
              <a:defRPr sz="3000">
                <a:solidFill>
                  <a:schemeClr val="accent3"/>
                </a:solidFill>
              </a:defRPr>
            </a:lvl4pPr>
            <a:lvl5pPr lvl="4" rtl="0">
              <a:spcBef>
                <a:spcPts val="0"/>
              </a:spcBef>
              <a:spcAft>
                <a:spcPts val="0"/>
              </a:spcAft>
              <a:buClr>
                <a:schemeClr val="accent3"/>
              </a:buClr>
              <a:buSzPts val="3000"/>
              <a:buNone/>
              <a:defRPr sz="3000">
                <a:solidFill>
                  <a:schemeClr val="accent3"/>
                </a:solidFill>
              </a:defRPr>
            </a:lvl5pPr>
            <a:lvl6pPr lvl="5" rtl="0">
              <a:spcBef>
                <a:spcPts val="0"/>
              </a:spcBef>
              <a:spcAft>
                <a:spcPts val="0"/>
              </a:spcAft>
              <a:buClr>
                <a:schemeClr val="accent3"/>
              </a:buClr>
              <a:buSzPts val="3000"/>
              <a:buNone/>
              <a:defRPr sz="3000">
                <a:solidFill>
                  <a:schemeClr val="accent3"/>
                </a:solidFill>
              </a:defRPr>
            </a:lvl6pPr>
            <a:lvl7pPr lvl="6" rtl="0">
              <a:spcBef>
                <a:spcPts val="0"/>
              </a:spcBef>
              <a:spcAft>
                <a:spcPts val="0"/>
              </a:spcAft>
              <a:buClr>
                <a:schemeClr val="accent3"/>
              </a:buClr>
              <a:buSzPts val="3000"/>
              <a:buNone/>
              <a:defRPr sz="3000">
                <a:solidFill>
                  <a:schemeClr val="accent3"/>
                </a:solidFill>
              </a:defRPr>
            </a:lvl7pPr>
            <a:lvl8pPr lvl="7" rtl="0">
              <a:spcBef>
                <a:spcPts val="0"/>
              </a:spcBef>
              <a:spcAft>
                <a:spcPts val="0"/>
              </a:spcAft>
              <a:buClr>
                <a:schemeClr val="accent3"/>
              </a:buClr>
              <a:buSzPts val="3000"/>
              <a:buNone/>
              <a:defRPr sz="3000">
                <a:solidFill>
                  <a:schemeClr val="accent3"/>
                </a:solidFill>
              </a:defRPr>
            </a:lvl8pPr>
            <a:lvl9pPr lvl="8" rtl="0">
              <a:spcBef>
                <a:spcPts val="0"/>
              </a:spcBef>
              <a:spcAft>
                <a:spcPts val="0"/>
              </a:spcAft>
              <a:buClr>
                <a:schemeClr val="accent3"/>
              </a:buClr>
              <a:buSzPts val="3000"/>
              <a:buNone/>
              <a:defRPr sz="3000">
                <a:solidFill>
                  <a:schemeClr val="accent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9" name="Shape 29"/>
        <p:cNvGrpSpPr/>
        <p:nvPr/>
      </p:nvGrpSpPr>
      <p:grpSpPr>
        <a:xfrm>
          <a:off x="0" y="0"/>
          <a:ext cx="0" cy="0"/>
          <a:chOff x="0" y="0"/>
          <a:chExt cx="0" cy="0"/>
        </a:xfrm>
      </p:grpSpPr>
      <p:pic>
        <p:nvPicPr>
          <p:cNvPr id="30" name="Google Shape;30;p4"/>
          <p:cNvPicPr preferRelativeResize="0"/>
          <p:nvPr/>
        </p:nvPicPr>
        <p:blipFill rotWithShape="1">
          <a:blip r:embed="rId2">
            <a:alphaModFix/>
          </a:blip>
          <a:srcRect b="0" l="19" r="19" t="0"/>
          <a:stretch/>
        </p:blipFill>
        <p:spPr>
          <a:xfrm flipH="1" rot="10800000">
            <a:off x="5952" y="0"/>
            <a:ext cx="9140602" cy="5143500"/>
          </a:xfrm>
          <a:prstGeom prst="rect">
            <a:avLst/>
          </a:prstGeom>
          <a:noFill/>
          <a:ln>
            <a:noFill/>
          </a:ln>
        </p:spPr>
      </p:pic>
      <p:sp>
        <p:nvSpPr>
          <p:cNvPr id="31" name="Google Shape;31;p4"/>
          <p:cNvSpPr txBox="1"/>
          <p:nvPr>
            <p:ph idx="1" type="body"/>
          </p:nvPr>
        </p:nvSpPr>
        <p:spPr>
          <a:xfrm>
            <a:off x="1215300" y="1723650"/>
            <a:ext cx="6713400" cy="819900"/>
          </a:xfrm>
          <a:prstGeom prst="rect">
            <a:avLst/>
          </a:prstGeom>
        </p:spPr>
        <p:txBody>
          <a:bodyPr anchorCtr="0" anchor="t" bIns="91425" lIns="91425" spcFirstLastPara="1" rIns="91425" wrap="square" tIns="91425">
            <a:noAutofit/>
          </a:bodyPr>
          <a:lstStyle>
            <a:lvl1pPr indent="-457200" lvl="0" marL="457200" rtl="0" algn="ctr">
              <a:spcBef>
                <a:spcPts val="600"/>
              </a:spcBef>
              <a:spcAft>
                <a:spcPts val="0"/>
              </a:spcAft>
              <a:buClr>
                <a:schemeClr val="dk1"/>
              </a:buClr>
              <a:buSzPts val="3600"/>
              <a:buChar char="◎"/>
              <a:defRPr i="1" sz="3600"/>
            </a:lvl1pPr>
            <a:lvl2pPr indent="-457200" lvl="1" marL="914400" rtl="0" algn="ctr">
              <a:spcBef>
                <a:spcPts val="0"/>
              </a:spcBef>
              <a:spcAft>
                <a:spcPts val="0"/>
              </a:spcAft>
              <a:buClr>
                <a:schemeClr val="dk1"/>
              </a:buClr>
              <a:buSzPts val="3600"/>
              <a:buChar char="○"/>
              <a:defRPr i="1" sz="3600"/>
            </a:lvl2pPr>
            <a:lvl3pPr indent="-457200" lvl="2" marL="1371600" rtl="0" algn="ctr">
              <a:spcBef>
                <a:spcPts val="0"/>
              </a:spcBef>
              <a:spcAft>
                <a:spcPts val="0"/>
              </a:spcAft>
              <a:buClr>
                <a:schemeClr val="dk1"/>
              </a:buClr>
              <a:buSzPts val="3600"/>
              <a:buChar char="◉"/>
              <a:defRPr i="1" sz="3600"/>
            </a:lvl3pPr>
            <a:lvl4pPr indent="-457200" lvl="3" marL="1828800" rtl="0" algn="ctr">
              <a:spcBef>
                <a:spcPts val="0"/>
              </a:spcBef>
              <a:spcAft>
                <a:spcPts val="0"/>
              </a:spcAft>
              <a:buSzPts val="3600"/>
              <a:buChar char="●"/>
              <a:defRPr i="1" sz="3600"/>
            </a:lvl4pPr>
            <a:lvl5pPr indent="-457200" lvl="4" marL="2286000" rtl="0" algn="ctr">
              <a:spcBef>
                <a:spcPts val="0"/>
              </a:spcBef>
              <a:spcAft>
                <a:spcPts val="0"/>
              </a:spcAft>
              <a:buSzPts val="3600"/>
              <a:buChar char="○"/>
              <a:defRPr i="1" sz="3600"/>
            </a:lvl5pPr>
            <a:lvl6pPr indent="-457200" lvl="5" marL="2743200" rtl="0" algn="ctr">
              <a:spcBef>
                <a:spcPts val="0"/>
              </a:spcBef>
              <a:spcAft>
                <a:spcPts val="0"/>
              </a:spcAft>
              <a:buSzPts val="3600"/>
              <a:buChar char="■"/>
              <a:defRPr i="1" sz="3600"/>
            </a:lvl6pPr>
            <a:lvl7pPr indent="-457200" lvl="6" marL="3200400" rtl="0" algn="ctr">
              <a:spcBef>
                <a:spcPts val="0"/>
              </a:spcBef>
              <a:spcAft>
                <a:spcPts val="0"/>
              </a:spcAft>
              <a:buSzPts val="3600"/>
              <a:buChar char="●"/>
              <a:defRPr i="1" sz="3600"/>
            </a:lvl7pPr>
            <a:lvl8pPr indent="-457200" lvl="7" marL="3657600" rtl="0" algn="ctr">
              <a:spcBef>
                <a:spcPts val="0"/>
              </a:spcBef>
              <a:spcAft>
                <a:spcPts val="0"/>
              </a:spcAft>
              <a:buSzPts val="3600"/>
              <a:buChar char="○"/>
              <a:defRPr i="1" sz="3600"/>
            </a:lvl8pPr>
            <a:lvl9pPr indent="-457200" lvl="8" marL="4114800" algn="ctr">
              <a:spcBef>
                <a:spcPts val="0"/>
              </a:spcBef>
              <a:spcAft>
                <a:spcPts val="0"/>
              </a:spcAft>
              <a:buSzPts val="3600"/>
              <a:buChar char="■"/>
              <a:defRPr i="1" sz="3600"/>
            </a:lvl9pPr>
          </a:lstStyle>
          <a:p/>
        </p:txBody>
      </p:sp>
      <p:grpSp>
        <p:nvGrpSpPr>
          <p:cNvPr id="32" name="Google Shape;32;p4"/>
          <p:cNvGrpSpPr/>
          <p:nvPr/>
        </p:nvGrpSpPr>
        <p:grpSpPr>
          <a:xfrm>
            <a:off x="3839646" y="782918"/>
            <a:ext cx="1464573" cy="842707"/>
            <a:chOff x="3593400" y="1729675"/>
            <a:chExt cx="1957200" cy="1123610"/>
          </a:xfrm>
        </p:grpSpPr>
        <p:sp>
          <p:nvSpPr>
            <p:cNvPr id="33" name="Google Shape;33;p4"/>
            <p:cNvSpPr txBox="1"/>
            <p:nvPr/>
          </p:nvSpPr>
          <p:spPr>
            <a:xfrm>
              <a:off x="3593400" y="1729675"/>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solidFill>
                    <a:schemeClr val="accent1"/>
                  </a:solidFill>
                  <a:latin typeface="Source Sans Pro"/>
                  <a:ea typeface="Source Sans Pro"/>
                  <a:cs typeface="Source Sans Pro"/>
                  <a:sym typeface="Source Sans Pro"/>
                </a:rPr>
                <a:t>“</a:t>
              </a:r>
              <a:endParaRPr b="1" sz="6000">
                <a:solidFill>
                  <a:schemeClr val="accent1"/>
                </a:solidFill>
                <a:latin typeface="Source Sans Pro"/>
                <a:ea typeface="Source Sans Pro"/>
                <a:cs typeface="Source Sans Pro"/>
                <a:sym typeface="Source Sans Pro"/>
              </a:endParaRPr>
            </a:p>
          </p:txBody>
        </p:sp>
        <p:sp>
          <p:nvSpPr>
            <p:cNvPr id="34" name="Google Shape;34;p4"/>
            <p:cNvSpPr/>
            <p:nvPr/>
          </p:nvSpPr>
          <p:spPr>
            <a:xfrm>
              <a:off x="4025400" y="1760085"/>
              <a:ext cx="1093200" cy="1093200"/>
            </a:xfrm>
            <a:prstGeom prst="ellipse">
              <a:avLst/>
            </a:prstGeom>
            <a:noFill/>
            <a:ln cap="flat" cmpd="sng" w="9525">
              <a:solidFill>
                <a:srgbClr val="CFD8D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a:off x="4190700" y="1925385"/>
              <a:ext cx="762600" cy="762600"/>
            </a:xfrm>
            <a:prstGeom prst="ellipse">
              <a:avLst/>
            </a:prstGeom>
            <a:noFill/>
            <a:ln cap="flat" cmpd="sng" w="19050">
              <a:solidFill>
                <a:srgbClr val="CFD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6" name="Google Shape;36;p4"/>
          <p:cNvCxnSpPr>
            <a:endCxn id="34" idx="1"/>
          </p:cNvCxnSpPr>
          <p:nvPr/>
        </p:nvCxnSpPr>
        <p:spPr>
          <a:xfrm>
            <a:off x="3750511" y="390297"/>
            <a:ext cx="532200" cy="535500"/>
          </a:xfrm>
          <a:prstGeom prst="straightConnector1">
            <a:avLst/>
          </a:prstGeom>
          <a:noFill/>
          <a:ln cap="flat" cmpd="sng" w="9525">
            <a:solidFill>
              <a:srgbClr val="CFD8DC"/>
            </a:solidFill>
            <a:prstDash val="solid"/>
            <a:round/>
            <a:headEnd len="med" w="med" type="none"/>
            <a:tailEnd len="med" w="med" type="none"/>
          </a:ln>
        </p:spPr>
      </p:cxnSp>
      <p:cxnSp>
        <p:nvCxnSpPr>
          <p:cNvPr id="37" name="Google Shape;37;p4"/>
          <p:cNvCxnSpPr/>
          <p:nvPr/>
        </p:nvCxnSpPr>
        <p:spPr>
          <a:xfrm rot="10800000">
            <a:off x="4362902" y="436125"/>
            <a:ext cx="209100" cy="369600"/>
          </a:xfrm>
          <a:prstGeom prst="straightConnector1">
            <a:avLst/>
          </a:prstGeom>
          <a:noFill/>
          <a:ln cap="flat" cmpd="sng" w="9525">
            <a:solidFill>
              <a:srgbClr val="CFD8DC"/>
            </a:solidFill>
            <a:prstDash val="solid"/>
            <a:round/>
            <a:headEnd len="med" w="med" type="none"/>
            <a:tailEnd len="med" w="med" type="none"/>
          </a:ln>
        </p:spPr>
      </p:cxnSp>
      <p:cxnSp>
        <p:nvCxnSpPr>
          <p:cNvPr id="38" name="Google Shape;38;p4"/>
          <p:cNvCxnSpPr/>
          <p:nvPr/>
        </p:nvCxnSpPr>
        <p:spPr>
          <a:xfrm flipH="1" rot="10800000">
            <a:off x="4704510" y="351930"/>
            <a:ext cx="347100" cy="474600"/>
          </a:xfrm>
          <a:prstGeom prst="straightConnector1">
            <a:avLst/>
          </a:prstGeom>
          <a:noFill/>
          <a:ln cap="flat" cmpd="sng" w="9525">
            <a:solidFill>
              <a:srgbClr val="CFD8DC"/>
            </a:solidFill>
            <a:prstDash val="solid"/>
            <a:round/>
            <a:headEnd len="med" w="med" type="none"/>
            <a:tailEnd len="med" w="med" type="none"/>
          </a:ln>
        </p:spPr>
      </p:cxnSp>
      <p:sp>
        <p:nvSpPr>
          <p:cNvPr id="39" name="Google Shape;39;p4"/>
          <p:cNvSpPr txBox="1"/>
          <p:nvPr>
            <p:ph idx="12" type="sldNum"/>
          </p:nvPr>
        </p:nvSpPr>
        <p:spPr>
          <a:xfrm>
            <a:off x="-87" y="4749844"/>
            <a:ext cx="9144000" cy="393600"/>
          </a:xfrm>
          <a:prstGeom prst="rect">
            <a:avLst/>
          </a:prstGeom>
        </p:spPr>
        <p:txBody>
          <a:bodyPr anchorCtr="0" anchor="t"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0" name="Shape 40"/>
        <p:cNvGrpSpPr/>
        <p:nvPr/>
      </p:nvGrpSpPr>
      <p:grpSpPr>
        <a:xfrm>
          <a:off x="0" y="0"/>
          <a:ext cx="0" cy="0"/>
          <a:chOff x="0" y="0"/>
          <a:chExt cx="0" cy="0"/>
        </a:xfrm>
      </p:grpSpPr>
      <p:sp>
        <p:nvSpPr>
          <p:cNvPr id="41" name="Google Shape;41;p5"/>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42" name="Google Shape;42;p5"/>
          <p:cNvSpPr txBox="1"/>
          <p:nvPr>
            <p:ph idx="1" type="body"/>
          </p:nvPr>
        </p:nvSpPr>
        <p:spPr>
          <a:xfrm>
            <a:off x="786150" y="1261700"/>
            <a:ext cx="7571700" cy="35736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sz="2400"/>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43" name="Google Shape;43;p5"/>
          <p:cNvSpPr txBox="1"/>
          <p:nvPr>
            <p:ph idx="12" type="sldNum"/>
          </p:nvPr>
        </p:nvSpPr>
        <p:spPr>
          <a:xfrm>
            <a:off x="84043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4" name="Shape 44"/>
        <p:cNvGrpSpPr/>
        <p:nvPr/>
      </p:nvGrpSpPr>
      <p:grpSpPr>
        <a:xfrm>
          <a:off x="0" y="0"/>
          <a:ext cx="0" cy="0"/>
          <a:chOff x="0" y="0"/>
          <a:chExt cx="0" cy="0"/>
        </a:xfrm>
      </p:grpSpPr>
      <p:sp>
        <p:nvSpPr>
          <p:cNvPr id="45" name="Google Shape;45;p6"/>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46" name="Google Shape;46;p6"/>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47" name="Google Shape;47;p6"/>
          <p:cNvSpPr txBox="1"/>
          <p:nvPr>
            <p:ph idx="2" type="body"/>
          </p:nvPr>
        </p:nvSpPr>
        <p:spPr>
          <a:xfrm>
            <a:off x="4682659" y="1200150"/>
            <a:ext cx="3675300" cy="37257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48" name="Google Shape;48;p6"/>
          <p:cNvSpPr txBox="1"/>
          <p:nvPr>
            <p:ph idx="12" type="sldNum"/>
          </p:nvPr>
        </p:nvSpPr>
        <p:spPr>
          <a:xfrm>
            <a:off x="84043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9" name="Shape 49"/>
        <p:cNvGrpSpPr/>
        <p:nvPr/>
      </p:nvGrpSpPr>
      <p:grpSpPr>
        <a:xfrm>
          <a:off x="0" y="0"/>
          <a:ext cx="0" cy="0"/>
          <a:chOff x="0" y="0"/>
          <a:chExt cx="0" cy="0"/>
        </a:xfrm>
      </p:grpSpPr>
      <p:sp>
        <p:nvSpPr>
          <p:cNvPr id="50" name="Google Shape;50;p7"/>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51" name="Google Shape;51;p7"/>
          <p:cNvSpPr txBox="1"/>
          <p:nvPr>
            <p:ph idx="1" type="body"/>
          </p:nvPr>
        </p:nvSpPr>
        <p:spPr>
          <a:xfrm>
            <a:off x="786150" y="1200150"/>
            <a:ext cx="2419800" cy="3725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2" name="Google Shape;52;p7"/>
          <p:cNvSpPr txBox="1"/>
          <p:nvPr>
            <p:ph idx="2" type="body"/>
          </p:nvPr>
        </p:nvSpPr>
        <p:spPr>
          <a:xfrm>
            <a:off x="3329992" y="1200150"/>
            <a:ext cx="2419800" cy="3725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3" name="Google Shape;53;p7"/>
          <p:cNvSpPr txBox="1"/>
          <p:nvPr>
            <p:ph idx="3" type="body"/>
          </p:nvPr>
        </p:nvSpPr>
        <p:spPr>
          <a:xfrm>
            <a:off x="5873834" y="1200150"/>
            <a:ext cx="2419800" cy="3725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4" name="Google Shape;54;p7"/>
          <p:cNvSpPr txBox="1"/>
          <p:nvPr>
            <p:ph idx="12" type="sldNum"/>
          </p:nvPr>
        </p:nvSpPr>
        <p:spPr>
          <a:xfrm>
            <a:off x="84043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55" name="Shape 55"/>
        <p:cNvGrpSpPr/>
        <p:nvPr/>
      </p:nvGrpSpPr>
      <p:grpSpPr>
        <a:xfrm>
          <a:off x="0" y="0"/>
          <a:ext cx="0" cy="0"/>
          <a:chOff x="0" y="0"/>
          <a:chExt cx="0" cy="0"/>
        </a:xfrm>
      </p:grpSpPr>
      <p:sp>
        <p:nvSpPr>
          <p:cNvPr id="56" name="Google Shape;56;p8"/>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57" name="Google Shape;57;p8"/>
          <p:cNvSpPr txBox="1"/>
          <p:nvPr>
            <p:ph idx="12" type="sldNum"/>
          </p:nvPr>
        </p:nvSpPr>
        <p:spPr>
          <a:xfrm>
            <a:off x="84043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9"/>
          <p:cNvSpPr txBox="1"/>
          <p:nvPr>
            <p:ph idx="1" type="body"/>
          </p:nvPr>
        </p:nvSpPr>
        <p:spPr>
          <a:xfrm>
            <a:off x="457200" y="4055343"/>
            <a:ext cx="8229600" cy="3687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800"/>
              <a:buNone/>
              <a:defRPr sz="1800"/>
            </a:lvl1pPr>
          </a:lstStyle>
          <a:p/>
        </p:txBody>
      </p:sp>
      <p:sp>
        <p:nvSpPr>
          <p:cNvPr id="60" name="Google Shape;60;p9"/>
          <p:cNvSpPr txBox="1"/>
          <p:nvPr>
            <p:ph idx="12" type="sldNum"/>
          </p:nvPr>
        </p:nvSpPr>
        <p:spPr>
          <a:xfrm>
            <a:off x="-92" y="4749844"/>
            <a:ext cx="9144000" cy="393600"/>
          </a:xfrm>
          <a:prstGeom prst="rect">
            <a:avLst/>
          </a:prstGeom>
        </p:spPr>
        <p:txBody>
          <a:bodyPr anchorCtr="0" anchor="t"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61" name="Shape 61"/>
        <p:cNvGrpSpPr/>
        <p:nvPr/>
      </p:nvGrpSpPr>
      <p:grpSpPr>
        <a:xfrm>
          <a:off x="0" y="0"/>
          <a:ext cx="0" cy="0"/>
          <a:chOff x="0" y="0"/>
          <a:chExt cx="0" cy="0"/>
        </a:xfrm>
      </p:grpSpPr>
      <p:sp>
        <p:nvSpPr>
          <p:cNvPr id="62" name="Google Shape;62;p10"/>
          <p:cNvSpPr txBox="1"/>
          <p:nvPr>
            <p:ph idx="12" type="sldNum"/>
          </p:nvPr>
        </p:nvSpPr>
        <p:spPr>
          <a:xfrm>
            <a:off x="84043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2pPr>
            <a:lvl3pPr lvl="2">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3pPr>
            <a:lvl4pPr lvl="3">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4pPr>
            <a:lvl5pPr lvl="4">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5pPr>
            <a:lvl6pPr lvl="5">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6pPr>
            <a:lvl7pPr lvl="6">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7pPr>
            <a:lvl8pPr lvl="7">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8pPr>
            <a:lvl9pPr lvl="8">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9pPr>
          </a:lstStyle>
          <a:p/>
        </p:txBody>
      </p:sp>
      <p:sp>
        <p:nvSpPr>
          <p:cNvPr id="7" name="Google Shape;7;p1"/>
          <p:cNvSpPr txBox="1"/>
          <p:nvPr>
            <p:ph idx="1" type="body"/>
          </p:nvPr>
        </p:nvSpPr>
        <p:spPr>
          <a:xfrm>
            <a:off x="786150" y="1261700"/>
            <a:ext cx="7571700" cy="3573600"/>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Clr>
                <a:schemeClr val="accent4"/>
              </a:buClr>
              <a:buSzPts val="3000"/>
              <a:buFont typeface="Source Sans Pro"/>
              <a:buChar char="◎"/>
              <a:defRPr sz="3000">
                <a:solidFill>
                  <a:schemeClr val="dk1"/>
                </a:solidFill>
                <a:latin typeface="Source Sans Pro"/>
                <a:ea typeface="Source Sans Pro"/>
                <a:cs typeface="Source Sans Pro"/>
                <a:sym typeface="Source Sans Pro"/>
              </a:defRPr>
            </a:lvl1pPr>
            <a:lvl2pPr indent="-381000" lvl="1" marL="9144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2pPr>
            <a:lvl3pPr indent="-381000" lvl="2" marL="13716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3pPr>
            <a:lvl4pPr indent="-342900" lvl="3" marL="18288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indent="-342900" lvl="4" marL="22860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indent="-342900" lvl="5" marL="27432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indent="-342900" lvl="6" marL="32004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indent="-342900" lvl="7" marL="36576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indent="-342900" lvl="8" marL="41148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lvl1pPr lvl="0" algn="r">
              <a:buNone/>
              <a:defRPr b="1" sz="1300">
                <a:solidFill>
                  <a:schemeClr val="accent1"/>
                </a:solidFill>
                <a:latin typeface="Source Sans Pro"/>
                <a:ea typeface="Source Sans Pro"/>
                <a:cs typeface="Source Sans Pro"/>
                <a:sym typeface="Source Sans Pro"/>
              </a:defRPr>
            </a:lvl1pPr>
            <a:lvl2pPr lvl="1" algn="r">
              <a:buNone/>
              <a:defRPr b="1" sz="1300">
                <a:solidFill>
                  <a:schemeClr val="accent1"/>
                </a:solidFill>
                <a:latin typeface="Source Sans Pro"/>
                <a:ea typeface="Source Sans Pro"/>
                <a:cs typeface="Source Sans Pro"/>
                <a:sym typeface="Source Sans Pro"/>
              </a:defRPr>
            </a:lvl2pPr>
            <a:lvl3pPr lvl="2" algn="r">
              <a:buNone/>
              <a:defRPr b="1" sz="1300">
                <a:solidFill>
                  <a:schemeClr val="accent1"/>
                </a:solidFill>
                <a:latin typeface="Source Sans Pro"/>
                <a:ea typeface="Source Sans Pro"/>
                <a:cs typeface="Source Sans Pro"/>
                <a:sym typeface="Source Sans Pro"/>
              </a:defRPr>
            </a:lvl3pPr>
            <a:lvl4pPr lvl="3" algn="r">
              <a:buNone/>
              <a:defRPr b="1" sz="1300">
                <a:solidFill>
                  <a:schemeClr val="accent1"/>
                </a:solidFill>
                <a:latin typeface="Source Sans Pro"/>
                <a:ea typeface="Source Sans Pro"/>
                <a:cs typeface="Source Sans Pro"/>
                <a:sym typeface="Source Sans Pro"/>
              </a:defRPr>
            </a:lvl4pPr>
            <a:lvl5pPr lvl="4" algn="r">
              <a:buNone/>
              <a:defRPr b="1" sz="1300">
                <a:solidFill>
                  <a:schemeClr val="accent1"/>
                </a:solidFill>
                <a:latin typeface="Source Sans Pro"/>
                <a:ea typeface="Source Sans Pro"/>
                <a:cs typeface="Source Sans Pro"/>
                <a:sym typeface="Source Sans Pro"/>
              </a:defRPr>
            </a:lvl5pPr>
            <a:lvl6pPr lvl="5" algn="r">
              <a:buNone/>
              <a:defRPr b="1" sz="1300">
                <a:solidFill>
                  <a:schemeClr val="accent1"/>
                </a:solidFill>
                <a:latin typeface="Source Sans Pro"/>
                <a:ea typeface="Source Sans Pro"/>
                <a:cs typeface="Source Sans Pro"/>
                <a:sym typeface="Source Sans Pro"/>
              </a:defRPr>
            </a:lvl6pPr>
            <a:lvl7pPr lvl="6" algn="r">
              <a:buNone/>
              <a:defRPr b="1" sz="1300">
                <a:solidFill>
                  <a:schemeClr val="accent1"/>
                </a:solidFill>
                <a:latin typeface="Source Sans Pro"/>
                <a:ea typeface="Source Sans Pro"/>
                <a:cs typeface="Source Sans Pro"/>
                <a:sym typeface="Source Sans Pro"/>
              </a:defRPr>
            </a:lvl7pPr>
            <a:lvl8pPr lvl="7" algn="r">
              <a:buNone/>
              <a:defRPr b="1" sz="1300">
                <a:solidFill>
                  <a:schemeClr val="accent1"/>
                </a:solidFill>
                <a:latin typeface="Source Sans Pro"/>
                <a:ea typeface="Source Sans Pro"/>
                <a:cs typeface="Source Sans Pro"/>
                <a:sym typeface="Source Sans Pro"/>
              </a:defRPr>
            </a:lvl8pPr>
            <a:lvl9pPr lvl="8" algn="r">
              <a:buNone/>
              <a:defRPr b="1" sz="1300">
                <a:solidFill>
                  <a:schemeClr val="accen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latin typeface="Roboto Slab"/>
              <a:ea typeface="Roboto Slab"/>
              <a:cs typeface="Roboto Slab"/>
              <a:sym typeface="Roboto Slab"/>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1.jpg"/><Relationship Id="rId9"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2.png"/><Relationship Id="rId7" Type="http://schemas.openxmlformats.org/officeDocument/2006/relationships/image" Target="../media/image10.png"/><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hyperlink" Target="mailto:anjali.thomas@pg.canterbury.ac.nz" TargetMode="External"/><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20.png"/><Relationship Id="rId8"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3"/>
          <p:cNvSpPr txBox="1"/>
          <p:nvPr>
            <p:ph type="ctrTitle"/>
          </p:nvPr>
        </p:nvSpPr>
        <p:spPr>
          <a:xfrm>
            <a:off x="814400" y="591400"/>
            <a:ext cx="7770900" cy="3378900"/>
          </a:xfrm>
          <a:prstGeom prst="rect">
            <a:avLst/>
          </a:prstGeom>
        </p:spPr>
        <p:txBody>
          <a:bodyPr anchorCtr="0" anchor="b" bIns="91425" lIns="91425" spcFirstLastPara="1" rIns="91425" wrap="square" tIns="91425">
            <a:noAutofit/>
          </a:bodyPr>
          <a:lstStyle/>
          <a:p>
            <a:pPr indent="0" lvl="0" marL="0" rtl="0" algn="ctr">
              <a:lnSpc>
                <a:spcPct val="140000"/>
              </a:lnSpc>
              <a:spcBef>
                <a:spcPts val="0"/>
              </a:spcBef>
              <a:spcAft>
                <a:spcPts val="0"/>
              </a:spcAft>
              <a:buNone/>
            </a:pPr>
            <a:r>
              <a:rPr b="1" lang="en" sz="2100">
                <a:solidFill>
                  <a:srgbClr val="1F6B8C"/>
                </a:solidFill>
                <a:highlight>
                  <a:srgbClr val="FFFFFF"/>
                </a:highlight>
                <a:latin typeface="Arial"/>
                <a:ea typeface="Arial"/>
                <a:cs typeface="Arial"/>
                <a:sym typeface="Arial"/>
              </a:rPr>
              <a:t>Rise in the frequency and intensity of extreme temperature events over New Zealand in connection to synoptic circulation features</a:t>
            </a:r>
            <a:endParaRPr b="1" sz="2100">
              <a:solidFill>
                <a:srgbClr val="1F6B8C"/>
              </a:solidFill>
              <a:highlight>
                <a:srgbClr val="FFFFFF"/>
              </a:highlight>
              <a:latin typeface="Arial"/>
              <a:ea typeface="Arial"/>
              <a:cs typeface="Arial"/>
              <a:sym typeface="Arial"/>
            </a:endParaRPr>
          </a:p>
          <a:p>
            <a:pPr indent="0" lvl="0" marL="0" rtl="0" algn="ctr">
              <a:lnSpc>
                <a:spcPct val="140000"/>
              </a:lnSpc>
              <a:spcBef>
                <a:spcPts val="600"/>
              </a:spcBef>
              <a:spcAft>
                <a:spcPts val="0"/>
              </a:spcAft>
              <a:buNone/>
            </a:pPr>
            <a:r>
              <a:rPr lang="en" sz="1555">
                <a:solidFill>
                  <a:srgbClr val="1F6B8C"/>
                </a:solidFill>
                <a:highlight>
                  <a:srgbClr val="FFFFFF"/>
                </a:highlight>
                <a:latin typeface="Arial"/>
                <a:ea typeface="Arial"/>
                <a:cs typeface="Arial"/>
                <a:sym typeface="Arial"/>
              </a:rPr>
              <a:t>Anjali Thomas</a:t>
            </a:r>
            <a:r>
              <a:rPr b="0" baseline="30000" lang="en" sz="1555">
                <a:solidFill>
                  <a:srgbClr val="666666"/>
                </a:solidFill>
                <a:highlight>
                  <a:srgbClr val="FFFFFF"/>
                </a:highlight>
                <a:latin typeface="Arial"/>
                <a:ea typeface="Arial"/>
                <a:cs typeface="Arial"/>
                <a:sym typeface="Arial"/>
              </a:rPr>
              <a:t>1</a:t>
            </a:r>
            <a:r>
              <a:rPr b="0" lang="en" sz="1555">
                <a:solidFill>
                  <a:srgbClr val="666666"/>
                </a:solidFill>
                <a:highlight>
                  <a:srgbClr val="FFFFFF"/>
                </a:highlight>
                <a:latin typeface="Arial"/>
                <a:ea typeface="Arial"/>
                <a:cs typeface="Arial"/>
                <a:sym typeface="Arial"/>
              </a:rPr>
              <a:t>, </a:t>
            </a:r>
            <a:r>
              <a:rPr b="0" lang="en" sz="1355">
                <a:solidFill>
                  <a:srgbClr val="666666"/>
                </a:solidFill>
                <a:highlight>
                  <a:srgbClr val="FFFFFF"/>
                </a:highlight>
                <a:latin typeface="Arial"/>
                <a:ea typeface="Arial"/>
                <a:cs typeface="Arial"/>
                <a:sym typeface="Arial"/>
              </a:rPr>
              <a:t>Adrian McDonald</a:t>
            </a:r>
            <a:r>
              <a:rPr b="0" baseline="30000" lang="en" sz="1355">
                <a:solidFill>
                  <a:srgbClr val="666666"/>
                </a:solidFill>
                <a:highlight>
                  <a:srgbClr val="FFFFFF"/>
                </a:highlight>
                <a:latin typeface="Arial"/>
                <a:ea typeface="Arial"/>
                <a:cs typeface="Arial"/>
                <a:sym typeface="Arial"/>
              </a:rPr>
              <a:t>1</a:t>
            </a:r>
            <a:r>
              <a:rPr b="0" lang="en" sz="1355">
                <a:solidFill>
                  <a:srgbClr val="666666"/>
                </a:solidFill>
                <a:highlight>
                  <a:srgbClr val="FFFFFF"/>
                </a:highlight>
                <a:latin typeface="Arial"/>
                <a:ea typeface="Arial"/>
                <a:cs typeface="Arial"/>
                <a:sym typeface="Arial"/>
              </a:rPr>
              <a:t>, James Renwick</a:t>
            </a:r>
            <a:r>
              <a:rPr b="0" baseline="30000" lang="en" sz="1355">
                <a:solidFill>
                  <a:srgbClr val="666666"/>
                </a:solidFill>
                <a:highlight>
                  <a:srgbClr val="FFFFFF"/>
                </a:highlight>
                <a:latin typeface="Arial"/>
                <a:ea typeface="Arial"/>
                <a:cs typeface="Arial"/>
                <a:sym typeface="Arial"/>
              </a:rPr>
              <a:t>2</a:t>
            </a:r>
            <a:r>
              <a:rPr b="0" lang="en" sz="1355">
                <a:solidFill>
                  <a:srgbClr val="666666"/>
                </a:solidFill>
                <a:highlight>
                  <a:srgbClr val="FFFFFF"/>
                </a:highlight>
                <a:latin typeface="Arial"/>
                <a:ea typeface="Arial"/>
                <a:cs typeface="Arial"/>
                <a:sym typeface="Arial"/>
              </a:rPr>
              <a:t>, Jordis Tradowsky</a:t>
            </a:r>
            <a:r>
              <a:rPr b="0" baseline="30000" lang="en" sz="1355">
                <a:solidFill>
                  <a:srgbClr val="666666"/>
                </a:solidFill>
                <a:highlight>
                  <a:srgbClr val="FFFFFF"/>
                </a:highlight>
                <a:latin typeface="Arial"/>
                <a:ea typeface="Arial"/>
                <a:cs typeface="Arial"/>
                <a:sym typeface="Arial"/>
              </a:rPr>
              <a:t>3,4</a:t>
            </a:r>
            <a:r>
              <a:rPr b="0" lang="en" sz="1355">
                <a:solidFill>
                  <a:srgbClr val="666666"/>
                </a:solidFill>
                <a:highlight>
                  <a:srgbClr val="FFFFFF"/>
                </a:highlight>
                <a:latin typeface="Arial"/>
                <a:ea typeface="Arial"/>
                <a:cs typeface="Arial"/>
                <a:sym typeface="Arial"/>
              </a:rPr>
              <a:t>, Greg Bodeker</a:t>
            </a:r>
            <a:r>
              <a:rPr b="0" baseline="30000" lang="en" sz="1355">
                <a:solidFill>
                  <a:srgbClr val="666666"/>
                </a:solidFill>
                <a:highlight>
                  <a:srgbClr val="FFFFFF"/>
                </a:highlight>
                <a:latin typeface="Arial"/>
                <a:ea typeface="Arial"/>
                <a:cs typeface="Arial"/>
                <a:sym typeface="Arial"/>
              </a:rPr>
              <a:t>2,3 </a:t>
            </a:r>
            <a:r>
              <a:rPr b="0" lang="en" sz="1355">
                <a:solidFill>
                  <a:srgbClr val="666666"/>
                </a:solidFill>
                <a:highlight>
                  <a:srgbClr val="FFFFFF"/>
                </a:highlight>
                <a:latin typeface="Arial"/>
                <a:ea typeface="Arial"/>
                <a:cs typeface="Arial"/>
                <a:sym typeface="Arial"/>
              </a:rPr>
              <a:t>, Suzanne Rosier</a:t>
            </a:r>
            <a:r>
              <a:rPr b="0" baseline="30000" lang="en" sz="1355">
                <a:solidFill>
                  <a:srgbClr val="666666"/>
                </a:solidFill>
                <a:highlight>
                  <a:srgbClr val="FFFFFF"/>
                </a:highlight>
                <a:latin typeface="Arial"/>
                <a:ea typeface="Arial"/>
                <a:cs typeface="Arial"/>
                <a:sym typeface="Arial"/>
              </a:rPr>
              <a:t>5</a:t>
            </a:r>
            <a:endParaRPr b="0" baseline="30000" sz="1355">
              <a:solidFill>
                <a:srgbClr val="666666"/>
              </a:solidFill>
              <a:highlight>
                <a:srgbClr val="FFFFFF"/>
              </a:highlight>
              <a:latin typeface="Arial"/>
              <a:ea typeface="Arial"/>
              <a:cs typeface="Arial"/>
              <a:sym typeface="Arial"/>
            </a:endParaRPr>
          </a:p>
          <a:p>
            <a:pPr indent="0" lvl="0" marL="0" rtl="0" algn="ctr">
              <a:lnSpc>
                <a:spcPct val="115000"/>
              </a:lnSpc>
              <a:spcBef>
                <a:spcPts val="600"/>
              </a:spcBef>
              <a:spcAft>
                <a:spcPts val="0"/>
              </a:spcAft>
              <a:buNone/>
            </a:pPr>
            <a:r>
              <a:rPr b="0" baseline="30000" lang="en" sz="1100">
                <a:solidFill>
                  <a:srgbClr val="666666"/>
                </a:solidFill>
                <a:highlight>
                  <a:srgbClr val="FFFFFF"/>
                </a:highlight>
                <a:latin typeface="Arial"/>
                <a:ea typeface="Arial"/>
                <a:cs typeface="Arial"/>
                <a:sym typeface="Arial"/>
              </a:rPr>
              <a:t>1</a:t>
            </a:r>
            <a:r>
              <a:rPr b="0" lang="en" sz="1100">
                <a:solidFill>
                  <a:srgbClr val="666666"/>
                </a:solidFill>
                <a:highlight>
                  <a:srgbClr val="FFFFFF"/>
                </a:highlight>
                <a:latin typeface="Arial"/>
                <a:ea typeface="Arial"/>
                <a:cs typeface="Arial"/>
                <a:sym typeface="Arial"/>
              </a:rPr>
              <a:t>University of Canterbury, School of Physical and Chemical Sciences, Christchurch, New Zealand </a:t>
            </a:r>
            <a:endParaRPr b="0" sz="1100">
              <a:solidFill>
                <a:srgbClr val="666666"/>
              </a:solidFill>
              <a:highlight>
                <a:srgbClr val="FFFFFF"/>
              </a:highlight>
              <a:latin typeface="Arial"/>
              <a:ea typeface="Arial"/>
              <a:cs typeface="Arial"/>
              <a:sym typeface="Arial"/>
            </a:endParaRPr>
          </a:p>
          <a:p>
            <a:pPr indent="0" lvl="0" marL="0" rtl="0" algn="ctr">
              <a:lnSpc>
                <a:spcPct val="115000"/>
              </a:lnSpc>
              <a:spcBef>
                <a:spcPts val="0"/>
              </a:spcBef>
              <a:spcAft>
                <a:spcPts val="0"/>
              </a:spcAft>
              <a:buNone/>
            </a:pPr>
            <a:r>
              <a:rPr b="0" baseline="30000" lang="en" sz="1100">
                <a:solidFill>
                  <a:srgbClr val="666666"/>
                </a:solidFill>
                <a:highlight>
                  <a:srgbClr val="FFFFFF"/>
                </a:highlight>
                <a:latin typeface="Arial"/>
                <a:ea typeface="Arial"/>
                <a:cs typeface="Arial"/>
                <a:sym typeface="Arial"/>
              </a:rPr>
              <a:t>2</a:t>
            </a:r>
            <a:r>
              <a:rPr b="0" lang="en" sz="1100">
                <a:solidFill>
                  <a:srgbClr val="666666"/>
                </a:solidFill>
                <a:highlight>
                  <a:srgbClr val="FFFFFF"/>
                </a:highlight>
                <a:latin typeface="Arial"/>
                <a:ea typeface="Arial"/>
                <a:cs typeface="Arial"/>
                <a:sym typeface="Arial"/>
              </a:rPr>
              <a:t>Victoria University of Wellington, School of Geography, Environment and Earth Science, New Zealand</a:t>
            </a:r>
            <a:endParaRPr b="0" sz="1100">
              <a:solidFill>
                <a:srgbClr val="666666"/>
              </a:solidFill>
              <a:highlight>
                <a:srgbClr val="FFFFFF"/>
              </a:highlight>
              <a:latin typeface="Arial"/>
              <a:ea typeface="Arial"/>
              <a:cs typeface="Arial"/>
              <a:sym typeface="Arial"/>
            </a:endParaRPr>
          </a:p>
          <a:p>
            <a:pPr indent="0" lvl="0" marL="0" rtl="0" algn="ctr">
              <a:lnSpc>
                <a:spcPct val="115000"/>
              </a:lnSpc>
              <a:spcBef>
                <a:spcPts val="0"/>
              </a:spcBef>
              <a:spcAft>
                <a:spcPts val="0"/>
              </a:spcAft>
              <a:buNone/>
            </a:pPr>
            <a:r>
              <a:rPr b="0" baseline="30000" lang="en" sz="1100">
                <a:solidFill>
                  <a:srgbClr val="666666"/>
                </a:solidFill>
                <a:highlight>
                  <a:srgbClr val="FFFFFF"/>
                </a:highlight>
                <a:latin typeface="Arial"/>
                <a:ea typeface="Arial"/>
                <a:cs typeface="Arial"/>
                <a:sym typeface="Arial"/>
              </a:rPr>
              <a:t>3</a:t>
            </a:r>
            <a:r>
              <a:rPr b="0" lang="en" sz="1100">
                <a:solidFill>
                  <a:srgbClr val="666666"/>
                </a:solidFill>
                <a:highlight>
                  <a:srgbClr val="FFFFFF"/>
                </a:highlight>
                <a:latin typeface="Arial"/>
                <a:ea typeface="Arial"/>
                <a:cs typeface="Arial"/>
                <a:sym typeface="Arial"/>
              </a:rPr>
              <a:t>Bodeker Scientific, Alexandra, New Zealand </a:t>
            </a:r>
            <a:endParaRPr b="0" sz="1100">
              <a:solidFill>
                <a:srgbClr val="666666"/>
              </a:solidFill>
              <a:highlight>
                <a:srgbClr val="FFFFFF"/>
              </a:highlight>
              <a:latin typeface="Arial"/>
              <a:ea typeface="Arial"/>
              <a:cs typeface="Arial"/>
              <a:sym typeface="Arial"/>
            </a:endParaRPr>
          </a:p>
          <a:p>
            <a:pPr indent="0" lvl="0" marL="0" rtl="0" algn="ctr">
              <a:lnSpc>
                <a:spcPct val="115000"/>
              </a:lnSpc>
              <a:spcBef>
                <a:spcPts val="0"/>
              </a:spcBef>
              <a:spcAft>
                <a:spcPts val="0"/>
              </a:spcAft>
              <a:buNone/>
            </a:pPr>
            <a:r>
              <a:rPr b="0" baseline="30000" lang="en" sz="1100">
                <a:solidFill>
                  <a:srgbClr val="666666"/>
                </a:solidFill>
                <a:highlight>
                  <a:srgbClr val="FFFFFF"/>
                </a:highlight>
                <a:latin typeface="Arial"/>
                <a:ea typeface="Arial"/>
                <a:cs typeface="Arial"/>
                <a:sym typeface="Arial"/>
              </a:rPr>
              <a:t>4</a:t>
            </a:r>
            <a:r>
              <a:rPr b="0" lang="en" sz="1100">
                <a:solidFill>
                  <a:srgbClr val="666666"/>
                </a:solidFill>
                <a:highlight>
                  <a:srgbClr val="FFFFFF"/>
                </a:highlight>
                <a:latin typeface="Arial"/>
                <a:ea typeface="Arial"/>
                <a:cs typeface="Arial"/>
                <a:sym typeface="Arial"/>
              </a:rPr>
              <a:t>Deutscher Wetterdienst, Regional Climate Office Potsdam, Stahnsdorf, Germany </a:t>
            </a:r>
            <a:endParaRPr b="0" sz="1100">
              <a:solidFill>
                <a:srgbClr val="666666"/>
              </a:solidFill>
              <a:highlight>
                <a:srgbClr val="FFFFFF"/>
              </a:highlight>
              <a:latin typeface="Arial"/>
              <a:ea typeface="Arial"/>
              <a:cs typeface="Arial"/>
              <a:sym typeface="Arial"/>
            </a:endParaRPr>
          </a:p>
          <a:p>
            <a:pPr indent="0" lvl="0" marL="0" rtl="0" algn="ctr">
              <a:lnSpc>
                <a:spcPct val="140000"/>
              </a:lnSpc>
              <a:spcBef>
                <a:spcPts val="0"/>
              </a:spcBef>
              <a:spcAft>
                <a:spcPts val="600"/>
              </a:spcAft>
              <a:buNone/>
            </a:pPr>
            <a:r>
              <a:rPr b="0" baseline="30000" lang="en" sz="1100">
                <a:solidFill>
                  <a:srgbClr val="666666"/>
                </a:solidFill>
                <a:latin typeface="Arial"/>
                <a:ea typeface="Arial"/>
                <a:cs typeface="Arial"/>
                <a:sym typeface="Arial"/>
              </a:rPr>
              <a:t>5</a:t>
            </a:r>
            <a:r>
              <a:rPr b="0" lang="en" sz="1100">
                <a:solidFill>
                  <a:srgbClr val="666666"/>
                </a:solidFill>
                <a:latin typeface="Arial"/>
                <a:ea typeface="Arial"/>
                <a:cs typeface="Arial"/>
                <a:sym typeface="Arial"/>
              </a:rPr>
              <a:t>National Institute of Water and Atmospheric Research (NIWA), </a:t>
            </a:r>
            <a:r>
              <a:rPr b="0" lang="en" sz="1100">
                <a:solidFill>
                  <a:srgbClr val="666666"/>
                </a:solidFill>
                <a:highlight>
                  <a:srgbClr val="FFFFFF"/>
                </a:highlight>
                <a:latin typeface="Arial"/>
                <a:ea typeface="Arial"/>
                <a:cs typeface="Arial"/>
                <a:sym typeface="Arial"/>
              </a:rPr>
              <a:t>New Zealand </a:t>
            </a:r>
            <a:endParaRPr b="0" sz="1100">
              <a:solidFill>
                <a:srgbClr val="666666"/>
              </a:solidFill>
              <a:latin typeface="Arial"/>
              <a:ea typeface="Arial"/>
              <a:cs typeface="Arial"/>
              <a:sym typeface="Arial"/>
            </a:endParaRPr>
          </a:p>
        </p:txBody>
      </p:sp>
      <p:pic>
        <p:nvPicPr>
          <p:cNvPr id="84" name="Google Shape;84;p13"/>
          <p:cNvPicPr preferRelativeResize="0"/>
          <p:nvPr/>
        </p:nvPicPr>
        <p:blipFill>
          <a:blip r:embed="rId3">
            <a:alphaModFix/>
          </a:blip>
          <a:stretch>
            <a:fillRect/>
          </a:stretch>
        </p:blipFill>
        <p:spPr>
          <a:xfrm>
            <a:off x="47799" y="0"/>
            <a:ext cx="2530065" cy="726600"/>
          </a:xfrm>
          <a:prstGeom prst="rect">
            <a:avLst/>
          </a:prstGeom>
          <a:noFill/>
          <a:ln>
            <a:noFill/>
          </a:ln>
        </p:spPr>
      </p:pic>
      <p:pic>
        <p:nvPicPr>
          <p:cNvPr id="85" name="Google Shape;85;p13"/>
          <p:cNvPicPr preferRelativeResize="0"/>
          <p:nvPr/>
        </p:nvPicPr>
        <p:blipFill rotWithShape="1">
          <a:blip r:embed="rId4">
            <a:alphaModFix/>
          </a:blip>
          <a:srcRect b="0" l="0" r="0" t="0"/>
          <a:stretch/>
        </p:blipFill>
        <p:spPr>
          <a:xfrm>
            <a:off x="1410098" y="3970306"/>
            <a:ext cx="1403925" cy="838469"/>
          </a:xfrm>
          <a:prstGeom prst="rect">
            <a:avLst/>
          </a:prstGeom>
          <a:noFill/>
          <a:ln>
            <a:noFill/>
          </a:ln>
        </p:spPr>
      </p:pic>
      <p:pic>
        <p:nvPicPr>
          <p:cNvPr id="86" name="Google Shape;86;p13"/>
          <p:cNvPicPr preferRelativeResize="0"/>
          <p:nvPr/>
        </p:nvPicPr>
        <p:blipFill>
          <a:blip r:embed="rId5">
            <a:alphaModFix/>
          </a:blip>
          <a:stretch>
            <a:fillRect/>
          </a:stretch>
        </p:blipFill>
        <p:spPr>
          <a:xfrm>
            <a:off x="5168350" y="4382837"/>
            <a:ext cx="1799025" cy="544825"/>
          </a:xfrm>
          <a:prstGeom prst="rect">
            <a:avLst/>
          </a:prstGeom>
          <a:noFill/>
          <a:ln>
            <a:noFill/>
          </a:ln>
        </p:spPr>
      </p:pic>
      <p:pic>
        <p:nvPicPr>
          <p:cNvPr id="87" name="Google Shape;87;p13"/>
          <p:cNvPicPr preferRelativeResize="0"/>
          <p:nvPr/>
        </p:nvPicPr>
        <p:blipFill>
          <a:blip r:embed="rId6">
            <a:alphaModFix/>
          </a:blip>
          <a:stretch>
            <a:fillRect/>
          </a:stretch>
        </p:blipFill>
        <p:spPr>
          <a:xfrm>
            <a:off x="47800" y="3274632"/>
            <a:ext cx="1362301" cy="1814719"/>
          </a:xfrm>
          <a:prstGeom prst="rect">
            <a:avLst/>
          </a:prstGeom>
          <a:noFill/>
          <a:ln>
            <a:noFill/>
          </a:ln>
        </p:spPr>
      </p:pic>
      <p:pic>
        <p:nvPicPr>
          <p:cNvPr id="88" name="Google Shape;88;p13"/>
          <p:cNvPicPr preferRelativeResize="0"/>
          <p:nvPr/>
        </p:nvPicPr>
        <p:blipFill>
          <a:blip r:embed="rId7">
            <a:alphaModFix/>
          </a:blip>
          <a:stretch>
            <a:fillRect/>
          </a:stretch>
        </p:blipFill>
        <p:spPr>
          <a:xfrm>
            <a:off x="7402748" y="4263962"/>
            <a:ext cx="1492634" cy="544825"/>
          </a:xfrm>
          <a:prstGeom prst="rect">
            <a:avLst/>
          </a:prstGeom>
          <a:noFill/>
          <a:ln>
            <a:noFill/>
          </a:ln>
        </p:spPr>
      </p:pic>
      <p:pic>
        <p:nvPicPr>
          <p:cNvPr id="89" name="Google Shape;89;p13"/>
          <p:cNvPicPr preferRelativeResize="0"/>
          <p:nvPr/>
        </p:nvPicPr>
        <p:blipFill>
          <a:blip r:embed="rId8">
            <a:alphaModFix/>
          </a:blip>
          <a:stretch>
            <a:fillRect/>
          </a:stretch>
        </p:blipFill>
        <p:spPr>
          <a:xfrm>
            <a:off x="5205625" y="3912902"/>
            <a:ext cx="1403924" cy="406950"/>
          </a:xfrm>
          <a:prstGeom prst="rect">
            <a:avLst/>
          </a:prstGeom>
          <a:noFill/>
          <a:ln>
            <a:noFill/>
          </a:ln>
        </p:spPr>
      </p:pic>
      <p:pic>
        <p:nvPicPr>
          <p:cNvPr id="90" name="Google Shape;90;p13"/>
          <p:cNvPicPr preferRelativeResize="0"/>
          <p:nvPr/>
        </p:nvPicPr>
        <p:blipFill>
          <a:blip r:embed="rId9">
            <a:alphaModFix/>
          </a:blip>
          <a:stretch>
            <a:fillRect/>
          </a:stretch>
        </p:blipFill>
        <p:spPr>
          <a:xfrm>
            <a:off x="3063237" y="4166274"/>
            <a:ext cx="1893175" cy="642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ph type="ctrTitle"/>
          </p:nvPr>
        </p:nvSpPr>
        <p:spPr>
          <a:xfrm>
            <a:off x="1591550" y="54475"/>
            <a:ext cx="6418500" cy="52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300">
                <a:solidFill>
                  <a:srgbClr val="1F6B8C"/>
                </a:solidFill>
                <a:latin typeface="Arial"/>
                <a:ea typeface="Arial"/>
                <a:cs typeface="Arial"/>
                <a:sym typeface="Arial"/>
              </a:rPr>
              <a:t>Climate Change and Extreme Temperatures</a:t>
            </a:r>
            <a:endParaRPr sz="2300">
              <a:solidFill>
                <a:srgbClr val="1F6B8C"/>
              </a:solidFill>
              <a:latin typeface="Arial"/>
              <a:ea typeface="Arial"/>
              <a:cs typeface="Arial"/>
              <a:sym typeface="Arial"/>
            </a:endParaRPr>
          </a:p>
        </p:txBody>
      </p:sp>
      <p:pic>
        <p:nvPicPr>
          <p:cNvPr id="96" name="Google Shape;96;p14"/>
          <p:cNvPicPr preferRelativeResize="0"/>
          <p:nvPr/>
        </p:nvPicPr>
        <p:blipFill>
          <a:blip r:embed="rId3">
            <a:alphaModFix/>
          </a:blip>
          <a:stretch>
            <a:fillRect/>
          </a:stretch>
        </p:blipFill>
        <p:spPr>
          <a:xfrm>
            <a:off x="230550" y="902950"/>
            <a:ext cx="4592575" cy="2695821"/>
          </a:xfrm>
          <a:prstGeom prst="rect">
            <a:avLst/>
          </a:prstGeom>
          <a:noFill/>
          <a:ln>
            <a:noFill/>
          </a:ln>
        </p:spPr>
      </p:pic>
      <p:sp>
        <p:nvSpPr>
          <p:cNvPr id="97" name="Google Shape;97;p14"/>
          <p:cNvSpPr txBox="1"/>
          <p:nvPr/>
        </p:nvSpPr>
        <p:spPr>
          <a:xfrm>
            <a:off x="230550" y="1170650"/>
            <a:ext cx="5043300" cy="384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1000"/>
              </a:spcAft>
              <a:buNone/>
            </a:pPr>
            <a:r>
              <a:t/>
            </a:r>
            <a:endParaRPr sz="1300">
              <a:solidFill>
                <a:srgbClr val="434343"/>
              </a:solidFill>
            </a:endParaRPr>
          </a:p>
        </p:txBody>
      </p:sp>
      <p:sp>
        <p:nvSpPr>
          <p:cNvPr id="98" name="Google Shape;98;p14"/>
          <p:cNvSpPr txBox="1"/>
          <p:nvPr/>
        </p:nvSpPr>
        <p:spPr>
          <a:xfrm>
            <a:off x="132900" y="3919850"/>
            <a:ext cx="4334400" cy="10518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434343"/>
              </a:buClr>
              <a:buSzPts val="1200"/>
              <a:buChar char="❏"/>
            </a:pPr>
            <a:r>
              <a:rPr lang="en" sz="1200">
                <a:solidFill>
                  <a:srgbClr val="434343"/>
                </a:solidFill>
              </a:rPr>
              <a:t>With every degree of warming→unprecedented extreme weather events are to be expected.</a:t>
            </a:r>
            <a:endParaRPr sz="1200">
              <a:solidFill>
                <a:srgbClr val="434343"/>
              </a:solidFill>
            </a:endParaRPr>
          </a:p>
          <a:p>
            <a:pPr indent="-304800" lvl="0" marL="457200" rtl="0" algn="l">
              <a:spcBef>
                <a:spcPts val="1000"/>
              </a:spcBef>
              <a:spcAft>
                <a:spcPts val="1000"/>
              </a:spcAft>
              <a:buClr>
                <a:srgbClr val="434343"/>
              </a:buClr>
              <a:buSzPts val="1200"/>
              <a:buChar char="❏"/>
            </a:pPr>
            <a:r>
              <a:rPr lang="en" sz="1200">
                <a:solidFill>
                  <a:srgbClr val="434343"/>
                </a:solidFill>
              </a:rPr>
              <a:t>Largest contributors to this change are human-induced GHG emissions. </a:t>
            </a:r>
            <a:r>
              <a:rPr lang="en" sz="1200">
                <a:solidFill>
                  <a:srgbClr val="434343"/>
                </a:solidFill>
              </a:rPr>
              <a:t> </a:t>
            </a:r>
            <a:endParaRPr sz="1200">
              <a:solidFill>
                <a:srgbClr val="434343"/>
              </a:solidFill>
            </a:endParaRPr>
          </a:p>
        </p:txBody>
      </p:sp>
      <p:pic>
        <p:nvPicPr>
          <p:cNvPr id="99" name="Google Shape;99;p14"/>
          <p:cNvPicPr preferRelativeResize="0"/>
          <p:nvPr/>
        </p:nvPicPr>
        <p:blipFill rotWithShape="1">
          <a:blip r:embed="rId4">
            <a:alphaModFix/>
          </a:blip>
          <a:srcRect b="0" l="189" r="189" t="0"/>
          <a:stretch/>
        </p:blipFill>
        <p:spPr>
          <a:xfrm>
            <a:off x="4823128" y="581875"/>
            <a:ext cx="4238249" cy="3190702"/>
          </a:xfrm>
          <a:prstGeom prst="rect">
            <a:avLst/>
          </a:prstGeom>
          <a:noFill/>
          <a:ln>
            <a:noFill/>
          </a:ln>
        </p:spPr>
      </p:pic>
      <p:pic>
        <p:nvPicPr>
          <p:cNvPr id="100" name="Google Shape;100;p14"/>
          <p:cNvPicPr preferRelativeResize="0"/>
          <p:nvPr/>
        </p:nvPicPr>
        <p:blipFill>
          <a:blip r:embed="rId5">
            <a:alphaModFix/>
          </a:blip>
          <a:stretch>
            <a:fillRect/>
          </a:stretch>
        </p:blipFill>
        <p:spPr>
          <a:xfrm>
            <a:off x="7585549" y="1713650"/>
            <a:ext cx="992750" cy="1373750"/>
          </a:xfrm>
          <a:prstGeom prst="rect">
            <a:avLst/>
          </a:prstGeom>
          <a:noFill/>
          <a:ln cap="flat" cmpd="sng" w="19050">
            <a:solidFill>
              <a:srgbClr val="000000"/>
            </a:solidFill>
            <a:prstDash val="solid"/>
            <a:round/>
            <a:headEnd len="sm" w="sm" type="none"/>
            <a:tailEnd len="sm" w="sm" type="none"/>
          </a:ln>
        </p:spPr>
      </p:pic>
      <p:sp>
        <p:nvSpPr>
          <p:cNvPr id="101" name="Google Shape;101;p14"/>
          <p:cNvSpPr txBox="1"/>
          <p:nvPr/>
        </p:nvSpPr>
        <p:spPr>
          <a:xfrm>
            <a:off x="4726975" y="3919850"/>
            <a:ext cx="4334400" cy="10518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434343"/>
              </a:buClr>
              <a:buSzPts val="1200"/>
              <a:buChar char="❏"/>
            </a:pPr>
            <a:r>
              <a:rPr lang="en" sz="1200">
                <a:solidFill>
                  <a:srgbClr val="434343"/>
                </a:solidFill>
              </a:rPr>
              <a:t>Estimate how </a:t>
            </a:r>
            <a:r>
              <a:rPr lang="en" sz="1200">
                <a:solidFill>
                  <a:srgbClr val="434343"/>
                </a:solidFill>
              </a:rPr>
              <a:t>temperature</a:t>
            </a:r>
            <a:r>
              <a:rPr lang="en" sz="1200">
                <a:solidFill>
                  <a:srgbClr val="434343"/>
                </a:solidFill>
              </a:rPr>
              <a:t> over New Zealand </a:t>
            </a:r>
            <a:r>
              <a:rPr lang="en" sz="1200">
                <a:solidFill>
                  <a:srgbClr val="434343"/>
                </a:solidFill>
              </a:rPr>
              <a:t>changes</a:t>
            </a:r>
            <a:r>
              <a:rPr lang="en" sz="1200">
                <a:solidFill>
                  <a:srgbClr val="434343"/>
                </a:solidFill>
              </a:rPr>
              <a:t> with </a:t>
            </a:r>
            <a:r>
              <a:rPr lang="en" sz="1200">
                <a:solidFill>
                  <a:srgbClr val="434343"/>
                </a:solidFill>
              </a:rPr>
              <a:t>and without anthropogenic GHG emissions. </a:t>
            </a:r>
            <a:r>
              <a:rPr lang="en" sz="1200">
                <a:solidFill>
                  <a:srgbClr val="434343"/>
                </a:solidFill>
              </a:rPr>
              <a:t> </a:t>
            </a:r>
            <a:endParaRPr sz="1200">
              <a:solidFill>
                <a:srgbClr val="434343"/>
              </a:solidFill>
            </a:endParaRPr>
          </a:p>
          <a:p>
            <a:pPr indent="-304800" lvl="0" marL="457200" rtl="0" algn="l">
              <a:spcBef>
                <a:spcPts val="1000"/>
              </a:spcBef>
              <a:spcAft>
                <a:spcPts val="1000"/>
              </a:spcAft>
              <a:buClr>
                <a:srgbClr val="434343"/>
              </a:buClr>
              <a:buSzPts val="1200"/>
              <a:buChar char="❏"/>
            </a:pPr>
            <a:r>
              <a:rPr lang="en" sz="1200">
                <a:solidFill>
                  <a:srgbClr val="434343"/>
                </a:solidFill>
              </a:rPr>
              <a:t>Anthropogenic ensembles has a higher occurrence of extreme warm days than the natural ensembles. </a:t>
            </a:r>
            <a:endParaRPr sz="1200">
              <a:solidFill>
                <a:srgbClr val="43434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5"/>
          <p:cNvSpPr txBox="1"/>
          <p:nvPr/>
        </p:nvSpPr>
        <p:spPr>
          <a:xfrm>
            <a:off x="174000" y="395826"/>
            <a:ext cx="4398000" cy="408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rPr>
              <a:t>W</a:t>
            </a:r>
            <a:r>
              <a:rPr lang="en">
                <a:solidFill>
                  <a:srgbClr val="434343"/>
                </a:solidFill>
              </a:rPr>
              <a:t>e estimate how the frequency and intensity of extreme temperature </a:t>
            </a:r>
            <a:r>
              <a:rPr lang="en">
                <a:solidFill>
                  <a:srgbClr val="434343"/>
                </a:solidFill>
              </a:rPr>
              <a:t>e</a:t>
            </a:r>
            <a:r>
              <a:rPr lang="en">
                <a:solidFill>
                  <a:srgbClr val="434343"/>
                </a:solidFill>
              </a:rPr>
              <a:t>vents in New Zealand changes with increasing GHG concentrations.</a:t>
            </a:r>
            <a:endParaRPr>
              <a:solidFill>
                <a:srgbClr val="434343"/>
              </a:solidFill>
            </a:endParaRPr>
          </a:p>
          <a:p>
            <a:pPr indent="0" lvl="0" marL="0" rtl="0" algn="l">
              <a:spcBef>
                <a:spcPts val="0"/>
              </a:spcBef>
              <a:spcAft>
                <a:spcPts val="0"/>
              </a:spcAft>
              <a:buNone/>
            </a:pPr>
            <a:r>
              <a:t/>
            </a:r>
            <a:endParaRPr>
              <a:solidFill>
                <a:srgbClr val="434343"/>
              </a:solidFill>
            </a:endParaRPr>
          </a:p>
          <a:p>
            <a:pPr indent="-317500" lvl="0" marL="457200" rtl="0" algn="l">
              <a:spcBef>
                <a:spcPts val="0"/>
              </a:spcBef>
              <a:spcAft>
                <a:spcPts val="0"/>
              </a:spcAft>
              <a:buSzPts val="1400"/>
              <a:buChar char="➢"/>
            </a:pPr>
            <a:r>
              <a:rPr lang="en">
                <a:solidFill>
                  <a:srgbClr val="434343"/>
                </a:solidFill>
              </a:rPr>
              <a:t>Using</a:t>
            </a:r>
            <a:r>
              <a:rPr b="1" lang="en">
                <a:solidFill>
                  <a:srgbClr val="1F6B8C"/>
                </a:solidFill>
              </a:rPr>
              <a:t> weather@home (w@h) </a:t>
            </a:r>
            <a:r>
              <a:rPr lang="en">
                <a:solidFill>
                  <a:srgbClr val="434343"/>
                </a:solidFill>
              </a:rPr>
              <a:t>ensemble simulations</a:t>
            </a:r>
            <a:endParaRPr>
              <a:solidFill>
                <a:srgbClr val="434343"/>
              </a:solidFill>
            </a:endParaRPr>
          </a:p>
          <a:p>
            <a:pPr indent="-317500" lvl="1" marL="914400" rtl="0" algn="l">
              <a:spcBef>
                <a:spcPts val="1000"/>
              </a:spcBef>
              <a:spcAft>
                <a:spcPts val="0"/>
              </a:spcAft>
              <a:buClr>
                <a:srgbClr val="434343"/>
              </a:buClr>
              <a:buSzPts val="1400"/>
              <a:buFont typeface="Times New Roman"/>
              <a:buChar char="○"/>
            </a:pPr>
            <a:r>
              <a:rPr b="1" lang="en">
                <a:solidFill>
                  <a:srgbClr val="1F6B8C"/>
                </a:solidFill>
              </a:rPr>
              <a:t>ANT - post-industrial conditions</a:t>
            </a:r>
            <a:r>
              <a:rPr b="1" lang="en">
                <a:solidFill>
                  <a:srgbClr val="434343"/>
                </a:solidFill>
              </a:rPr>
              <a:t> </a:t>
            </a:r>
            <a:r>
              <a:rPr lang="en">
                <a:solidFill>
                  <a:srgbClr val="434343"/>
                </a:solidFill>
              </a:rPr>
              <a:t>(</a:t>
            </a:r>
            <a:r>
              <a:rPr lang="en">
                <a:solidFill>
                  <a:srgbClr val="434343"/>
                </a:solidFill>
                <a:highlight>
                  <a:srgbClr val="FFFFFF"/>
                </a:highlight>
              </a:rPr>
              <a:t>with all forcings</a:t>
            </a:r>
            <a:r>
              <a:rPr lang="en">
                <a:solidFill>
                  <a:srgbClr val="434343"/>
                </a:solidFill>
              </a:rPr>
              <a:t>)</a:t>
            </a:r>
            <a:endParaRPr b="1">
              <a:solidFill>
                <a:srgbClr val="1F6B8C"/>
              </a:solidFill>
            </a:endParaRPr>
          </a:p>
          <a:p>
            <a:pPr indent="-317500" lvl="1" marL="914400" rtl="0" algn="l">
              <a:spcBef>
                <a:spcPts val="1000"/>
              </a:spcBef>
              <a:spcAft>
                <a:spcPts val="0"/>
              </a:spcAft>
              <a:buClr>
                <a:srgbClr val="434343"/>
              </a:buClr>
              <a:buSzPts val="1400"/>
              <a:buFont typeface="Times New Roman"/>
              <a:buChar char="○"/>
            </a:pPr>
            <a:r>
              <a:rPr b="1" lang="en">
                <a:solidFill>
                  <a:srgbClr val="1F6B8C"/>
                </a:solidFill>
              </a:rPr>
              <a:t>NAT - </a:t>
            </a:r>
            <a:r>
              <a:rPr b="1" lang="en">
                <a:solidFill>
                  <a:srgbClr val="1F6B8C"/>
                </a:solidFill>
              </a:rPr>
              <a:t>natural pre-industrial conditions</a:t>
            </a:r>
            <a:r>
              <a:rPr lang="en">
                <a:solidFill>
                  <a:srgbClr val="434343"/>
                </a:solidFill>
              </a:rPr>
              <a:t> (</a:t>
            </a:r>
            <a:r>
              <a:rPr lang="en">
                <a:solidFill>
                  <a:srgbClr val="434343"/>
                </a:solidFill>
                <a:highlight>
                  <a:srgbClr val="FFFFFF"/>
                </a:highlight>
              </a:rPr>
              <a:t>with forcings set to pre-industrial levels - </a:t>
            </a:r>
            <a:r>
              <a:rPr lang="en">
                <a:solidFill>
                  <a:srgbClr val="434343"/>
                </a:solidFill>
              </a:rPr>
              <a:t>with no rise in GHG)</a:t>
            </a:r>
            <a:endParaRPr b="1">
              <a:solidFill>
                <a:srgbClr val="434343"/>
              </a:solidFill>
            </a:endParaRPr>
          </a:p>
          <a:p>
            <a:pPr indent="-342900" lvl="0" marL="457200" rtl="0" algn="l">
              <a:spcBef>
                <a:spcPts val="1000"/>
              </a:spcBef>
              <a:spcAft>
                <a:spcPts val="0"/>
              </a:spcAft>
              <a:buClr>
                <a:srgbClr val="434343"/>
              </a:buClr>
              <a:buSzPts val="1800"/>
              <a:buFont typeface="Times New Roman"/>
              <a:buChar char="➢"/>
            </a:pPr>
            <a:r>
              <a:rPr b="1" lang="en">
                <a:solidFill>
                  <a:srgbClr val="1F6B8C"/>
                </a:solidFill>
              </a:rPr>
              <a:t>Self-Organizing Map (SOM)</a:t>
            </a:r>
            <a:r>
              <a:rPr b="1" lang="en">
                <a:solidFill>
                  <a:srgbClr val="434343"/>
                </a:solidFill>
              </a:rPr>
              <a:t> </a:t>
            </a:r>
            <a:r>
              <a:rPr lang="en">
                <a:solidFill>
                  <a:srgbClr val="434343"/>
                </a:solidFill>
              </a:rPr>
              <a:t>to </a:t>
            </a:r>
            <a:r>
              <a:rPr lang="en">
                <a:solidFill>
                  <a:srgbClr val="434343"/>
                </a:solidFill>
              </a:rPr>
              <a:t>classify the major circulation patterns over New Zealand.</a:t>
            </a:r>
            <a:endParaRPr>
              <a:solidFill>
                <a:srgbClr val="434343"/>
              </a:solidFill>
            </a:endParaRPr>
          </a:p>
          <a:p>
            <a:pPr indent="-317500" lvl="1" marL="914400" rtl="0" algn="l">
              <a:spcBef>
                <a:spcPts val="1000"/>
              </a:spcBef>
              <a:spcAft>
                <a:spcPts val="0"/>
              </a:spcAft>
              <a:buClr>
                <a:srgbClr val="434343"/>
              </a:buClr>
              <a:buSzPts val="1400"/>
              <a:buFont typeface="Times New Roman"/>
              <a:buChar char="○"/>
            </a:pPr>
            <a:r>
              <a:rPr lang="en">
                <a:solidFill>
                  <a:srgbClr val="434343"/>
                </a:solidFill>
                <a:highlight>
                  <a:srgbClr val="FFFFFF"/>
                </a:highlight>
              </a:rPr>
              <a:t>Examine the influence of different synoptic states on temperature between ANT and NAT. </a:t>
            </a:r>
            <a:endParaRPr>
              <a:solidFill>
                <a:srgbClr val="434343"/>
              </a:solidFill>
            </a:endParaRPr>
          </a:p>
        </p:txBody>
      </p:sp>
      <p:pic>
        <p:nvPicPr>
          <p:cNvPr id="107" name="Google Shape;107;p15"/>
          <p:cNvPicPr preferRelativeResize="0"/>
          <p:nvPr/>
        </p:nvPicPr>
        <p:blipFill rotWithShape="1">
          <a:blip r:embed="rId3">
            <a:alphaModFix/>
          </a:blip>
          <a:srcRect b="6548" l="9456" r="6033" t="6252"/>
          <a:stretch/>
        </p:blipFill>
        <p:spPr>
          <a:xfrm>
            <a:off x="4461625" y="273175"/>
            <a:ext cx="4629350" cy="420775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txBox="1"/>
          <p:nvPr/>
        </p:nvSpPr>
        <p:spPr>
          <a:xfrm>
            <a:off x="5967600" y="1339550"/>
            <a:ext cx="3063300" cy="3014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04800" lvl="0" marL="457200" rtl="0" algn="just">
              <a:lnSpc>
                <a:spcPct val="150000"/>
              </a:lnSpc>
              <a:spcBef>
                <a:spcPts val="0"/>
              </a:spcBef>
              <a:spcAft>
                <a:spcPts val="0"/>
              </a:spcAft>
              <a:buSzPts val="1200"/>
              <a:buChar char="●"/>
            </a:pPr>
            <a:r>
              <a:rPr lang="en" sz="1200">
                <a:solidFill>
                  <a:srgbClr val="434343"/>
                </a:solidFill>
              </a:rPr>
              <a:t>C</a:t>
            </a:r>
            <a:r>
              <a:rPr lang="en" sz="1200">
                <a:solidFill>
                  <a:srgbClr val="434343"/>
                </a:solidFill>
              </a:rPr>
              <a:t>irculation types with</a:t>
            </a:r>
            <a:r>
              <a:rPr b="1" lang="en" sz="1200">
                <a:solidFill>
                  <a:srgbClr val="434343"/>
                </a:solidFill>
              </a:rPr>
              <a:t> low pressure centered to the north-west of New Zealand</a:t>
            </a:r>
            <a:r>
              <a:rPr lang="en" sz="1200">
                <a:solidFill>
                  <a:srgbClr val="434343"/>
                </a:solidFill>
              </a:rPr>
              <a:t> are frequently associated with extreme temperature events          </a:t>
            </a:r>
            <a:r>
              <a:rPr b="1" lang="en" sz="1200">
                <a:solidFill>
                  <a:srgbClr val="1F6B8C"/>
                </a:solidFill>
              </a:rPr>
              <a:t>NODE 7 and 10</a:t>
            </a:r>
            <a:endParaRPr b="1" sz="1200">
              <a:solidFill>
                <a:srgbClr val="1F6B8C"/>
              </a:solidFill>
            </a:endParaRPr>
          </a:p>
          <a:p>
            <a:pPr indent="-311150" lvl="0" marL="457200" rtl="0" algn="just">
              <a:lnSpc>
                <a:spcPct val="150000"/>
              </a:lnSpc>
              <a:spcBef>
                <a:spcPts val="1000"/>
              </a:spcBef>
              <a:spcAft>
                <a:spcPts val="1000"/>
              </a:spcAft>
              <a:buClr>
                <a:srgbClr val="434343"/>
              </a:buClr>
              <a:buSzPts val="1300"/>
              <a:buChar char="●"/>
            </a:pPr>
            <a:r>
              <a:rPr lang="en" sz="1200">
                <a:solidFill>
                  <a:srgbClr val="434343"/>
                </a:solidFill>
                <a:highlight>
                  <a:srgbClr val="FFFFFF"/>
                </a:highlight>
              </a:rPr>
              <a:t>These circulation types advect warm air from the Tropics, an important determinant of extreme heat.</a:t>
            </a:r>
            <a:endParaRPr sz="1300">
              <a:solidFill>
                <a:srgbClr val="434343"/>
              </a:solidFill>
            </a:endParaRPr>
          </a:p>
        </p:txBody>
      </p:sp>
      <p:sp>
        <p:nvSpPr>
          <p:cNvPr id="113" name="Google Shape;113;p16"/>
          <p:cNvSpPr/>
          <p:nvPr/>
        </p:nvSpPr>
        <p:spPr>
          <a:xfrm>
            <a:off x="7997875" y="2519850"/>
            <a:ext cx="222900" cy="208500"/>
          </a:xfrm>
          <a:prstGeom prst="rightArrow">
            <a:avLst>
              <a:gd fmla="val 50000" name="adj1"/>
              <a:gd fmla="val 50000" name="adj2"/>
            </a:avLst>
          </a:prstGeom>
          <a:solidFill>
            <a:srgbClr val="1F6B8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4" name="Google Shape;114;p16"/>
          <p:cNvPicPr preferRelativeResize="0"/>
          <p:nvPr/>
        </p:nvPicPr>
        <p:blipFill rotWithShape="1">
          <a:blip r:embed="rId3">
            <a:alphaModFix/>
          </a:blip>
          <a:srcRect b="0" l="4273" r="12745" t="0"/>
          <a:stretch/>
        </p:blipFill>
        <p:spPr>
          <a:xfrm>
            <a:off x="174475" y="745700"/>
            <a:ext cx="2850125" cy="3025448"/>
          </a:xfrm>
          <a:prstGeom prst="rect">
            <a:avLst/>
          </a:prstGeom>
          <a:noFill/>
          <a:ln cap="flat" cmpd="sng" w="9525">
            <a:solidFill>
              <a:schemeClr val="dk2"/>
            </a:solidFill>
            <a:prstDash val="solid"/>
            <a:round/>
            <a:headEnd len="sm" w="sm" type="none"/>
            <a:tailEnd len="sm" w="sm" type="none"/>
          </a:ln>
        </p:spPr>
      </p:pic>
      <p:sp>
        <p:nvSpPr>
          <p:cNvPr id="115" name="Google Shape;115;p16"/>
          <p:cNvSpPr txBox="1"/>
          <p:nvPr/>
        </p:nvSpPr>
        <p:spPr>
          <a:xfrm>
            <a:off x="1946950" y="88300"/>
            <a:ext cx="4642500" cy="406200"/>
          </a:xfrm>
          <a:prstGeom prst="rect">
            <a:avLst/>
          </a:prstGeom>
          <a:solidFill>
            <a:srgbClr val="1F6B8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b="1" lang="en" sz="1800">
                <a:solidFill>
                  <a:schemeClr val="lt1"/>
                </a:solidFill>
              </a:rPr>
              <a:t>Distribution of temperature anomalies</a:t>
            </a:r>
            <a:endParaRPr b="1" sz="1700">
              <a:solidFill>
                <a:schemeClr val="lt1"/>
              </a:solidFill>
            </a:endParaRPr>
          </a:p>
        </p:txBody>
      </p:sp>
      <p:sp>
        <p:nvSpPr>
          <p:cNvPr id="116" name="Google Shape;116;p16"/>
          <p:cNvSpPr txBox="1"/>
          <p:nvPr/>
        </p:nvSpPr>
        <p:spPr>
          <a:xfrm>
            <a:off x="174475" y="3821025"/>
            <a:ext cx="5500800" cy="1200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04800" lvl="0" marL="457200" rtl="0" algn="just">
              <a:lnSpc>
                <a:spcPct val="150000"/>
              </a:lnSpc>
              <a:spcBef>
                <a:spcPts val="1000"/>
              </a:spcBef>
              <a:spcAft>
                <a:spcPts val="0"/>
              </a:spcAft>
              <a:buClr>
                <a:srgbClr val="434343"/>
              </a:buClr>
              <a:buSzPts val="1200"/>
              <a:buChar char="●"/>
            </a:pPr>
            <a:r>
              <a:rPr lang="en" sz="1200">
                <a:solidFill>
                  <a:srgbClr val="434343"/>
                </a:solidFill>
              </a:rPr>
              <a:t>Anthropogenic forcing causes higher temperatures in all the synoptic weather regimes.</a:t>
            </a:r>
            <a:endParaRPr sz="1200">
              <a:solidFill>
                <a:srgbClr val="434343"/>
              </a:solidFill>
            </a:endParaRPr>
          </a:p>
          <a:p>
            <a:pPr indent="-304800" lvl="0" marL="457200" rtl="0" algn="just">
              <a:lnSpc>
                <a:spcPct val="150000"/>
              </a:lnSpc>
              <a:spcBef>
                <a:spcPts val="0"/>
              </a:spcBef>
              <a:spcAft>
                <a:spcPts val="1000"/>
              </a:spcAft>
              <a:buClr>
                <a:srgbClr val="434343"/>
              </a:buClr>
              <a:buSzPts val="1200"/>
              <a:buChar char="●"/>
            </a:pPr>
            <a:r>
              <a:rPr lang="en" sz="1200">
                <a:solidFill>
                  <a:srgbClr val="434343"/>
                </a:solidFill>
              </a:rPr>
              <a:t>O</a:t>
            </a:r>
            <a:r>
              <a:rPr lang="en" sz="1200">
                <a:solidFill>
                  <a:srgbClr val="434343"/>
                </a:solidFill>
              </a:rPr>
              <a:t>n average in summer, </a:t>
            </a:r>
            <a:r>
              <a:rPr b="1" lang="en" sz="1200">
                <a:solidFill>
                  <a:srgbClr val="434343"/>
                </a:solidFill>
              </a:rPr>
              <a:t>New Zealand experiences a 2.5 fold rise in the frequency</a:t>
            </a:r>
            <a:r>
              <a:rPr lang="en" sz="1200">
                <a:solidFill>
                  <a:srgbClr val="434343"/>
                </a:solidFill>
              </a:rPr>
              <a:t> due to the anthropogenic forcing.</a:t>
            </a:r>
            <a:endParaRPr sz="1200">
              <a:solidFill>
                <a:srgbClr val="434343"/>
              </a:solidFill>
            </a:endParaRPr>
          </a:p>
        </p:txBody>
      </p:sp>
      <p:pic>
        <p:nvPicPr>
          <p:cNvPr id="117" name="Google Shape;117;p16"/>
          <p:cNvPicPr preferRelativeResize="0"/>
          <p:nvPr/>
        </p:nvPicPr>
        <p:blipFill rotWithShape="1">
          <a:blip r:embed="rId4">
            <a:alphaModFix/>
          </a:blip>
          <a:srcRect b="0" l="5478" r="12748" t="0"/>
          <a:stretch/>
        </p:blipFill>
        <p:spPr>
          <a:xfrm>
            <a:off x="3024600" y="745700"/>
            <a:ext cx="2808576" cy="3025448"/>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7"/>
          <p:cNvSpPr txBox="1"/>
          <p:nvPr/>
        </p:nvSpPr>
        <p:spPr>
          <a:xfrm>
            <a:off x="795450" y="180550"/>
            <a:ext cx="7553100" cy="447000"/>
          </a:xfrm>
          <a:prstGeom prst="rect">
            <a:avLst/>
          </a:prstGeom>
          <a:solidFill>
            <a:srgbClr val="1F6B8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b="1" lang="en" sz="1700">
                <a:solidFill>
                  <a:schemeClr val="lt1"/>
                </a:solidFill>
              </a:rPr>
              <a:t>Extremes in the composite circulation types (Node 7 &amp; 10)</a:t>
            </a:r>
            <a:endParaRPr b="1" sz="1700">
              <a:solidFill>
                <a:schemeClr val="lt1"/>
              </a:solidFill>
            </a:endParaRPr>
          </a:p>
        </p:txBody>
      </p:sp>
      <p:sp>
        <p:nvSpPr>
          <p:cNvPr id="123" name="Google Shape;123;p17"/>
          <p:cNvSpPr txBox="1"/>
          <p:nvPr/>
        </p:nvSpPr>
        <p:spPr>
          <a:xfrm>
            <a:off x="257575" y="3320200"/>
            <a:ext cx="3398700" cy="1605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457200" rtl="0" algn="ctr">
              <a:lnSpc>
                <a:spcPct val="150000"/>
              </a:lnSpc>
              <a:spcBef>
                <a:spcPts val="0"/>
              </a:spcBef>
              <a:spcAft>
                <a:spcPts val="0"/>
              </a:spcAft>
              <a:buNone/>
            </a:pPr>
            <a:r>
              <a:rPr b="1" lang="en" sz="1200">
                <a:solidFill>
                  <a:srgbClr val="1F6B8C"/>
                </a:solidFill>
              </a:rPr>
              <a:t>Frequency </a:t>
            </a:r>
            <a:endParaRPr b="1" sz="1200">
              <a:solidFill>
                <a:srgbClr val="1F6B8C"/>
              </a:solidFill>
            </a:endParaRPr>
          </a:p>
          <a:p>
            <a:pPr indent="0" lvl="0" marL="0" rtl="0" algn="just">
              <a:lnSpc>
                <a:spcPct val="150000"/>
              </a:lnSpc>
              <a:spcBef>
                <a:spcPts val="1000"/>
              </a:spcBef>
              <a:spcAft>
                <a:spcPts val="1000"/>
              </a:spcAft>
              <a:buNone/>
            </a:pPr>
            <a:r>
              <a:rPr lang="en" sz="1200"/>
              <a:t>Frequency</a:t>
            </a:r>
            <a:r>
              <a:rPr lang="en" sz="1200"/>
              <a:t> of occurrence of extreme temperature in the ANT simulations is on average </a:t>
            </a:r>
            <a:r>
              <a:rPr b="1" lang="en" sz="1200"/>
              <a:t>2 times more</a:t>
            </a:r>
            <a:r>
              <a:rPr lang="en" sz="1200"/>
              <a:t> than that of the NAT simulations.</a:t>
            </a:r>
            <a:endParaRPr sz="1200"/>
          </a:p>
        </p:txBody>
      </p:sp>
      <p:sp>
        <p:nvSpPr>
          <p:cNvPr id="124" name="Google Shape;124;p17"/>
          <p:cNvSpPr txBox="1"/>
          <p:nvPr/>
        </p:nvSpPr>
        <p:spPr>
          <a:xfrm>
            <a:off x="3963550" y="3004425"/>
            <a:ext cx="5043600" cy="2011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457200" rtl="0" algn="ctr">
              <a:lnSpc>
                <a:spcPct val="150000"/>
              </a:lnSpc>
              <a:spcBef>
                <a:spcPts val="0"/>
              </a:spcBef>
              <a:spcAft>
                <a:spcPts val="0"/>
              </a:spcAft>
              <a:buNone/>
            </a:pPr>
            <a:r>
              <a:rPr b="1" lang="en" sz="1200">
                <a:solidFill>
                  <a:srgbClr val="1F6B8C"/>
                </a:solidFill>
              </a:rPr>
              <a:t>Intensity</a:t>
            </a:r>
            <a:endParaRPr b="1" sz="1200">
              <a:solidFill>
                <a:srgbClr val="1F6B8C"/>
              </a:solidFill>
            </a:endParaRPr>
          </a:p>
          <a:p>
            <a:pPr indent="-304800" lvl="0" marL="457200" rtl="0" algn="just">
              <a:lnSpc>
                <a:spcPct val="150000"/>
              </a:lnSpc>
              <a:spcBef>
                <a:spcPts val="1000"/>
              </a:spcBef>
              <a:spcAft>
                <a:spcPts val="0"/>
              </a:spcAft>
              <a:buSzPts val="1200"/>
              <a:buChar char="●"/>
            </a:pPr>
            <a:r>
              <a:rPr lang="en" sz="1200"/>
              <a:t>New Zealand experienced at least 1°C of temperature rise in all regions due to anthropogenic climate change.</a:t>
            </a:r>
            <a:endParaRPr sz="1200"/>
          </a:p>
          <a:p>
            <a:pPr indent="-304800" lvl="0" marL="457200" rtl="0" algn="just">
              <a:lnSpc>
                <a:spcPct val="150000"/>
              </a:lnSpc>
              <a:spcBef>
                <a:spcPts val="1000"/>
              </a:spcBef>
              <a:spcAft>
                <a:spcPts val="0"/>
              </a:spcAft>
              <a:buSzPts val="1200"/>
              <a:buChar char="●"/>
            </a:pPr>
            <a:r>
              <a:rPr lang="en" sz="1200"/>
              <a:t>The West Coast region, Auckland and Waikato have the highest change in extreme temperatures when these types of synoptic circulation occurs.</a:t>
            </a:r>
            <a:endParaRPr sz="1200"/>
          </a:p>
        </p:txBody>
      </p:sp>
      <p:pic>
        <p:nvPicPr>
          <p:cNvPr id="125" name="Google Shape;125;p17"/>
          <p:cNvPicPr preferRelativeResize="0"/>
          <p:nvPr/>
        </p:nvPicPr>
        <p:blipFill rotWithShape="1">
          <a:blip r:embed="rId3">
            <a:alphaModFix/>
          </a:blip>
          <a:srcRect b="0" l="11381" r="11925" t="0"/>
          <a:stretch/>
        </p:blipFill>
        <p:spPr>
          <a:xfrm>
            <a:off x="108025" y="938950"/>
            <a:ext cx="4463974" cy="1866626"/>
          </a:xfrm>
          <a:prstGeom prst="rect">
            <a:avLst/>
          </a:prstGeom>
          <a:noFill/>
          <a:ln cap="flat" cmpd="sng" w="9525">
            <a:solidFill>
              <a:schemeClr val="dk2"/>
            </a:solidFill>
            <a:prstDash val="solid"/>
            <a:round/>
            <a:headEnd len="sm" w="sm" type="none"/>
            <a:tailEnd len="sm" w="sm" type="none"/>
          </a:ln>
        </p:spPr>
      </p:pic>
      <p:pic>
        <p:nvPicPr>
          <p:cNvPr id="126" name="Google Shape;126;p17"/>
          <p:cNvPicPr preferRelativeResize="0"/>
          <p:nvPr/>
        </p:nvPicPr>
        <p:blipFill rotWithShape="1">
          <a:blip r:embed="rId4">
            <a:alphaModFix/>
          </a:blip>
          <a:srcRect b="0" l="11381" r="12739" t="0"/>
          <a:stretch/>
        </p:blipFill>
        <p:spPr>
          <a:xfrm>
            <a:off x="4572000" y="938950"/>
            <a:ext cx="4435149" cy="1866626"/>
          </a:xfrm>
          <a:prstGeom prst="rect">
            <a:avLst/>
          </a:prstGeom>
          <a:noFill/>
          <a:ln cap="flat" cmpd="sng" w="9525">
            <a:solidFill>
              <a:schemeClr val="dk2"/>
            </a:solidFill>
            <a:prstDash val="solid"/>
            <a:round/>
            <a:headEnd len="sm" w="sm" type="none"/>
            <a:tailEnd len="sm" w="sm" type="none"/>
          </a:ln>
        </p:spPr>
      </p:pic>
      <p:cxnSp>
        <p:nvCxnSpPr>
          <p:cNvPr id="127" name="Google Shape;127;p17"/>
          <p:cNvCxnSpPr/>
          <p:nvPr/>
        </p:nvCxnSpPr>
        <p:spPr>
          <a:xfrm flipH="1">
            <a:off x="4572500" y="942325"/>
            <a:ext cx="6000" cy="18666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8"/>
          <p:cNvSpPr txBox="1"/>
          <p:nvPr/>
        </p:nvSpPr>
        <p:spPr>
          <a:xfrm>
            <a:off x="1205000" y="1049650"/>
            <a:ext cx="5954700" cy="1970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5100">
                <a:solidFill>
                  <a:srgbClr val="1F6B8C"/>
                </a:solidFill>
                <a:latin typeface="Lobster"/>
                <a:ea typeface="Lobster"/>
                <a:cs typeface="Lobster"/>
                <a:sym typeface="Lobster"/>
              </a:rPr>
              <a:t>Thank you for listening</a:t>
            </a:r>
            <a:endParaRPr>
              <a:solidFill>
                <a:srgbClr val="1F6B8C"/>
              </a:solidFill>
            </a:endParaRPr>
          </a:p>
          <a:p>
            <a:pPr indent="0" lvl="0" marL="0" rtl="0" algn="l">
              <a:spcBef>
                <a:spcPts val="0"/>
              </a:spcBef>
              <a:spcAft>
                <a:spcPts val="0"/>
              </a:spcAft>
              <a:buNone/>
            </a:pPr>
            <a:r>
              <a:t/>
            </a:r>
            <a:endParaRPr>
              <a:latin typeface="Source Sans Pro"/>
              <a:ea typeface="Source Sans Pro"/>
              <a:cs typeface="Source Sans Pro"/>
              <a:sym typeface="Source Sans Pro"/>
            </a:endParaRPr>
          </a:p>
        </p:txBody>
      </p:sp>
      <p:sp>
        <p:nvSpPr>
          <p:cNvPr id="133" name="Google Shape;133;p18"/>
          <p:cNvSpPr txBox="1"/>
          <p:nvPr/>
        </p:nvSpPr>
        <p:spPr>
          <a:xfrm>
            <a:off x="677525" y="3477700"/>
            <a:ext cx="364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pic>
        <p:nvPicPr>
          <p:cNvPr id="134" name="Google Shape;134;p18"/>
          <p:cNvPicPr preferRelativeResize="0"/>
          <p:nvPr/>
        </p:nvPicPr>
        <p:blipFill>
          <a:blip r:embed="rId3">
            <a:alphaModFix/>
          </a:blip>
          <a:stretch>
            <a:fillRect/>
          </a:stretch>
        </p:blipFill>
        <p:spPr>
          <a:xfrm>
            <a:off x="352775" y="3477700"/>
            <a:ext cx="477425" cy="477425"/>
          </a:xfrm>
          <a:prstGeom prst="rect">
            <a:avLst/>
          </a:prstGeom>
          <a:noFill/>
          <a:ln>
            <a:noFill/>
          </a:ln>
        </p:spPr>
      </p:pic>
      <p:sp>
        <p:nvSpPr>
          <p:cNvPr id="135" name="Google Shape;135;p18"/>
          <p:cNvSpPr txBox="1"/>
          <p:nvPr/>
        </p:nvSpPr>
        <p:spPr>
          <a:xfrm>
            <a:off x="830200" y="3477700"/>
            <a:ext cx="3492600" cy="140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solidFill>
                  <a:srgbClr val="536471"/>
                </a:solidFill>
                <a:latin typeface="Source Sans Pro"/>
                <a:ea typeface="Source Sans Pro"/>
                <a:cs typeface="Source Sans Pro"/>
                <a:sym typeface="Source Sans Pro"/>
                <a:hlinkClick r:id="rId4">
                  <a:extLst>
                    <a:ext uri="{A12FA001-AC4F-418D-AE19-62706E023703}">
                      <ahyp:hlinkClr val="tx"/>
                    </a:ext>
                  </a:extLst>
                </a:hlinkClick>
              </a:rPr>
              <a:t>anjali.thomas@pg.canterbury.ac.nz</a:t>
            </a:r>
            <a:endParaRPr b="1">
              <a:solidFill>
                <a:srgbClr val="536471"/>
              </a:solidFill>
              <a:latin typeface="Source Sans Pro"/>
              <a:ea typeface="Source Sans Pro"/>
              <a:cs typeface="Source Sans Pro"/>
              <a:sym typeface="Source Sans Pro"/>
            </a:endParaRPr>
          </a:p>
          <a:p>
            <a:pPr indent="0" lvl="0" marL="0" rtl="0" algn="l">
              <a:spcBef>
                <a:spcPts val="0"/>
              </a:spcBef>
              <a:spcAft>
                <a:spcPts val="0"/>
              </a:spcAft>
              <a:buNone/>
            </a:pPr>
            <a:r>
              <a:t/>
            </a:r>
            <a:endParaRPr b="1">
              <a:solidFill>
                <a:srgbClr val="536471"/>
              </a:solidFill>
              <a:latin typeface="Source Sans Pro"/>
              <a:ea typeface="Source Sans Pro"/>
              <a:cs typeface="Source Sans Pro"/>
              <a:sym typeface="Source Sans Pro"/>
            </a:endParaRPr>
          </a:p>
          <a:p>
            <a:pPr indent="0" lvl="0" marL="0" rtl="0" algn="l">
              <a:lnSpc>
                <a:spcPct val="115000"/>
              </a:lnSpc>
              <a:spcBef>
                <a:spcPts val="600"/>
              </a:spcBef>
              <a:spcAft>
                <a:spcPts val="0"/>
              </a:spcAft>
              <a:buNone/>
            </a:pPr>
            <a:r>
              <a:rPr b="1" lang="en">
                <a:solidFill>
                  <a:srgbClr val="536471"/>
                </a:solidFill>
                <a:latin typeface="Source Sans Pro"/>
                <a:ea typeface="Source Sans Pro"/>
                <a:cs typeface="Source Sans Pro"/>
                <a:sym typeface="Source Sans Pro"/>
              </a:rPr>
              <a:t>0000-0001-5745-0166</a:t>
            </a:r>
            <a:endParaRPr b="1">
              <a:solidFill>
                <a:srgbClr val="53647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b="1">
              <a:solidFill>
                <a:srgbClr val="536471"/>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rgbClr val="536471"/>
                </a:solidFill>
                <a:latin typeface="Source Sans Pro"/>
                <a:ea typeface="Source Sans Pro"/>
                <a:cs typeface="Source Sans Pro"/>
                <a:sym typeface="Source Sans Pro"/>
              </a:rPr>
              <a:t>@anjali_thomas95</a:t>
            </a:r>
            <a:endParaRPr b="1">
              <a:solidFill>
                <a:srgbClr val="536471"/>
              </a:solidFill>
              <a:latin typeface="Source Sans Pro"/>
              <a:ea typeface="Source Sans Pro"/>
              <a:cs typeface="Source Sans Pro"/>
              <a:sym typeface="Source Sans Pro"/>
            </a:endParaRPr>
          </a:p>
        </p:txBody>
      </p:sp>
      <p:pic>
        <p:nvPicPr>
          <p:cNvPr id="136" name="Google Shape;136;p18"/>
          <p:cNvPicPr preferRelativeResize="0"/>
          <p:nvPr/>
        </p:nvPicPr>
        <p:blipFill>
          <a:blip r:embed="rId5">
            <a:alphaModFix/>
          </a:blip>
          <a:stretch>
            <a:fillRect/>
          </a:stretch>
        </p:blipFill>
        <p:spPr>
          <a:xfrm>
            <a:off x="391388" y="4019913"/>
            <a:ext cx="400201" cy="400201"/>
          </a:xfrm>
          <a:prstGeom prst="rect">
            <a:avLst/>
          </a:prstGeom>
          <a:noFill/>
          <a:ln>
            <a:noFill/>
          </a:ln>
        </p:spPr>
      </p:pic>
      <p:pic>
        <p:nvPicPr>
          <p:cNvPr id="137" name="Google Shape;137;p18"/>
          <p:cNvPicPr preferRelativeResize="0"/>
          <p:nvPr/>
        </p:nvPicPr>
        <p:blipFill>
          <a:blip r:embed="rId6">
            <a:alphaModFix/>
          </a:blip>
          <a:stretch>
            <a:fillRect/>
          </a:stretch>
        </p:blipFill>
        <p:spPr>
          <a:xfrm>
            <a:off x="291350" y="4484900"/>
            <a:ext cx="600269" cy="400200"/>
          </a:xfrm>
          <a:prstGeom prst="rect">
            <a:avLst/>
          </a:prstGeom>
          <a:noFill/>
          <a:ln>
            <a:noFill/>
          </a:ln>
        </p:spPr>
      </p:pic>
      <p:pic>
        <p:nvPicPr>
          <p:cNvPr id="138" name="Google Shape;138;p18"/>
          <p:cNvPicPr preferRelativeResize="0"/>
          <p:nvPr/>
        </p:nvPicPr>
        <p:blipFill>
          <a:blip r:embed="rId7">
            <a:alphaModFix/>
          </a:blip>
          <a:stretch>
            <a:fillRect/>
          </a:stretch>
        </p:blipFill>
        <p:spPr>
          <a:xfrm>
            <a:off x="7159701" y="130776"/>
            <a:ext cx="1734251" cy="2310201"/>
          </a:xfrm>
          <a:prstGeom prst="rect">
            <a:avLst/>
          </a:prstGeom>
          <a:noFill/>
          <a:ln>
            <a:noFill/>
          </a:ln>
        </p:spPr>
      </p:pic>
      <p:pic>
        <p:nvPicPr>
          <p:cNvPr id="139" name="Google Shape;139;p18"/>
          <p:cNvPicPr preferRelativeResize="0"/>
          <p:nvPr/>
        </p:nvPicPr>
        <p:blipFill>
          <a:blip r:embed="rId8">
            <a:alphaModFix/>
          </a:blip>
          <a:stretch>
            <a:fillRect/>
          </a:stretch>
        </p:blipFill>
        <p:spPr>
          <a:xfrm>
            <a:off x="6583750" y="2715875"/>
            <a:ext cx="2310200" cy="2310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delia template">
  <a:themeElements>
    <a:clrScheme name="Custom 347">
      <a:dk1>
        <a:srgbClr val="263238"/>
      </a:dk1>
      <a:lt1>
        <a:srgbClr val="FFFFFF"/>
      </a:lt1>
      <a:dk2>
        <a:srgbClr val="607D8B"/>
      </a:dk2>
      <a:lt2>
        <a:srgbClr val="ECEFF1"/>
      </a:lt2>
      <a:accent1>
        <a:srgbClr val="0091EA"/>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