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C17F-82CA-48D3-BA98-0F688E03E16C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6B0A-9528-4313-8B2F-576ADABF7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3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Дочерние фазы представлены карбонатами, карбонатами дополнительными анионами, фосфатами, сульфатами</a:t>
            </a:r>
            <a:r>
              <a:rPr lang="ru-RU" baseline="0" dirty="0"/>
              <a:t> и</a:t>
            </a:r>
            <a:r>
              <a:rPr lang="ru-RU" dirty="0"/>
              <a:t> силикатами. Так </a:t>
            </a:r>
            <a:r>
              <a:rPr lang="ru-RU" sz="1200" dirty="0"/>
              <a:t>10 из 1</a:t>
            </a:r>
            <a:r>
              <a:rPr lang="en-US" sz="1200" dirty="0"/>
              <a:t>5</a:t>
            </a:r>
            <a:r>
              <a:rPr lang="ru-RU" sz="1200" dirty="0"/>
              <a:t> обнаруженных минеральных видов представлено карбонатами, а в 11 минеральных видах среди катионов присутствуют </a:t>
            </a:r>
            <a:r>
              <a:rPr lang="en-US" sz="1200" dirty="0"/>
              <a:t>Na </a:t>
            </a:r>
            <a:r>
              <a:rPr lang="ru-RU" sz="1200" dirty="0"/>
              <a:t>и </a:t>
            </a:r>
            <a:r>
              <a:rPr lang="en-US" sz="1200" dirty="0"/>
              <a:t>K</a:t>
            </a:r>
            <a:r>
              <a:rPr lang="ru-RU" dirty="0"/>
              <a:t>. По нашим оценкам количество карбонатов во</a:t>
            </a:r>
            <a:r>
              <a:rPr lang="ru-RU" baseline="0" dirty="0"/>
              <a:t> включениях составляет более 60%, поэтому</a:t>
            </a:r>
            <a:r>
              <a:rPr lang="ru-RU" dirty="0"/>
              <a:t> можно предположить, что химический состав родительского расплава – щелочно-карбонатитовый с высоким содержанием серы, хлора и фосфора</a:t>
            </a:r>
            <a:r>
              <a:rPr lang="ru-RU" baseline="0" dirty="0"/>
              <a:t>. Согласно модели щелочно-карбонатитового состава </a:t>
            </a:r>
            <a:r>
              <a:rPr lang="ru-RU" baseline="0" dirty="0" err="1"/>
              <a:t>примитичных</a:t>
            </a:r>
            <a:r>
              <a:rPr lang="ru-RU" baseline="0" dirty="0"/>
              <a:t> кимберлитовых расплавов, существует два механизма захвата включений. Они формируются  либо незадолго до захвата ксенолита при инфильтрации примитивного кимберлитового расплава через мантию, либо во время подъёма ксенолита к поверхности, когда кимберлитовая магма проникает в трещины в минералах ксенолитов.  В любом случае </a:t>
            </a:r>
            <a:r>
              <a:rPr lang="ru-RU" sz="1200" baseline="0" dirty="0"/>
              <a:t>в</a:t>
            </a:r>
            <a:r>
              <a:rPr lang="ru-RU" sz="1200" dirty="0"/>
              <a:t>ключения являются реликтами глубинного, обогащенного щелочами, серой и хлором карбонатитового расплава, который генетически связан с кимберлитовым вулканизмом, результатом</a:t>
            </a:r>
            <a:r>
              <a:rPr lang="ru-RU" sz="1200" baseline="0" dirty="0"/>
              <a:t> которого стало формирование</a:t>
            </a:r>
            <a:r>
              <a:rPr lang="ru-RU" sz="1200" dirty="0"/>
              <a:t> трубки </a:t>
            </a:r>
            <a:r>
              <a:rPr lang="ru-RU" sz="1200" dirty="0" err="1"/>
              <a:t>Бултфонтейн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9CE9-3601-4CF0-B159-7A0E9C8C20C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47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8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1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6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7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4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4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69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7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53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9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75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3C45-D5DA-4044-9EC5-74D0012BF78B}" type="datetimeFigureOut">
              <a:rPr lang="ru-RU" smtClean="0"/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715CA-5B35-4B12-A365-E6F4D22D90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1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0722"/>
            <a:ext cx="9144000" cy="3309241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Reconstruction of the composition of the kimberlite melt of the </a:t>
            </a:r>
            <a:r>
              <a:rPr lang="en-US" dirty="0" err="1"/>
              <a:t>Bultfontein</a:t>
            </a:r>
            <a:r>
              <a:rPr lang="en-US" dirty="0"/>
              <a:t> pipe, </a:t>
            </a:r>
            <a:r>
              <a:rPr lang="en-US" dirty="0" err="1"/>
              <a:t>Kaapvaal</a:t>
            </a:r>
            <a:r>
              <a:rPr lang="en-US" dirty="0"/>
              <a:t> craton.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0130" y="4696912"/>
            <a:ext cx="8229601" cy="187233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Alexey Tarasov</a:t>
            </a:r>
            <a:r>
              <a:rPr lang="en-US" dirty="0"/>
              <a:t>, Alexander </a:t>
            </a:r>
            <a:r>
              <a:rPr lang="en-US" dirty="0" err="1"/>
              <a:t>Golovin</a:t>
            </a:r>
            <a:r>
              <a:rPr lang="en-US" dirty="0"/>
              <a:t>, and Igor </a:t>
            </a:r>
            <a:r>
              <a:rPr lang="en-US" dirty="0" err="1"/>
              <a:t>Sharygin</a:t>
            </a:r>
            <a:endParaRPr lang="en-US" dirty="0"/>
          </a:p>
          <a:p>
            <a:pPr algn="r"/>
            <a:endParaRPr lang="en-US" dirty="0"/>
          </a:p>
          <a:p>
            <a:pPr algn="r"/>
            <a:r>
              <a:rPr lang="en-US" dirty="0" err="1"/>
              <a:t>Sobolev</a:t>
            </a:r>
            <a:r>
              <a:rPr lang="en-US" dirty="0"/>
              <a:t> Institute of Geology and Mineralogy</a:t>
            </a:r>
            <a:r>
              <a:rPr lang="ru-RU" dirty="0"/>
              <a:t> </a:t>
            </a:r>
            <a:r>
              <a:rPr lang="en-US" dirty="0"/>
              <a:t>and</a:t>
            </a:r>
          </a:p>
          <a:p>
            <a:pPr algn="r"/>
            <a:r>
              <a:rPr lang="en-US" dirty="0"/>
              <a:t>Novosibirsk State University, Novosibirsk</a:t>
            </a:r>
            <a:r>
              <a:rPr lang="ru-RU" dirty="0"/>
              <a:t>,</a:t>
            </a:r>
            <a:r>
              <a:rPr lang="en-US" dirty="0"/>
              <a:t> Russian Federation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726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65970"/>
            <a:ext cx="10891024" cy="4900589"/>
          </a:xfrm>
        </p:spPr>
        <p:txBody>
          <a:bodyPr>
            <a:normAutofit/>
          </a:bodyPr>
          <a:lstStyle/>
          <a:p>
            <a:r>
              <a:rPr lang="en-US" dirty="0"/>
              <a:t>Information about the composition of primitive kimberlite melts is important for developing models of kimberlite </a:t>
            </a:r>
            <a:r>
              <a:rPr lang="en-US" dirty="0" err="1"/>
              <a:t>petrogenesis</a:t>
            </a:r>
            <a:r>
              <a:rPr lang="en-US" dirty="0"/>
              <a:t> and reconstruction of the diamond deposits formation processes. </a:t>
            </a:r>
            <a:endParaRPr lang="ru-RU" dirty="0"/>
          </a:p>
          <a:p>
            <a:r>
              <a:rPr lang="en-US" dirty="0"/>
              <a:t>The composition of these melts differs significantly from the bulk composition of kimberlite rocks.</a:t>
            </a:r>
          </a:p>
          <a:p>
            <a:r>
              <a:rPr lang="en-US" dirty="0"/>
              <a:t>One approach for determining of primitive</a:t>
            </a:r>
            <a:r>
              <a:rPr lang="ru-RU" dirty="0"/>
              <a:t> </a:t>
            </a:r>
            <a:r>
              <a:rPr lang="en-US" dirty="0"/>
              <a:t>kimberlite melts compositions is to study secondary melt inclusions in olivine from mantle xenoliths.  </a:t>
            </a:r>
            <a:endParaRPr lang="ru-RU" dirty="0"/>
          </a:p>
          <a:p>
            <a:r>
              <a:rPr lang="en-US" dirty="0"/>
              <a:t>According to different models, such inclusions are </a:t>
            </a:r>
            <a:r>
              <a:rPr lang="en-US" dirty="0" err="1"/>
              <a:t>microportions</a:t>
            </a:r>
            <a:r>
              <a:rPr lang="en-US" dirty="0"/>
              <a:t> of primary kimberlitic melt that was trapped at the beginning of rise of xenoliths or shortly before.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45923" y="136861"/>
            <a:ext cx="126020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to study the composition of deep primitive kimberlite fluids?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9124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52332"/>
            <a:ext cx="602996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Mantle peridotites and melt inclusions in them</a:t>
            </a:r>
            <a:r>
              <a:rPr lang="ru-RU" dirty="0">
                <a:latin typeface="+mn-lt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96" y="2572213"/>
            <a:ext cx="3836571" cy="38397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6895" y="82072"/>
            <a:ext cx="3836572" cy="18618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451149"/>
            <a:ext cx="73031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5 xenoliths of mantle peridotite from kimberlites of the </a:t>
            </a:r>
            <a:r>
              <a:rPr lang="en-US" sz="2800" dirty="0" err="1"/>
              <a:t>Bultfontein</a:t>
            </a:r>
            <a:r>
              <a:rPr lang="en-US" sz="2800" dirty="0"/>
              <a:t> pipe was studied.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Geothermobarometry</a:t>
            </a:r>
            <a:r>
              <a:rPr lang="en-US" sz="2800" dirty="0"/>
              <a:t> shows that the PT parameters of the last equilibrium of the rock-forming minerals of these peridotites were 895-</a:t>
            </a:r>
            <a:r>
              <a:rPr lang="ru-RU" sz="2800" dirty="0"/>
              <a:t>1</a:t>
            </a:r>
            <a:r>
              <a:rPr lang="en-US" sz="2800" dirty="0"/>
              <a:t>112 °C and 3.8-4.9 </a:t>
            </a:r>
            <a:r>
              <a:rPr lang="en-US" sz="2800" dirty="0" err="1"/>
              <a:t>GPa</a:t>
            </a:r>
            <a:r>
              <a:rPr lang="en-US" sz="2800" dirty="0"/>
              <a:t> (120-152 km)</a:t>
            </a:r>
            <a:r>
              <a:rPr lang="ru-RU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Melt inclusions were found along healed cracks within olivine grains.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46895" y="1905174"/>
            <a:ext cx="392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Photograph and BSE image of mantle peridotite xenolith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7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0272" y="-182879"/>
            <a:ext cx="10515600" cy="1137920"/>
          </a:xfrm>
        </p:spPr>
        <p:txBody>
          <a:bodyPr/>
          <a:lstStyle/>
          <a:p>
            <a:r>
              <a:rPr lang="en-US" dirty="0">
                <a:latin typeface="+mn-lt"/>
              </a:rPr>
              <a:t>Mineral composition of melt inclusions</a:t>
            </a:r>
            <a:r>
              <a:rPr lang="ru-RU" dirty="0">
                <a:latin typeface="+mn-lt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8" y="1234308"/>
            <a:ext cx="6711727" cy="4217542"/>
          </a:xfrm>
        </p:spPr>
      </p:pic>
      <p:sp>
        <p:nvSpPr>
          <p:cNvPr id="6" name="Прямоугольник 5"/>
          <p:cNvSpPr/>
          <p:nvPr/>
        </p:nvSpPr>
        <p:spPr>
          <a:xfrm>
            <a:off x="841658" y="5461324"/>
            <a:ext cx="3977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BSE</a:t>
            </a:r>
            <a:r>
              <a:rPr lang="en-US" dirty="0"/>
              <a:t> </a:t>
            </a:r>
            <a:r>
              <a:rPr lang="ru-RU" dirty="0" err="1"/>
              <a:t>images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melt</a:t>
            </a:r>
            <a:r>
              <a:rPr lang="ru-RU" dirty="0"/>
              <a:t> </a:t>
            </a:r>
            <a:r>
              <a:rPr lang="ru-RU" dirty="0" err="1"/>
              <a:t>inclusions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olivine</a:t>
            </a:r>
            <a:r>
              <a:rPr lang="ru-RU" dirty="0"/>
              <a:t>.  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05" y="6044016"/>
            <a:ext cx="12011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Ap-apatite</a:t>
            </a:r>
            <a:r>
              <a:rPr lang="ru-RU" dirty="0"/>
              <a:t>, </a:t>
            </a:r>
            <a:r>
              <a:rPr lang="ru-RU" dirty="0" err="1"/>
              <a:t>Wth-witherite</a:t>
            </a:r>
            <a:r>
              <a:rPr lang="ru-RU" dirty="0"/>
              <a:t>, A</a:t>
            </a:r>
            <a:r>
              <a:rPr lang="en-US" dirty="0"/>
              <a:t>c</a:t>
            </a:r>
            <a:r>
              <a:rPr lang="ru-RU" dirty="0"/>
              <a:t>n-</a:t>
            </a:r>
            <a:r>
              <a:rPr lang="ru-RU" dirty="0" err="1"/>
              <a:t>arcanite</a:t>
            </a:r>
            <a:r>
              <a:rPr lang="ru-RU" dirty="0"/>
              <a:t>, N</a:t>
            </a:r>
            <a:r>
              <a:rPr lang="en-US" dirty="0"/>
              <a:t>up</a:t>
            </a:r>
            <a:r>
              <a:rPr lang="ru-RU" dirty="0"/>
              <a:t>-</a:t>
            </a:r>
            <a:r>
              <a:rPr lang="ru-RU" dirty="0" err="1"/>
              <a:t>northupite</a:t>
            </a:r>
            <a:r>
              <a:rPr lang="ru-RU" dirty="0"/>
              <a:t>, </a:t>
            </a:r>
            <a:r>
              <a:rPr lang="ru-RU" dirty="0" err="1"/>
              <a:t>Bd-bradleyite</a:t>
            </a:r>
            <a:r>
              <a:rPr lang="ru-RU" dirty="0"/>
              <a:t>, </a:t>
            </a:r>
            <a:r>
              <a:rPr lang="ru-RU" dirty="0" err="1"/>
              <a:t>Ny</a:t>
            </a:r>
            <a:r>
              <a:rPr lang="en-US" dirty="0"/>
              <a:t>e</a:t>
            </a:r>
            <a:r>
              <a:rPr lang="ru-RU" dirty="0"/>
              <a:t>-</a:t>
            </a:r>
            <a:r>
              <a:rPr lang="ru-RU" dirty="0" err="1"/>
              <a:t>nyerreite</a:t>
            </a:r>
            <a:r>
              <a:rPr lang="ru-RU" dirty="0"/>
              <a:t>, S</a:t>
            </a:r>
            <a:r>
              <a:rPr lang="en-US" dirty="0"/>
              <a:t>o</a:t>
            </a:r>
            <a:r>
              <a:rPr lang="ru-RU" dirty="0"/>
              <a:t>t-</a:t>
            </a:r>
            <a:r>
              <a:rPr lang="ru-RU" dirty="0" err="1"/>
              <a:t>shortite</a:t>
            </a:r>
            <a:r>
              <a:rPr lang="ru-RU" dirty="0"/>
              <a:t>, </a:t>
            </a:r>
            <a:r>
              <a:rPr lang="ru-RU" dirty="0" err="1"/>
              <a:t>Cal-calcite</a:t>
            </a:r>
            <a:r>
              <a:rPr lang="ru-RU" dirty="0"/>
              <a:t>, </a:t>
            </a:r>
            <a:r>
              <a:rPr lang="ru-RU" dirty="0" err="1"/>
              <a:t>Eit-atelite</a:t>
            </a:r>
            <a:r>
              <a:rPr lang="ru-RU" dirty="0"/>
              <a:t>, A</a:t>
            </a:r>
            <a:r>
              <a:rPr lang="en-US" dirty="0" err="1"/>
              <a:t>tt</a:t>
            </a:r>
            <a:r>
              <a:rPr lang="ru-RU" dirty="0"/>
              <a:t>-</a:t>
            </a:r>
            <a:r>
              <a:rPr lang="ru-RU" dirty="0" err="1"/>
              <a:t>aphthalite</a:t>
            </a:r>
            <a:r>
              <a:rPr lang="ru-RU" dirty="0"/>
              <a:t>, </a:t>
            </a:r>
            <a:r>
              <a:rPr lang="ru-RU" dirty="0" err="1"/>
              <a:t>Dol-dolomite</a:t>
            </a:r>
            <a:r>
              <a:rPr lang="ru-RU" dirty="0"/>
              <a:t>, </a:t>
            </a:r>
            <a:r>
              <a:rPr lang="ru-RU" dirty="0" err="1"/>
              <a:t>Slv-sylvite</a:t>
            </a:r>
            <a:r>
              <a:rPr lang="ru-RU" dirty="0"/>
              <a:t>, </a:t>
            </a:r>
            <a:r>
              <a:rPr lang="ru-RU" dirty="0" err="1"/>
              <a:t>Zrc</a:t>
            </a:r>
            <a:r>
              <a:rPr lang="ru-RU" dirty="0"/>
              <a:t>- </a:t>
            </a:r>
            <a:r>
              <a:rPr lang="ru-RU" dirty="0" err="1"/>
              <a:t>zirconolite</a:t>
            </a:r>
            <a:r>
              <a:rPr lang="ru-RU" dirty="0"/>
              <a:t>, G</a:t>
            </a:r>
            <a:r>
              <a:rPr lang="en-US" dirty="0"/>
              <a:t>g</a:t>
            </a:r>
            <a:r>
              <a:rPr lang="ru-RU" dirty="0"/>
              <a:t>e-</a:t>
            </a:r>
            <a:r>
              <a:rPr lang="ru-RU" dirty="0" err="1"/>
              <a:t>gregorite</a:t>
            </a:r>
            <a:r>
              <a:rPr lang="ru-RU" dirty="0"/>
              <a:t>, </a:t>
            </a:r>
            <a:r>
              <a:rPr lang="ru-RU" dirty="0" err="1"/>
              <a:t>Nat</a:t>
            </a:r>
            <a:r>
              <a:rPr lang="ru-RU" dirty="0"/>
              <a:t>-</a:t>
            </a:r>
            <a:r>
              <a:rPr lang="en-US" dirty="0" err="1"/>
              <a:t>natrite</a:t>
            </a:r>
            <a:r>
              <a:rPr lang="ru-RU" dirty="0"/>
              <a:t>, </a:t>
            </a:r>
            <a:r>
              <a:rPr lang="ru-RU" dirty="0" err="1"/>
              <a:t>Spl</a:t>
            </a:r>
            <a:r>
              <a:rPr lang="en-US" dirty="0"/>
              <a:t> </a:t>
            </a:r>
            <a:r>
              <a:rPr lang="ru-RU" dirty="0" err="1"/>
              <a:t>Fe-Ti-Mg</a:t>
            </a:r>
            <a:r>
              <a:rPr lang="ru-RU" dirty="0"/>
              <a:t> </a:t>
            </a:r>
            <a:r>
              <a:rPr lang="ru-RU" dirty="0" err="1"/>
              <a:t>spinel</a:t>
            </a:r>
            <a:r>
              <a:rPr lang="ru-RU" dirty="0"/>
              <a:t>, </a:t>
            </a:r>
            <a:r>
              <a:rPr lang="ru-RU" dirty="0" err="1"/>
              <a:t>Tphl-tetraferriphlogopite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5" y="843280"/>
            <a:ext cx="4578386" cy="45821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80814" y="5461324"/>
            <a:ext cx="4004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Raman-map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melt</a:t>
            </a:r>
            <a:r>
              <a:rPr lang="ru-RU" dirty="0"/>
              <a:t> </a:t>
            </a:r>
            <a:r>
              <a:rPr lang="ru-RU" dirty="0" err="1"/>
              <a:t>inclusion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olivine</a:t>
            </a:r>
            <a:r>
              <a:rPr lang="ru-RU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9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214" y="282498"/>
            <a:ext cx="10515600" cy="67221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Mineral association of melt inclusions.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173148"/>
              </p:ext>
            </p:extLst>
          </p:nvPr>
        </p:nvGraphicFramePr>
        <p:xfrm>
          <a:off x="3517840" y="4378958"/>
          <a:ext cx="3606801" cy="23434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841">
                  <a:extLst>
                    <a:ext uri="{9D8B030D-6E8A-4147-A177-3AD203B41FA5}">
                      <a16:colId xmlns:a16="http://schemas.microsoft.com/office/drawing/2014/main" val="2680057116"/>
                    </a:ext>
                  </a:extLst>
                </a:gridCol>
                <a:gridCol w="2092960">
                  <a:extLst>
                    <a:ext uri="{9D8B030D-6E8A-4147-A177-3AD203B41FA5}">
                      <a16:colId xmlns:a16="http://schemas.microsoft.com/office/drawing/2014/main" val="3888526451"/>
                    </a:ext>
                  </a:extLst>
                </a:gridCol>
              </a:tblGrid>
              <a:tr h="3905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Sulfates 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36583"/>
                  </a:ext>
                </a:extLst>
              </a:tr>
              <a:tr h="39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Aphthitalite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Na(SO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023359"/>
                  </a:ext>
                </a:extLst>
              </a:tr>
              <a:tr h="39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Arcanite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083567"/>
                  </a:ext>
                </a:extLst>
              </a:tr>
              <a:tr h="39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Thenardite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022841"/>
                  </a:ext>
                </a:extLst>
              </a:tr>
              <a:tr h="39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Glauberite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Ca(SO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4602957"/>
                  </a:ext>
                </a:extLst>
              </a:tr>
              <a:tr h="3905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Baryte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BaSO</a:t>
                      </a:r>
                      <a:r>
                        <a:rPr lang="en-US" sz="2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61414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74238"/>
              </p:ext>
            </p:extLst>
          </p:nvPr>
        </p:nvGraphicFramePr>
        <p:xfrm>
          <a:off x="7167364" y="1401843"/>
          <a:ext cx="4927601" cy="5313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711">
                  <a:extLst>
                    <a:ext uri="{9D8B030D-6E8A-4147-A177-3AD203B41FA5}">
                      <a16:colId xmlns:a16="http://schemas.microsoft.com/office/drawing/2014/main" val="1033768228"/>
                    </a:ext>
                  </a:extLst>
                </a:gridCol>
                <a:gridCol w="2412890">
                  <a:extLst>
                    <a:ext uri="{9D8B030D-6E8A-4147-A177-3AD203B41FA5}">
                      <a16:colId xmlns:a16="http://schemas.microsoft.com/office/drawing/2014/main" val="283067520"/>
                    </a:ext>
                  </a:extLst>
                </a:gridCol>
              </a:tblGrid>
              <a:tr h="325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Phosphates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079974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Apatite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</a:t>
                      </a:r>
                      <a:r>
                        <a:rPr lang="en-US" sz="2000" b="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(PO</a:t>
                      </a:r>
                      <a:r>
                        <a:rPr lang="en-US" sz="2000" b="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F,Cl,OH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02548"/>
                  </a:ext>
                </a:extLst>
              </a:tr>
              <a:tr h="325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Sulfides 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36793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Heazlewoodite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aseline="-25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270181"/>
                  </a:ext>
                </a:extLst>
              </a:tr>
              <a:tr h="3255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Oxides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800991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Rutile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TiO</a:t>
                      </a:r>
                      <a:r>
                        <a:rPr lang="en-US" sz="2000" b="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50535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Ilmenite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FeTiO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₃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496687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Fe-</a:t>
                      </a:r>
                      <a:r>
                        <a:rPr lang="en-US" sz="2000" b="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Ti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-Mg</a:t>
                      </a:r>
                      <a:r>
                        <a:rPr lang="ru-RU" sz="2000" b="0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Spinel</a:t>
                      </a: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Mg,Fe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Fe,Ti</a:t>
                      </a:r>
                      <a:r>
                        <a:rPr lang="ru-RU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20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US" sz="2000" b="0" kern="1200" baseline="-25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025889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Magnetite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+mn-lt"/>
                        </a:rPr>
                        <a:t>FeFe</a:t>
                      </a:r>
                      <a:r>
                        <a:rPr lang="en-US" sz="2000" b="0" baseline="-25000" dirty="0">
                          <a:latin typeface="+mn-lt"/>
                        </a:rPr>
                        <a:t>2</a:t>
                      </a:r>
                      <a:r>
                        <a:rPr lang="en-US" sz="2000" b="0" dirty="0">
                          <a:latin typeface="+mn-lt"/>
                        </a:rPr>
                        <a:t>O</a:t>
                      </a:r>
                      <a:r>
                        <a:rPr lang="en-US" sz="2000" b="0" baseline="-25000" dirty="0">
                          <a:latin typeface="+mn-lt"/>
                        </a:rPr>
                        <a:t>4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774994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Zirconolite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latin typeface="+mn-lt"/>
                        </a:rPr>
                        <a:t>CaZrTi</a:t>
                      </a:r>
                      <a:r>
                        <a:rPr lang="en-US" sz="2000" b="0" baseline="-25000" dirty="0">
                          <a:latin typeface="+mn-lt"/>
                        </a:rPr>
                        <a:t>2</a:t>
                      </a:r>
                      <a:r>
                        <a:rPr lang="en-US" sz="2000" b="0" dirty="0">
                          <a:latin typeface="+mn-lt"/>
                        </a:rPr>
                        <a:t>O</a:t>
                      </a:r>
                      <a:r>
                        <a:rPr lang="en-US" sz="2000" b="0" baseline="-25000" dirty="0">
                          <a:latin typeface="+mn-lt"/>
                        </a:rPr>
                        <a:t>7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05738"/>
                  </a:ext>
                </a:extLst>
              </a:tr>
              <a:tr h="32552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Silicates</a:t>
                      </a:r>
                      <a:endParaRPr lang="ru-RU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80678"/>
                  </a:ext>
                </a:extLst>
              </a:tr>
              <a:tr h="370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Phlogopite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KMg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AlSi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F,Cl,OH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019529"/>
                  </a:ext>
                </a:extLst>
              </a:tr>
              <a:tr h="3706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Tetraferriphlogopite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KMg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FeSi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F,Cl,OH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511265"/>
                  </a:ext>
                </a:extLst>
              </a:tr>
              <a:tr h="666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Richterite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Ca(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Mg,Fe,Al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[Si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](OH,F)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79804"/>
                  </a:ext>
                </a:extLst>
              </a:tr>
              <a:tr h="325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Serpentine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20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(Si</a:t>
                      </a:r>
                      <a:r>
                        <a:rPr lang="en-US" sz="20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)(OH)</a:t>
                      </a:r>
                      <a:r>
                        <a:rPr lang="en-US" sz="2000" b="0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56690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76877"/>
              </p:ext>
            </p:extLst>
          </p:nvPr>
        </p:nvGraphicFramePr>
        <p:xfrm>
          <a:off x="118098" y="1401846"/>
          <a:ext cx="3338780" cy="4342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7840">
                  <a:extLst>
                    <a:ext uri="{9D8B030D-6E8A-4147-A177-3AD203B41FA5}">
                      <a16:colId xmlns:a16="http://schemas.microsoft.com/office/drawing/2014/main" val="4065903136"/>
                    </a:ext>
                  </a:extLst>
                </a:gridCol>
                <a:gridCol w="1950940">
                  <a:extLst>
                    <a:ext uri="{9D8B030D-6E8A-4147-A177-3AD203B41FA5}">
                      <a16:colId xmlns:a16="http://schemas.microsoft.com/office/drawing/2014/main" val="913901542"/>
                    </a:ext>
                  </a:extLst>
                </a:gridCol>
              </a:tblGrid>
              <a:tr h="361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Carbonates</a:t>
                      </a:r>
                      <a:endParaRPr lang="ru-RU" sz="2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14685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Calcite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CaCO</a:t>
                      </a:r>
                      <a:r>
                        <a:rPr lang="en-US" sz="2000" b="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41438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Magnesite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+mn-lt"/>
                        </a:rPr>
                        <a:t>MgCO</a:t>
                      </a:r>
                      <a:r>
                        <a:rPr lang="ru-RU" sz="2000" baseline="-25000" dirty="0">
                          <a:effectLst/>
                          <a:latin typeface="+mn-lt"/>
                        </a:rPr>
                        <a:t>3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882643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Dolomite</a:t>
                      </a:r>
                      <a:r>
                        <a:rPr lang="ru-RU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CaMg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(CO</a:t>
                      </a:r>
                      <a:r>
                        <a:rPr lang="en-US" sz="2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935686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Eitelite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Mg(CO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39917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</a:rPr>
                        <a:t>Nyerereite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Ca(CO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262561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0" kern="1200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Gregoryite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Na,K,Ca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595006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Natrite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092077"/>
                  </a:ext>
                </a:extLst>
              </a:tr>
              <a:tr h="723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K-Na-Ca-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arbonate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K,Na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Ca(CO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696778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Shortite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392241"/>
                  </a:ext>
                </a:extLst>
              </a:tr>
              <a:tr h="361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Witherite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BaCO</a:t>
                      </a:r>
                      <a:r>
                        <a:rPr lang="en-US" sz="2000" baseline="-250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07375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993925"/>
              </p:ext>
            </p:extLst>
          </p:nvPr>
        </p:nvGraphicFramePr>
        <p:xfrm>
          <a:off x="118098" y="5743953"/>
          <a:ext cx="3338780" cy="934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42">
                  <a:extLst>
                    <a:ext uri="{9D8B030D-6E8A-4147-A177-3AD203B41FA5}">
                      <a16:colId xmlns:a16="http://schemas.microsoft.com/office/drawing/2014/main" val="485534428"/>
                    </a:ext>
                  </a:extLst>
                </a:gridCol>
                <a:gridCol w="1946838">
                  <a:extLst>
                    <a:ext uri="{9D8B030D-6E8A-4147-A177-3AD203B41FA5}">
                      <a16:colId xmlns:a16="http://schemas.microsoft.com/office/drawing/2014/main" val="850658612"/>
                    </a:ext>
                  </a:extLst>
                </a:gridCol>
              </a:tblGrid>
              <a:tr h="2100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Halides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66433"/>
                  </a:ext>
                </a:extLst>
              </a:tr>
              <a:tr h="2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NaCl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637660"/>
                  </a:ext>
                </a:extLst>
              </a:tr>
              <a:tr h="21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Sylvite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KCl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24" marR="27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77973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064856"/>
              </p:ext>
            </p:extLst>
          </p:nvPr>
        </p:nvGraphicFramePr>
        <p:xfrm>
          <a:off x="3517839" y="1401844"/>
          <a:ext cx="3606801" cy="2977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249">
                  <a:extLst>
                    <a:ext uri="{9D8B030D-6E8A-4147-A177-3AD203B41FA5}">
                      <a16:colId xmlns:a16="http://schemas.microsoft.com/office/drawing/2014/main" val="1879090959"/>
                    </a:ext>
                  </a:extLst>
                </a:gridCol>
                <a:gridCol w="2107552">
                  <a:extLst>
                    <a:ext uri="{9D8B030D-6E8A-4147-A177-3AD203B41FA5}">
                      <a16:colId xmlns:a16="http://schemas.microsoft.com/office/drawing/2014/main" val="864965879"/>
                    </a:ext>
                  </a:extLst>
                </a:gridCol>
              </a:tblGrid>
              <a:tr h="8646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Carbonates with additional anions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727963"/>
                  </a:ext>
                </a:extLst>
              </a:tr>
              <a:tr h="422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Nahcolite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NaHCO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529886"/>
                  </a:ext>
                </a:extLst>
              </a:tr>
              <a:tr h="422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Bradleyite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Mg(PO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)(CO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490438"/>
                  </a:ext>
                </a:extLst>
              </a:tr>
              <a:tr h="422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Northupite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Mg(CO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Cl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992380"/>
                  </a:ext>
                </a:extLst>
              </a:tr>
              <a:tr h="422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Burkeite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(SO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45487"/>
                  </a:ext>
                </a:extLst>
              </a:tr>
              <a:tr h="422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Tychite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Mg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(CO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(SO</a:t>
                      </a:r>
                      <a:r>
                        <a:rPr lang="en-US" sz="2000" b="1" baseline="-25000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en-US" sz="20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54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32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0" y="12922"/>
            <a:ext cx="12139961" cy="114237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The composition of the melt according to the data of the study of inclusions using Raman mapping and SEM</a:t>
            </a:r>
            <a:r>
              <a:rPr lang="ru-RU" sz="3200" dirty="0">
                <a:latin typeface="+mn-lt"/>
              </a:rPr>
              <a:t>-</a:t>
            </a:r>
            <a:r>
              <a:rPr lang="en-US" sz="3200" dirty="0">
                <a:latin typeface="+mn-lt"/>
              </a:rPr>
              <a:t>EDS.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8B72003-9A5A-45B1-876B-8EA47C376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266630"/>
              </p:ext>
            </p:extLst>
          </p:nvPr>
        </p:nvGraphicFramePr>
        <p:xfrm>
          <a:off x="247222" y="1946382"/>
          <a:ext cx="3470870" cy="45066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836">
                  <a:extLst>
                    <a:ext uri="{9D8B030D-6E8A-4147-A177-3AD203B41FA5}">
                      <a16:colId xmlns:a16="http://schemas.microsoft.com/office/drawing/2014/main" val="3467348135"/>
                    </a:ext>
                  </a:extLst>
                </a:gridCol>
                <a:gridCol w="2141034">
                  <a:extLst>
                    <a:ext uri="{9D8B030D-6E8A-4147-A177-3AD203B41FA5}">
                      <a16:colId xmlns:a16="http://schemas.microsoft.com/office/drawing/2014/main" val="2847707560"/>
                    </a:ext>
                  </a:extLst>
                </a:gridCol>
              </a:tblGrid>
              <a:tr h="5670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Mineral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dirty="0">
                          <a:latin typeface="+mn-lt"/>
                        </a:rPr>
                        <a:t>Raman-mapping and SEM-EDS data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44942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Nyerereite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879390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Bradleyite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392443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Dolomite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647409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Aphthitalite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861329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Serpentine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456324"/>
                  </a:ext>
                </a:extLst>
              </a:tr>
              <a:tr h="4605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Spinel and magnetite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33709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Mica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11901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Calcite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0288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Northupite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346325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Nahcolite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843884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Arcanite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64906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Sylvite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158824"/>
                  </a:ext>
                </a:extLst>
              </a:tr>
              <a:tr h="233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Halite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13109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981FF4E-A02A-494A-AB34-FBC5EBFE9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83279"/>
              </p:ext>
            </p:extLst>
          </p:nvPr>
        </p:nvGraphicFramePr>
        <p:xfrm>
          <a:off x="8670665" y="1886909"/>
          <a:ext cx="1982467" cy="1544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765">
                  <a:extLst>
                    <a:ext uri="{9D8B030D-6E8A-4147-A177-3AD203B41FA5}">
                      <a16:colId xmlns:a16="http://schemas.microsoft.com/office/drawing/2014/main" val="2009898676"/>
                    </a:ext>
                  </a:extLst>
                </a:gridCol>
                <a:gridCol w="936702">
                  <a:extLst>
                    <a:ext uri="{9D8B030D-6E8A-4147-A177-3AD203B41FA5}">
                      <a16:colId xmlns:a16="http://schemas.microsoft.com/office/drawing/2014/main" val="2376359429"/>
                    </a:ext>
                  </a:extLst>
                </a:gridCol>
              </a:tblGrid>
              <a:tr h="32690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Carbonates</a:t>
                      </a:r>
                      <a:endParaRPr lang="ru-RU" sz="16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85159"/>
                  </a:ext>
                </a:extLst>
              </a:tr>
              <a:tr h="1961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Silicates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19649"/>
                  </a:ext>
                </a:extLst>
              </a:tr>
              <a:tr h="196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Sulfates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09002"/>
                  </a:ext>
                </a:extLst>
              </a:tr>
              <a:tr h="326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Oxides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03053"/>
                  </a:ext>
                </a:extLst>
              </a:tr>
              <a:tr h="3269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Halides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40359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2AD2B18-A3BF-4076-86A2-B00D3458487A}"/>
              </a:ext>
            </a:extLst>
          </p:cNvPr>
          <p:cNvSpPr txBox="1"/>
          <p:nvPr/>
        </p:nvSpPr>
        <p:spPr>
          <a:xfrm>
            <a:off x="166466" y="1023052"/>
            <a:ext cx="3632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Quantitative ratios between daughter minerals in a group of 25 inclusions, vol.%</a:t>
            </a:r>
            <a:r>
              <a:rPr lang="ru-RU" dirty="0"/>
              <a:t>.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947531" y="4199692"/>
            <a:ext cx="8920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275969"/>
              </p:ext>
            </p:extLst>
          </p:nvPr>
        </p:nvGraphicFramePr>
        <p:xfrm>
          <a:off x="5069067" y="1946381"/>
          <a:ext cx="1813934" cy="460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967">
                  <a:extLst>
                    <a:ext uri="{9D8B030D-6E8A-4147-A177-3AD203B41FA5}">
                      <a16:colId xmlns:a16="http://schemas.microsoft.com/office/drawing/2014/main" val="2589753406"/>
                    </a:ext>
                  </a:extLst>
                </a:gridCol>
                <a:gridCol w="906967">
                  <a:extLst>
                    <a:ext uri="{9D8B030D-6E8A-4147-A177-3AD203B41FA5}">
                      <a16:colId xmlns:a16="http://schemas.microsoft.com/office/drawing/2014/main" val="3534364052"/>
                    </a:ext>
                  </a:extLst>
                </a:gridCol>
              </a:tblGrid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SiO</a:t>
                      </a:r>
                      <a:r>
                        <a:rPr lang="en-US" sz="1800" b="0" i="0" u="none" strike="noStrike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922988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272606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MgO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13003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CaO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973903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  <a:r>
                        <a:rPr lang="en-US" sz="1800" b="1" i="0" u="none" strike="noStrike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09835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US" sz="1800" b="1" i="0" u="none" strike="noStrike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132675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3492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184623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r>
                        <a:rPr lang="en-US" sz="18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06850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  <a:r>
                        <a:rPr lang="en-US" sz="1800" b="1" i="0" u="none" strike="noStrike" baseline="-25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243099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r>
                        <a:rPr lang="en-US" sz="1800" b="0" i="0" u="none" strike="noStrike" baseline="-25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О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397513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100,6%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72358"/>
                  </a:ext>
                </a:extLst>
              </a:tr>
              <a:tr h="235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O=Cl</a:t>
                      </a:r>
                      <a:r>
                        <a:rPr lang="en-US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159587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542068" y="1240578"/>
            <a:ext cx="2867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chemical composition of the trapped melt, mass.%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80527" y="3830360"/>
            <a:ext cx="1226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Calculation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441371" y="3631204"/>
            <a:ext cx="24410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/>
              <a:t>Atomic</a:t>
            </a:r>
            <a:r>
              <a:rPr lang="ru-RU" sz="2000" dirty="0"/>
              <a:t> </a:t>
            </a:r>
            <a:r>
              <a:rPr lang="ru-RU" sz="2000" dirty="0" err="1"/>
              <a:t>ratios</a:t>
            </a:r>
            <a:r>
              <a:rPr lang="en-US" sz="2000" dirty="0"/>
              <a:t> </a:t>
            </a:r>
            <a:r>
              <a:rPr lang="en-US" sz="2000" dirty="0" err="1"/>
              <a:t>Na:Ca:K</a:t>
            </a:r>
            <a:endParaRPr lang="en-US" sz="2000" dirty="0"/>
          </a:p>
          <a:p>
            <a:pPr algn="ctr"/>
            <a:r>
              <a:rPr lang="en-US" sz="2000" b="1" dirty="0"/>
              <a:t>2,0 : 0,5 : 1,0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45436" y="4883343"/>
            <a:ext cx="5154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Secondary</a:t>
            </a:r>
            <a:r>
              <a:rPr lang="ru-RU" sz="2400" dirty="0"/>
              <a:t> </a:t>
            </a:r>
            <a:r>
              <a:rPr lang="ru-RU" sz="2400" dirty="0" err="1"/>
              <a:t>inclusions</a:t>
            </a:r>
            <a:r>
              <a:rPr lang="ru-RU" sz="2400" dirty="0"/>
              <a:t> </a:t>
            </a:r>
            <a:r>
              <a:rPr lang="ru-RU" sz="2400" dirty="0" err="1"/>
              <a:t>are</a:t>
            </a:r>
            <a:r>
              <a:rPr lang="ru-RU" sz="2400" dirty="0"/>
              <a:t> </a:t>
            </a:r>
            <a:r>
              <a:rPr lang="ru-RU" sz="2400" dirty="0" err="1"/>
              <a:t>microportions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b="1" dirty="0" err="1"/>
              <a:t>alkali-carbonatite</a:t>
            </a:r>
            <a:r>
              <a:rPr lang="ru-RU" sz="2400" b="1" dirty="0"/>
              <a:t> </a:t>
            </a:r>
            <a:r>
              <a:rPr lang="ru-RU" sz="2400" b="1" dirty="0" err="1"/>
              <a:t>melt</a:t>
            </a:r>
            <a:r>
              <a:rPr lang="ru-RU" sz="2400" b="1" dirty="0"/>
              <a:t> </a:t>
            </a:r>
            <a:r>
              <a:rPr lang="ru-RU" sz="2400" b="1" dirty="0" err="1"/>
              <a:t>with</a:t>
            </a:r>
            <a:r>
              <a:rPr lang="ru-RU" sz="2400" b="1" dirty="0"/>
              <a:t> </a:t>
            </a:r>
            <a:r>
              <a:rPr lang="ru-RU" sz="2400" b="1" dirty="0" err="1"/>
              <a:t>high</a:t>
            </a:r>
            <a:r>
              <a:rPr lang="ru-RU" sz="2400" b="1" dirty="0"/>
              <a:t> </a:t>
            </a:r>
            <a:r>
              <a:rPr lang="ru-RU" sz="2400" b="1" dirty="0" err="1"/>
              <a:t>content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Cl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SO</a:t>
            </a:r>
            <a:r>
              <a:rPr lang="ru-RU" sz="2400" b="1" baseline="-25000" dirty="0"/>
              <a:t>3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</a:t>
            </a:r>
            <a:r>
              <a:rPr lang="ru-RU" sz="2400" b="1" dirty="0" err="1"/>
              <a:t>low</a:t>
            </a:r>
            <a:r>
              <a:rPr lang="ru-RU" sz="2400" b="1" dirty="0"/>
              <a:t> </a:t>
            </a:r>
            <a:r>
              <a:rPr lang="ru-RU" sz="2400" b="1" dirty="0" err="1"/>
              <a:t>concentrations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SiO</a:t>
            </a:r>
            <a:r>
              <a:rPr lang="ru-RU" sz="2400" b="1" baseline="-25000" dirty="0"/>
              <a:t>2</a:t>
            </a:r>
            <a:r>
              <a:rPr lang="ru-RU" sz="2400" b="1" dirty="0"/>
              <a:t> </a:t>
            </a:r>
            <a:r>
              <a:rPr lang="ru-RU" sz="2400" b="1" dirty="0" err="1"/>
              <a:t>and</a:t>
            </a:r>
            <a:r>
              <a:rPr lang="ru-RU" sz="2400" b="1" dirty="0"/>
              <a:t> H</a:t>
            </a:r>
            <a:r>
              <a:rPr lang="ru-RU" sz="2400" b="1" baseline="-25000" dirty="0"/>
              <a:t>2</a:t>
            </a:r>
            <a:r>
              <a:rPr lang="ru-RU" sz="2400" b="1" dirty="0"/>
              <a:t>O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920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859" y="26848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Models for the formation of secondary melt inclusions.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854" y="1825625"/>
            <a:ext cx="4921405" cy="470899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There are two models for the formation of secondary melt inclusions in the minerals of mantle xenoliths.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Infiltration of primitive kimberlite melts through the lithospheric mantle close to their generation source. And the subsequent entry of fragments of such a mantle into kimberlite magma.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Decompression cracking of xenolith minerals during rapid ascent (occurs 15-25 km higher from the xenolith capture depth)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671" y="1395092"/>
            <a:ext cx="6797042" cy="48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6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С</a:t>
            </a:r>
            <a:r>
              <a:rPr lang="en-US" dirty="0" err="1">
                <a:latin typeface="+mn-lt"/>
              </a:rPr>
              <a:t>onclusions</a:t>
            </a:r>
            <a:r>
              <a:rPr lang="ru-RU" dirty="0">
                <a:latin typeface="+mn-lt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439" y="2044391"/>
            <a:ext cx="10515600" cy="470500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Secondary</a:t>
            </a:r>
            <a:r>
              <a:rPr lang="ru-RU" dirty="0"/>
              <a:t> </a:t>
            </a:r>
            <a:r>
              <a:rPr lang="ru-RU" dirty="0" err="1"/>
              <a:t>inclusions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microportions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alkali-carbonatite</a:t>
            </a:r>
            <a:r>
              <a:rPr lang="ru-RU" dirty="0"/>
              <a:t> </a:t>
            </a:r>
            <a:r>
              <a:rPr lang="ru-RU" dirty="0" err="1"/>
              <a:t>melt</a:t>
            </a:r>
            <a:r>
              <a:rPr lang="ru-RU" dirty="0"/>
              <a:t> 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high</a:t>
            </a:r>
            <a:r>
              <a:rPr lang="ru-RU" dirty="0"/>
              <a:t> </a:t>
            </a:r>
            <a:r>
              <a:rPr lang="ru-RU" dirty="0" err="1"/>
              <a:t>content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Cl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SO</a:t>
            </a:r>
            <a:r>
              <a:rPr lang="ru-RU" baseline="-25000" dirty="0"/>
              <a:t>3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low</a:t>
            </a:r>
            <a:r>
              <a:rPr lang="ru-RU" dirty="0"/>
              <a:t> </a:t>
            </a:r>
            <a:r>
              <a:rPr lang="ru-RU" dirty="0" err="1"/>
              <a:t>concentrations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SiO</a:t>
            </a:r>
            <a:r>
              <a:rPr lang="ru-RU" baseline="-25000" dirty="0"/>
              <a:t>2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H</a:t>
            </a:r>
            <a:r>
              <a:rPr lang="ru-RU" baseline="-25000" dirty="0"/>
              <a:t>2</a:t>
            </a:r>
            <a:r>
              <a:rPr lang="ru-RU" dirty="0"/>
              <a:t>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composition of the inclusions probably reflects the composition of the primitive kimberlite melt of the </a:t>
            </a:r>
            <a:r>
              <a:rPr lang="en-US" dirty="0" err="1"/>
              <a:t>Bultfontein</a:t>
            </a:r>
            <a:r>
              <a:rPr lang="en-US" dirty="0"/>
              <a:t> pipe.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81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Thank you for your attention</a:t>
            </a:r>
            <a:r>
              <a:rPr lang="ru-RU" dirty="0">
                <a:latin typeface="+mn-lt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54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925</Words>
  <Application>Microsoft Office PowerPoint</Application>
  <PresentationFormat>Широкоэкранный</PresentationFormat>
  <Paragraphs>176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Reconstruction of the composition of the kimberlite melt of the Bultfontein pipe, Kaapvaal craton. </vt:lpstr>
      <vt:lpstr>Презентация PowerPoint</vt:lpstr>
      <vt:lpstr>Mantle peridotites and melt inclusions in them.</vt:lpstr>
      <vt:lpstr>Mineral composition of melt inclusions.</vt:lpstr>
      <vt:lpstr>Mineral association of melt inclusions.</vt:lpstr>
      <vt:lpstr>The composition of the melt according to the data of the study of inclusions using Raman mapping and SEM-EDS.</vt:lpstr>
      <vt:lpstr>Models for the formation of secondary melt inclusions.</vt:lpstr>
      <vt:lpstr>Сonclusions.</vt:lpstr>
      <vt:lpstr>Thank you for your attention.</vt:lpstr>
    </vt:vector>
  </TitlesOfParts>
  <Company>IGM SB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of the composition of the kimberlite melt of the Bultfontein pipe, Kaapvaal craton</dc:title>
  <dc:creator>Тарасов Алексей Андреевич</dc:creator>
  <cp:lastModifiedBy>AST888</cp:lastModifiedBy>
  <cp:revision>28</cp:revision>
  <dcterms:created xsi:type="dcterms:W3CDTF">2022-05-26T05:15:41Z</dcterms:created>
  <dcterms:modified xsi:type="dcterms:W3CDTF">2022-05-27T06:08:37Z</dcterms:modified>
</cp:coreProperties>
</file>