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9" r:id="rId5"/>
    <p:sldId id="271" r:id="rId6"/>
    <p:sldId id="270" r:id="rId7"/>
    <p:sldId id="272" r:id="rId8"/>
    <p:sldId id="275" r:id="rId9"/>
    <p:sldId id="27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48A7"/>
    <a:srgbClr val="1B5089"/>
    <a:srgbClr val="D4CEE8"/>
    <a:srgbClr val="954ECA"/>
    <a:srgbClr val="2979D1"/>
    <a:srgbClr val="2263AA"/>
    <a:srgbClr val="EBE8F4"/>
    <a:srgbClr val="C4BCE0"/>
    <a:srgbClr val="BCB2DB"/>
    <a:srgbClr val="FA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47" autoAdjust="0"/>
    <p:restoredTop sz="96173" autoAdjust="0"/>
  </p:normalViewPr>
  <p:slideViewPr>
    <p:cSldViewPr snapToGrid="0" showGuides="1">
      <p:cViewPr varScale="1">
        <p:scale>
          <a:sx n="70" d="100"/>
          <a:sy n="70" d="100"/>
        </p:scale>
        <p:origin x="4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7D5E993-8763-4590-B071-FA1CCF69E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9203CDE3-3575-43C6-BEA7-4593503C8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DAC9690-F00F-4543-A74C-A9AB72F0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648F6B0-7B2C-4902-AD9F-E3558A30F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B926A47-A606-47E0-954F-059B7056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57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B12B936-B079-4B08-9590-F2937B555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DF3A8EAA-5937-4A43-B1AC-2B12C0A3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0E9B140-8D81-488B-8190-1025023F8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CE1560C-5283-44C1-8AE5-05D40E346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58FFD37-158B-483F-98ED-9B3CE7FD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4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F0C36B6B-F61E-4AB5-BB8E-ACB3EA5C70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53199CDC-FF3B-4597-A0CE-61306FB0D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9ECEE05-4F5C-4A1A-914D-6E7EAF4D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CC5E6DF-9D13-4DED-ABAA-8F788CD5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B9D557D-79BF-432C-B1CF-61823B15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40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18330D8-6F44-4D82-858A-7CD5E7FF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D5BAC8E-9953-4AF2-9B2E-4D3AD898B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93117F4-BC3D-46D2-B183-B550EE1A8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0AB996C-7655-44B9-8488-ACB585A4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D736162-6F68-42D7-BB03-E8052510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7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60DBB6A-CE80-4E81-BABC-66D6CFB9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0275F7A-B779-4AF9-B9A0-62FC417DD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70C41BE-B35E-4093-85B7-9F01F9C08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9EAFDA9-2F5B-4BE9-8792-C10B0BE8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DB949901-94EE-4E68-836A-4439BC93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3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6CA94FA-705B-4E15-A7F3-0D7795AAF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303DD90-DA8C-4D38-88BB-A8283BAFB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79E45B5F-C519-4B08-97BE-EF75BFA89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47E38A8-8749-4CAD-972A-2AE2C1B1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56FE5F10-1F61-41C9-8E48-0BD3C4F3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3526176-8A82-4083-A511-4F7CEA3A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8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039A6E8-2BE6-425C-A879-861DC637D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F9931E1-AB85-4BE4-B691-CDB878B5B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0152E18-DC75-4E9E-9227-397A29E6C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2D4D096E-5A45-4DEE-B175-9C72122CA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B08B4999-7962-4A7F-ABDD-33A637E96B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61405BEF-25B8-457F-9DA1-D9CF3A3A6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B210DED2-B597-4E18-A42B-DB0BE44FF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459262A6-DD91-4510-B986-CBF5DD8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7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83A00F7-B485-4CFA-A272-447E62C08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6A3857C0-7697-4F37-BBC1-2F1715BD9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ED6F2874-F5CE-4609-AE4B-FE19E6B6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FFB43145-3C5A-40D4-AFB4-8ED03659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54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8D047933-9BE7-480F-BF6D-5CD2E51AC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DCEC68F4-CE9E-4296-815C-9DF7FD41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1319C4DE-65EA-46A1-ADA8-6061728E8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1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CFB248C-9AD5-4518-A37B-16356731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DC383BC-1B27-4508-B552-D7EC129CE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9AB96C1A-4DF4-4752-AE8F-C03585C29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AE77D747-0023-4257-A2D7-0024824F2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038AD350-6F47-4E4D-8015-84FA8A859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628A2FAA-9EEB-4205-BACA-0D07E69D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86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C8E1930-2EFB-4830-98D2-BBF3C10B0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8C889328-A53B-4554-ADC7-050A33F7E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81B49AE0-C980-40E9-898C-7F63712C5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6D655B2-F4EE-40A1-95D5-FBA0866D0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7BA8A80B-4219-49D7-8600-8218AF00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70839169-16C4-4EE7-A7C4-4B4B6C7F9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1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83D61701-8F87-4D61-BAA3-55D4116B1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0380F74-2696-477B-9622-542E443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5844163-2E65-4AE6-80D1-F0BCD891F1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2AA8E-A562-4EB3-9B12-CAB52E5DADD5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0E93CBC2-109D-49B4-BC39-B66ED8456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E771E96-E6B6-406E-91C9-ED0C6EC99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B275-3740-4FC7-975B-17D922224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mailto:andis.kalvans@lu.lv" TargetMode="External"/><Relationship Id="rId7" Type="http://schemas.openxmlformats.org/officeDocument/2006/relationships/image" Target="../media/image4.jpeg"/><Relationship Id="rId2" Type="http://schemas.openxmlformats.org/officeDocument/2006/relationships/hyperlink" Target="mailto:name.lastname@lu.lv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mailto:andis.kalvans@lu.l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name.lastname@lu.lv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atura vietturis 2">
            <a:extLst>
              <a:ext uri="{FF2B5EF4-FFF2-40B4-BE49-F238E27FC236}">
                <a16:creationId xmlns:a16="http://schemas.microsoft.com/office/drawing/2014/main" id="{C6D64019-CE43-4C36-BA97-1B7BD2596671}"/>
              </a:ext>
            </a:extLst>
          </p:cNvPr>
          <p:cNvSpPr txBox="1">
            <a:spLocks/>
          </p:cNvSpPr>
          <p:nvPr/>
        </p:nvSpPr>
        <p:spPr>
          <a:xfrm>
            <a:off x="730940" y="4010670"/>
            <a:ext cx="5629575" cy="887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v-LV" sz="2000" dirty="0"/>
              <a:t>Dr.geogr. </a:t>
            </a:r>
            <a:r>
              <a:rPr lang="lv-LV" sz="2000" b="1" dirty="0"/>
              <a:t>Gunta Kalvāne</a:t>
            </a:r>
            <a:r>
              <a:rPr lang="en-GB" sz="2000" dirty="0"/>
              <a:t>| </a:t>
            </a:r>
            <a:r>
              <a:rPr lang="lv-LV" sz="2000" u="sng" dirty="0" err="1">
                <a:solidFill>
                  <a:srgbClr val="6248A7"/>
                </a:solidFill>
              </a:rPr>
              <a:t>gunta.kalvane</a:t>
            </a:r>
            <a:r>
              <a:rPr lang="en-GB" sz="2000" u="sng" dirty="0">
                <a:solidFill>
                  <a:srgbClr val="6248A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</a:t>
            </a:r>
            <a:r>
              <a:rPr lang="en-GB" sz="2000" dirty="0">
                <a:solidFill>
                  <a:srgbClr val="6248A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.lv</a:t>
            </a:r>
            <a:endParaRPr lang="en-GB" sz="2000" dirty="0">
              <a:solidFill>
                <a:srgbClr val="6248A7"/>
              </a:solidFill>
            </a:endParaRPr>
          </a:p>
          <a:p>
            <a:pPr algn="l"/>
            <a:r>
              <a:rPr lang="lv-LV" sz="2000" dirty="0"/>
              <a:t>Dr.geol. Andis Kalvāns </a:t>
            </a:r>
            <a:r>
              <a:rPr lang="en-GB" sz="2000" dirty="0"/>
              <a:t>| </a:t>
            </a:r>
            <a:r>
              <a:rPr lang="lv-LV" sz="2000" dirty="0" err="1">
                <a:solidFill>
                  <a:srgbClr val="6248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andis.kalvans</a:t>
            </a:r>
            <a:r>
              <a:rPr lang="en-GB" sz="2000" dirty="0">
                <a:solidFill>
                  <a:srgbClr val="6248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@lu.lv</a:t>
            </a:r>
            <a:endParaRPr lang="lv-LV" sz="2000" dirty="0">
              <a:solidFill>
                <a:srgbClr val="6248A7"/>
              </a:solidFill>
            </a:endParaRPr>
          </a:p>
          <a:p>
            <a:pPr algn="l"/>
            <a:r>
              <a:rPr lang="lv-LV" sz="2000" dirty="0"/>
              <a:t>Dr.geogr. Agrita Briede</a:t>
            </a:r>
            <a:r>
              <a:rPr lang="en-GB" sz="2000" dirty="0"/>
              <a:t>| </a:t>
            </a:r>
            <a:r>
              <a:rPr lang="lv-LV" sz="2000" u="sng" dirty="0" err="1">
                <a:solidFill>
                  <a:srgbClr val="6248A7"/>
                </a:solidFill>
              </a:rPr>
              <a:t>agrita.briede</a:t>
            </a:r>
            <a:r>
              <a:rPr lang="en-GB" sz="2000" dirty="0">
                <a:solidFill>
                  <a:srgbClr val="6248A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@lu.lv</a:t>
            </a:r>
            <a:endParaRPr lang="en-GB" sz="2000" dirty="0">
              <a:solidFill>
                <a:srgbClr val="6248A7"/>
              </a:solidFill>
            </a:endParaRPr>
          </a:p>
          <a:p>
            <a:pPr algn="l"/>
            <a:endParaRPr lang="lv-LV" sz="2000" dirty="0">
              <a:solidFill>
                <a:srgbClr val="6248A7"/>
              </a:solidFill>
            </a:endParaRPr>
          </a:p>
          <a:p>
            <a:pPr algn="l"/>
            <a:endParaRPr lang="en-GB" sz="2000" dirty="0">
              <a:solidFill>
                <a:srgbClr val="6248A7"/>
              </a:solidFill>
            </a:endParaRPr>
          </a:p>
          <a:p>
            <a:pPr algn="l"/>
            <a:endParaRPr lang="en-GB" sz="2000" dirty="0"/>
          </a:p>
        </p:txBody>
      </p:sp>
      <p:pic>
        <p:nvPicPr>
          <p:cNvPr id="58" name="Attēls 57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E1CE7C05-5594-4575-A1F2-0B4744149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41714"/>
            <a:ext cx="12192000" cy="1406756"/>
          </a:xfrm>
          <a:prstGeom prst="rect">
            <a:avLst/>
          </a:prstGeom>
        </p:spPr>
      </p:pic>
      <p:sp>
        <p:nvSpPr>
          <p:cNvPr id="15" name="Virsraksts 1">
            <a:extLst>
              <a:ext uri="{FF2B5EF4-FFF2-40B4-BE49-F238E27FC236}">
                <a16:creationId xmlns:a16="http://schemas.microsoft.com/office/drawing/2014/main" id="{30118CBC-570B-4BD2-AB4B-76C621665F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0" y="2029837"/>
            <a:ext cx="11673096" cy="1814513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rgbClr val="6248A7"/>
                </a:solidFill>
              </a:rPr>
              <a:t>Phenological and thermal growing season changes in the Baltics</a:t>
            </a:r>
            <a:br>
              <a:rPr lang="en-US" dirty="0"/>
            </a:br>
            <a:endParaRPr lang="en-GB" sz="4800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B3C8574F-6726-4CB6-9E79-DD18F225587A}"/>
              </a:ext>
            </a:extLst>
          </p:cNvPr>
          <p:cNvGrpSpPr/>
          <p:nvPr/>
        </p:nvGrpSpPr>
        <p:grpSpPr>
          <a:xfrm>
            <a:off x="349315" y="272276"/>
            <a:ext cx="11318429" cy="944935"/>
            <a:chOff x="349315" y="272276"/>
            <a:chExt cx="11318429" cy="94493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DE7421-E0E2-4652-96AF-397447ED2CFB}"/>
                </a:ext>
              </a:extLst>
            </p:cNvPr>
            <p:cNvSpPr txBox="1"/>
            <p:nvPr/>
          </p:nvSpPr>
          <p:spPr>
            <a:xfrm>
              <a:off x="2957649" y="306795"/>
              <a:ext cx="50476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>
                  <a:solidFill>
                    <a:srgbClr val="6248A7"/>
                  </a:solidFill>
                  <a:latin typeface="+mj-lt"/>
                </a:rPr>
                <a:t> "</a:t>
              </a:r>
              <a:r>
                <a:rPr lang="en-GB" sz="1400" dirty="0">
                  <a:solidFill>
                    <a:srgbClr val="6248A7"/>
                  </a:solidFill>
                  <a:latin typeface="+mj-lt"/>
                </a:rPr>
                <a:t>Spatial and temporal prediction of groundwater drought with mixed models for multilayer sedimentary basin under climate change</a:t>
              </a:r>
              <a:r>
                <a:rPr lang="lv-LV" sz="1400" dirty="0">
                  <a:solidFill>
                    <a:srgbClr val="6248A7"/>
                  </a:solidFill>
                  <a:latin typeface="+mj-lt"/>
                </a:rPr>
                <a:t>" (LZP-2019/1-0165)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013C638D-47F0-4933-8C6D-335A7F29E1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15" y="272276"/>
              <a:ext cx="2596169" cy="79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Attēls 10" descr="Attēls, kurā ir melns, tumšs, sēdēšana, ekrāns&#10;&#10;Apraksts ģenerēts automātiski">
              <a:extLst>
                <a:ext uri="{FF2B5EF4-FFF2-40B4-BE49-F238E27FC236}">
                  <a16:creationId xmlns:a16="http://schemas.microsoft.com/office/drawing/2014/main" id="{4B1F60B2-653F-481C-B920-87B9C07E7A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6" t="16854" r="8250" b="16164"/>
            <a:stretch/>
          </p:blipFill>
          <p:spPr>
            <a:xfrm>
              <a:off x="8052229" y="272276"/>
              <a:ext cx="2364243" cy="876629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1B29131-BD7B-4405-B910-3B9B3E4317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5" r="26125" b="9350"/>
            <a:stretch/>
          </p:blipFill>
          <p:spPr bwMode="auto">
            <a:xfrm>
              <a:off x="10676422" y="272276"/>
              <a:ext cx="991322" cy="944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69973D2-878B-42F5-976D-4EDFE4FB13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261" y="2597427"/>
            <a:ext cx="4309554" cy="43095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72EF4D-DA66-4184-BF02-A4E4B24DDB61}"/>
              </a:ext>
            </a:extLst>
          </p:cNvPr>
          <p:cNvSpPr/>
          <p:nvPr/>
        </p:nvSpPr>
        <p:spPr>
          <a:xfrm>
            <a:off x="10756150" y="6541070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175 015 km²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76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>
            <a:extLst>
              <a:ext uri="{FF2B5EF4-FFF2-40B4-BE49-F238E27FC236}">
                <a16:creationId xmlns:a16="http://schemas.microsoft.com/office/drawing/2014/main" id="{99715EE9-C3B8-4122-90EB-6EC23D25D329}"/>
              </a:ext>
            </a:extLst>
          </p:cNvPr>
          <p:cNvGrpSpPr/>
          <p:nvPr/>
        </p:nvGrpSpPr>
        <p:grpSpPr>
          <a:xfrm>
            <a:off x="436785" y="5815019"/>
            <a:ext cx="11318429" cy="944935"/>
            <a:chOff x="349315" y="272276"/>
            <a:chExt cx="11318429" cy="94493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2E96210-14C1-4317-AF2D-597F351FC954}"/>
                </a:ext>
              </a:extLst>
            </p:cNvPr>
            <p:cNvSpPr txBox="1"/>
            <p:nvPr/>
          </p:nvSpPr>
          <p:spPr>
            <a:xfrm>
              <a:off x="2957649" y="306795"/>
              <a:ext cx="50476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400" dirty="0">
                  <a:solidFill>
                    <a:srgbClr val="6248A7"/>
                  </a:solidFill>
                  <a:latin typeface="+mj-lt"/>
                </a:rPr>
                <a:t> "</a:t>
              </a:r>
              <a:r>
                <a:rPr lang="en-GB" sz="1400" dirty="0">
                  <a:solidFill>
                    <a:srgbClr val="6248A7"/>
                  </a:solidFill>
                  <a:latin typeface="+mj-lt"/>
                </a:rPr>
                <a:t>Spatial and temporal prediction of groundwater drought with mixed models for multilayer sedimentary basin under climate change</a:t>
              </a:r>
              <a:r>
                <a:rPr lang="lv-LV" sz="1400" dirty="0">
                  <a:solidFill>
                    <a:srgbClr val="6248A7"/>
                  </a:solidFill>
                  <a:latin typeface="+mj-lt"/>
                </a:rPr>
                <a:t>" (LZP-2019/1-0165)</a:t>
              </a: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6773DAF2-C494-4E7A-8B53-A2851C4789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315" y="272276"/>
              <a:ext cx="2596169" cy="79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Attēls 21" descr="Attēls, kurā ir melns, tumšs, sēdēšana, ekrāns&#10;&#10;Apraksts ģenerēts automātiski">
              <a:extLst>
                <a:ext uri="{FF2B5EF4-FFF2-40B4-BE49-F238E27FC236}">
                  <a16:creationId xmlns:a16="http://schemas.microsoft.com/office/drawing/2014/main" id="{421C07ED-2224-4DB8-981B-5E37D5AD3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6" t="16854" r="8250" b="16164"/>
            <a:stretch/>
          </p:blipFill>
          <p:spPr>
            <a:xfrm>
              <a:off x="8052229" y="272276"/>
              <a:ext cx="2364243" cy="876629"/>
            </a:xfrm>
            <a:prstGeom prst="rect">
              <a:avLst/>
            </a:prstGeom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6E08407D-306B-40B1-A907-4A8AD19AC5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25" r="26125" b="9350"/>
            <a:stretch/>
          </p:blipFill>
          <p:spPr bwMode="auto">
            <a:xfrm>
              <a:off x="10676422" y="272276"/>
              <a:ext cx="991322" cy="944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Virsraksts 1">
            <a:extLst>
              <a:ext uri="{FF2B5EF4-FFF2-40B4-BE49-F238E27FC236}">
                <a16:creationId xmlns:a16="http://schemas.microsoft.com/office/drawing/2014/main" id="{5754EB0D-B4DA-4807-AA46-A90933B3ECC3}"/>
              </a:ext>
            </a:extLst>
          </p:cNvPr>
          <p:cNvSpPr txBox="1">
            <a:spLocks/>
          </p:cNvSpPr>
          <p:nvPr/>
        </p:nvSpPr>
        <p:spPr>
          <a:xfrm>
            <a:off x="5233592" y="905892"/>
            <a:ext cx="11302410" cy="1291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6248A7"/>
                </a:solidFill>
              </a:rPr>
              <a:t>Thank you!</a:t>
            </a:r>
          </a:p>
        </p:txBody>
      </p:sp>
      <p:pic>
        <p:nvPicPr>
          <p:cNvPr id="9" name="Attēls 8" descr="Attēls, kurā ir zīme, fotoattēls, pietura, gaisma&#10;&#10;Apraksts ģenerēts automātiski">
            <a:extLst>
              <a:ext uri="{FF2B5EF4-FFF2-40B4-BE49-F238E27FC236}">
                <a16:creationId xmlns:a16="http://schemas.microsoft.com/office/drawing/2014/main" id="{44E784CF-6768-42E4-ACBD-F1E3ABA71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56" y="180187"/>
            <a:ext cx="3533320" cy="5208914"/>
          </a:xfrm>
          <a:prstGeom prst="rect">
            <a:avLst/>
          </a:prstGeom>
        </p:spPr>
      </p:pic>
      <p:sp>
        <p:nvSpPr>
          <p:cNvPr id="10" name="Satura vietturis 2">
            <a:extLst>
              <a:ext uri="{FF2B5EF4-FFF2-40B4-BE49-F238E27FC236}">
                <a16:creationId xmlns:a16="http://schemas.microsoft.com/office/drawing/2014/main" id="{11840057-7BA6-4B32-80F5-69A0FEC5E806}"/>
              </a:ext>
            </a:extLst>
          </p:cNvPr>
          <p:cNvSpPr txBox="1">
            <a:spLocks/>
          </p:cNvSpPr>
          <p:nvPr/>
        </p:nvSpPr>
        <p:spPr>
          <a:xfrm>
            <a:off x="3032954" y="2624828"/>
            <a:ext cx="5629575" cy="887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lv-LV" sz="2000" dirty="0"/>
              <a:t>Dr.geogr. </a:t>
            </a:r>
            <a:r>
              <a:rPr lang="lv-LV" sz="2000" b="1" dirty="0"/>
              <a:t>Gunta Kalvāne</a:t>
            </a:r>
            <a:r>
              <a:rPr lang="en-GB" sz="2000" dirty="0"/>
              <a:t>| </a:t>
            </a:r>
            <a:r>
              <a:rPr lang="lv-LV" sz="2000" dirty="0" err="1">
                <a:solidFill>
                  <a:srgbClr val="6248A7"/>
                </a:solidFill>
              </a:rPr>
              <a:t>gunta.kalvane</a:t>
            </a:r>
            <a:r>
              <a:rPr lang="en-GB" sz="2000" dirty="0">
                <a:solidFill>
                  <a:srgbClr val="6248A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@lu.lv</a:t>
            </a:r>
            <a:endParaRPr lang="en-GB" sz="2000" dirty="0">
              <a:solidFill>
                <a:srgbClr val="6248A7"/>
              </a:solidFill>
            </a:endParaRPr>
          </a:p>
          <a:p>
            <a:pPr algn="l"/>
            <a:r>
              <a:rPr lang="lv-LV" sz="2000" dirty="0"/>
              <a:t>Dr.geol. Andis Kalvāns </a:t>
            </a:r>
            <a:r>
              <a:rPr lang="en-GB" sz="2000" dirty="0"/>
              <a:t>| </a:t>
            </a:r>
            <a:r>
              <a:rPr lang="lv-LV" sz="2000" dirty="0" err="1">
                <a:solidFill>
                  <a:srgbClr val="6248A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andis.kalvans</a:t>
            </a:r>
            <a:r>
              <a:rPr lang="en-GB" sz="2000" dirty="0">
                <a:solidFill>
                  <a:srgbClr val="6248A7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@lu.lv</a:t>
            </a:r>
            <a:endParaRPr lang="lv-LV" sz="2000" dirty="0">
              <a:solidFill>
                <a:srgbClr val="6248A7"/>
              </a:solidFill>
            </a:endParaRPr>
          </a:p>
          <a:p>
            <a:pPr algn="l"/>
            <a:r>
              <a:rPr lang="lv-LV" sz="2000" dirty="0"/>
              <a:t>Dr.geogr. Agrita Briede</a:t>
            </a:r>
            <a:r>
              <a:rPr lang="en-GB" sz="2000" dirty="0"/>
              <a:t>| </a:t>
            </a:r>
            <a:r>
              <a:rPr lang="lv-LV" sz="2000" dirty="0" err="1">
                <a:solidFill>
                  <a:srgbClr val="6248A7"/>
                </a:solidFill>
              </a:rPr>
              <a:t>agrita.briede</a:t>
            </a:r>
            <a:r>
              <a:rPr lang="en-GB" sz="2000" dirty="0">
                <a:solidFill>
                  <a:srgbClr val="6248A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@lu.lv</a:t>
            </a:r>
            <a:endParaRPr lang="en-GB" sz="2000" dirty="0">
              <a:solidFill>
                <a:srgbClr val="6248A7"/>
              </a:solidFill>
            </a:endParaRPr>
          </a:p>
          <a:p>
            <a:pPr algn="l"/>
            <a:endParaRPr lang="lv-LV" sz="2000" dirty="0">
              <a:solidFill>
                <a:srgbClr val="6248A7"/>
              </a:solidFill>
            </a:endParaRPr>
          </a:p>
          <a:p>
            <a:pPr algn="l"/>
            <a:endParaRPr lang="en-GB" sz="2000" dirty="0">
              <a:solidFill>
                <a:srgbClr val="6248A7"/>
              </a:solidFill>
            </a:endParaRPr>
          </a:p>
          <a:p>
            <a:pPr algn="l"/>
            <a:endParaRPr lang="en-GB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33EB2F-98FE-4D05-8830-920B016D6E1F}"/>
              </a:ext>
            </a:extLst>
          </p:cNvPr>
          <p:cNvSpPr txBox="1"/>
          <p:nvPr/>
        </p:nvSpPr>
        <p:spPr>
          <a:xfrm>
            <a:off x="496824" y="4437451"/>
            <a:ext cx="741247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This study was carried out within the framework of the Climate change and sustainable</a:t>
            </a:r>
            <a:endParaRPr lang="lv-LV" sz="1600" dirty="0"/>
          </a:p>
          <a:p>
            <a:r>
              <a:rPr lang="en-US" sz="1600" dirty="0"/>
              <a:t> use of natural resources institutional research grant of the University of Latvia </a:t>
            </a:r>
            <a:endParaRPr lang="lv-LV" sz="1600" dirty="0"/>
          </a:p>
          <a:p>
            <a:r>
              <a:rPr lang="en-US" sz="1600" dirty="0"/>
              <a:t>(No. AAP2016/B041//ZD2016/AZ03) and the Latvian Council of Science, </a:t>
            </a:r>
            <a:endParaRPr lang="lv-LV" sz="1600" dirty="0"/>
          </a:p>
          <a:p>
            <a:r>
              <a:rPr lang="en-US" sz="1600" dirty="0"/>
              <a:t>project “Spatial and temporal prediction of groundwater drought with mixed </a:t>
            </a:r>
            <a:endParaRPr lang="lv-LV" sz="1600" dirty="0"/>
          </a:p>
          <a:p>
            <a:r>
              <a:rPr lang="en-US" sz="1600" dirty="0"/>
              <a:t>models for multilayer sedimentary basin under climate change” (No. lzp-2019/1-0165).</a:t>
            </a:r>
          </a:p>
          <a:p>
            <a:r>
              <a:rPr lang="en-US" sz="1600" dirty="0"/>
              <a:t> 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43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51244"/>
            <a:ext cx="12192000" cy="140675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2D6B11A-CB65-4ED9-8E05-098BCA7D6F40}"/>
              </a:ext>
            </a:extLst>
          </p:cNvPr>
          <p:cNvSpPr/>
          <p:nvPr/>
        </p:nvSpPr>
        <p:spPr>
          <a:xfrm>
            <a:off x="861391" y="365470"/>
            <a:ext cx="10230679" cy="127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400" dirty="0" err="1">
                <a:solidFill>
                  <a:schemeClr val="tx1"/>
                </a:solidFill>
              </a:rPr>
              <a:t>Growing</a:t>
            </a:r>
            <a:r>
              <a:rPr lang="lv-LV" sz="5400" dirty="0">
                <a:solidFill>
                  <a:schemeClr val="tx1"/>
                </a:solidFill>
              </a:rPr>
              <a:t> </a:t>
            </a:r>
            <a:r>
              <a:rPr lang="lv-LV" sz="5400" dirty="0" err="1">
                <a:solidFill>
                  <a:schemeClr val="tx1"/>
                </a:solidFill>
              </a:rPr>
              <a:t>season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F66934-A96A-4F96-8975-4390258AC86C}"/>
              </a:ext>
            </a:extLst>
          </p:cNvPr>
          <p:cNvSpPr/>
          <p:nvPr/>
        </p:nvSpPr>
        <p:spPr>
          <a:xfrm>
            <a:off x="861391" y="1885969"/>
            <a:ext cx="3074505" cy="33130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2800" b="1" dirty="0" err="1">
                <a:solidFill>
                  <a:schemeClr val="tx1"/>
                </a:solidFill>
              </a:rPr>
              <a:t>Frost</a:t>
            </a:r>
            <a:r>
              <a:rPr lang="lv-LV" sz="2800" b="1" dirty="0">
                <a:solidFill>
                  <a:schemeClr val="tx1"/>
                </a:solidFill>
              </a:rPr>
              <a:t> </a:t>
            </a:r>
            <a:r>
              <a:rPr lang="lv-LV" sz="2800" b="1" dirty="0" err="1">
                <a:solidFill>
                  <a:schemeClr val="tx1"/>
                </a:solidFill>
              </a:rPr>
              <a:t>free</a:t>
            </a:r>
            <a:r>
              <a:rPr lang="lv-LV" sz="2800" b="1" dirty="0">
                <a:solidFill>
                  <a:schemeClr val="tx1"/>
                </a:solidFill>
              </a:rPr>
              <a:t> </a:t>
            </a:r>
            <a:r>
              <a:rPr lang="lv-LV" sz="2800" b="1" dirty="0" err="1">
                <a:solidFill>
                  <a:schemeClr val="tx1"/>
                </a:solidFill>
              </a:rPr>
              <a:t>seson</a:t>
            </a:r>
            <a:r>
              <a:rPr lang="lv-LV" sz="28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period between last spring frost and first autumn frost</a:t>
            </a:r>
            <a:endParaRPr lang="lv-LV" sz="2400" dirty="0">
              <a:solidFill>
                <a:schemeClr val="tx1"/>
              </a:solidFill>
            </a:endParaRPr>
          </a:p>
          <a:p>
            <a:pPr algn="ctr"/>
            <a:r>
              <a:rPr lang="lv-LV" sz="2400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_</a:t>
            </a:r>
            <a:r>
              <a:rPr lang="lv-LV" sz="2400" dirty="0" err="1">
                <a:solidFill>
                  <a:schemeClr val="tx1"/>
                </a:solidFill>
              </a:rPr>
              <a:t>daily</a:t>
            </a:r>
            <a:r>
              <a:rPr lang="en-US" sz="2400" dirty="0">
                <a:solidFill>
                  <a:schemeClr val="tx1"/>
                </a:solidFill>
              </a:rPr>
              <a:t>_</a:t>
            </a:r>
            <a:r>
              <a:rPr lang="lv-LV" sz="2400" dirty="0">
                <a:solidFill>
                  <a:schemeClr val="tx1"/>
                </a:solidFill>
              </a:rPr>
              <a:t>min &lt;0 °C*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20F5E7-2FA2-4353-B458-EB0C72AD0CEB}"/>
              </a:ext>
            </a:extLst>
          </p:cNvPr>
          <p:cNvSpPr/>
          <p:nvPr/>
        </p:nvSpPr>
        <p:spPr>
          <a:xfrm>
            <a:off x="4257261" y="1885968"/>
            <a:ext cx="3256722" cy="33130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2800" b="1" dirty="0">
                <a:solidFill>
                  <a:schemeClr val="tx1"/>
                </a:solidFill>
              </a:rPr>
              <a:t>T</a:t>
            </a:r>
            <a:r>
              <a:rPr lang="en-US" sz="2800" b="1" dirty="0" err="1">
                <a:solidFill>
                  <a:schemeClr val="tx1"/>
                </a:solidFill>
              </a:rPr>
              <a:t>hermal</a:t>
            </a:r>
            <a:r>
              <a:rPr lang="en-US" sz="2800" b="1" dirty="0">
                <a:solidFill>
                  <a:schemeClr val="tx1"/>
                </a:solidFill>
              </a:rPr>
              <a:t> growing season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  <a:endParaRPr lang="lv-LV" sz="28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 the number of days with mean temperatures above 5°C</a:t>
            </a:r>
            <a:endParaRPr lang="lv-LV" sz="2400" dirty="0">
              <a:solidFill>
                <a:schemeClr val="tx1"/>
              </a:solidFill>
            </a:endParaRPr>
          </a:p>
          <a:p>
            <a:pPr algn="ctr"/>
            <a:r>
              <a:rPr lang="lv-LV" sz="2400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_</a:t>
            </a:r>
            <a:r>
              <a:rPr lang="lv-LV" sz="2400" dirty="0" err="1">
                <a:solidFill>
                  <a:schemeClr val="tx1"/>
                </a:solidFill>
              </a:rPr>
              <a:t>daily</a:t>
            </a:r>
            <a:r>
              <a:rPr lang="en-US" sz="2400" dirty="0">
                <a:solidFill>
                  <a:schemeClr val="tx1"/>
                </a:solidFill>
              </a:rPr>
              <a:t>_AVG</a:t>
            </a:r>
            <a:r>
              <a:rPr lang="lv-LV" sz="2400" dirty="0">
                <a:solidFill>
                  <a:schemeClr val="tx1"/>
                </a:solidFill>
              </a:rPr>
              <a:t> &gt;</a:t>
            </a:r>
            <a:r>
              <a:rPr lang="en-US" sz="2400" dirty="0">
                <a:solidFill>
                  <a:schemeClr val="tx1"/>
                </a:solidFill>
              </a:rPr>
              <a:t>5°C</a:t>
            </a:r>
            <a:endParaRPr lang="lv-LV" sz="2400" dirty="0">
              <a:solidFill>
                <a:schemeClr val="tx1"/>
              </a:solidFill>
            </a:endParaRPr>
          </a:p>
          <a:p>
            <a:pPr algn="ctr"/>
            <a:r>
              <a:rPr lang="lv-LV" sz="2400" dirty="0">
                <a:solidFill>
                  <a:schemeClr val="tx1"/>
                </a:solidFill>
              </a:rPr>
              <a:t> &gt;6days*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237D13F-1BA1-4248-BA86-00FFC437CC66}"/>
              </a:ext>
            </a:extLst>
          </p:cNvPr>
          <p:cNvSpPr/>
          <p:nvPr/>
        </p:nvSpPr>
        <p:spPr>
          <a:xfrm>
            <a:off x="7835348" y="1885968"/>
            <a:ext cx="3256722" cy="33130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2800" b="1" dirty="0">
                <a:solidFill>
                  <a:schemeClr val="tx1"/>
                </a:solidFill>
              </a:rPr>
              <a:t>P</a:t>
            </a:r>
            <a:r>
              <a:rPr lang="en-US" sz="2800" b="1" dirty="0" err="1">
                <a:solidFill>
                  <a:schemeClr val="tx1"/>
                </a:solidFill>
              </a:rPr>
              <a:t>henological</a:t>
            </a:r>
            <a:r>
              <a:rPr lang="en-US" sz="2800" b="1" dirty="0">
                <a:solidFill>
                  <a:schemeClr val="tx1"/>
                </a:solidFill>
              </a:rPr>
              <a:t> growing season: </a:t>
            </a:r>
            <a:r>
              <a:rPr lang="en-US" sz="2400" dirty="0">
                <a:solidFill>
                  <a:schemeClr val="tx1"/>
                </a:solidFill>
              </a:rPr>
              <a:t>leaf unfolding (BBCH11)</a:t>
            </a:r>
            <a:r>
              <a:rPr lang="lv-LV" sz="2400" dirty="0">
                <a:solidFill>
                  <a:schemeClr val="tx1"/>
                </a:solidFill>
              </a:rPr>
              <a:t> - </a:t>
            </a:r>
            <a:r>
              <a:rPr lang="en-US" sz="2400" dirty="0">
                <a:solidFill>
                  <a:schemeClr val="tx1"/>
                </a:solidFill>
              </a:rPr>
              <a:t> senescence (coloring (BBCH92) or leaf fall (BBCH93)).</a:t>
            </a:r>
            <a:r>
              <a:rPr lang="lv-LV" sz="2400" dirty="0">
                <a:solidFill>
                  <a:schemeClr val="tx1"/>
                </a:solidFill>
              </a:rPr>
              <a:t>**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E0D49-AC4D-4ED8-A342-0E51EFEA5598}"/>
              </a:ext>
            </a:extLst>
          </p:cNvPr>
          <p:cNvSpPr txBox="1"/>
          <p:nvPr/>
        </p:nvSpPr>
        <p:spPr>
          <a:xfrm>
            <a:off x="861391" y="6145092"/>
            <a:ext cx="1089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*</a:t>
            </a:r>
            <a:r>
              <a:rPr lang="en-US" dirty="0"/>
              <a:t> calculated using the gridded daily temperature from the E-OBS data set version v24.0e (</a:t>
            </a:r>
            <a:r>
              <a:rPr lang="en-US" dirty="0" err="1"/>
              <a:t>Cornes</a:t>
            </a:r>
            <a:r>
              <a:rPr lang="en-US" dirty="0"/>
              <a:t> et al., 2018)</a:t>
            </a:r>
            <a:r>
              <a:rPr lang="lv-LV" dirty="0"/>
              <a:t>;</a:t>
            </a:r>
          </a:p>
          <a:p>
            <a:r>
              <a:rPr lang="lv-LV" dirty="0"/>
              <a:t>** </a:t>
            </a:r>
            <a:r>
              <a:rPr lang="en-US" dirty="0"/>
              <a:t>open source phenological observations data set (</a:t>
            </a:r>
            <a:r>
              <a:rPr lang="en-US" dirty="0" err="1"/>
              <a:t>Kalvāne</a:t>
            </a:r>
            <a:r>
              <a:rPr lang="en-US" dirty="0"/>
              <a:t> et al, 2021)</a:t>
            </a:r>
            <a:r>
              <a:rPr lang="lv-LV" dirty="0"/>
              <a:t>.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5069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51244"/>
            <a:ext cx="12192000" cy="1406756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D2DD89E-084A-4107-841E-0C0070A99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33" y="-88710"/>
            <a:ext cx="6946710" cy="6946710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AA65F32B-2CA4-4551-8836-565388740645}"/>
              </a:ext>
            </a:extLst>
          </p:cNvPr>
          <p:cNvSpPr/>
          <p:nvPr/>
        </p:nvSpPr>
        <p:spPr>
          <a:xfrm>
            <a:off x="487762" y="2031910"/>
            <a:ext cx="1311965" cy="64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&gt;210 </a:t>
            </a:r>
            <a:r>
              <a:rPr lang="lv-LV" dirty="0" err="1"/>
              <a:t>days</a:t>
            </a:r>
            <a:endParaRPr lang="en-US" dirty="0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E05AF00-653E-4421-874E-4CE563CC31BD}"/>
              </a:ext>
            </a:extLst>
          </p:cNvPr>
          <p:cNvSpPr/>
          <p:nvPr/>
        </p:nvSpPr>
        <p:spPr>
          <a:xfrm>
            <a:off x="4150107" y="1034409"/>
            <a:ext cx="1311965" cy="6493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&lt;130 </a:t>
            </a:r>
            <a:r>
              <a:rPr lang="lv-LV" dirty="0" err="1"/>
              <a:t>days</a:t>
            </a:r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21551303-9254-46BC-AB6E-3C948BAD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487" y="0"/>
            <a:ext cx="12759964" cy="1325563"/>
          </a:xfrm>
        </p:spPr>
        <p:txBody>
          <a:bodyPr/>
          <a:lstStyle/>
          <a:p>
            <a:r>
              <a:rPr lang="lv-LV" b="1" dirty="0" err="1">
                <a:solidFill>
                  <a:srgbClr val="6248A7"/>
                </a:solidFill>
              </a:rPr>
              <a:t>Frost</a:t>
            </a:r>
            <a:r>
              <a:rPr lang="lv-LV" b="1" dirty="0">
                <a:solidFill>
                  <a:srgbClr val="6248A7"/>
                </a:solidFill>
              </a:rPr>
              <a:t> </a:t>
            </a:r>
            <a:r>
              <a:rPr lang="lv-LV" b="1" dirty="0" err="1">
                <a:solidFill>
                  <a:srgbClr val="6248A7"/>
                </a:solidFill>
              </a:rPr>
              <a:t>free</a:t>
            </a:r>
            <a:r>
              <a:rPr lang="lv-LV" b="1" dirty="0">
                <a:solidFill>
                  <a:srgbClr val="6248A7"/>
                </a:solidFill>
              </a:rPr>
              <a:t> </a:t>
            </a:r>
            <a:r>
              <a:rPr lang="lv-LV" b="1" dirty="0" err="1">
                <a:solidFill>
                  <a:srgbClr val="6248A7"/>
                </a:solidFill>
              </a:rPr>
              <a:t>season</a:t>
            </a:r>
            <a:r>
              <a:rPr lang="en-US" b="1" dirty="0">
                <a:solidFill>
                  <a:srgbClr val="6248A7"/>
                </a:solidFill>
              </a:rPr>
              <a:t> in Baltics</a:t>
            </a:r>
            <a:endParaRPr lang="en-GB" sz="2800" b="1" dirty="0">
              <a:solidFill>
                <a:srgbClr val="6248A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A38EED-932F-4ABD-861F-A9FFFE5A41D6}"/>
              </a:ext>
            </a:extLst>
          </p:cNvPr>
          <p:cNvSpPr txBox="1"/>
          <p:nvPr/>
        </p:nvSpPr>
        <p:spPr>
          <a:xfrm>
            <a:off x="6025487" y="4611231"/>
            <a:ext cx="59094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Length of frost free season in Baltics, 1991-2020, in days (median)</a:t>
            </a:r>
          </a:p>
          <a:p>
            <a:r>
              <a:rPr lang="en-US" sz="2800" dirty="0"/>
              <a:t>GSB – 123 DOY</a:t>
            </a:r>
          </a:p>
          <a:p>
            <a:r>
              <a:rPr lang="en-US" sz="2800" dirty="0"/>
              <a:t>GSE – 281 DOY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4156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41714"/>
            <a:ext cx="12192000" cy="14067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612968-E798-4129-B607-495BA1CC4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80B8F26-C3D6-46A7-92DC-1F2D7393C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1" y="0"/>
            <a:ext cx="1097221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B0B956-C077-45C4-9547-D3F8C60BC08C}"/>
              </a:ext>
            </a:extLst>
          </p:cNvPr>
          <p:cNvSpPr/>
          <p:nvPr/>
        </p:nvSpPr>
        <p:spPr>
          <a:xfrm>
            <a:off x="1709530" y="1338470"/>
            <a:ext cx="1179444" cy="19215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F000E-0B6E-472B-9908-286FAF71A944}"/>
              </a:ext>
            </a:extLst>
          </p:cNvPr>
          <p:cNvSpPr/>
          <p:nvPr/>
        </p:nvSpPr>
        <p:spPr>
          <a:xfrm>
            <a:off x="1086678" y="4233379"/>
            <a:ext cx="1060174" cy="13255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CE1560D-0CF9-47EE-9D59-D28CEBF6995E}"/>
              </a:ext>
            </a:extLst>
          </p:cNvPr>
          <p:cNvSpPr/>
          <p:nvPr/>
        </p:nvSpPr>
        <p:spPr>
          <a:xfrm>
            <a:off x="609891" y="1826004"/>
            <a:ext cx="1311965" cy="64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&gt;250 </a:t>
            </a:r>
            <a:r>
              <a:rPr lang="lv-LV" dirty="0" err="1"/>
              <a:t>days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165CCC-F486-4765-B50C-5CE59F62C221}"/>
              </a:ext>
            </a:extLst>
          </p:cNvPr>
          <p:cNvSpPr txBox="1"/>
          <p:nvPr/>
        </p:nvSpPr>
        <p:spPr>
          <a:xfrm>
            <a:off x="1007166" y="-114511"/>
            <a:ext cx="207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>
                <a:solidFill>
                  <a:srgbClr val="6248A7"/>
                </a:solidFill>
              </a:rPr>
              <a:t>2000</a:t>
            </a:r>
            <a:endParaRPr lang="en-US" sz="4400" b="1" dirty="0">
              <a:solidFill>
                <a:srgbClr val="6248A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5D36E2-901E-4F00-A2B7-D1B7F996DB6C}"/>
              </a:ext>
            </a:extLst>
          </p:cNvPr>
          <p:cNvSpPr txBox="1"/>
          <p:nvPr/>
        </p:nvSpPr>
        <p:spPr>
          <a:xfrm>
            <a:off x="5599043" y="-116607"/>
            <a:ext cx="2073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400" b="1" dirty="0">
                <a:solidFill>
                  <a:srgbClr val="6248A7"/>
                </a:solidFill>
              </a:rPr>
              <a:t>2006</a:t>
            </a:r>
            <a:endParaRPr lang="en-US" sz="4400" b="1" dirty="0">
              <a:solidFill>
                <a:srgbClr val="624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41714"/>
            <a:ext cx="12192000" cy="1406756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8783C88-02A7-4A77-BF46-298FB5707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0" y="37354"/>
            <a:ext cx="6858000" cy="6858000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21551303-9254-46BC-AB6E-3C948BAD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1546" y="-303822"/>
            <a:ext cx="10515600" cy="1325563"/>
          </a:xfrm>
        </p:spPr>
        <p:txBody>
          <a:bodyPr/>
          <a:lstStyle/>
          <a:p>
            <a:r>
              <a:rPr lang="lv-LV" b="1" dirty="0" err="1">
                <a:solidFill>
                  <a:srgbClr val="6248A7"/>
                </a:solidFill>
              </a:rPr>
              <a:t>Thermal</a:t>
            </a:r>
            <a:r>
              <a:rPr lang="lv-LV" b="1" dirty="0">
                <a:solidFill>
                  <a:srgbClr val="6248A7"/>
                </a:solidFill>
              </a:rPr>
              <a:t> </a:t>
            </a:r>
            <a:r>
              <a:rPr lang="lv-LV" b="1" dirty="0" err="1">
                <a:solidFill>
                  <a:srgbClr val="6248A7"/>
                </a:solidFill>
              </a:rPr>
              <a:t>growing</a:t>
            </a:r>
            <a:r>
              <a:rPr lang="lv-LV" b="1" dirty="0">
                <a:solidFill>
                  <a:srgbClr val="6248A7"/>
                </a:solidFill>
              </a:rPr>
              <a:t> </a:t>
            </a:r>
            <a:r>
              <a:rPr lang="lv-LV" b="1" dirty="0" err="1">
                <a:solidFill>
                  <a:srgbClr val="6248A7"/>
                </a:solidFill>
              </a:rPr>
              <a:t>season</a:t>
            </a:r>
            <a:r>
              <a:rPr lang="lv-LV" b="1" dirty="0">
                <a:solidFill>
                  <a:srgbClr val="6248A7"/>
                </a:solidFill>
              </a:rPr>
              <a:t> (</a:t>
            </a:r>
            <a:r>
              <a:rPr lang="lv-LV" b="1" dirty="0" err="1">
                <a:solidFill>
                  <a:srgbClr val="6248A7"/>
                </a:solidFill>
              </a:rPr>
              <a:t>Td</a:t>
            </a:r>
            <a:r>
              <a:rPr lang="lv-LV" b="1" dirty="0">
                <a:solidFill>
                  <a:srgbClr val="6248A7"/>
                </a:solidFill>
              </a:rPr>
              <a:t>&gt;5°C) </a:t>
            </a:r>
            <a:endParaRPr lang="en-GB" b="1" dirty="0">
              <a:solidFill>
                <a:srgbClr val="6248A7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2C2134-8DE4-43D1-AEED-422DDFD9AD84}"/>
              </a:ext>
            </a:extLst>
          </p:cNvPr>
          <p:cNvCxnSpPr>
            <a:cxnSpLocks/>
          </p:cNvCxnSpPr>
          <p:nvPr/>
        </p:nvCxnSpPr>
        <p:spPr>
          <a:xfrm flipV="1">
            <a:off x="754036" y="1586086"/>
            <a:ext cx="3135576" cy="3478297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A4DD1C-DB81-4072-BE83-0A7003AE8C88}"/>
              </a:ext>
            </a:extLst>
          </p:cNvPr>
          <p:cNvSpPr txBox="1"/>
          <p:nvPr/>
        </p:nvSpPr>
        <p:spPr>
          <a:xfrm>
            <a:off x="423080" y="5210164"/>
            <a:ext cx="1446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&gt;220 </a:t>
            </a:r>
            <a:r>
              <a:rPr lang="lv-LV" dirty="0" err="1"/>
              <a:t>days</a:t>
            </a:r>
            <a:r>
              <a:rPr lang="lv-LV" dirty="0"/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1491DD-35F4-436F-8648-73DBE3674613}"/>
              </a:ext>
            </a:extLst>
          </p:cNvPr>
          <p:cNvSpPr txBox="1"/>
          <p:nvPr/>
        </p:nvSpPr>
        <p:spPr>
          <a:xfrm>
            <a:off x="3523395" y="1205105"/>
            <a:ext cx="1294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chemeClr val="bg1"/>
                </a:solidFill>
              </a:rPr>
              <a:t>&lt;180 </a:t>
            </a:r>
            <a:r>
              <a:rPr lang="lv-LV" dirty="0" err="1">
                <a:solidFill>
                  <a:schemeClr val="bg1"/>
                </a:solidFill>
              </a:rPr>
              <a:t>days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3E5C45-B9EE-4E65-858E-8C8BB32AD38E}"/>
              </a:ext>
            </a:extLst>
          </p:cNvPr>
          <p:cNvGrpSpPr/>
          <p:nvPr/>
        </p:nvGrpSpPr>
        <p:grpSpPr>
          <a:xfrm>
            <a:off x="4671090" y="1205105"/>
            <a:ext cx="7612885" cy="4758306"/>
            <a:chOff x="4671090" y="1205105"/>
            <a:chExt cx="7612885" cy="4758306"/>
          </a:xfrm>
        </p:grpSpPr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E1332C23-37CE-47FB-9112-16691A76C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1090" y="1205105"/>
              <a:ext cx="7612885" cy="47583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E22B90-F5D8-4487-9689-FBFECB701BE6}"/>
                </a:ext>
              </a:extLst>
            </p:cNvPr>
            <p:cNvSpPr txBox="1"/>
            <p:nvPr/>
          </p:nvSpPr>
          <p:spPr>
            <a:xfrm>
              <a:off x="7192373" y="1205105"/>
              <a:ext cx="882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000" dirty="0"/>
                <a:t>2000</a:t>
              </a:r>
              <a:endParaRPr lang="en-US" sz="2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7F64B13-FE4E-4D18-BB17-2822B3C6664F}"/>
                </a:ext>
              </a:extLst>
            </p:cNvPr>
            <p:cNvSpPr txBox="1"/>
            <p:nvPr/>
          </p:nvSpPr>
          <p:spPr>
            <a:xfrm>
              <a:off x="10373584" y="1205105"/>
              <a:ext cx="882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000" dirty="0"/>
                <a:t>2006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1059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41714"/>
            <a:ext cx="12192000" cy="14067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1B8A02-10DB-4387-9A18-089F30BC24F7}"/>
              </a:ext>
            </a:extLst>
          </p:cNvPr>
          <p:cNvSpPr/>
          <p:nvPr/>
        </p:nvSpPr>
        <p:spPr>
          <a:xfrm>
            <a:off x="133202" y="3573646"/>
            <a:ext cx="23443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Thermal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 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growing</a:t>
            </a:r>
            <a:endParaRPr lang="lv-LV" sz="2400" b="1" dirty="0">
              <a:solidFill>
                <a:srgbClr val="6248A7"/>
              </a:solidFill>
              <a:cs typeface="Arial" panose="020B0604020202020204" pitchFamily="34" charset="0"/>
            </a:endParaRPr>
          </a:p>
          <a:p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 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season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, </a:t>
            </a:r>
          </a:p>
          <a:p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slope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 (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day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/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year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)</a:t>
            </a:r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C05AC5-E8CF-428D-83A2-38C809E58891}"/>
              </a:ext>
            </a:extLst>
          </p:cNvPr>
          <p:cNvSpPr/>
          <p:nvPr/>
        </p:nvSpPr>
        <p:spPr>
          <a:xfrm>
            <a:off x="131197" y="379528"/>
            <a:ext cx="2440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Frost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 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free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 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season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,</a:t>
            </a:r>
          </a:p>
          <a:p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slope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 (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day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/</a:t>
            </a:r>
            <a:r>
              <a:rPr lang="lv-LV" sz="2400" b="1" dirty="0" err="1">
                <a:solidFill>
                  <a:srgbClr val="6248A7"/>
                </a:solidFill>
                <a:cs typeface="Arial" panose="020B0604020202020204" pitchFamily="34" charset="0"/>
              </a:rPr>
              <a:t>year</a:t>
            </a:r>
            <a:r>
              <a:rPr lang="lv-LV" sz="2400" b="1" dirty="0">
                <a:solidFill>
                  <a:srgbClr val="6248A7"/>
                </a:solidFill>
                <a:cs typeface="Arial" panose="020B0604020202020204" pitchFamily="34" charset="0"/>
              </a:rPr>
              <a:t>)</a:t>
            </a:r>
            <a:endParaRPr lang="en-US" sz="2400" dirty="0"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4CF29BF-7151-41C2-889A-7C5CB1EF56E9}"/>
              </a:ext>
            </a:extLst>
          </p:cNvPr>
          <p:cNvGrpSpPr/>
          <p:nvPr/>
        </p:nvGrpSpPr>
        <p:grpSpPr>
          <a:xfrm>
            <a:off x="2477562" y="-4118"/>
            <a:ext cx="9025324" cy="6773497"/>
            <a:chOff x="2477562" y="-4118"/>
            <a:chExt cx="9025324" cy="677349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D5F69E-FEF6-48C0-9212-7BCB030737A2}"/>
                </a:ext>
              </a:extLst>
            </p:cNvPr>
            <p:cNvGrpSpPr/>
            <p:nvPr/>
          </p:nvGrpSpPr>
          <p:grpSpPr>
            <a:xfrm>
              <a:off x="2477562" y="9531"/>
              <a:ext cx="9025324" cy="6759848"/>
              <a:chOff x="1577804" y="258838"/>
              <a:chExt cx="7775999" cy="5760000"/>
            </a:xfrm>
          </p:grpSpPr>
          <p:pic>
            <p:nvPicPr>
              <p:cNvPr id="6" name="Picture 5" descr="Map&#10;&#10;Description automatically generated">
                <a:extLst>
                  <a:ext uri="{FF2B5EF4-FFF2-40B4-BE49-F238E27FC236}">
                    <a16:creationId xmlns:a16="http://schemas.microsoft.com/office/drawing/2014/main" id="{EABCCA64-0F48-4990-92D1-40AC0DFB92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6" t="4936" r="67215" b="17289"/>
              <a:stretch/>
            </p:blipFill>
            <p:spPr>
              <a:xfrm>
                <a:off x="6538165" y="258838"/>
                <a:ext cx="2346666" cy="2880000"/>
              </a:xfrm>
              <a:prstGeom prst="rect">
                <a:avLst/>
              </a:prstGeom>
            </p:spPr>
          </p:pic>
          <p:pic>
            <p:nvPicPr>
              <p:cNvPr id="8" name="Picture 7" descr="Map&#10;&#10;Description automatically generated">
                <a:extLst>
                  <a:ext uri="{FF2B5EF4-FFF2-40B4-BE49-F238E27FC236}">
                    <a16:creationId xmlns:a16="http://schemas.microsoft.com/office/drawing/2014/main" id="{51C34284-A6A1-4C79-AFAB-16EAEAB85C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20" b="16705"/>
              <a:stretch/>
            </p:blipFill>
            <p:spPr>
              <a:xfrm>
                <a:off x="1577804" y="3138838"/>
                <a:ext cx="7775999" cy="2880000"/>
              </a:xfrm>
              <a:prstGeom prst="rect">
                <a:avLst/>
              </a:prstGeom>
            </p:spPr>
          </p:pic>
          <p:pic>
            <p:nvPicPr>
              <p:cNvPr id="9" name="Picture 8" descr="Map&#10;&#10;Description automatically generated">
                <a:extLst>
                  <a:ext uri="{FF2B5EF4-FFF2-40B4-BE49-F238E27FC236}">
                    <a16:creationId xmlns:a16="http://schemas.microsoft.com/office/drawing/2014/main" id="{E8E33C85-5F6B-4319-8E42-CADA09DD48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626" t="5611" r="6189" b="16352"/>
              <a:stretch/>
            </p:blipFill>
            <p:spPr>
              <a:xfrm>
                <a:off x="1780738" y="258838"/>
                <a:ext cx="2339263" cy="2880000"/>
              </a:xfrm>
              <a:prstGeom prst="rect">
                <a:avLst/>
              </a:prstGeom>
            </p:spPr>
          </p:pic>
          <p:pic>
            <p:nvPicPr>
              <p:cNvPr id="10" name="Picture 9" descr="Map&#10;&#10;Description automatically generated">
                <a:extLst>
                  <a:ext uri="{FF2B5EF4-FFF2-40B4-BE49-F238E27FC236}">
                    <a16:creationId xmlns:a16="http://schemas.microsoft.com/office/drawing/2014/main" id="{2D0BE2F6-2915-4A1F-A94D-37AED86FFF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50" t="4755" r="36100" b="17208"/>
              <a:stretch/>
            </p:blipFill>
            <p:spPr>
              <a:xfrm>
                <a:off x="4106749" y="258838"/>
                <a:ext cx="2445064" cy="28800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F1BE2B2-C321-4D79-A9A0-063C6AC3398C}"/>
                </a:ext>
              </a:extLst>
            </p:cNvPr>
            <p:cNvSpPr txBox="1"/>
            <p:nvPr/>
          </p:nvSpPr>
          <p:spPr>
            <a:xfrm>
              <a:off x="8260890" y="9530"/>
              <a:ext cx="14067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000" b="1" dirty="0"/>
                <a:t>GSL</a:t>
              </a:r>
              <a:endParaRPr lang="en-US" sz="2000" b="1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9AB545-683E-4007-BF4B-E3C58C8B4358}"/>
                </a:ext>
              </a:extLst>
            </p:cNvPr>
            <p:cNvSpPr txBox="1"/>
            <p:nvPr/>
          </p:nvSpPr>
          <p:spPr>
            <a:xfrm>
              <a:off x="5518832" y="-4118"/>
              <a:ext cx="14067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000" b="1" dirty="0"/>
                <a:t>GSE</a:t>
              </a:r>
              <a:endParaRPr lang="en-US" sz="20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509DB4-9E63-4AD6-A3A7-D5481CC1F54E}"/>
                </a:ext>
              </a:extLst>
            </p:cNvPr>
            <p:cNvSpPr txBox="1"/>
            <p:nvPr/>
          </p:nvSpPr>
          <p:spPr>
            <a:xfrm>
              <a:off x="2744878" y="0"/>
              <a:ext cx="14067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000" b="1" dirty="0"/>
                <a:t>GSB</a:t>
              </a:r>
              <a:endParaRPr lang="en-US" sz="2000" b="1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872743F-9AB1-4A04-9636-3B922001487D}"/>
              </a:ext>
            </a:extLst>
          </p:cNvPr>
          <p:cNvSpPr/>
          <p:nvPr/>
        </p:nvSpPr>
        <p:spPr>
          <a:xfrm>
            <a:off x="91791" y="6457890"/>
            <a:ext cx="17879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2000" b="1" dirty="0" err="1">
                <a:solidFill>
                  <a:srgbClr val="FF0000"/>
                </a:solidFill>
              </a:rPr>
              <a:t>p.value</a:t>
            </a:r>
            <a:r>
              <a:rPr lang="lv-LV" sz="2000" b="1" dirty="0">
                <a:solidFill>
                  <a:srgbClr val="FF0000"/>
                </a:solidFill>
              </a:rPr>
              <a:t> &lt;= 0.05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F91BB7-6822-4FC4-8FD6-3F7D291A36AD}"/>
              </a:ext>
            </a:extLst>
          </p:cNvPr>
          <p:cNvSpPr txBox="1"/>
          <p:nvPr/>
        </p:nvSpPr>
        <p:spPr>
          <a:xfrm>
            <a:off x="1387882" y="5528774"/>
            <a:ext cx="1325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GSB_start</a:t>
            </a:r>
            <a:endParaRPr lang="lv-LV" dirty="0"/>
          </a:p>
          <a:p>
            <a:r>
              <a:rPr lang="lv-LV" dirty="0" err="1"/>
              <a:t>GSE_end</a:t>
            </a:r>
            <a:endParaRPr lang="lv-LV" dirty="0"/>
          </a:p>
          <a:p>
            <a:r>
              <a:rPr lang="lv-LV" dirty="0" err="1"/>
              <a:t>GSL_lenght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D3ED52-8609-4CB1-8EFD-2292DCB59D66}"/>
              </a:ext>
            </a:extLst>
          </p:cNvPr>
          <p:cNvSpPr txBox="1"/>
          <p:nvPr/>
        </p:nvSpPr>
        <p:spPr>
          <a:xfrm>
            <a:off x="3275958" y="14341"/>
            <a:ext cx="184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AVG -0.13 </a:t>
            </a:r>
            <a:r>
              <a:rPr lang="lv-LV" dirty="0" err="1"/>
              <a:t>day</a:t>
            </a:r>
            <a:r>
              <a:rPr lang="lv-LV" dirty="0"/>
              <a:t>/y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CB320F-CB74-4231-852D-733114D0DE7C}"/>
              </a:ext>
            </a:extLst>
          </p:cNvPr>
          <p:cNvSpPr txBox="1"/>
          <p:nvPr/>
        </p:nvSpPr>
        <p:spPr>
          <a:xfrm>
            <a:off x="6096000" y="7036"/>
            <a:ext cx="20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AVG 0.54 </a:t>
            </a:r>
            <a:r>
              <a:rPr lang="lv-LV" dirty="0" err="1"/>
              <a:t>day</a:t>
            </a:r>
            <a:r>
              <a:rPr lang="lv-LV" dirty="0"/>
              <a:t>/y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5000BA-EB3D-424C-86D4-653858C8FE7D}"/>
              </a:ext>
            </a:extLst>
          </p:cNvPr>
          <p:cNvSpPr txBox="1"/>
          <p:nvPr/>
        </p:nvSpPr>
        <p:spPr>
          <a:xfrm>
            <a:off x="8809046" y="38735"/>
            <a:ext cx="21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AVG 0.68 </a:t>
            </a:r>
            <a:r>
              <a:rPr lang="lv-LV" dirty="0" err="1"/>
              <a:t>day</a:t>
            </a:r>
            <a:r>
              <a:rPr lang="lv-LV" dirty="0"/>
              <a:t>/y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27082F-B177-4FB8-8F10-0DD9A419663E}"/>
              </a:ext>
            </a:extLst>
          </p:cNvPr>
          <p:cNvSpPr txBox="1"/>
          <p:nvPr/>
        </p:nvSpPr>
        <p:spPr>
          <a:xfrm>
            <a:off x="3352373" y="3392425"/>
            <a:ext cx="19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AVG -0.19 </a:t>
            </a:r>
            <a:r>
              <a:rPr lang="lv-LV" dirty="0" err="1"/>
              <a:t>day</a:t>
            </a:r>
            <a:r>
              <a:rPr lang="lv-LV" dirty="0"/>
              <a:t>/y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3EC9B2-9B17-44C5-8BF6-F6F29BCD2D7F}"/>
              </a:ext>
            </a:extLst>
          </p:cNvPr>
          <p:cNvSpPr txBox="1"/>
          <p:nvPr/>
        </p:nvSpPr>
        <p:spPr>
          <a:xfrm>
            <a:off x="6169220" y="3377133"/>
            <a:ext cx="1786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AVG 0.60 </a:t>
            </a:r>
            <a:r>
              <a:rPr lang="lv-LV" dirty="0" err="1"/>
              <a:t>day</a:t>
            </a:r>
            <a:r>
              <a:rPr lang="lv-LV" dirty="0"/>
              <a:t>/y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71BFE5-7AAA-4651-B233-AB3F122CA12E}"/>
              </a:ext>
            </a:extLst>
          </p:cNvPr>
          <p:cNvSpPr txBox="1"/>
          <p:nvPr/>
        </p:nvSpPr>
        <p:spPr>
          <a:xfrm>
            <a:off x="8938968" y="3397412"/>
            <a:ext cx="19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AVG 0.79 </a:t>
            </a:r>
            <a:r>
              <a:rPr lang="lv-LV" dirty="0" err="1"/>
              <a:t>day</a:t>
            </a:r>
            <a:r>
              <a:rPr lang="lv-LV" dirty="0"/>
              <a:t>/y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53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92823CE-0A27-488B-AB1C-F647CDA5DC45}"/>
              </a:ext>
            </a:extLst>
          </p:cNvPr>
          <p:cNvGrpSpPr/>
          <p:nvPr/>
        </p:nvGrpSpPr>
        <p:grpSpPr>
          <a:xfrm>
            <a:off x="119270" y="1378226"/>
            <a:ext cx="11953460" cy="3949148"/>
            <a:chOff x="309561" y="353304"/>
            <a:chExt cx="9575572" cy="28329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41B552-CB69-47E2-9626-C1F16469B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0188" t="39171" b="42333"/>
            <a:stretch/>
          </p:blipFill>
          <p:spPr>
            <a:xfrm>
              <a:off x="8931965" y="1139091"/>
              <a:ext cx="953168" cy="937592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1BCBBF5-EF35-451C-AF40-E5F9D09AFF8B}"/>
                </a:ext>
              </a:extLst>
            </p:cNvPr>
            <p:cNvGrpSpPr/>
            <p:nvPr/>
          </p:nvGrpSpPr>
          <p:grpSpPr>
            <a:xfrm>
              <a:off x="309561" y="353304"/>
              <a:ext cx="8503136" cy="2832901"/>
              <a:chOff x="309561" y="353304"/>
              <a:chExt cx="8503136" cy="283290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14F5C05-CEDE-41ED-9A74-12EEE6C18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2471" b="50502"/>
              <a:stretch/>
            </p:blipFill>
            <p:spPr>
              <a:xfrm>
                <a:off x="309562" y="353304"/>
                <a:ext cx="8503135" cy="2509166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6CE4DD7-D8CB-4DA2-988C-25341DD429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6861" t="49106" r="12404" b="9328"/>
              <a:stretch/>
            </p:blipFill>
            <p:spPr>
              <a:xfrm>
                <a:off x="6785113" y="607347"/>
                <a:ext cx="2014332" cy="210709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BBAFA10-A27C-4DE1-9867-A9FC519A2E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89625" r="12471"/>
              <a:stretch/>
            </p:blipFill>
            <p:spPr>
              <a:xfrm>
                <a:off x="309561" y="2660258"/>
                <a:ext cx="8503135" cy="525947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66897F2-E7FA-4D9B-85ED-CA16D80ECBC6}"/>
              </a:ext>
            </a:extLst>
          </p:cNvPr>
          <p:cNvSpPr txBox="1"/>
          <p:nvPr/>
        </p:nvSpPr>
        <p:spPr>
          <a:xfrm>
            <a:off x="8622551" y="1008894"/>
            <a:ext cx="228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Betula</a:t>
            </a:r>
            <a:r>
              <a:rPr lang="lv-LV" i="1" dirty="0"/>
              <a:t> </a:t>
            </a:r>
            <a:r>
              <a:rPr lang="lv-LV" i="1" dirty="0" err="1"/>
              <a:t>pendula</a:t>
            </a:r>
            <a:endParaRPr lang="en-US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2880E-557E-4E38-B4B3-06B044784827}"/>
              </a:ext>
            </a:extLst>
          </p:cNvPr>
          <p:cNvSpPr txBox="1"/>
          <p:nvPr/>
        </p:nvSpPr>
        <p:spPr>
          <a:xfrm>
            <a:off x="6138630" y="1011679"/>
            <a:ext cx="228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/>
              <a:t>Acer </a:t>
            </a:r>
            <a:r>
              <a:rPr lang="lv-LV" i="1" dirty="0" err="1"/>
              <a:t>platanoides</a:t>
            </a:r>
            <a:r>
              <a:rPr lang="lv-LV" i="1" dirty="0"/>
              <a:t> </a:t>
            </a:r>
            <a:endParaRPr lang="en-US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56097D-684E-4E25-827F-A8B03BA3E1F3}"/>
              </a:ext>
            </a:extLst>
          </p:cNvPr>
          <p:cNvSpPr txBox="1"/>
          <p:nvPr/>
        </p:nvSpPr>
        <p:spPr>
          <a:xfrm>
            <a:off x="3641457" y="1008894"/>
            <a:ext cx="228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Corylus</a:t>
            </a:r>
            <a:r>
              <a:rPr lang="lv-LV" i="1" dirty="0"/>
              <a:t> </a:t>
            </a:r>
            <a:r>
              <a:rPr lang="lv-LV" i="1" dirty="0" err="1"/>
              <a:t>avelana</a:t>
            </a:r>
            <a:endParaRPr lang="en-US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7751C-61BD-4C73-B85A-27C372883A0F}"/>
              </a:ext>
            </a:extLst>
          </p:cNvPr>
          <p:cNvSpPr txBox="1"/>
          <p:nvPr/>
        </p:nvSpPr>
        <p:spPr>
          <a:xfrm>
            <a:off x="1116341" y="1011679"/>
            <a:ext cx="228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/>
              <a:t>Populus</a:t>
            </a:r>
            <a:r>
              <a:rPr lang="lv-LV" i="1" dirty="0"/>
              <a:t> </a:t>
            </a:r>
            <a:r>
              <a:rPr lang="lv-LV" i="1" dirty="0" err="1"/>
              <a:t>tremula</a:t>
            </a:r>
            <a:endParaRPr lang="en-US" i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E5B9AA-9E51-4E64-B0AC-E2F2C3F1D9D7}"/>
              </a:ext>
            </a:extLst>
          </p:cNvPr>
          <p:cNvSpPr/>
          <p:nvPr/>
        </p:nvSpPr>
        <p:spPr>
          <a:xfrm>
            <a:off x="667359" y="5242625"/>
            <a:ext cx="10050075" cy="1454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henological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growing season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L</a:t>
            </a:r>
            <a:r>
              <a:rPr lang="en-US" sz="28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eaf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unfolding (BBCH11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),  </a:t>
            </a:r>
            <a:r>
              <a:rPr lang="lv-LV" sz="28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flowering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(BBCH61)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lv-LV" sz="28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and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senescence (coloring (BBCH92)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leaf fall (BBCH93)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 trends </a:t>
            </a:r>
            <a:r>
              <a:rPr lang="lv-LV" sz="280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in</a:t>
            </a:r>
            <a:r>
              <a:rPr lang="lv-LV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Latvia (1991-2020)</a:t>
            </a:r>
            <a:r>
              <a:rPr lang="en-US" sz="280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Virsraksts 1">
            <a:extLst>
              <a:ext uri="{FF2B5EF4-FFF2-40B4-BE49-F238E27FC236}">
                <a16:creationId xmlns:a16="http://schemas.microsoft.com/office/drawing/2014/main" id="{B14DA76E-E173-4C69-9C83-82186F5E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59" y="-183939"/>
            <a:ext cx="10515600" cy="1325563"/>
          </a:xfrm>
        </p:spPr>
        <p:txBody>
          <a:bodyPr/>
          <a:lstStyle/>
          <a:p>
            <a:r>
              <a:rPr lang="lv-LV" b="1" dirty="0" err="1">
                <a:solidFill>
                  <a:srgbClr val="6248A7"/>
                </a:solidFill>
              </a:rPr>
              <a:t>Phenological</a:t>
            </a:r>
            <a:r>
              <a:rPr lang="lv-LV" b="1" dirty="0">
                <a:solidFill>
                  <a:srgbClr val="6248A7"/>
                </a:solidFill>
              </a:rPr>
              <a:t> </a:t>
            </a:r>
            <a:r>
              <a:rPr lang="lv-LV" b="1" dirty="0" err="1">
                <a:solidFill>
                  <a:srgbClr val="6248A7"/>
                </a:solidFill>
              </a:rPr>
              <a:t>growing</a:t>
            </a:r>
            <a:r>
              <a:rPr lang="lv-LV" b="1" dirty="0">
                <a:solidFill>
                  <a:srgbClr val="6248A7"/>
                </a:solidFill>
              </a:rPr>
              <a:t> </a:t>
            </a:r>
            <a:r>
              <a:rPr lang="lv-LV" b="1" dirty="0" err="1">
                <a:solidFill>
                  <a:srgbClr val="6248A7"/>
                </a:solidFill>
              </a:rPr>
              <a:t>season</a:t>
            </a:r>
            <a:r>
              <a:rPr lang="lv-LV" b="1" dirty="0">
                <a:solidFill>
                  <a:srgbClr val="6248A7"/>
                </a:solidFill>
              </a:rPr>
              <a:t>  </a:t>
            </a:r>
            <a:endParaRPr lang="en-GB" b="1" dirty="0">
              <a:solidFill>
                <a:srgbClr val="6248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578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41714"/>
            <a:ext cx="12192000" cy="140675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FE31A8-5BD6-4AB1-ADF3-FCADE68E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A5AE57-07B8-48BC-9085-557098A46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150" y="77257"/>
            <a:ext cx="4729558" cy="648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AA277-C0CF-404C-AACF-F396E6EE8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103" y="74080"/>
            <a:ext cx="4729558" cy="648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83FEA-DC92-4207-A3FF-D28C7F28ACEA}"/>
              </a:ext>
            </a:extLst>
          </p:cNvPr>
          <p:cNvSpPr txBox="1"/>
          <p:nvPr/>
        </p:nvSpPr>
        <p:spPr>
          <a:xfrm>
            <a:off x="1823348" y="6428582"/>
            <a:ext cx="560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6248A7"/>
                </a:solidFill>
              </a:rPr>
              <a:t>GSL - (1971-2020), </a:t>
            </a:r>
            <a:r>
              <a:rPr lang="lv-LV" sz="2400" b="1" dirty="0" err="1">
                <a:solidFill>
                  <a:srgbClr val="6248A7"/>
                </a:solidFill>
              </a:rPr>
              <a:t>days</a:t>
            </a:r>
            <a:endParaRPr lang="en-US" sz="2400" b="1" dirty="0">
              <a:solidFill>
                <a:srgbClr val="6248A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E7DF6-2642-408E-8B2C-B3BCA0784013}"/>
              </a:ext>
            </a:extLst>
          </p:cNvPr>
          <p:cNvSpPr txBox="1"/>
          <p:nvPr/>
        </p:nvSpPr>
        <p:spPr>
          <a:xfrm>
            <a:off x="7007674" y="6410469"/>
            <a:ext cx="5606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rgbClr val="6248A7"/>
                </a:solidFill>
              </a:rPr>
              <a:t>GSL - (1991-2020), </a:t>
            </a:r>
            <a:r>
              <a:rPr lang="lv-LV" sz="2400" b="1" dirty="0" err="1">
                <a:solidFill>
                  <a:srgbClr val="6248A7"/>
                </a:solidFill>
              </a:rPr>
              <a:t>days</a:t>
            </a:r>
            <a:endParaRPr lang="en-US" sz="2400" b="1" dirty="0">
              <a:solidFill>
                <a:srgbClr val="6248A7"/>
              </a:solidFill>
            </a:endParaRPr>
          </a:p>
        </p:txBody>
      </p:sp>
      <p:sp>
        <p:nvSpPr>
          <p:cNvPr id="9" name="Virsraksts 1">
            <a:extLst>
              <a:ext uri="{FF2B5EF4-FFF2-40B4-BE49-F238E27FC236}">
                <a16:creationId xmlns:a16="http://schemas.microsoft.com/office/drawing/2014/main" id="{3A2A80C9-2953-47A3-BF72-83CA1C61CE1A}"/>
              </a:ext>
            </a:extLst>
          </p:cNvPr>
          <p:cNvSpPr txBox="1">
            <a:spLocks/>
          </p:cNvSpPr>
          <p:nvPr/>
        </p:nvSpPr>
        <p:spPr>
          <a:xfrm>
            <a:off x="-1990523" y="-353511"/>
            <a:ext cx="5095457" cy="6309548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2800" b="1" dirty="0" err="1">
                <a:solidFill>
                  <a:srgbClr val="6248A7"/>
                </a:solidFill>
                <a:latin typeface="+mn-lt"/>
              </a:rPr>
              <a:t>Lenght_Phenological</a:t>
            </a:r>
            <a:r>
              <a:rPr lang="lv-LV" sz="2800" b="1" dirty="0">
                <a:solidFill>
                  <a:srgbClr val="6248A7"/>
                </a:solidFill>
                <a:latin typeface="+mn-lt"/>
              </a:rPr>
              <a:t> </a:t>
            </a:r>
            <a:r>
              <a:rPr lang="lv-LV" sz="2800" b="1" dirty="0" err="1">
                <a:solidFill>
                  <a:srgbClr val="6248A7"/>
                </a:solidFill>
                <a:latin typeface="+mn-lt"/>
              </a:rPr>
              <a:t>growing</a:t>
            </a:r>
            <a:r>
              <a:rPr lang="lv-LV" sz="2800" b="1" dirty="0">
                <a:solidFill>
                  <a:srgbClr val="6248A7"/>
                </a:solidFill>
                <a:latin typeface="+mn-lt"/>
              </a:rPr>
              <a:t> </a:t>
            </a:r>
            <a:r>
              <a:rPr lang="lv-LV" sz="2800" b="1" dirty="0" err="1">
                <a:solidFill>
                  <a:srgbClr val="6248A7"/>
                </a:solidFill>
                <a:latin typeface="+mn-lt"/>
              </a:rPr>
              <a:t>season</a:t>
            </a:r>
            <a:r>
              <a:rPr lang="lv-LV" sz="2800" b="1" dirty="0">
                <a:solidFill>
                  <a:srgbClr val="6248A7"/>
                </a:solidFill>
                <a:latin typeface="+mn-lt"/>
              </a:rPr>
              <a:t>  </a:t>
            </a:r>
            <a:endParaRPr lang="en-GB" sz="2800" b="1" dirty="0">
              <a:solidFill>
                <a:srgbClr val="6248A7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8831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 descr="Attēls, kurā ir ūdens, pludmale, dūmi, lidošana&#10;&#10;Apraksts ģenerēts automātiski">
            <a:extLst>
              <a:ext uri="{FF2B5EF4-FFF2-40B4-BE49-F238E27FC236}">
                <a16:creationId xmlns:a16="http://schemas.microsoft.com/office/drawing/2014/main" id="{C444B4A6-DA9F-4803-A55F-9F247D99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12664" r="1279" b="18106"/>
          <a:stretch/>
        </p:blipFill>
        <p:spPr>
          <a:xfrm>
            <a:off x="0" y="5441714"/>
            <a:ext cx="12192000" cy="140675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B9B5-DEDB-46CD-9E6A-9A2FE02202DD}"/>
              </a:ext>
            </a:extLst>
          </p:cNvPr>
          <p:cNvGrpSpPr/>
          <p:nvPr/>
        </p:nvGrpSpPr>
        <p:grpSpPr>
          <a:xfrm>
            <a:off x="245659" y="360221"/>
            <a:ext cx="4517507" cy="5757575"/>
            <a:chOff x="6380126" y="467096"/>
            <a:chExt cx="4517507" cy="57575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C1A2575-1837-44F0-9391-AF634D71AC3B}"/>
                </a:ext>
              </a:extLst>
            </p:cNvPr>
            <p:cNvGrpSpPr/>
            <p:nvPr/>
          </p:nvGrpSpPr>
          <p:grpSpPr>
            <a:xfrm>
              <a:off x="6380126" y="467096"/>
              <a:ext cx="4517507" cy="5757575"/>
              <a:chOff x="5584632" y="350988"/>
              <a:chExt cx="4517507" cy="57575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C7E07E7-4301-4EF8-ADA4-27BB563EB942}"/>
                  </a:ext>
                </a:extLst>
              </p:cNvPr>
              <p:cNvGrpSpPr/>
              <p:nvPr/>
            </p:nvGrpSpPr>
            <p:grpSpPr>
              <a:xfrm>
                <a:off x="5584632" y="350988"/>
                <a:ext cx="4517507" cy="5757575"/>
                <a:chOff x="5584632" y="350988"/>
                <a:chExt cx="4517507" cy="5757575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00210ADE-ABD1-47D4-BAE4-A2B1A1A2BC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8"/>
                <a:stretch/>
              </p:blipFill>
              <p:spPr>
                <a:xfrm>
                  <a:off x="5584632" y="3250664"/>
                  <a:ext cx="4517507" cy="2857899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DFEEBCD1-8828-4D74-91D4-4EEEDF71CA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8"/>
                <a:stretch/>
              </p:blipFill>
              <p:spPr>
                <a:xfrm>
                  <a:off x="5584632" y="350988"/>
                  <a:ext cx="4517505" cy="2857899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1E1E70E-D4DE-4228-B720-7CA3C3C962D2}"/>
                    </a:ext>
                  </a:extLst>
                </p:cNvPr>
                <p:cNvSpPr txBox="1"/>
                <p:nvPr/>
              </p:nvSpPr>
              <p:spPr>
                <a:xfrm>
                  <a:off x="5750708" y="5465173"/>
                  <a:ext cx="30137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lv-LV" i="1" dirty="0" err="1"/>
                    <a:t>Betula</a:t>
                  </a:r>
                  <a:r>
                    <a:rPr lang="lv-LV" i="1" dirty="0"/>
                    <a:t> </a:t>
                  </a:r>
                  <a:r>
                    <a:rPr lang="lv-LV" i="1" dirty="0" err="1"/>
                    <a:t>pendula</a:t>
                  </a:r>
                  <a:r>
                    <a:rPr lang="lv-LV" i="1" dirty="0"/>
                    <a:t> </a:t>
                  </a:r>
                  <a:r>
                    <a:rPr lang="lv-LV" dirty="0"/>
                    <a:t>BBCH92</a:t>
                  </a:r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518E2CF-EF20-44E4-B08D-7BB8469BEDAA}"/>
                    </a:ext>
                  </a:extLst>
                </p:cNvPr>
                <p:cNvSpPr txBox="1"/>
                <p:nvPr/>
              </p:nvSpPr>
              <p:spPr>
                <a:xfrm>
                  <a:off x="5819507" y="2581905"/>
                  <a:ext cx="301374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lv-LV" i="1" dirty="0"/>
                    <a:t>Tilia </a:t>
                  </a:r>
                  <a:r>
                    <a:rPr lang="lv-LV" i="1" dirty="0" err="1"/>
                    <a:t>cordata</a:t>
                  </a:r>
                  <a:r>
                    <a:rPr lang="lv-LV" i="1" dirty="0"/>
                    <a:t> </a:t>
                  </a:r>
                  <a:r>
                    <a:rPr lang="lv-LV" dirty="0"/>
                    <a:t>BBCH92</a:t>
                  </a:r>
                  <a:endParaRPr lang="en-US" dirty="0"/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28CF8EC-2F3D-4451-A8E2-E20E0A3D16A1}"/>
                  </a:ext>
                </a:extLst>
              </p:cNvPr>
              <p:cNvSpPr/>
              <p:nvPr/>
            </p:nvSpPr>
            <p:spPr>
              <a:xfrm>
                <a:off x="5840597" y="384432"/>
                <a:ext cx="1917651" cy="249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6C23CC5-6442-416F-B24B-983F4917EB09}"/>
                  </a:ext>
                </a:extLst>
              </p:cNvPr>
              <p:cNvSpPr/>
              <p:nvPr/>
            </p:nvSpPr>
            <p:spPr>
              <a:xfrm>
                <a:off x="5859776" y="3292549"/>
                <a:ext cx="1917651" cy="2490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4EB9DEC-1FFD-4B42-A818-A79C83C6D0CA}"/>
                </a:ext>
              </a:extLst>
            </p:cNvPr>
            <p:cNvSpPr/>
            <p:nvPr/>
          </p:nvSpPr>
          <p:spPr>
            <a:xfrm>
              <a:off x="8919705" y="3648705"/>
              <a:ext cx="1234229" cy="225320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99F6FA-3059-4B5B-B573-6C61EB186049}"/>
                </a:ext>
              </a:extLst>
            </p:cNvPr>
            <p:cNvSpPr/>
            <p:nvPr/>
          </p:nvSpPr>
          <p:spPr>
            <a:xfrm>
              <a:off x="8916529" y="749563"/>
              <a:ext cx="1237406" cy="225763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6F70126-4F46-4D95-ADAA-BD2FA992B38D}"/>
              </a:ext>
            </a:extLst>
          </p:cNvPr>
          <p:cNvSpPr txBox="1"/>
          <p:nvPr/>
        </p:nvSpPr>
        <p:spPr>
          <a:xfrm>
            <a:off x="9862323" y="5860088"/>
            <a:ext cx="3066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02/09/</a:t>
            </a:r>
            <a:r>
              <a:rPr lang="lv-LV" sz="2400" dirty="0">
                <a:cs typeface="Arial" panose="020B0604020202020204" pitchFamily="34" charset="0"/>
              </a:rPr>
              <a:t>2019, </a:t>
            </a:r>
            <a:r>
              <a:rPr lang="lv-LV" sz="2400" dirty="0" err="1">
                <a:cs typeface="Arial" panose="020B0604020202020204" pitchFamily="34" charset="0"/>
              </a:rPr>
              <a:t>Riga</a:t>
            </a:r>
            <a:endParaRPr lang="en-US" sz="2400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134305-6FF9-4CB8-AEC4-A5964210C3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767" b="35795"/>
          <a:stretch/>
        </p:blipFill>
        <p:spPr>
          <a:xfrm>
            <a:off x="4178385" y="642689"/>
            <a:ext cx="7993379" cy="5152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ACF26EF-B2CB-4574-860D-C77BA5D795D8}"/>
              </a:ext>
            </a:extLst>
          </p:cNvPr>
          <p:cNvSpPr txBox="1"/>
          <p:nvPr/>
        </p:nvSpPr>
        <p:spPr>
          <a:xfrm>
            <a:off x="9862323" y="-64791"/>
            <a:ext cx="4517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248A7"/>
                </a:solidFill>
              </a:rPr>
              <a:t>Drought?</a:t>
            </a:r>
          </a:p>
        </p:txBody>
      </p:sp>
    </p:spTree>
    <p:extLst>
      <p:ext uri="{BB962C8B-B14F-4D97-AF65-F5344CB8AC3E}">
        <p14:creationId xmlns:p14="http://schemas.microsoft.com/office/powerpoint/2010/main" val="720846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533</Words>
  <Application>Microsoft Office PowerPoint</Application>
  <PresentationFormat>Widescreen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dizains</vt:lpstr>
      <vt:lpstr>Phenological and thermal growing season changes in the Baltics </vt:lpstr>
      <vt:lpstr>PowerPoint Presentation</vt:lpstr>
      <vt:lpstr>Frost free season in Baltics</vt:lpstr>
      <vt:lpstr>PowerPoint Presentation</vt:lpstr>
      <vt:lpstr>Thermal growing season (Td&gt;5°C) </vt:lpstr>
      <vt:lpstr>PowerPoint Presentation</vt:lpstr>
      <vt:lpstr>Phenological growing season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inga</dc:creator>
  <cp:lastModifiedBy>Gunta Kalvane</cp:lastModifiedBy>
  <cp:revision>96</cp:revision>
  <dcterms:created xsi:type="dcterms:W3CDTF">2019-12-05T20:29:46Z</dcterms:created>
  <dcterms:modified xsi:type="dcterms:W3CDTF">2022-05-21T16:12:12Z</dcterms:modified>
</cp:coreProperties>
</file>