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4"/>
  </p:notesMasterIdLst>
  <p:sldIdLst>
    <p:sldId id="265" r:id="rId2"/>
    <p:sldId id="266" r:id="rId3"/>
    <p:sldId id="276" r:id="rId4"/>
    <p:sldId id="272" r:id="rId5"/>
    <p:sldId id="273" r:id="rId6"/>
    <p:sldId id="274" r:id="rId7"/>
    <p:sldId id="275" r:id="rId8"/>
    <p:sldId id="277" r:id="rId9"/>
    <p:sldId id="269" r:id="rId10"/>
    <p:sldId id="268" r:id="rId11"/>
    <p:sldId id="278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A7A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0D04D54-6A58-4A33-A3FE-81E661FD56EB}" type="datetimeFigureOut">
              <a:rPr lang="he-IL" smtClean="0"/>
              <a:t>י"ט/אייר/תשפ"ב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E825046-7A73-45E3-ADDE-C54D4A3962A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3561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ingorganizer.copernicus.org/EGU22/EGU22-683.html" TargetMode="External"/><Relationship Id="rId2" Type="http://schemas.openxmlformats.org/officeDocument/2006/relationships/hyperlink" Target="https://meetingorganizer.copernicus.org/EGU22/session/4423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02/qj.4308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takehomemessage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7200" y="934547"/>
            <a:ext cx="7924800" cy="3200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Self-organizing map classification of </a:t>
            </a:r>
          </a:p>
          <a:p>
            <a:pPr algn="ctr">
              <a:lnSpc>
                <a:spcPct val="150000"/>
              </a:lnSpc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boundary layer profile – </a:t>
            </a:r>
          </a:p>
          <a:p>
            <a:pPr algn="ctr">
              <a:lnSpc>
                <a:spcPct val="150000"/>
              </a:lnSpc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 refinement of Eastern Mediterranean </a:t>
            </a:r>
          </a:p>
          <a:p>
            <a:pPr algn="ctr">
              <a:lnSpc>
                <a:spcPct val="150000"/>
              </a:lnSpc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winter synoptic regimes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343400"/>
            <a:ext cx="7620000" cy="10668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800" i="1" dirty="0" err="1">
                <a:solidFill>
                  <a:srgbClr val="002060"/>
                </a:solidFill>
                <a:latin typeface="+mj-lt"/>
              </a:rPr>
              <a:t>Sigalit</a:t>
            </a:r>
            <a:r>
              <a:rPr lang="en-US" sz="1800" i="1" dirty="0">
                <a:solidFill>
                  <a:srgbClr val="002060"/>
                </a:solidFill>
                <a:latin typeface="+mj-lt"/>
              </a:rPr>
              <a:t> Berkovic</a:t>
            </a:r>
            <a:r>
              <a:rPr lang="en-US" sz="1800" i="1" baseline="30000" dirty="0">
                <a:solidFill>
                  <a:srgbClr val="002060"/>
                </a:solidFill>
                <a:latin typeface="+mj-lt"/>
              </a:rPr>
              <a:t>1</a:t>
            </a:r>
            <a:r>
              <a:rPr lang="en-US" sz="1800" i="1" dirty="0">
                <a:solidFill>
                  <a:srgbClr val="002060"/>
                </a:solidFill>
                <a:latin typeface="+mj-lt"/>
              </a:rPr>
              <a:t>, Oz </a:t>
            </a:r>
            <a:r>
              <a:rPr lang="en-US" sz="1800" i="1" dirty="0" err="1">
                <a:solidFill>
                  <a:srgbClr val="002060"/>
                </a:solidFill>
                <a:latin typeface="+mj-lt"/>
              </a:rPr>
              <a:t>Yosef</a:t>
            </a:r>
            <a:r>
              <a:rPr lang="en-US" sz="1800" i="1" dirty="0">
                <a:solidFill>
                  <a:srgbClr val="002060"/>
                </a:solidFill>
                <a:latin typeface="+mj-lt"/>
              </a:rPr>
              <a:t> Mendelsohn</a:t>
            </a:r>
            <a:r>
              <a:rPr lang="en-US" sz="1800" i="1" baseline="30000" dirty="0">
                <a:solidFill>
                  <a:srgbClr val="002060"/>
                </a:solidFill>
                <a:latin typeface="+mj-lt"/>
              </a:rPr>
              <a:t>2</a:t>
            </a:r>
            <a:r>
              <a:rPr lang="en-US" sz="1800" i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1800" i="1" dirty="0" err="1">
                <a:solidFill>
                  <a:srgbClr val="002060"/>
                </a:solidFill>
                <a:latin typeface="+mj-lt"/>
              </a:rPr>
              <a:t>Eyal</a:t>
            </a:r>
            <a:r>
              <a:rPr lang="en-US" sz="1800" i="1" dirty="0">
                <a:solidFill>
                  <a:srgbClr val="002060"/>
                </a:solidFill>
                <a:latin typeface="+mj-lt"/>
              </a:rPr>
              <a:t> Ilotoviz</a:t>
            </a:r>
            <a:r>
              <a:rPr lang="en-US" sz="1800" i="1" baseline="30000" dirty="0">
                <a:solidFill>
                  <a:srgbClr val="002060"/>
                </a:solidFill>
                <a:latin typeface="+mj-lt"/>
              </a:rPr>
              <a:t>2</a:t>
            </a:r>
            <a:r>
              <a:rPr lang="en-US" sz="1800" i="1" dirty="0">
                <a:solidFill>
                  <a:srgbClr val="002060"/>
                </a:solidFill>
                <a:latin typeface="+mj-lt"/>
              </a:rPr>
              <a:t> and </a:t>
            </a:r>
            <a:r>
              <a:rPr lang="en-US" sz="1800" i="1" dirty="0" err="1">
                <a:solidFill>
                  <a:srgbClr val="002060"/>
                </a:solidFill>
                <a:latin typeface="+mj-lt"/>
              </a:rPr>
              <a:t>Shira</a:t>
            </a:r>
            <a:r>
              <a:rPr lang="en-US" sz="1800" i="1" dirty="0">
                <a:solidFill>
                  <a:srgbClr val="002060"/>
                </a:solidFill>
                <a:latin typeface="+mj-lt"/>
              </a:rPr>
              <a:t> Raveh-Rubin</a:t>
            </a:r>
            <a:r>
              <a:rPr lang="en-US" sz="1800" i="1" baseline="30000" dirty="0">
                <a:solidFill>
                  <a:srgbClr val="002060"/>
                </a:solidFill>
                <a:latin typeface="+mj-lt"/>
              </a:rPr>
              <a:t>2</a:t>
            </a:r>
            <a:r>
              <a:rPr lang="en-US" sz="1800" i="1" dirty="0">
                <a:solidFill>
                  <a:srgbClr val="002060"/>
                </a:solidFill>
                <a:latin typeface="+mj-lt"/>
              </a:rPr>
              <a:t>, </a:t>
            </a:r>
          </a:p>
          <a:p>
            <a:pPr marL="0" indent="0" algn="l">
              <a:buNone/>
            </a:pPr>
            <a:r>
              <a:rPr lang="en-US" sz="1800" i="1" dirty="0">
                <a:solidFill>
                  <a:srgbClr val="002060"/>
                </a:solidFill>
                <a:latin typeface="+mj-lt"/>
              </a:rPr>
              <a:t>(1) IIBR, Ness </a:t>
            </a:r>
            <a:r>
              <a:rPr lang="en-US" sz="1800" i="1" dirty="0" err="1">
                <a:solidFill>
                  <a:srgbClr val="002060"/>
                </a:solidFill>
                <a:latin typeface="+mj-lt"/>
              </a:rPr>
              <a:t>Ziona</a:t>
            </a:r>
            <a:r>
              <a:rPr lang="en-US" sz="1800" i="1" dirty="0">
                <a:solidFill>
                  <a:srgbClr val="002060"/>
                </a:solidFill>
                <a:latin typeface="+mj-lt"/>
              </a:rPr>
              <a:t>, Israel, (2) Weizmann Institute of Science, </a:t>
            </a:r>
            <a:r>
              <a:rPr lang="en-US" sz="1800" i="1" dirty="0" err="1">
                <a:solidFill>
                  <a:srgbClr val="002060"/>
                </a:solidFill>
                <a:latin typeface="+mj-lt"/>
              </a:rPr>
              <a:t>Rehovot</a:t>
            </a:r>
            <a:r>
              <a:rPr lang="en-US" sz="1800" i="1" dirty="0">
                <a:solidFill>
                  <a:srgbClr val="002060"/>
                </a:solidFill>
                <a:latin typeface="+mj-lt"/>
              </a:rPr>
              <a:t>, Israel</a:t>
            </a:r>
          </a:p>
          <a:p>
            <a:pPr marL="0" indent="0" algn="l" rtl="0">
              <a:buNone/>
            </a:pPr>
            <a:endParaRPr lang="he-IL" sz="2000" dirty="0">
              <a:solidFill>
                <a:srgbClr val="002060"/>
              </a:solidFill>
            </a:endParaRPr>
          </a:p>
        </p:txBody>
      </p:sp>
      <p:pic>
        <p:nvPicPr>
          <p:cNvPr id="6" name="Picture 11" descr="F:\AGU2020\00c352f4-a903-4e1e-9842-bea528c48cd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5154"/>
            <a:ext cx="1143001" cy="7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PPT-AGU101\Weizman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1019"/>
            <a:ext cx="1951038" cy="60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58D468-8A57-497D-B824-3FFE2795FAE3}"/>
              </a:ext>
            </a:extLst>
          </p:cNvPr>
          <p:cNvSpPr txBox="1"/>
          <p:nvPr/>
        </p:nvSpPr>
        <p:spPr>
          <a:xfrm>
            <a:off x="457200" y="5334000"/>
            <a:ext cx="777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800" i="1" dirty="0">
                <a:latin typeface="+mj-lt"/>
              </a:rPr>
              <a:t>Berkovic, S., Mendelsohn, O.Y., </a:t>
            </a:r>
            <a:r>
              <a:rPr lang="en-US" sz="1800" i="1" dirty="0" err="1">
                <a:latin typeface="+mj-lt"/>
              </a:rPr>
              <a:t>Ilotoviz</a:t>
            </a:r>
            <a:r>
              <a:rPr lang="en-US" sz="1800" i="1" dirty="0">
                <a:latin typeface="+mj-lt"/>
              </a:rPr>
              <a:t>, E., </a:t>
            </a:r>
            <a:r>
              <a:rPr lang="en-US" sz="1800" i="1" dirty="0" err="1">
                <a:latin typeface="+mj-lt"/>
              </a:rPr>
              <a:t>Raveh</a:t>
            </a:r>
            <a:r>
              <a:rPr lang="en-US" sz="1800" i="1" dirty="0">
                <a:latin typeface="+mj-lt"/>
              </a:rPr>
              <a:t>-Rubin, S. </a:t>
            </a:r>
          </a:p>
          <a:p>
            <a:pPr marL="0" indent="0" algn="l" rtl="0">
              <a:buNone/>
            </a:pPr>
            <a:r>
              <a:rPr lang="en-US" sz="1800" i="1" dirty="0">
                <a:latin typeface="+mj-lt"/>
              </a:rPr>
              <a:t>Self-organizing map classification of the boundary layer profile: A refinement of Eastern Mediterranean winter synoptic regimes.</a:t>
            </a:r>
          </a:p>
          <a:p>
            <a:pPr marL="0" indent="0" algn="l" rtl="0">
              <a:buNone/>
            </a:pPr>
            <a:r>
              <a:rPr lang="en-US" sz="1800" i="1" dirty="0">
                <a:latin typeface="+mj-lt"/>
              </a:rPr>
              <a:t>Int J </a:t>
            </a:r>
            <a:r>
              <a:rPr lang="en-US" sz="1800" i="1" dirty="0" err="1">
                <a:latin typeface="+mj-lt"/>
              </a:rPr>
              <a:t>Climatol</a:t>
            </a:r>
            <a:r>
              <a:rPr lang="en-US" sz="1800" i="1" dirty="0">
                <a:latin typeface="+mj-lt"/>
              </a:rPr>
              <a:t>. 2021; 41: 3317 - 3338.</a:t>
            </a:r>
            <a:r>
              <a:rPr lang="en-US" sz="1800" i="1" dirty="0"/>
              <a:t> </a:t>
            </a:r>
            <a:r>
              <a:rPr lang="en-US" sz="1800" i="1" dirty="0">
                <a:latin typeface="+mj-lt"/>
              </a:rPr>
              <a:t> </a:t>
            </a:r>
          </a:p>
          <a:p>
            <a:endParaRPr lang="x-none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0608D18-42CE-9D4B-93D9-923CBCF894F8}"/>
              </a:ext>
            </a:extLst>
          </p:cNvPr>
          <p:cNvSpPr/>
          <p:nvPr/>
        </p:nvSpPr>
        <p:spPr>
          <a:xfrm>
            <a:off x="304799" y="5257799"/>
            <a:ext cx="8229601" cy="1351453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EDFF4295-D156-C563-EB5A-DE914CD10558}"/>
              </a:ext>
            </a:extLst>
          </p:cNvPr>
          <p:cNvSpPr/>
          <p:nvPr/>
        </p:nvSpPr>
        <p:spPr>
          <a:xfrm rot="14079119">
            <a:off x="4091962" y="6248744"/>
            <a:ext cx="502875" cy="533401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4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72"/>
    </mc:Choice>
    <mc:Fallback xmlns="">
      <p:transition spd="slow" advTm="19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  <p:extLst mod="1">
    <p:ext uri="{E180D4A7-C9FB-4DFB-919C-405C955672EB}">
      <p14:showEvtLst xmlns:p14="http://schemas.microsoft.com/office/powerpoint/2010/main">
        <p14:playEvt time="1340" objId="19"/>
        <p14:stopEvt time="19872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>
            <a:extLst>
              <a:ext uri="{FF2B5EF4-FFF2-40B4-BE49-F238E27FC236}">
                <a16:creationId xmlns:a16="http://schemas.microsoft.com/office/drawing/2014/main" xmlns="" id="{418E6029-BC8D-48A6-B73A-6AF8EE0DED0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609600" y="1313274"/>
            <a:ext cx="8229600" cy="504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 smtId="4294967295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l" rtl="0">
              <a:lnSpc>
                <a:spcPts val="4000"/>
              </a:lnSpc>
            </a:pPr>
            <a:r>
              <a:rPr lang="en-US" b="1" dirty="0">
                <a:solidFill>
                  <a:srgbClr val="002060"/>
                </a:solidFill>
                <a:latin typeface="+mj-lt"/>
              </a:rPr>
              <a:t>Four major synoptic classes :</a:t>
            </a:r>
          </a:p>
          <a:p>
            <a:pPr marL="0" indent="0" algn="l" rtl="0">
              <a:lnSpc>
                <a:spcPts val="3300"/>
              </a:lnSpc>
              <a:buNone/>
            </a:pPr>
            <a:r>
              <a:rPr lang="en-US" dirty="0">
                <a:solidFill>
                  <a:srgbClr val="FFC000"/>
                </a:solidFill>
                <a:latin typeface="+mj-lt"/>
              </a:rPr>
              <a:t>1. Strong winter highs and Red Sea trough (RST) </a:t>
            </a:r>
            <a:r>
              <a:rPr lang="en-US" dirty="0">
                <a:latin typeface="+mj-lt"/>
              </a:rPr>
              <a:t>with an upper southerly ridge, moderate easterly wind up to 1-2 km and wind direction shear. The extreme hot and dry regime is a member of this group.</a:t>
            </a:r>
          </a:p>
          <a:p>
            <a:pPr marL="0" indent="0" algn="l" rtl="0">
              <a:lnSpc>
                <a:spcPts val="3300"/>
              </a:lnSpc>
              <a:buNone/>
            </a:pPr>
            <a:r>
              <a:rPr lang="en-US" dirty="0">
                <a:solidFill>
                  <a:srgbClr val="FFC000"/>
                </a:solidFill>
                <a:latin typeface="+mj-lt"/>
              </a:rPr>
              <a:t>2. Deep winter lows </a:t>
            </a:r>
            <a:r>
              <a:rPr lang="en-US" dirty="0">
                <a:latin typeface="+mj-lt"/>
              </a:rPr>
              <a:t>with strong SW to NW winds, high turbulence and precipitation.</a:t>
            </a:r>
          </a:p>
          <a:p>
            <a:pPr marL="0" indent="0" algn="l" rtl="0">
              <a:lnSpc>
                <a:spcPts val="3300"/>
              </a:lnSpc>
              <a:buNone/>
            </a:pPr>
            <a:r>
              <a:rPr lang="en-US" dirty="0">
                <a:solidFill>
                  <a:srgbClr val="FFC000"/>
                </a:solidFill>
                <a:latin typeface="+mj-lt"/>
              </a:rPr>
              <a:t>3. Moderate pressure gradients </a:t>
            </a:r>
            <a:r>
              <a:rPr lang="en-US" dirty="0">
                <a:latin typeface="+mj-lt"/>
              </a:rPr>
              <a:t>under shallow lows, high to the west and RST to the east of Israel.</a:t>
            </a:r>
          </a:p>
          <a:p>
            <a:pPr marL="0" indent="0" algn="l" rtl="0">
              <a:lnSpc>
                <a:spcPts val="3300"/>
              </a:lnSpc>
              <a:buNone/>
            </a:pPr>
            <a:r>
              <a:rPr lang="en-US" dirty="0">
                <a:solidFill>
                  <a:srgbClr val="FFC000"/>
                </a:solidFill>
                <a:latin typeface="+mj-lt"/>
              </a:rPr>
              <a:t>4. Active RST</a:t>
            </a:r>
            <a:r>
              <a:rPr lang="en-US" dirty="0">
                <a:latin typeface="+mj-lt"/>
              </a:rPr>
              <a:t>,</a:t>
            </a:r>
            <a:r>
              <a:rPr lang="en-US" dirty="0">
                <a:solidFill>
                  <a:srgbClr val="990099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accompanied by an upper northern trough leading to enhanced upward motion and unstable conditions. Convective storms -&gt; heavy showers and thunderstorms at the eastern and southern parts of Israel</a:t>
            </a:r>
            <a:r>
              <a:rPr lang="en-US" dirty="0">
                <a:solidFill>
                  <a:srgbClr val="990099"/>
                </a:solidFill>
                <a:latin typeface="+mj-lt"/>
              </a:rPr>
              <a:t>. </a:t>
            </a:r>
          </a:p>
        </p:txBody>
      </p:sp>
      <p:pic>
        <p:nvPicPr>
          <p:cNvPr id="13" name="Picture 11" descr="F:\AGU2020\00c352f4-a903-4e1e-9842-bea528c48cdd.jpg">
            <a:extLst>
              <a:ext uri="{FF2B5EF4-FFF2-40B4-BE49-F238E27FC236}">
                <a16:creationId xmlns:a16="http://schemas.microsoft.com/office/drawing/2014/main" xmlns="" id="{1CE561DD-D6F6-8533-FE6D-2303AE2F9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1" cy="7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PPT-AGU101\Weizmann.png">
            <a:extLst>
              <a:ext uri="{FF2B5EF4-FFF2-40B4-BE49-F238E27FC236}">
                <a16:creationId xmlns:a16="http://schemas.microsoft.com/office/drawing/2014/main" xmlns="" id="{B77BD8EF-A04E-34BE-74D2-EF2EC16D8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2" y="0"/>
            <a:ext cx="1951038" cy="60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C6524E9-0EC4-8112-15CA-E8AB8D4C9823}"/>
              </a:ext>
            </a:extLst>
          </p:cNvPr>
          <p:cNvSpPr/>
          <p:nvPr/>
        </p:nvSpPr>
        <p:spPr>
          <a:xfrm>
            <a:off x="289719" y="2057400"/>
            <a:ext cx="319881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10A8C92-D284-FFF6-50FE-61615C8E4F5B}"/>
              </a:ext>
            </a:extLst>
          </p:cNvPr>
          <p:cNvSpPr/>
          <p:nvPr/>
        </p:nvSpPr>
        <p:spPr>
          <a:xfrm>
            <a:off x="289719" y="3352800"/>
            <a:ext cx="319881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A8112C5-14A0-9ACD-11F8-763835B8EFFF}"/>
              </a:ext>
            </a:extLst>
          </p:cNvPr>
          <p:cNvSpPr/>
          <p:nvPr/>
        </p:nvSpPr>
        <p:spPr>
          <a:xfrm>
            <a:off x="289719" y="4267200"/>
            <a:ext cx="319881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2DA12E3-5BB8-9C21-3A13-B974D7CF27CB}"/>
              </a:ext>
            </a:extLst>
          </p:cNvPr>
          <p:cNvSpPr/>
          <p:nvPr/>
        </p:nvSpPr>
        <p:spPr>
          <a:xfrm>
            <a:off x="289719" y="5181600"/>
            <a:ext cx="319881" cy="304800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8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4"/>
    </mc:Choice>
    <mc:Fallback xmlns="">
      <p:transition spd="slow" advTm="3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  <p:extLst mod="1">
    <p:ext uri="{E180D4A7-C9FB-4DFB-919C-405C955672EB}">
      <p14:showEvtLst xmlns:p14="http://schemas.microsoft.com/office/powerpoint/2010/main">
        <p14:playEvt time="0" objId="20"/>
        <p14:stopEvt time="30694" objId="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7625" y="4795144"/>
            <a:ext cx="3612084" cy="1815882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>
                <a:latin typeface="+mj-lt"/>
              </a:rPr>
              <a:t>EGU22-683 | Presentations |</a:t>
            </a:r>
            <a:r>
              <a:rPr lang="en-US" sz="1600" i="1" dirty="0">
                <a:solidFill>
                  <a:srgbClr val="002060"/>
                </a:solidFill>
                <a:latin typeface="+mj-lt"/>
              </a:rPr>
              <a:t> </a:t>
            </a:r>
            <a:r>
              <a:rPr lang="en-US" sz="1600" i="1" dirty="0">
                <a:solidFill>
                  <a:srgbClr val="002060"/>
                </a:solidFill>
                <a:latin typeface="+mj-lt"/>
                <a:hlinkClick r:id="rId2"/>
              </a:rPr>
              <a:t>AS1.30</a:t>
            </a:r>
            <a:r>
              <a:rPr lang="en-US" sz="1600" i="1" dirty="0">
                <a:solidFill>
                  <a:srgbClr val="002060"/>
                </a:solidFill>
                <a:latin typeface="+mj-lt"/>
              </a:rPr>
              <a:t> </a:t>
            </a:r>
          </a:p>
          <a:p>
            <a:r>
              <a:rPr lang="en-US" sz="1600" i="1" dirty="0">
                <a:solidFill>
                  <a:srgbClr val="002060"/>
                </a:solidFill>
                <a:latin typeface="+mj-lt"/>
                <a:hlinkClick r:id="rId3"/>
              </a:rPr>
              <a:t>Persistent warm and dry extremes over </a:t>
            </a:r>
          </a:p>
          <a:p>
            <a:r>
              <a:rPr lang="en-US" sz="1600" i="1" dirty="0">
                <a:solidFill>
                  <a:srgbClr val="002060"/>
                </a:solidFill>
                <a:latin typeface="+mj-lt"/>
                <a:hlinkClick r:id="rId3"/>
              </a:rPr>
              <a:t>the Eastern Mediterranean during </a:t>
            </a:r>
          </a:p>
          <a:p>
            <a:r>
              <a:rPr lang="en-US" sz="1600" i="1" dirty="0">
                <a:solidFill>
                  <a:srgbClr val="002060"/>
                </a:solidFill>
                <a:latin typeface="+mj-lt"/>
                <a:hlinkClick r:id="rId3"/>
              </a:rPr>
              <a:t>winter: the role of upstream Rossby </a:t>
            </a:r>
          </a:p>
          <a:p>
            <a:r>
              <a:rPr lang="en-US" sz="1600" i="1" dirty="0">
                <a:solidFill>
                  <a:srgbClr val="002060"/>
                </a:solidFill>
                <a:latin typeface="+mj-lt"/>
                <a:hlinkClick r:id="rId3"/>
              </a:rPr>
              <a:t>wave pattern</a:t>
            </a:r>
            <a:r>
              <a:rPr lang="en-US" sz="1600" i="1" dirty="0">
                <a:solidFill>
                  <a:srgbClr val="002060"/>
                </a:solidFill>
                <a:latin typeface="+mj-lt"/>
              </a:rPr>
              <a:t> </a:t>
            </a:r>
            <a:br>
              <a:rPr lang="en-US" sz="1600" i="1" dirty="0">
                <a:solidFill>
                  <a:srgbClr val="002060"/>
                </a:solidFill>
                <a:latin typeface="+mj-lt"/>
              </a:rPr>
            </a:br>
            <a:r>
              <a:rPr lang="en-US" sz="1600" i="1" dirty="0">
                <a:latin typeface="+mj-lt"/>
              </a:rPr>
              <a:t>Shira </a:t>
            </a:r>
            <a:r>
              <a:rPr lang="en-US" sz="1600" i="1" dirty="0" err="1">
                <a:latin typeface="+mj-lt"/>
              </a:rPr>
              <a:t>Raveh</a:t>
            </a:r>
            <a:r>
              <a:rPr lang="en-US" sz="1600" i="1" dirty="0">
                <a:latin typeface="+mj-lt"/>
              </a:rPr>
              <a:t>-Rubin and </a:t>
            </a:r>
            <a:r>
              <a:rPr lang="en-US" sz="1600" i="1" dirty="0" err="1">
                <a:latin typeface="+mj-lt"/>
              </a:rPr>
              <a:t>Sigalit</a:t>
            </a:r>
            <a:r>
              <a:rPr lang="en-US" sz="1600" i="1" dirty="0">
                <a:latin typeface="+mj-lt"/>
              </a:rPr>
              <a:t> Berkovic</a:t>
            </a:r>
            <a:br>
              <a:rPr lang="en-US" sz="1600" i="1" dirty="0">
                <a:latin typeface="+mj-lt"/>
              </a:rPr>
            </a:br>
            <a:r>
              <a:rPr lang="en-US" sz="1600" i="1" dirty="0">
                <a:latin typeface="+mj-lt"/>
              </a:rPr>
              <a:t>Fri, 27 May, 15:20–15:25   Room </a:t>
            </a:r>
            <a:r>
              <a:rPr lang="en-US" sz="1600" i="1" dirty="0" smtClean="0">
                <a:latin typeface="+mj-lt"/>
              </a:rPr>
              <a:t>0.11/12</a:t>
            </a:r>
            <a:endParaRPr lang="he-IL" sz="1600" i="1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1884" y="152400"/>
            <a:ext cx="8631115" cy="76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94" y="181708"/>
            <a:ext cx="8273206" cy="571500"/>
          </a:xfrm>
          <a:noFill/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rgbClr val="002060"/>
                </a:solidFill>
              </a:rPr>
              <a:t>Transition probabilities  - Persistent regimes</a:t>
            </a:r>
            <a:endParaRPr lang="he-IL" sz="3200" i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40" y="1552634"/>
            <a:ext cx="4679166" cy="4214328"/>
          </a:xfrm>
        </p:spPr>
      </p:pic>
      <p:sp>
        <p:nvSpPr>
          <p:cNvPr id="5" name="TextBox 4"/>
          <p:cNvSpPr txBox="1"/>
          <p:nvPr/>
        </p:nvSpPr>
        <p:spPr>
          <a:xfrm>
            <a:off x="220264" y="1457989"/>
            <a:ext cx="3384195" cy="16312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Groups 1,2,7, - </a:t>
            </a:r>
          </a:p>
          <a:p>
            <a:r>
              <a:rPr lang="en-US" dirty="0">
                <a:solidFill>
                  <a:srgbClr val="7030A0"/>
                </a:solidFill>
                <a:latin typeface="+mj-lt"/>
              </a:rPr>
              <a:t>Highs RSTs:</a:t>
            </a:r>
          </a:p>
          <a:p>
            <a:r>
              <a:rPr lang="en-US" dirty="0">
                <a:solidFill>
                  <a:srgbClr val="7030A0"/>
                </a:solidFill>
                <a:latin typeface="+mj-lt"/>
              </a:rPr>
              <a:t>warm  and dry regimes</a:t>
            </a: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1-&gt;1 17 events</a:t>
            </a:r>
            <a:r>
              <a:rPr lang="en-US" sz="1400" dirty="0">
                <a:latin typeface="+mj-lt"/>
              </a:rPr>
              <a:t>, 1-&gt; 9 events, 7-&gt;1 8 events, </a:t>
            </a:r>
          </a:p>
          <a:p>
            <a:r>
              <a:rPr lang="en-US" sz="1400" dirty="0">
                <a:latin typeface="+mj-lt"/>
              </a:rPr>
              <a:t>1-&gt;3 7 events,  7-&gt;3 6 events</a:t>
            </a:r>
          </a:p>
          <a:p>
            <a:endParaRPr lang="he-IL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541" y="3962400"/>
            <a:ext cx="1892378" cy="73866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+mj-lt"/>
              </a:rPr>
              <a:t>Groups 6,12,18 - </a:t>
            </a:r>
          </a:p>
          <a:p>
            <a:r>
              <a:rPr lang="en-US" sz="1400" dirty="0">
                <a:solidFill>
                  <a:srgbClr val="7030A0"/>
                </a:solidFill>
                <a:latin typeface="+mj-lt"/>
              </a:rPr>
              <a:t>Winter lows</a:t>
            </a:r>
          </a:p>
          <a:p>
            <a:r>
              <a:rPr lang="en-US" sz="1400" dirty="0">
                <a:latin typeface="+mj-lt"/>
              </a:rPr>
              <a:t>6-&gt;6 , 12-&gt;18 10 events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541" y="3147536"/>
            <a:ext cx="2780954" cy="73866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+mj-lt"/>
              </a:rPr>
              <a:t>Groups 13,19,25 - </a:t>
            </a:r>
          </a:p>
          <a:p>
            <a:r>
              <a:rPr lang="en-US" sz="1400" dirty="0">
                <a:solidFill>
                  <a:srgbClr val="7030A0"/>
                </a:solidFill>
                <a:latin typeface="+mj-lt"/>
              </a:rPr>
              <a:t>Cold highs</a:t>
            </a:r>
          </a:p>
          <a:p>
            <a:r>
              <a:rPr lang="en-US" sz="1400" dirty="0">
                <a:latin typeface="+mj-lt"/>
              </a:rPr>
              <a:t>19-&gt;13 14 events, 25-&gt;19 11 events</a:t>
            </a:r>
            <a:endParaRPr lang="he-IL" sz="1400" dirty="0"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67817" y="5305365"/>
            <a:ext cx="604183" cy="535009"/>
          </a:xfrm>
          <a:prstGeom prst="ellipse">
            <a:avLst/>
          </a:prstGeom>
          <a:noFill/>
          <a:ln w="57150">
            <a:solidFill>
              <a:srgbClr val="FF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A7A3A5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6441033-1C39-3EF3-011E-BED9E5A07050}"/>
              </a:ext>
            </a:extLst>
          </p:cNvPr>
          <p:cNvSpPr/>
          <p:nvPr/>
        </p:nvSpPr>
        <p:spPr>
          <a:xfrm>
            <a:off x="5562600" y="2819400"/>
            <a:ext cx="533400" cy="457200"/>
          </a:xfrm>
          <a:prstGeom prst="ellipse">
            <a:avLst/>
          </a:prstGeom>
          <a:noFill/>
          <a:ln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A7A3A5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AB67251-A119-BDF4-210D-4315FF88B688}"/>
              </a:ext>
            </a:extLst>
          </p:cNvPr>
          <p:cNvSpPr/>
          <p:nvPr/>
        </p:nvSpPr>
        <p:spPr>
          <a:xfrm>
            <a:off x="4588648" y="4531578"/>
            <a:ext cx="533400" cy="564556"/>
          </a:xfrm>
          <a:prstGeom prst="ellipse">
            <a:avLst/>
          </a:prstGeom>
          <a:noFill/>
          <a:ln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A7A3A5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A912D00-E289-AFA6-D13E-A5823F65CA6E}"/>
              </a:ext>
            </a:extLst>
          </p:cNvPr>
          <p:cNvSpPr/>
          <p:nvPr/>
        </p:nvSpPr>
        <p:spPr>
          <a:xfrm>
            <a:off x="6208694" y="3795794"/>
            <a:ext cx="533400" cy="514792"/>
          </a:xfrm>
          <a:prstGeom prst="ellipse">
            <a:avLst/>
          </a:prstGeom>
          <a:noFill/>
          <a:ln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A7A3A5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E1E8D4A-02E8-6492-3A35-7E925BE6E2FF}"/>
              </a:ext>
            </a:extLst>
          </p:cNvPr>
          <p:cNvSpPr/>
          <p:nvPr/>
        </p:nvSpPr>
        <p:spPr>
          <a:xfrm>
            <a:off x="6400800" y="2109529"/>
            <a:ext cx="457200" cy="405071"/>
          </a:xfrm>
          <a:prstGeom prst="ellipse">
            <a:avLst/>
          </a:prstGeom>
          <a:noFill/>
          <a:ln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A7A3A5"/>
              </a:solidFill>
            </a:endParaRPr>
          </a:p>
        </p:txBody>
      </p:sp>
      <p:sp>
        <p:nvSpPr>
          <p:cNvPr id="17" name="Arrow: Right 21">
            <a:extLst>
              <a:ext uri="{FF2B5EF4-FFF2-40B4-BE49-F238E27FC236}">
                <a16:creationId xmlns:a16="http://schemas.microsoft.com/office/drawing/2014/main" xmlns="" id="{2782B94B-43A4-D481-B387-896583750E1C}"/>
              </a:ext>
            </a:extLst>
          </p:cNvPr>
          <p:cNvSpPr/>
          <p:nvPr/>
        </p:nvSpPr>
        <p:spPr>
          <a:xfrm rot="16200000">
            <a:off x="4568800" y="5497226"/>
            <a:ext cx="623625" cy="144775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TextBox 15"/>
          <p:cNvSpPr txBox="1"/>
          <p:nvPr/>
        </p:nvSpPr>
        <p:spPr>
          <a:xfrm>
            <a:off x="3657599" y="6096000"/>
            <a:ext cx="5105399" cy="64633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/>
              <a:t>   </a:t>
            </a:r>
            <a:r>
              <a:rPr lang="en-US" dirty="0" smtClean="0">
                <a:latin typeface="+mj-lt"/>
              </a:rPr>
              <a:t> QJRMS  </a:t>
            </a:r>
            <a:r>
              <a:rPr lang="en-US" dirty="0">
                <a:latin typeface="+mj-lt"/>
              </a:rPr>
              <a:t> </a:t>
            </a:r>
            <a:r>
              <a:rPr lang="en-US" b="1" dirty="0">
                <a:latin typeface="+mj-lt"/>
                <a:hlinkClick r:id="rId5"/>
              </a:rPr>
              <a:t>https://doi.org/10.1002/qj.4308</a:t>
            </a:r>
            <a:endParaRPr lang="en-US" dirty="0">
              <a:latin typeface="+mj-lt"/>
            </a:endParaRP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0412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819400"/>
            <a:ext cx="8382000" cy="2362200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l" rtl="0">
              <a:buNone/>
            </a:pPr>
            <a:endParaRPr lang="en-US" sz="2800" b="1" dirty="0">
              <a:solidFill>
                <a:srgbClr val="002060"/>
              </a:solidFill>
              <a:latin typeface="+mj-lt"/>
            </a:endParaRPr>
          </a:p>
          <a:p>
            <a:pPr marL="0" indent="0" algn="l" rtl="0">
              <a:buNone/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The automatic objective classification of profile data from a single station is a sensitive discriminator of winter synoptic regimes in the Eastern Mediterranean.</a:t>
            </a:r>
          </a:p>
          <a:p>
            <a:pPr algn="l" rtl="0"/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11" descr="F:\AGU2020\00c352f4-a903-4e1e-9842-bea528c48cdd.jpg">
            <a:extLst>
              <a:ext uri="{FF2B5EF4-FFF2-40B4-BE49-F238E27FC236}">
                <a16:creationId xmlns:a16="http://schemas.microsoft.com/office/drawing/2014/main" xmlns="" id="{AA595A0F-6F8D-4204-C8CF-4357FA682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35428" cy="60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PPT-AGU101\Weizmann.png">
            <a:extLst>
              <a:ext uri="{FF2B5EF4-FFF2-40B4-BE49-F238E27FC236}">
                <a16:creationId xmlns:a16="http://schemas.microsoft.com/office/drawing/2014/main" xmlns="" id="{1E97FDFE-6269-6039-9C5D-9403B270C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28" y="-29481"/>
            <a:ext cx="1579972" cy="48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2948B79-0957-98DA-9E3D-FF0C1EBBB610}"/>
              </a:ext>
            </a:extLst>
          </p:cNvPr>
          <p:cNvGrpSpPr/>
          <p:nvPr/>
        </p:nvGrpSpPr>
        <p:grpSpPr>
          <a:xfrm>
            <a:off x="1295400" y="1143000"/>
            <a:ext cx="2182616" cy="2166936"/>
            <a:chOff x="2283022" y="914401"/>
            <a:chExt cx="2182616" cy="216693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39D5506-3B6D-3D70-611B-C4C935B2EBE9}"/>
                </a:ext>
              </a:extLst>
            </p:cNvPr>
            <p:cNvSpPr txBox="1"/>
            <p:nvPr/>
          </p:nvSpPr>
          <p:spPr>
            <a:xfrm rot="16200000">
              <a:off x="1353443" y="1843980"/>
              <a:ext cx="216693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F49100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 </a:t>
              </a:r>
              <a:r>
                <a:rPr lang="en-US" sz="1200" dirty="0"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(takehomemessage.com)</a:t>
              </a:r>
              <a:endParaRPr lang="x-none" sz="12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D2150CD-F32D-1CE9-44D1-2A23F9405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0" y="1066800"/>
              <a:ext cx="1951038" cy="1951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5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4"/>
    </mc:Choice>
    <mc:Fallback xmlns="">
      <p:transition spd="slow" advTm="18304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9"/>
        <p14:stopEvt time="17373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654" y="3535680"/>
            <a:ext cx="8229600" cy="3322320"/>
          </a:xfrm>
        </p:spPr>
        <p:txBody>
          <a:bodyPr>
            <a:normAutofit fontScale="32500" lnSpcReduction="20000"/>
          </a:bodyPr>
          <a:lstStyle/>
          <a:p>
            <a:pPr algn="l" rtl="0">
              <a:lnSpc>
                <a:spcPct val="170000"/>
              </a:lnSpc>
            </a:pPr>
            <a:r>
              <a:rPr lang="en-US" sz="7400" dirty="0">
                <a:solidFill>
                  <a:srgbClr val="FF0000"/>
                </a:solidFill>
                <a:latin typeface="+mj-lt"/>
              </a:rPr>
              <a:t>Research questions:</a:t>
            </a:r>
          </a:p>
          <a:p>
            <a:pPr algn="l" rtl="0">
              <a:lnSpc>
                <a:spcPct val="170000"/>
              </a:lnSpc>
            </a:pPr>
            <a:r>
              <a:rPr lang="en-US" sz="7400" dirty="0">
                <a:solidFill>
                  <a:srgbClr val="002060"/>
                </a:solidFill>
                <a:latin typeface="+mj-lt"/>
              </a:rPr>
              <a:t>dominant, recurring regimes?</a:t>
            </a:r>
          </a:p>
          <a:p>
            <a:pPr algn="l" rtl="0">
              <a:lnSpc>
                <a:spcPct val="170000"/>
              </a:lnSpc>
            </a:pPr>
            <a:r>
              <a:rPr lang="en-US" sz="7400" dirty="0">
                <a:solidFill>
                  <a:srgbClr val="002060"/>
                </a:solidFill>
                <a:latin typeface="+mj-lt"/>
              </a:rPr>
              <a:t>quantitative characteristics of their parameters?</a:t>
            </a:r>
          </a:p>
          <a:p>
            <a:pPr algn="l" rtl="0">
              <a:lnSpc>
                <a:spcPct val="170000"/>
              </a:lnSpc>
            </a:pPr>
            <a:r>
              <a:rPr lang="en-US" sz="7400" dirty="0">
                <a:solidFill>
                  <a:srgbClr val="002060"/>
                </a:solidFill>
                <a:latin typeface="+mj-lt"/>
              </a:rPr>
              <a:t>links between the various BL regimes and the regional synoptic-scale patterns?</a:t>
            </a:r>
          </a:p>
          <a:p>
            <a:endParaRPr lang="he-IL" sz="51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" y="315523"/>
            <a:ext cx="8229600" cy="1722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r" rtl="1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r" rtl="1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r" rtl="1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r" rtl="1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r" rtl="1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r" rtl="1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r" rtl="1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r" rtl="1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70000"/>
              </a:lnSpc>
            </a:pPr>
            <a:r>
              <a:rPr lang="en-US" sz="2400" dirty="0" err="1">
                <a:solidFill>
                  <a:srgbClr val="002060"/>
                </a:solidFill>
                <a:latin typeface="+mj-lt"/>
              </a:rPr>
              <a:t>Beit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-Dagan, coastal plain, Israel, Eastern Mediterranean atmospheric profile regimes</a:t>
            </a:r>
          </a:p>
          <a:p>
            <a:pPr algn="l" rtl="0">
              <a:lnSpc>
                <a:spcPct val="170000"/>
              </a:lnSpc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Radiosonde data </a:t>
            </a:r>
          </a:p>
          <a:p>
            <a:pPr algn="l" rtl="0">
              <a:lnSpc>
                <a:spcPct val="170000"/>
              </a:lnSpc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DJF 12Z,  3km 100m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dz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,  </a:t>
            </a:r>
          </a:p>
          <a:p>
            <a:pPr algn="l" rtl="0">
              <a:lnSpc>
                <a:spcPct val="170000"/>
              </a:lnSpc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Composite variables: u, v, q, T, P</a:t>
            </a:r>
            <a:endParaRPr lang="he-IL" sz="24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96000" y="1753541"/>
            <a:ext cx="2590800" cy="2590800"/>
            <a:chOff x="6512984" y="1600200"/>
            <a:chExt cx="2309283" cy="22951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" r="45963"/>
            <a:stretch/>
          </p:blipFill>
          <p:spPr bwMode="auto">
            <a:xfrm>
              <a:off x="6512984" y="1600200"/>
              <a:ext cx="2309283" cy="2295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7620000" y="2971800"/>
              <a:ext cx="104775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0000"/>
                </a:solidFill>
              </a:endParaRPr>
            </a:p>
          </p:txBody>
        </p:sp>
      </p:grpSp>
      <p:pic>
        <p:nvPicPr>
          <p:cNvPr id="26" name="Picture 11" descr="F:\AGU2020\00c352f4-a903-4e1e-9842-bea528c48cdd.jpg">
            <a:extLst>
              <a:ext uri="{FF2B5EF4-FFF2-40B4-BE49-F238E27FC236}">
                <a16:creationId xmlns:a16="http://schemas.microsoft.com/office/drawing/2014/main" xmlns="" id="{18F6C6BF-E818-CE1B-50DE-0850511F7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1" cy="48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PPT-AGU101\Weizmann.png">
            <a:extLst>
              <a:ext uri="{FF2B5EF4-FFF2-40B4-BE49-F238E27FC236}">
                <a16:creationId xmlns:a16="http://schemas.microsoft.com/office/drawing/2014/main" xmlns="" id="{6F8C45E8-0D7B-0C4E-D244-CB760E06A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58" y="0"/>
            <a:ext cx="1589322" cy="48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5"/>
    </mc:Choice>
    <mc:Fallback xmlns="">
      <p:transition spd="slow" advTm="25935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5"/>
        <p14:stopEvt time="25438" objId="2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F71E88-A0A1-440B-ABF9-DBF8076C9D49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935480"/>
            <a:ext cx="8229600" cy="207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 smtId="4294967295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 rtl="0">
              <a:lnSpc>
                <a:spcPts val="4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30 multi-variable profile regimes, exhibiting the main regimes of the BL profile during winter:</a:t>
            </a:r>
          </a:p>
          <a:p>
            <a:pPr algn="just">
              <a:lnSpc>
                <a:spcPct val="110000"/>
              </a:lnSpc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 descr="F:\AGU2020\00c352f4-a903-4e1e-9842-bea528c48cdd.jpg">
            <a:extLst>
              <a:ext uri="{FF2B5EF4-FFF2-40B4-BE49-F238E27FC236}">
                <a16:creationId xmlns:a16="http://schemas.microsoft.com/office/drawing/2014/main" xmlns="" id="{AC4275E0-26F4-BE69-3602-65D3E21D4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1" cy="7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PPT-AGU101\Weizmann.png">
            <a:extLst>
              <a:ext uri="{FF2B5EF4-FFF2-40B4-BE49-F238E27FC236}">
                <a16:creationId xmlns:a16="http://schemas.microsoft.com/office/drawing/2014/main" xmlns="" id="{B41DC452-C306-87E0-12BB-CE03D73C9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2" y="0"/>
            <a:ext cx="1951038" cy="60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4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9"/>
    </mc:Choice>
    <mc:Fallback xmlns="">
      <p:transition spd="slow" advTm="8919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4"/>
        <p14:stopEvt time="8835" objId="1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40"/>
          <a:stretch/>
        </p:blipFill>
        <p:spPr bwMode="auto">
          <a:xfrm>
            <a:off x="381000" y="1600200"/>
            <a:ext cx="8305800" cy="359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00" y="838200"/>
            <a:ext cx="19720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Wind profile</a:t>
            </a:r>
            <a:endParaRPr lang="he-IL" sz="2800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123C9F-1A82-C38B-4643-4A8CBC9745D7}"/>
              </a:ext>
            </a:extLst>
          </p:cNvPr>
          <p:cNvSpPr txBox="1"/>
          <p:nvPr/>
        </p:nvSpPr>
        <p:spPr>
          <a:xfrm>
            <a:off x="685800" y="6096000"/>
            <a:ext cx="693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+mj-lt"/>
              </a:rPr>
              <a:t>Int J </a:t>
            </a:r>
            <a:r>
              <a:rPr lang="en-US" sz="1600" i="1" dirty="0" err="1">
                <a:latin typeface="+mj-lt"/>
              </a:rPr>
              <a:t>Climatol</a:t>
            </a:r>
            <a:r>
              <a:rPr lang="en-US" sz="1600" i="1" dirty="0">
                <a:latin typeface="+mj-lt"/>
              </a:rPr>
              <a:t>. 2021; 41: 3317 - 3338</a:t>
            </a:r>
            <a:endParaRPr lang="x-none" sz="16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D97D5920-33AD-0661-55C6-72784325D0D5}"/>
              </a:ext>
            </a:extLst>
          </p:cNvPr>
          <p:cNvSpPr/>
          <p:nvPr/>
        </p:nvSpPr>
        <p:spPr>
          <a:xfrm rot="13449887" flipV="1">
            <a:off x="1171591" y="5075529"/>
            <a:ext cx="673608" cy="148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E4237F4E-AD7E-1389-6C03-5FEC89546A33}"/>
              </a:ext>
            </a:extLst>
          </p:cNvPr>
          <p:cNvSpPr/>
          <p:nvPr/>
        </p:nvSpPr>
        <p:spPr>
          <a:xfrm rot="5400000">
            <a:off x="7647062" y="1372372"/>
            <a:ext cx="69598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11" descr="F:\AGU2020\00c352f4-a903-4e1e-9842-bea528c48cdd.jpg">
            <a:extLst>
              <a:ext uri="{FF2B5EF4-FFF2-40B4-BE49-F238E27FC236}">
                <a16:creationId xmlns:a16="http://schemas.microsoft.com/office/drawing/2014/main" xmlns="" id="{B848ED9D-EC15-F930-A9F9-346AB3513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65"/>
            <a:ext cx="1143001" cy="7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:\PPT-AGU101\Weizmann.png">
            <a:extLst>
              <a:ext uri="{FF2B5EF4-FFF2-40B4-BE49-F238E27FC236}">
                <a16:creationId xmlns:a16="http://schemas.microsoft.com/office/drawing/2014/main" xmlns="" id="{65BB042F-BB6F-B964-EF41-8B42E30B6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2" y="0"/>
            <a:ext cx="1951038" cy="60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FC577F93-073C-5808-B239-B04C680AD7C8}"/>
              </a:ext>
            </a:extLst>
          </p:cNvPr>
          <p:cNvSpPr/>
          <p:nvPr/>
        </p:nvSpPr>
        <p:spPr>
          <a:xfrm rot="15783161">
            <a:off x="3728906" y="5148360"/>
            <a:ext cx="685800" cy="156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extBox 1"/>
          <p:cNvSpPr txBox="1"/>
          <p:nvPr/>
        </p:nvSpPr>
        <p:spPr>
          <a:xfrm>
            <a:off x="729763" y="5269468"/>
            <a:ext cx="91794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+mj-lt"/>
              </a:rPr>
              <a:t>Easterly</a:t>
            </a:r>
            <a:endParaRPr lang="he-IL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7485" y="1230868"/>
            <a:ext cx="101111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+mj-lt"/>
              </a:rPr>
              <a:t>Westerly</a:t>
            </a:r>
            <a:endParaRPr lang="he-IL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92269" y="5426328"/>
            <a:ext cx="161473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+mj-lt"/>
              </a:rPr>
              <a:t>Direction shear</a:t>
            </a:r>
            <a:endParaRPr lang="he-I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30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0"/>
    </mc:Choice>
    <mc:Fallback xmlns="">
      <p:transition spd="slow" advTm="29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3" grpId="0" animBg="1"/>
    </p:bldLst>
  </p:timing>
  <p:extLst mod="1">
    <p:ext uri="{E180D4A7-C9FB-4DFB-919C-405C955672EB}">
      <p14:showEvtLst xmlns:p14="http://schemas.microsoft.com/office/powerpoint/2010/main">
        <p14:playEvt time="0" objId="21"/>
        <p14:stopEvt time="29559" objId="2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663818" y="1219200"/>
            <a:ext cx="14059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dirty="0"/>
              <a:t>q                   </a:t>
            </a:r>
            <a:endParaRPr lang="he-IL" dirty="0"/>
          </a:p>
        </p:txBody>
      </p:sp>
      <p:sp>
        <p:nvSpPr>
          <p:cNvPr id="14" name="TextBox 13"/>
          <p:cNvSpPr txBox="1"/>
          <p:nvPr/>
        </p:nvSpPr>
        <p:spPr>
          <a:xfrm>
            <a:off x="1907050" y="1219200"/>
            <a:ext cx="13022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dirty="0"/>
              <a:t>T                 </a:t>
            </a:r>
            <a:endParaRPr lang="he-IL" dirty="0"/>
          </a:p>
        </p:txBody>
      </p:sp>
      <p:sp>
        <p:nvSpPr>
          <p:cNvPr id="11" name="TextBox 10"/>
          <p:cNvSpPr txBox="1"/>
          <p:nvPr/>
        </p:nvSpPr>
        <p:spPr>
          <a:xfrm>
            <a:off x="463418" y="1219200"/>
            <a:ext cx="8941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dirty="0"/>
              <a:t>P          </a:t>
            </a:r>
            <a:endParaRPr lang="he-IL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F4919EC-46FC-C876-F1B9-B499D5248EE9}"/>
              </a:ext>
            </a:extLst>
          </p:cNvPr>
          <p:cNvSpPr txBox="1"/>
          <p:nvPr/>
        </p:nvSpPr>
        <p:spPr>
          <a:xfrm>
            <a:off x="3981141" y="1447800"/>
            <a:ext cx="11242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Specific </a:t>
            </a:r>
          </a:p>
          <a:p>
            <a:r>
              <a:rPr lang="en-US" sz="1600" dirty="0">
                <a:latin typeface="+mj-lt"/>
              </a:rPr>
              <a:t>humidity</a:t>
            </a:r>
            <a:endParaRPr lang="x-none" sz="16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53"/>
          <a:stretch/>
        </p:blipFill>
        <p:spPr bwMode="auto">
          <a:xfrm>
            <a:off x="457200" y="2438400"/>
            <a:ext cx="8126412" cy="366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4873" y="533400"/>
            <a:ext cx="1712327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txBody>
          <a:bodyPr wrap="none" rtlCol="1">
            <a:spAutoFit/>
          </a:bodyPr>
          <a:lstStyle/>
          <a:p>
            <a:r>
              <a:rPr lang="en-US" sz="2400" i="1" dirty="0">
                <a:solidFill>
                  <a:srgbClr val="002060"/>
                </a:solidFill>
                <a:latin typeface="+mj-lt"/>
              </a:rPr>
              <a:t>Q T P profile</a:t>
            </a:r>
            <a:endParaRPr lang="he-IL" sz="24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92"/>
          <a:stretch/>
        </p:blipFill>
        <p:spPr bwMode="auto">
          <a:xfrm>
            <a:off x="457200" y="6019800"/>
            <a:ext cx="8126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66119" y="1447800"/>
            <a:ext cx="453081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38878" y="1447800"/>
            <a:ext cx="45308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66519" y="1447800"/>
            <a:ext cx="4530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652DE0F-3346-6DD5-D24D-F29526A08404}"/>
              </a:ext>
            </a:extLst>
          </p:cNvPr>
          <p:cNvSpPr txBox="1"/>
          <p:nvPr/>
        </p:nvSpPr>
        <p:spPr>
          <a:xfrm>
            <a:off x="685800" y="6443246"/>
            <a:ext cx="693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+mj-lt"/>
              </a:rPr>
              <a:t>Int J </a:t>
            </a:r>
            <a:r>
              <a:rPr lang="en-US" sz="1600" i="1" dirty="0" err="1">
                <a:latin typeface="+mj-lt"/>
              </a:rPr>
              <a:t>Climatol</a:t>
            </a:r>
            <a:r>
              <a:rPr lang="en-US" sz="1600" i="1" dirty="0">
                <a:latin typeface="+mj-lt"/>
              </a:rPr>
              <a:t>. 2021; 41: 3317 - 3338</a:t>
            </a:r>
            <a:endParaRPr lang="x-none" sz="1600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xmlns="" id="{039182AA-A01D-8D6F-6D35-FE9B7F60D9E9}"/>
              </a:ext>
            </a:extLst>
          </p:cNvPr>
          <p:cNvSpPr/>
          <p:nvPr/>
        </p:nvSpPr>
        <p:spPr>
          <a:xfrm>
            <a:off x="381286" y="3048000"/>
            <a:ext cx="456914" cy="125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xmlns="" id="{8E302440-6C4D-F66A-227B-17747860DAF4}"/>
              </a:ext>
            </a:extLst>
          </p:cNvPr>
          <p:cNvSpPr/>
          <p:nvPr/>
        </p:nvSpPr>
        <p:spPr>
          <a:xfrm rot="12393903">
            <a:off x="1701644" y="3842878"/>
            <a:ext cx="304800" cy="151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xmlns="" id="{27F75AC6-EB3A-87A5-93ED-7884AC2F68AD}"/>
              </a:ext>
            </a:extLst>
          </p:cNvPr>
          <p:cNvSpPr/>
          <p:nvPr/>
        </p:nvSpPr>
        <p:spPr>
          <a:xfrm rot="7402501">
            <a:off x="1638852" y="2843593"/>
            <a:ext cx="359759" cy="148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xmlns="" id="{A03C6EFF-54ED-B878-05B5-B929E8D143A2}"/>
              </a:ext>
            </a:extLst>
          </p:cNvPr>
          <p:cNvSpPr/>
          <p:nvPr/>
        </p:nvSpPr>
        <p:spPr>
          <a:xfrm rot="8440486">
            <a:off x="7925087" y="3432604"/>
            <a:ext cx="456914" cy="125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xmlns="" id="{7C128DC0-97A2-E3E8-F3D0-7E9C191F2ACA}"/>
              </a:ext>
            </a:extLst>
          </p:cNvPr>
          <p:cNvSpPr/>
          <p:nvPr/>
        </p:nvSpPr>
        <p:spPr>
          <a:xfrm flipV="1">
            <a:off x="7162800" y="3173285"/>
            <a:ext cx="366331" cy="255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4" name="Picture 11" descr="F:\AGU2020\00c352f4-a903-4e1e-9842-bea528c48cdd.jpg">
            <a:extLst>
              <a:ext uri="{FF2B5EF4-FFF2-40B4-BE49-F238E27FC236}">
                <a16:creationId xmlns:a16="http://schemas.microsoft.com/office/drawing/2014/main" xmlns="" id="{F6CD9C41-D78F-D7AE-CA8E-C454750D3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664"/>
            <a:ext cx="1143001" cy="7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:\PPT-AGU101\Weizmann.png">
            <a:extLst>
              <a:ext uri="{FF2B5EF4-FFF2-40B4-BE49-F238E27FC236}">
                <a16:creationId xmlns:a16="http://schemas.microsoft.com/office/drawing/2014/main" xmlns="" id="{C13405B3-0494-B197-618C-5031B2D62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2" y="-16781"/>
            <a:ext cx="1951038" cy="60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xmlns="" id="{86162D5A-DB45-FC83-0626-3BCED3FAC4F3}"/>
              </a:ext>
            </a:extLst>
          </p:cNvPr>
          <p:cNvSpPr txBox="1"/>
          <p:nvPr/>
        </p:nvSpPr>
        <p:spPr>
          <a:xfrm>
            <a:off x="457200" y="1548825"/>
            <a:ext cx="914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+mj-lt"/>
              </a:rPr>
              <a:t>SeasonalPressure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anomaly</a:t>
            </a:r>
            <a:endParaRPr lang="x-none" sz="1600" dirty="0"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3097993-A126-B99D-B9F0-EAE39DD6D5ED}"/>
              </a:ext>
            </a:extLst>
          </p:cNvPr>
          <p:cNvSpPr txBox="1"/>
          <p:nvPr/>
        </p:nvSpPr>
        <p:spPr>
          <a:xfrm>
            <a:off x="1905000" y="1566446"/>
            <a:ext cx="1295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Temperature</a:t>
            </a:r>
            <a:endParaRPr lang="x-none" sz="16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929" y="3749204"/>
            <a:ext cx="151054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+mj-lt"/>
              </a:rPr>
              <a:t>Dry and warm</a:t>
            </a:r>
            <a:endParaRPr lang="he-IL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73705" y="2924088"/>
            <a:ext cx="142500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+mj-lt"/>
              </a:rPr>
              <a:t>Wet and cold</a:t>
            </a:r>
            <a:endParaRPr lang="he-I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31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56"/>
    </mc:Choice>
    <mc:Fallback xmlns="">
      <p:transition spd="slow" advTm="52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3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31" grpId="0" animBg="1"/>
    </p:bldLst>
  </p:timing>
  <p:extLst mod="1">
    <p:ext uri="{E180D4A7-C9FB-4DFB-919C-405C955672EB}">
      <p14:showEvtLst xmlns:p14="http://schemas.microsoft.com/office/powerpoint/2010/main">
        <p14:playEvt time="0" objId="2052"/>
        <p14:stopEvt time="51701" objId="205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842665"/>
            <a:ext cx="3505200" cy="46166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/>
          <p:cNvSpPr txBox="1"/>
          <p:nvPr/>
        </p:nvSpPr>
        <p:spPr>
          <a:xfrm>
            <a:off x="1436886" y="838200"/>
            <a:ext cx="322222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Composites – ERA5   SLP</a:t>
            </a:r>
            <a:endParaRPr lang="he-IL" sz="24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81571" y="1676400"/>
            <a:ext cx="6899610" cy="4268574"/>
            <a:chOff x="1295400" y="2088292"/>
            <a:chExt cx="6899610" cy="426857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65" b="38801"/>
            <a:stretch/>
          </p:blipFill>
          <p:spPr bwMode="auto">
            <a:xfrm>
              <a:off x="1295400" y="2088292"/>
              <a:ext cx="6038335" cy="4083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7372349" y="2302219"/>
              <a:ext cx="822661" cy="4054647"/>
              <a:chOff x="7372349" y="2302219"/>
              <a:chExt cx="822661" cy="4054647"/>
            </a:xfrm>
          </p:grpSpPr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253" t="9381" b="19224"/>
              <a:stretch/>
            </p:blipFill>
            <p:spPr bwMode="auto">
              <a:xfrm>
                <a:off x="7543800" y="2302219"/>
                <a:ext cx="469514" cy="37937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7372349" y="5987534"/>
                <a:ext cx="822661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en-US" dirty="0">
                    <a:latin typeface="+mj-lt"/>
                  </a:rPr>
                  <a:t>[mbar]</a:t>
                </a:r>
                <a:endParaRPr lang="he-IL" dirty="0">
                  <a:latin typeface="+mj-lt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CE57C2C-D10B-89BF-17F8-ADA8538AE7C6}"/>
              </a:ext>
            </a:extLst>
          </p:cNvPr>
          <p:cNvSpPr txBox="1"/>
          <p:nvPr/>
        </p:nvSpPr>
        <p:spPr>
          <a:xfrm>
            <a:off x="685800" y="6434554"/>
            <a:ext cx="693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+mj-lt"/>
              </a:rPr>
              <a:t>Int J </a:t>
            </a:r>
            <a:r>
              <a:rPr lang="en-US" sz="1600" i="1" dirty="0" err="1">
                <a:latin typeface="+mj-lt"/>
              </a:rPr>
              <a:t>Climatol</a:t>
            </a:r>
            <a:r>
              <a:rPr lang="en-US" sz="1600" i="1" dirty="0">
                <a:latin typeface="+mj-lt"/>
              </a:rPr>
              <a:t>. 2021; 41: 3317 - 3338</a:t>
            </a:r>
            <a:endParaRPr lang="x-none" sz="1600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B819AB52-60E1-5081-F012-8FE526B697B7}"/>
              </a:ext>
            </a:extLst>
          </p:cNvPr>
          <p:cNvSpPr/>
          <p:nvPr/>
        </p:nvSpPr>
        <p:spPr>
          <a:xfrm>
            <a:off x="685800" y="4876800"/>
            <a:ext cx="1031414" cy="152400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C282D5AA-97D8-EE94-3578-489D5098657D}"/>
              </a:ext>
            </a:extLst>
          </p:cNvPr>
          <p:cNvSpPr/>
          <p:nvPr/>
        </p:nvSpPr>
        <p:spPr>
          <a:xfrm rot="16458335">
            <a:off x="1496498" y="5868779"/>
            <a:ext cx="762000" cy="113357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2782B94B-43A4-D481-B387-896583750E1C}"/>
              </a:ext>
            </a:extLst>
          </p:cNvPr>
          <p:cNvSpPr/>
          <p:nvPr/>
        </p:nvSpPr>
        <p:spPr>
          <a:xfrm rot="16200000">
            <a:off x="4568800" y="5497226"/>
            <a:ext cx="623625" cy="144775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3" name="Picture 11" descr="F:\AGU2020\00c352f4-a903-4e1e-9842-bea528c48cdd.jpg">
            <a:extLst>
              <a:ext uri="{FF2B5EF4-FFF2-40B4-BE49-F238E27FC236}">
                <a16:creationId xmlns:a16="http://schemas.microsoft.com/office/drawing/2014/main" xmlns="" id="{9E2DB952-B145-457D-7977-97DB24F36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1" cy="7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:\PPT-AGU101\Weizmann.png">
            <a:extLst>
              <a:ext uri="{FF2B5EF4-FFF2-40B4-BE49-F238E27FC236}">
                <a16:creationId xmlns:a16="http://schemas.microsoft.com/office/drawing/2014/main" xmlns="" id="{BB60D1C9-F340-1743-7B54-F7596CBF3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2" y="0"/>
            <a:ext cx="1951038" cy="60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953000" y="5777194"/>
            <a:ext cx="15923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+mj-lt"/>
              </a:rPr>
              <a:t>Red sea trough</a:t>
            </a:r>
            <a:endParaRPr lang="he-IL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038600"/>
            <a:ext cx="12954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latin typeface="+mj-lt"/>
              </a:rPr>
              <a:t>High from the N</a:t>
            </a:r>
          </a:p>
          <a:p>
            <a:r>
              <a:rPr lang="en-US" dirty="0" smtClean="0">
                <a:latin typeface="+mj-lt"/>
              </a:rPr>
              <a:t>High from the E</a:t>
            </a:r>
            <a:endParaRPr lang="he-IL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5139" y="5760308"/>
            <a:ext cx="15923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+mj-lt"/>
              </a:rPr>
              <a:t>Red sea trough</a:t>
            </a:r>
            <a:endParaRPr lang="he-IL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6215" y="1553233"/>
            <a:ext cx="297947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+mj-lt"/>
              </a:rPr>
              <a:t>Migration of cyclones to the E</a:t>
            </a:r>
            <a:endParaRPr lang="he-IL" dirty="0">
              <a:latin typeface="+mj-lt"/>
            </a:endParaRPr>
          </a:p>
        </p:txBody>
      </p:sp>
      <p:sp>
        <p:nvSpPr>
          <p:cNvPr id="28" name="Arrow: Right 21">
            <a:extLst>
              <a:ext uri="{FF2B5EF4-FFF2-40B4-BE49-F238E27FC236}">
                <a16:creationId xmlns:a16="http://schemas.microsoft.com/office/drawing/2014/main" xmlns="" id="{2782B94B-43A4-D481-B387-896583750E1C}"/>
              </a:ext>
            </a:extLst>
          </p:cNvPr>
          <p:cNvSpPr/>
          <p:nvPr/>
        </p:nvSpPr>
        <p:spPr>
          <a:xfrm>
            <a:off x="3768700" y="1476233"/>
            <a:ext cx="623625" cy="144775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Arrow: Right 21">
            <a:extLst>
              <a:ext uri="{FF2B5EF4-FFF2-40B4-BE49-F238E27FC236}">
                <a16:creationId xmlns:a16="http://schemas.microsoft.com/office/drawing/2014/main" xmlns="" id="{2782B94B-43A4-D481-B387-896583750E1C}"/>
              </a:ext>
            </a:extLst>
          </p:cNvPr>
          <p:cNvSpPr/>
          <p:nvPr/>
        </p:nvSpPr>
        <p:spPr>
          <a:xfrm>
            <a:off x="4641187" y="1487963"/>
            <a:ext cx="623625" cy="144775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Arrow: Right 21">
            <a:extLst>
              <a:ext uri="{FF2B5EF4-FFF2-40B4-BE49-F238E27FC236}">
                <a16:creationId xmlns:a16="http://schemas.microsoft.com/office/drawing/2014/main" xmlns="" id="{2782B94B-43A4-D481-B387-896583750E1C}"/>
              </a:ext>
            </a:extLst>
          </p:cNvPr>
          <p:cNvSpPr/>
          <p:nvPr/>
        </p:nvSpPr>
        <p:spPr>
          <a:xfrm>
            <a:off x="5702286" y="1476232"/>
            <a:ext cx="623625" cy="144775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TextBox 30"/>
          <p:cNvSpPr txBox="1"/>
          <p:nvPr/>
        </p:nvSpPr>
        <p:spPr>
          <a:xfrm>
            <a:off x="6826225" y="1347325"/>
            <a:ext cx="158755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+mj-lt"/>
              </a:rPr>
              <a:t>Cyprus cyclone</a:t>
            </a:r>
            <a:endParaRPr lang="he-IL" dirty="0">
              <a:latin typeface="+mj-lt"/>
            </a:endParaRPr>
          </a:p>
        </p:txBody>
      </p:sp>
      <p:sp>
        <p:nvSpPr>
          <p:cNvPr id="32" name="Arrow: Right 21">
            <a:extLst>
              <a:ext uri="{FF2B5EF4-FFF2-40B4-BE49-F238E27FC236}">
                <a16:creationId xmlns:a16="http://schemas.microsoft.com/office/drawing/2014/main" xmlns="" id="{2782B94B-43A4-D481-B387-896583750E1C}"/>
              </a:ext>
            </a:extLst>
          </p:cNvPr>
          <p:cNvSpPr/>
          <p:nvPr/>
        </p:nvSpPr>
        <p:spPr>
          <a:xfrm rot="7091586">
            <a:off x="6774195" y="1974530"/>
            <a:ext cx="623625" cy="144775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24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36"/>
    </mc:Choice>
    <mc:Fallback xmlns="">
      <p:transition spd="slow" advTm="41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2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3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3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3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3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34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2" grpId="0" animBg="1"/>
      <p:bldP spid="28" grpId="0" animBg="1"/>
      <p:bldP spid="29" grpId="0" animBg="1"/>
      <p:bldP spid="30" grpId="0" animBg="1"/>
      <p:bldP spid="32" grpId="0" animBg="1"/>
    </p:bldLst>
  </p:timing>
  <p:extLst mod="1">
    <p:ext uri="{E180D4A7-C9FB-4DFB-919C-405C955672EB}">
      <p14:showEvtLst xmlns:p14="http://schemas.microsoft.com/office/powerpoint/2010/main">
        <p14:playEvt time="0" objId="25"/>
        <p14:stopEvt time="39777" objId="2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66800" y="838200"/>
            <a:ext cx="5410200" cy="46166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8" b="39944"/>
          <a:stretch/>
        </p:blipFill>
        <p:spPr bwMode="auto">
          <a:xfrm>
            <a:off x="651081" y="1986438"/>
            <a:ext cx="714464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36886" y="838200"/>
            <a:ext cx="474187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Composites – ERA5   GPH   500 mbar</a:t>
            </a:r>
            <a:endParaRPr lang="he-IL" sz="24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69223" y="1676400"/>
            <a:ext cx="717579" cy="3733800"/>
            <a:chOff x="7941276" y="1676400"/>
            <a:chExt cx="511513" cy="3505200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75" t="12872" b="21149"/>
            <a:stretch/>
          </p:blipFill>
          <p:spPr bwMode="auto">
            <a:xfrm>
              <a:off x="7941276" y="1998161"/>
              <a:ext cx="457200" cy="318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942713" y="1676400"/>
              <a:ext cx="510076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>
                  <a:latin typeface="+mj-lt"/>
                </a:rPr>
                <a:t>[m]</a:t>
              </a:r>
              <a:endParaRPr lang="he-IL" dirty="0"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3EBFEF-1F47-5F71-3C41-8D02B4A9C46C}"/>
              </a:ext>
            </a:extLst>
          </p:cNvPr>
          <p:cNvSpPr txBox="1"/>
          <p:nvPr/>
        </p:nvSpPr>
        <p:spPr>
          <a:xfrm>
            <a:off x="685800" y="6096000"/>
            <a:ext cx="693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+mj-lt"/>
              </a:rPr>
              <a:t>Int J </a:t>
            </a:r>
            <a:r>
              <a:rPr lang="en-US" sz="1600" i="1" dirty="0" err="1">
                <a:latin typeface="+mj-lt"/>
              </a:rPr>
              <a:t>Climatol</a:t>
            </a:r>
            <a:r>
              <a:rPr lang="en-US" sz="1600" i="1" dirty="0">
                <a:latin typeface="+mj-lt"/>
              </a:rPr>
              <a:t>. 2021; 41: 3317 - 3338</a:t>
            </a:r>
            <a:endParaRPr lang="x-none" sz="160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7708CF8D-CACB-D932-046F-1FECF2510DDB}"/>
              </a:ext>
            </a:extLst>
          </p:cNvPr>
          <p:cNvSpPr/>
          <p:nvPr/>
        </p:nvSpPr>
        <p:spPr>
          <a:xfrm rot="14893413">
            <a:off x="4658086" y="5123595"/>
            <a:ext cx="609600" cy="2275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AA977AED-1C32-2DEC-7B11-08ED89B75DC9}"/>
              </a:ext>
            </a:extLst>
          </p:cNvPr>
          <p:cNvSpPr/>
          <p:nvPr/>
        </p:nvSpPr>
        <p:spPr>
          <a:xfrm rot="19540731">
            <a:off x="309675" y="3069327"/>
            <a:ext cx="978408" cy="21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90C4B125-E7CC-3EA2-1BAD-302502DCF57B}"/>
              </a:ext>
            </a:extLst>
          </p:cNvPr>
          <p:cNvSpPr/>
          <p:nvPr/>
        </p:nvSpPr>
        <p:spPr>
          <a:xfrm>
            <a:off x="4572000" y="2069819"/>
            <a:ext cx="609600" cy="13998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77800B2E-8BDE-C1F5-570B-689F25E0E150}"/>
              </a:ext>
            </a:extLst>
          </p:cNvPr>
          <p:cNvSpPr/>
          <p:nvPr/>
        </p:nvSpPr>
        <p:spPr>
          <a:xfrm flipV="1">
            <a:off x="5638800" y="2057400"/>
            <a:ext cx="609600" cy="13998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xmlns="" id="{EF6A463F-1540-FD85-0B21-FBF928D1ED2E}"/>
              </a:ext>
            </a:extLst>
          </p:cNvPr>
          <p:cNvSpPr/>
          <p:nvPr/>
        </p:nvSpPr>
        <p:spPr>
          <a:xfrm>
            <a:off x="6919421" y="2064581"/>
            <a:ext cx="609600" cy="13998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2" name="Picture 11" descr="F:\AGU2020\00c352f4-a903-4e1e-9842-bea528c48cdd.jpg">
            <a:extLst>
              <a:ext uri="{FF2B5EF4-FFF2-40B4-BE49-F238E27FC236}">
                <a16:creationId xmlns:a16="http://schemas.microsoft.com/office/drawing/2014/main" xmlns="" id="{CEBBC4B7-86A0-8E40-77E0-D8672613D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1" cy="7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:\PPT-AGU101\Weizmann.png">
            <a:extLst>
              <a:ext uri="{FF2B5EF4-FFF2-40B4-BE49-F238E27FC236}">
                <a16:creationId xmlns:a16="http://schemas.microsoft.com/office/drawing/2014/main" xmlns="" id="{185DAAFB-0AC9-5197-5AA1-68AA9C2EE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121" y="0"/>
            <a:ext cx="1951038" cy="60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39502" y="1411069"/>
            <a:ext cx="300819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+mj-lt"/>
              </a:rPr>
              <a:t>Migration of northerly  trough</a:t>
            </a:r>
          </a:p>
          <a:p>
            <a:r>
              <a:rPr lang="en-US" dirty="0" smtClean="0">
                <a:latin typeface="+mj-lt"/>
              </a:rPr>
              <a:t> (Cyprus low surface)</a:t>
            </a:r>
            <a:endParaRPr lang="he-IL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41554" y="5562600"/>
            <a:ext cx="420987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+mj-lt"/>
              </a:rPr>
              <a:t>Northerly  trough  (Red sea trough surface)</a:t>
            </a:r>
            <a:endParaRPr lang="he-IL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1700487"/>
            <a:ext cx="166872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+mj-lt"/>
              </a:rPr>
              <a:t>Southerly  ridge</a:t>
            </a:r>
            <a:endParaRPr lang="he-I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05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55"/>
    </mc:Choice>
    <mc:Fallback xmlns="">
      <p:transition spd="slow" advTm="39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20" grpId="0" animBg="1"/>
      <p:bldP spid="21" grpId="0" animBg="1"/>
    </p:bldLst>
  </p:timing>
  <p:extLst mod="1">
    <p:ext uri="{E180D4A7-C9FB-4DFB-919C-405C955672EB}">
      <p14:showEvtLst xmlns:p14="http://schemas.microsoft.com/office/powerpoint/2010/main">
        <p14:playEvt time="0" objId="18"/>
        <p14:stopEvt time="39098" objId="1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6" b="42760"/>
          <a:stretch/>
        </p:blipFill>
        <p:spPr bwMode="auto">
          <a:xfrm>
            <a:off x="152400" y="1981200"/>
            <a:ext cx="7007527" cy="35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6" r="-120" b="-311"/>
          <a:stretch/>
        </p:blipFill>
        <p:spPr bwMode="auto">
          <a:xfrm>
            <a:off x="7417228" y="1828800"/>
            <a:ext cx="596499" cy="379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66800" y="838200"/>
            <a:ext cx="5410200" cy="46166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436886" y="838200"/>
            <a:ext cx="438491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Composites – ERA5   precipitation</a:t>
            </a:r>
            <a:endParaRPr lang="he-IL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509F62-886B-1C27-B5F1-25EBD75D0E4A}"/>
              </a:ext>
            </a:extLst>
          </p:cNvPr>
          <p:cNvSpPr txBox="1"/>
          <p:nvPr/>
        </p:nvSpPr>
        <p:spPr>
          <a:xfrm>
            <a:off x="685800" y="6096000"/>
            <a:ext cx="693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+mj-lt"/>
              </a:rPr>
              <a:t>Int J </a:t>
            </a:r>
            <a:r>
              <a:rPr lang="en-US" sz="1600" i="1" dirty="0" err="1">
                <a:latin typeface="+mj-lt"/>
              </a:rPr>
              <a:t>Climatol</a:t>
            </a:r>
            <a:r>
              <a:rPr lang="en-US" sz="1600" i="1" dirty="0">
                <a:latin typeface="+mj-lt"/>
              </a:rPr>
              <a:t>. 2021; 41: 3317 - 3338</a:t>
            </a:r>
            <a:endParaRPr lang="x-none" sz="1600" dirty="0"/>
          </a:p>
        </p:txBody>
      </p:sp>
      <p:sp>
        <p:nvSpPr>
          <p:cNvPr id="10" name="Arrow: Right 15">
            <a:extLst>
              <a:ext uri="{FF2B5EF4-FFF2-40B4-BE49-F238E27FC236}">
                <a16:creationId xmlns:a16="http://schemas.microsoft.com/office/drawing/2014/main" xmlns="" id="{B819AB52-60E1-5081-F012-8FE526B697B7}"/>
              </a:ext>
            </a:extLst>
          </p:cNvPr>
          <p:cNvSpPr/>
          <p:nvPr/>
        </p:nvSpPr>
        <p:spPr>
          <a:xfrm rot="17313083">
            <a:off x="3849936" y="5490093"/>
            <a:ext cx="602897" cy="205524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Arrow: Right 15">
            <a:extLst>
              <a:ext uri="{FF2B5EF4-FFF2-40B4-BE49-F238E27FC236}">
                <a16:creationId xmlns:a16="http://schemas.microsoft.com/office/drawing/2014/main" xmlns="" id="{B819AB52-60E1-5081-F012-8FE526B697B7}"/>
              </a:ext>
            </a:extLst>
          </p:cNvPr>
          <p:cNvSpPr/>
          <p:nvPr/>
        </p:nvSpPr>
        <p:spPr>
          <a:xfrm rot="7236624">
            <a:off x="6612853" y="1656948"/>
            <a:ext cx="656244" cy="195108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extBox 1"/>
          <p:cNvSpPr txBox="1"/>
          <p:nvPr/>
        </p:nvSpPr>
        <p:spPr>
          <a:xfrm>
            <a:off x="4058036" y="5726668"/>
            <a:ext cx="222330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+mj-lt"/>
              </a:rPr>
              <a:t>Active Red sea trough</a:t>
            </a:r>
            <a:endParaRPr lang="he-IL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6848" y="1459413"/>
            <a:ext cx="121770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+mj-lt"/>
              </a:rPr>
              <a:t>Cyprus low</a:t>
            </a:r>
            <a:endParaRPr lang="he-I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078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00600"/>
          </a:xfrm>
        </p:spPr>
        <p:txBody>
          <a:bodyPr>
            <a:normAutofit fontScale="55000" lnSpcReduction="20000"/>
          </a:bodyPr>
          <a:lstStyle/>
          <a:p>
            <a:pPr algn="l" rtl="0">
              <a:lnSpc>
                <a:spcPct val="170000"/>
              </a:lnSpc>
            </a:pPr>
            <a:r>
              <a:rPr lang="en-US" sz="4100" dirty="0">
                <a:solidFill>
                  <a:srgbClr val="002060"/>
                </a:solidFill>
                <a:latin typeface="+mj-lt"/>
              </a:rPr>
              <a:t>Distinct categories of thermal stability, BL height and turbulence.</a:t>
            </a:r>
          </a:p>
          <a:p>
            <a:pPr marL="0" indent="0" algn="l" rtl="0">
              <a:lnSpc>
                <a:spcPct val="170000"/>
              </a:lnSpc>
              <a:buNone/>
            </a:pPr>
            <a:endParaRPr lang="en-US" sz="4100" dirty="0">
              <a:solidFill>
                <a:srgbClr val="002060"/>
              </a:solidFill>
              <a:latin typeface="+mj-lt"/>
            </a:endParaRPr>
          </a:p>
          <a:p>
            <a:pPr algn="l" rtl="0">
              <a:lnSpc>
                <a:spcPct val="170000"/>
              </a:lnSpc>
            </a:pPr>
            <a:r>
              <a:rPr lang="en-US" sz="4100" dirty="0">
                <a:solidFill>
                  <a:srgbClr val="002060"/>
                </a:solidFill>
                <a:latin typeface="+mj-lt"/>
              </a:rPr>
              <a:t>The relation to synoptic conditions is consistent with previous knowledge about BL characteristics.</a:t>
            </a:r>
          </a:p>
          <a:p>
            <a:pPr marL="0" indent="0" algn="l" rtl="0">
              <a:lnSpc>
                <a:spcPct val="170000"/>
              </a:lnSpc>
              <a:buNone/>
            </a:pPr>
            <a:endParaRPr lang="en-US" sz="4100" dirty="0">
              <a:solidFill>
                <a:srgbClr val="002060"/>
              </a:solidFill>
              <a:latin typeface="+mj-lt"/>
            </a:endParaRPr>
          </a:p>
          <a:p>
            <a:pPr algn="l" rtl="0">
              <a:lnSpc>
                <a:spcPct val="170000"/>
              </a:lnSpc>
            </a:pPr>
            <a:r>
              <a:rPr lang="en-US" sz="4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200" dirty="0">
                <a:solidFill>
                  <a:srgbClr val="002060"/>
                </a:solidFill>
                <a:latin typeface="+mj-lt"/>
              </a:rPr>
              <a:t>A first objective classification of active RST.</a:t>
            </a:r>
          </a:p>
          <a:p>
            <a:pPr marL="0" indent="0" algn="l" rtl="0">
              <a:lnSpc>
                <a:spcPct val="170000"/>
              </a:lnSpc>
              <a:buNone/>
            </a:pPr>
            <a:endParaRPr lang="en-US" sz="4100" dirty="0">
              <a:solidFill>
                <a:srgbClr val="002060"/>
              </a:solidFill>
              <a:latin typeface="+mj-lt"/>
            </a:endParaRPr>
          </a:p>
          <a:p>
            <a:pPr algn="l" rtl="0">
              <a:lnSpc>
                <a:spcPct val="170000"/>
              </a:lnSpc>
            </a:pPr>
            <a:r>
              <a:rPr lang="en-US" sz="4100" dirty="0">
                <a:solidFill>
                  <a:srgbClr val="002060"/>
                </a:solidFill>
                <a:latin typeface="+mj-lt"/>
              </a:rPr>
              <a:t>Enables further direct classification of the synoptic regimes.</a:t>
            </a:r>
          </a:p>
        </p:txBody>
      </p:sp>
    </p:spTree>
    <p:extLst>
      <p:ext uri="{BB962C8B-B14F-4D97-AF65-F5344CB8AC3E}">
        <p14:creationId xmlns:p14="http://schemas.microsoft.com/office/powerpoint/2010/main" val="216347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18048</TotalTime>
  <Words>490</Words>
  <Application>Microsoft Office PowerPoint</Application>
  <PresentationFormat>On-screen Show (4:3)</PresentationFormat>
  <Paragraphs>87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Transition probabilities  - Persistent regimes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Sigalit</dc:creator>
  <cp:lastModifiedBy>Sigalit</cp:lastModifiedBy>
  <cp:revision>141</cp:revision>
  <dcterms:created xsi:type="dcterms:W3CDTF">2006-08-16T00:00:00Z</dcterms:created>
  <dcterms:modified xsi:type="dcterms:W3CDTF">2022-05-20T16:58:49Z</dcterms:modified>
</cp:coreProperties>
</file>