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7" r:id="rId1"/>
  </p:sldMasterIdLst>
  <p:notesMasterIdLst>
    <p:notesMasterId r:id="rId15"/>
  </p:notesMasterIdLst>
  <p:sldIdLst>
    <p:sldId id="256" r:id="rId2"/>
    <p:sldId id="301" r:id="rId3"/>
    <p:sldId id="311" r:id="rId4"/>
    <p:sldId id="312" r:id="rId5"/>
    <p:sldId id="316" r:id="rId6"/>
    <p:sldId id="325" r:id="rId7"/>
    <p:sldId id="315" r:id="rId8"/>
    <p:sldId id="326" r:id="rId9"/>
    <p:sldId id="322" r:id="rId10"/>
    <p:sldId id="327" r:id="rId11"/>
    <p:sldId id="328" r:id="rId12"/>
    <p:sldId id="329" r:id="rId13"/>
    <p:sldId id="261"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馨月 梁" initials="馨月" lastIdx="1" clrIdx="0">
    <p:extLst>
      <p:ext uri="{19B8F6BF-5375-455C-9EA6-DF929625EA0E}">
        <p15:presenceInfo xmlns:p15="http://schemas.microsoft.com/office/powerpoint/2012/main" userId="258b71d284b6c55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4472C4"/>
    <a:srgbClr val="E11931"/>
    <a:srgbClr val="AE1324"/>
    <a:srgbClr val="F4D0F0"/>
    <a:srgbClr val="9999FF"/>
    <a:srgbClr val="168A79"/>
    <a:srgbClr val="CC66FF"/>
    <a:srgbClr val="FF66FF"/>
    <a:srgbClr val="9F72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2" autoAdjust="0"/>
    <p:restoredTop sz="76121" autoAdjust="0"/>
  </p:normalViewPr>
  <p:slideViewPr>
    <p:cSldViewPr snapToGrid="0">
      <p:cViewPr varScale="1">
        <p:scale>
          <a:sx n="91" d="100"/>
          <a:sy n="91" d="100"/>
        </p:scale>
        <p:origin x="1080" y="78"/>
      </p:cViewPr>
      <p:guideLst/>
    </p:cSldViewPr>
  </p:slideViewPr>
  <p:outlineViewPr>
    <p:cViewPr>
      <p:scale>
        <a:sx n="33" d="100"/>
        <a:sy n="33" d="100"/>
      </p:scale>
      <p:origin x="0" y="0"/>
    </p:cViewPr>
  </p:outlin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704CF6-EBFB-4A9B-99AC-A1EC051430B3}"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zh-CN" altLang="en-US"/>
        </a:p>
      </dgm:t>
    </dgm:pt>
    <dgm:pt modelId="{98673ADF-FE46-4386-956E-D934D6A701FC}">
      <dgm:prSet custT="1"/>
      <dgm:spPr/>
      <dgm:t>
        <a:bodyPr/>
        <a:lstStyle/>
        <a:p>
          <a:pPr algn="just">
            <a:lnSpc>
              <a:spcPct val="120000"/>
            </a:lnSpc>
          </a:pPr>
          <a:r>
            <a:rPr lang="en-US" sz="1800" dirty="0">
              <a:latin typeface="Times New Roman" panose="02020603050405020304" pitchFamily="18" charset="0"/>
              <a:cs typeface="Times New Roman" panose="02020603050405020304" pitchFamily="18" charset="0"/>
            </a:rPr>
            <a:t>Seven typical basins on the edge of the Qinghai-Tibetan Plateau were classified into three categories: </a:t>
          </a:r>
          <a:r>
            <a:rPr lang="en-US" sz="1800" dirty="0">
              <a:solidFill>
                <a:srgbClr val="FF0000"/>
              </a:solidFill>
              <a:latin typeface="Times New Roman" panose="02020603050405020304" pitchFamily="18" charset="0"/>
              <a:cs typeface="Times New Roman" panose="02020603050405020304" pitchFamily="18" charset="0"/>
            </a:rPr>
            <a:t>rainstorms in exposed bedrock areas </a:t>
          </a:r>
          <a:r>
            <a:rPr lang="en-US" sz="1800" dirty="0">
              <a:latin typeface="Times New Roman" panose="02020603050405020304" pitchFamily="18" charset="0"/>
              <a:cs typeface="Times New Roman" panose="02020603050405020304" pitchFamily="18" charset="0"/>
            </a:rPr>
            <a:t>(Type I ), </a:t>
          </a:r>
          <a:r>
            <a:rPr lang="en-US" sz="1800" dirty="0">
              <a:solidFill>
                <a:srgbClr val="FF0000"/>
              </a:solidFill>
              <a:latin typeface="Times New Roman" panose="02020603050405020304" pitchFamily="18" charset="0"/>
              <a:cs typeface="Times New Roman" panose="02020603050405020304" pitchFamily="18" charset="0"/>
            </a:rPr>
            <a:t>glaciers in exposed bedrock areas </a:t>
          </a:r>
          <a:r>
            <a:rPr lang="en-US" sz="1800" dirty="0">
              <a:latin typeface="Times New Roman" panose="02020603050405020304" pitchFamily="18" charset="0"/>
              <a:cs typeface="Times New Roman" panose="02020603050405020304" pitchFamily="18" charset="0"/>
            </a:rPr>
            <a:t>(Type II ), </a:t>
          </a:r>
          <a:r>
            <a:rPr lang="en-US" sz="1800" dirty="0">
              <a:solidFill>
                <a:srgbClr val="FF0000"/>
              </a:solidFill>
              <a:latin typeface="Times New Roman" panose="02020603050405020304" pitchFamily="18" charset="0"/>
              <a:cs typeface="Times New Roman" panose="02020603050405020304" pitchFamily="18" charset="0"/>
            </a:rPr>
            <a:t>rainstorms in depositional areas </a:t>
          </a:r>
          <a:r>
            <a:rPr lang="en-US" sz="1800" dirty="0">
              <a:latin typeface="Times New Roman" panose="02020603050405020304" pitchFamily="18" charset="0"/>
              <a:cs typeface="Times New Roman" panose="02020603050405020304" pitchFamily="18" charset="0"/>
            </a:rPr>
            <a:t>(Type III).</a:t>
          </a:r>
          <a:endParaRPr lang="zh-CN" sz="1800" dirty="0">
            <a:latin typeface="Times New Roman" panose="02020603050405020304" pitchFamily="18" charset="0"/>
            <a:cs typeface="Times New Roman" panose="02020603050405020304" pitchFamily="18" charset="0"/>
          </a:endParaRPr>
        </a:p>
      </dgm:t>
    </dgm:pt>
    <dgm:pt modelId="{85241E7E-AB2D-4B4A-9DE8-2CA4DA06DD1F}" type="parTrans" cxnId="{798257CE-4CCE-4258-8BEE-0ED872A1739B}">
      <dgm:prSet/>
      <dgm:spPr/>
      <dgm:t>
        <a:bodyPr/>
        <a:lstStyle/>
        <a:p>
          <a:endParaRPr lang="zh-CN" altLang="en-US"/>
        </a:p>
      </dgm:t>
    </dgm:pt>
    <dgm:pt modelId="{3F86E047-96FA-4931-B90B-7FBC2AB95420}" type="sibTrans" cxnId="{798257CE-4CCE-4258-8BEE-0ED872A1739B}">
      <dgm:prSet/>
      <dgm:spPr/>
      <dgm:t>
        <a:bodyPr/>
        <a:lstStyle/>
        <a:p>
          <a:endParaRPr lang="zh-CN" altLang="en-US"/>
        </a:p>
      </dgm:t>
    </dgm:pt>
    <dgm:pt modelId="{6AE9F650-469E-4400-974A-F6A6007872CE}" type="pres">
      <dgm:prSet presAssocID="{90704CF6-EBFB-4A9B-99AC-A1EC051430B3}" presName="Name0" presStyleCnt="0">
        <dgm:presLayoutVars>
          <dgm:chMax val="7"/>
          <dgm:dir/>
          <dgm:animLvl val="lvl"/>
          <dgm:resizeHandles val="exact"/>
        </dgm:presLayoutVars>
      </dgm:prSet>
      <dgm:spPr/>
    </dgm:pt>
    <dgm:pt modelId="{FAD2355A-4950-4658-AD49-C9CD4B8683D0}" type="pres">
      <dgm:prSet presAssocID="{98673ADF-FE46-4386-956E-D934D6A701FC}" presName="circle1" presStyleLbl="node1" presStyleIdx="0" presStyleCnt="1"/>
      <dgm:spPr/>
    </dgm:pt>
    <dgm:pt modelId="{01F76646-4D26-4E70-8BEE-518C3D11008A}" type="pres">
      <dgm:prSet presAssocID="{98673ADF-FE46-4386-956E-D934D6A701FC}" presName="space" presStyleCnt="0"/>
      <dgm:spPr/>
    </dgm:pt>
    <dgm:pt modelId="{76325A3A-00E3-4F90-8C09-D0B53E5AE4B8}" type="pres">
      <dgm:prSet presAssocID="{98673ADF-FE46-4386-956E-D934D6A701FC}" presName="rect1" presStyleLbl="alignAcc1" presStyleIdx="0" presStyleCnt="1"/>
      <dgm:spPr/>
    </dgm:pt>
    <dgm:pt modelId="{99CF8AF9-EFB9-4D8F-A32D-7140B349E5E1}" type="pres">
      <dgm:prSet presAssocID="{98673ADF-FE46-4386-956E-D934D6A701FC}" presName="rect1ParTxNoCh" presStyleLbl="alignAcc1" presStyleIdx="0" presStyleCnt="1">
        <dgm:presLayoutVars>
          <dgm:chMax val="1"/>
          <dgm:bulletEnabled val="1"/>
        </dgm:presLayoutVars>
      </dgm:prSet>
      <dgm:spPr/>
    </dgm:pt>
  </dgm:ptLst>
  <dgm:cxnLst>
    <dgm:cxn modelId="{876E643E-77A0-4FD0-BAFB-91B47BB373CB}" type="presOf" srcId="{90704CF6-EBFB-4A9B-99AC-A1EC051430B3}" destId="{6AE9F650-469E-4400-974A-F6A6007872CE}" srcOrd="0" destOrd="0" presId="urn:microsoft.com/office/officeart/2005/8/layout/target3"/>
    <dgm:cxn modelId="{F4AFFA57-985E-4407-9FDD-3B0CA28B72BB}" type="presOf" srcId="{98673ADF-FE46-4386-956E-D934D6A701FC}" destId="{99CF8AF9-EFB9-4D8F-A32D-7140B349E5E1}" srcOrd="1" destOrd="0" presId="urn:microsoft.com/office/officeart/2005/8/layout/target3"/>
    <dgm:cxn modelId="{92B7ED7A-6746-4281-B78D-B1DB7A580738}" type="presOf" srcId="{98673ADF-FE46-4386-956E-D934D6A701FC}" destId="{76325A3A-00E3-4F90-8C09-D0B53E5AE4B8}" srcOrd="0" destOrd="0" presId="urn:microsoft.com/office/officeart/2005/8/layout/target3"/>
    <dgm:cxn modelId="{798257CE-4CCE-4258-8BEE-0ED872A1739B}" srcId="{90704CF6-EBFB-4A9B-99AC-A1EC051430B3}" destId="{98673ADF-FE46-4386-956E-D934D6A701FC}" srcOrd="0" destOrd="0" parTransId="{85241E7E-AB2D-4B4A-9DE8-2CA4DA06DD1F}" sibTransId="{3F86E047-96FA-4931-B90B-7FBC2AB95420}"/>
    <dgm:cxn modelId="{4513C44D-E4BE-4D2B-B5BE-83977F587420}" type="presParOf" srcId="{6AE9F650-469E-4400-974A-F6A6007872CE}" destId="{FAD2355A-4950-4658-AD49-C9CD4B8683D0}" srcOrd="0" destOrd="0" presId="urn:microsoft.com/office/officeart/2005/8/layout/target3"/>
    <dgm:cxn modelId="{31837060-8462-4CB2-942C-A5A3100F8866}" type="presParOf" srcId="{6AE9F650-469E-4400-974A-F6A6007872CE}" destId="{01F76646-4D26-4E70-8BEE-518C3D11008A}" srcOrd="1" destOrd="0" presId="urn:microsoft.com/office/officeart/2005/8/layout/target3"/>
    <dgm:cxn modelId="{92736D23-CD0A-43AC-A878-43D3E542CD1B}" type="presParOf" srcId="{6AE9F650-469E-4400-974A-F6A6007872CE}" destId="{76325A3A-00E3-4F90-8C09-D0B53E5AE4B8}" srcOrd="2" destOrd="0" presId="urn:microsoft.com/office/officeart/2005/8/layout/target3"/>
    <dgm:cxn modelId="{801FD769-A60B-499B-8614-9B3FF62D39E4}" type="presParOf" srcId="{6AE9F650-469E-4400-974A-F6A6007872CE}" destId="{99CF8AF9-EFB9-4D8F-A32D-7140B349E5E1}" srcOrd="3" destOrd="0" presId="urn:microsoft.com/office/officeart/2005/8/layout/targe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9ADD33-519F-4EB1-93F4-2E1F63A18764}"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zh-CN" altLang="en-US"/>
        </a:p>
      </dgm:t>
    </dgm:pt>
    <dgm:pt modelId="{6AD4B574-3952-48B6-B746-DA39DC90E79A}">
      <dgm:prSet custT="1"/>
      <dgm:spPr/>
      <dgm:t>
        <a:bodyPr/>
        <a:lstStyle/>
        <a:p>
          <a:pPr algn="just">
            <a:lnSpc>
              <a:spcPct val="120000"/>
            </a:lnSpc>
          </a:pPr>
          <a:r>
            <a:rPr lang="en-US" altLang="zh-CN" sz="1800" dirty="0">
              <a:latin typeface="Times New Roman" panose="02020603050405020304" pitchFamily="18" charset="0"/>
              <a:cs typeface="Times New Roman" panose="02020603050405020304" pitchFamily="18" charset="0"/>
            </a:rPr>
            <a:t>The difference between type II and type III is greater than that between type I and type II.</a:t>
          </a:r>
          <a:endParaRPr lang="zh-CN" sz="1800" dirty="0">
            <a:latin typeface="Times New Roman" panose="02020603050405020304" pitchFamily="18" charset="0"/>
            <a:cs typeface="Times New Roman" panose="02020603050405020304" pitchFamily="18" charset="0"/>
          </a:endParaRPr>
        </a:p>
      </dgm:t>
    </dgm:pt>
    <dgm:pt modelId="{E294804F-E274-4F1F-94D2-00CDFC09EF53}" type="parTrans" cxnId="{B443D103-5382-4168-B862-CD81D2ABCD69}">
      <dgm:prSet/>
      <dgm:spPr/>
      <dgm:t>
        <a:bodyPr/>
        <a:lstStyle/>
        <a:p>
          <a:endParaRPr lang="zh-CN" altLang="en-US"/>
        </a:p>
      </dgm:t>
    </dgm:pt>
    <dgm:pt modelId="{33C4E1C3-FEF1-421F-91E2-451D1553C73E}" type="sibTrans" cxnId="{B443D103-5382-4168-B862-CD81D2ABCD69}">
      <dgm:prSet/>
      <dgm:spPr/>
      <dgm:t>
        <a:bodyPr/>
        <a:lstStyle/>
        <a:p>
          <a:endParaRPr lang="zh-CN" altLang="en-US"/>
        </a:p>
      </dgm:t>
    </dgm:pt>
    <dgm:pt modelId="{80BB31FB-0A19-4A5D-8E47-2D25723C51F4}" type="pres">
      <dgm:prSet presAssocID="{C39ADD33-519F-4EB1-93F4-2E1F63A18764}" presName="Name0" presStyleCnt="0">
        <dgm:presLayoutVars>
          <dgm:chMax val="7"/>
          <dgm:dir/>
          <dgm:animLvl val="lvl"/>
          <dgm:resizeHandles val="exact"/>
        </dgm:presLayoutVars>
      </dgm:prSet>
      <dgm:spPr/>
    </dgm:pt>
    <dgm:pt modelId="{A3804A13-87D7-43A4-8CC1-E99D4B6B0FB2}" type="pres">
      <dgm:prSet presAssocID="{6AD4B574-3952-48B6-B746-DA39DC90E79A}" presName="circle1" presStyleLbl="node1" presStyleIdx="0" presStyleCnt="1"/>
      <dgm:spPr/>
    </dgm:pt>
    <dgm:pt modelId="{9E18D54A-9C81-46C3-8B3A-53EBEFEF04C3}" type="pres">
      <dgm:prSet presAssocID="{6AD4B574-3952-48B6-B746-DA39DC90E79A}" presName="space" presStyleCnt="0"/>
      <dgm:spPr/>
    </dgm:pt>
    <dgm:pt modelId="{A652EEA9-F15C-48B8-A430-60EFE4EEFC18}" type="pres">
      <dgm:prSet presAssocID="{6AD4B574-3952-48B6-B746-DA39DC90E79A}" presName="rect1" presStyleLbl="alignAcc1" presStyleIdx="0" presStyleCnt="1"/>
      <dgm:spPr/>
    </dgm:pt>
    <dgm:pt modelId="{8C75F78B-A209-4BD6-AA22-23D940286DF9}" type="pres">
      <dgm:prSet presAssocID="{6AD4B574-3952-48B6-B746-DA39DC90E79A}" presName="rect1ParTxNoCh" presStyleLbl="alignAcc1" presStyleIdx="0" presStyleCnt="1">
        <dgm:presLayoutVars>
          <dgm:chMax val="1"/>
          <dgm:bulletEnabled val="1"/>
        </dgm:presLayoutVars>
      </dgm:prSet>
      <dgm:spPr/>
    </dgm:pt>
  </dgm:ptLst>
  <dgm:cxnLst>
    <dgm:cxn modelId="{B443D103-5382-4168-B862-CD81D2ABCD69}" srcId="{C39ADD33-519F-4EB1-93F4-2E1F63A18764}" destId="{6AD4B574-3952-48B6-B746-DA39DC90E79A}" srcOrd="0" destOrd="0" parTransId="{E294804F-E274-4F1F-94D2-00CDFC09EF53}" sibTransId="{33C4E1C3-FEF1-421F-91E2-451D1553C73E}"/>
    <dgm:cxn modelId="{7543250B-57CA-4B27-B649-D48E2E10A5B9}" type="presOf" srcId="{6AD4B574-3952-48B6-B746-DA39DC90E79A}" destId="{A652EEA9-F15C-48B8-A430-60EFE4EEFC18}" srcOrd="0" destOrd="0" presId="urn:microsoft.com/office/officeart/2005/8/layout/target3"/>
    <dgm:cxn modelId="{A65973AA-D7B5-474A-A720-C1B5E5DC785C}" type="presOf" srcId="{C39ADD33-519F-4EB1-93F4-2E1F63A18764}" destId="{80BB31FB-0A19-4A5D-8E47-2D25723C51F4}" srcOrd="0" destOrd="0" presId="urn:microsoft.com/office/officeart/2005/8/layout/target3"/>
    <dgm:cxn modelId="{31C000C9-8DB7-4698-9463-B7897449E223}" type="presOf" srcId="{6AD4B574-3952-48B6-B746-DA39DC90E79A}" destId="{8C75F78B-A209-4BD6-AA22-23D940286DF9}" srcOrd="1" destOrd="0" presId="urn:microsoft.com/office/officeart/2005/8/layout/target3"/>
    <dgm:cxn modelId="{8DC37A69-30BF-41BD-A8AC-0E57685A24F0}" type="presParOf" srcId="{80BB31FB-0A19-4A5D-8E47-2D25723C51F4}" destId="{A3804A13-87D7-43A4-8CC1-E99D4B6B0FB2}" srcOrd="0" destOrd="0" presId="urn:microsoft.com/office/officeart/2005/8/layout/target3"/>
    <dgm:cxn modelId="{28553C05-AF13-477D-BDA6-B289C96E43E0}" type="presParOf" srcId="{80BB31FB-0A19-4A5D-8E47-2D25723C51F4}" destId="{9E18D54A-9C81-46C3-8B3A-53EBEFEF04C3}" srcOrd="1" destOrd="0" presId="urn:microsoft.com/office/officeart/2005/8/layout/target3"/>
    <dgm:cxn modelId="{63CAD63F-C372-4285-89EF-88E4EE36E219}" type="presParOf" srcId="{80BB31FB-0A19-4A5D-8E47-2D25723C51F4}" destId="{A652EEA9-F15C-48B8-A430-60EFE4EEFC18}" srcOrd="2" destOrd="0" presId="urn:microsoft.com/office/officeart/2005/8/layout/target3"/>
    <dgm:cxn modelId="{6B0EB9EF-6183-480A-9BA1-E4CC3A569F18}" type="presParOf" srcId="{80BB31FB-0A19-4A5D-8E47-2D25723C51F4}" destId="{8C75F78B-A209-4BD6-AA22-23D940286DF9}" srcOrd="3" destOrd="0" presId="urn:microsoft.com/office/officeart/2005/8/layout/targe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BA0C90-EADB-4859-ACD7-D6DDB0867F2E}"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zh-CN" altLang="en-US"/>
        </a:p>
      </dgm:t>
    </dgm:pt>
    <dgm:pt modelId="{0119291C-45C7-44E4-9746-397E09ABA44C}">
      <dgm:prSet custT="1"/>
      <dgm:spPr/>
      <dgm:t>
        <a:bodyPr/>
        <a:lstStyle/>
        <a:p>
          <a:pPr algn="just">
            <a:lnSpc>
              <a:spcPct val="120000"/>
            </a:lnSpc>
          </a:pPr>
          <a:r>
            <a:rPr lang="en-US" sz="1800" dirty="0">
              <a:latin typeface="Times New Roman" panose="02020603050405020304" pitchFamily="18" charset="0"/>
              <a:cs typeface="Times New Roman" panose="02020603050405020304" pitchFamily="18" charset="0"/>
            </a:rPr>
            <a:t>Type I is mainly small and middle-scale debris flow, Type III is small-scale debris flow, and Type II has a greater possibility of large-scale debris flow.</a:t>
          </a:r>
          <a:endParaRPr lang="zh-CN" sz="1800" dirty="0">
            <a:latin typeface="Times New Roman" panose="02020603050405020304" pitchFamily="18" charset="0"/>
            <a:cs typeface="Times New Roman" panose="02020603050405020304" pitchFamily="18" charset="0"/>
          </a:endParaRPr>
        </a:p>
      </dgm:t>
    </dgm:pt>
    <dgm:pt modelId="{408B8DC5-AB2B-43D6-9684-18622464C937}" type="parTrans" cxnId="{FEF3D194-2AF5-4E3A-BA0D-37B1C07F7B09}">
      <dgm:prSet/>
      <dgm:spPr/>
      <dgm:t>
        <a:bodyPr/>
        <a:lstStyle/>
        <a:p>
          <a:endParaRPr lang="zh-CN" altLang="en-US"/>
        </a:p>
      </dgm:t>
    </dgm:pt>
    <dgm:pt modelId="{632219DF-CA6D-4BD2-BDBD-6C27F870044A}" type="sibTrans" cxnId="{FEF3D194-2AF5-4E3A-BA0D-37B1C07F7B09}">
      <dgm:prSet/>
      <dgm:spPr/>
      <dgm:t>
        <a:bodyPr/>
        <a:lstStyle/>
        <a:p>
          <a:endParaRPr lang="zh-CN" altLang="en-US"/>
        </a:p>
      </dgm:t>
    </dgm:pt>
    <dgm:pt modelId="{E45917E7-60A0-4241-90A9-AD6A9E550AFF}" type="pres">
      <dgm:prSet presAssocID="{E4BA0C90-EADB-4859-ACD7-D6DDB0867F2E}" presName="Name0" presStyleCnt="0">
        <dgm:presLayoutVars>
          <dgm:chMax val="7"/>
          <dgm:dir/>
          <dgm:animLvl val="lvl"/>
          <dgm:resizeHandles val="exact"/>
        </dgm:presLayoutVars>
      </dgm:prSet>
      <dgm:spPr/>
    </dgm:pt>
    <dgm:pt modelId="{E3B326DF-2B2F-4E9F-AAFE-DEAC5D092D26}" type="pres">
      <dgm:prSet presAssocID="{0119291C-45C7-44E4-9746-397E09ABA44C}" presName="circle1" presStyleLbl="node1" presStyleIdx="0" presStyleCnt="1"/>
      <dgm:spPr/>
    </dgm:pt>
    <dgm:pt modelId="{32871D2D-58CF-4EFB-947C-DE830B315395}" type="pres">
      <dgm:prSet presAssocID="{0119291C-45C7-44E4-9746-397E09ABA44C}" presName="space" presStyleCnt="0"/>
      <dgm:spPr/>
    </dgm:pt>
    <dgm:pt modelId="{6000D92E-9523-4A2E-BC26-13F23D34B94B}" type="pres">
      <dgm:prSet presAssocID="{0119291C-45C7-44E4-9746-397E09ABA44C}" presName="rect1" presStyleLbl="alignAcc1" presStyleIdx="0" presStyleCnt="1"/>
      <dgm:spPr/>
    </dgm:pt>
    <dgm:pt modelId="{44CF7E58-BDFF-4230-805C-138BAD2D9422}" type="pres">
      <dgm:prSet presAssocID="{0119291C-45C7-44E4-9746-397E09ABA44C}" presName="rect1ParTxNoCh" presStyleLbl="alignAcc1" presStyleIdx="0" presStyleCnt="1">
        <dgm:presLayoutVars>
          <dgm:chMax val="1"/>
          <dgm:bulletEnabled val="1"/>
        </dgm:presLayoutVars>
      </dgm:prSet>
      <dgm:spPr/>
    </dgm:pt>
  </dgm:ptLst>
  <dgm:cxnLst>
    <dgm:cxn modelId="{BC1A6B79-E231-4D79-A144-B21DA5A8D242}" type="presOf" srcId="{0119291C-45C7-44E4-9746-397E09ABA44C}" destId="{44CF7E58-BDFF-4230-805C-138BAD2D9422}" srcOrd="1" destOrd="0" presId="urn:microsoft.com/office/officeart/2005/8/layout/target3"/>
    <dgm:cxn modelId="{70CFC490-F94E-4367-9E1B-890C17BA891E}" type="presOf" srcId="{E4BA0C90-EADB-4859-ACD7-D6DDB0867F2E}" destId="{E45917E7-60A0-4241-90A9-AD6A9E550AFF}" srcOrd="0" destOrd="0" presId="urn:microsoft.com/office/officeart/2005/8/layout/target3"/>
    <dgm:cxn modelId="{FEF3D194-2AF5-4E3A-BA0D-37B1C07F7B09}" srcId="{E4BA0C90-EADB-4859-ACD7-D6DDB0867F2E}" destId="{0119291C-45C7-44E4-9746-397E09ABA44C}" srcOrd="0" destOrd="0" parTransId="{408B8DC5-AB2B-43D6-9684-18622464C937}" sibTransId="{632219DF-CA6D-4BD2-BDBD-6C27F870044A}"/>
    <dgm:cxn modelId="{92DE8CFE-63E1-49A6-A45B-A2E0D4ABB776}" type="presOf" srcId="{0119291C-45C7-44E4-9746-397E09ABA44C}" destId="{6000D92E-9523-4A2E-BC26-13F23D34B94B}" srcOrd="0" destOrd="0" presId="urn:microsoft.com/office/officeart/2005/8/layout/target3"/>
    <dgm:cxn modelId="{53E426D1-6E42-4ADE-83A8-8337B8A2D0BA}" type="presParOf" srcId="{E45917E7-60A0-4241-90A9-AD6A9E550AFF}" destId="{E3B326DF-2B2F-4E9F-AAFE-DEAC5D092D26}" srcOrd="0" destOrd="0" presId="urn:microsoft.com/office/officeart/2005/8/layout/target3"/>
    <dgm:cxn modelId="{8ED8501E-B06E-4890-AFCD-FE057B53ACCA}" type="presParOf" srcId="{E45917E7-60A0-4241-90A9-AD6A9E550AFF}" destId="{32871D2D-58CF-4EFB-947C-DE830B315395}" srcOrd="1" destOrd="0" presId="urn:microsoft.com/office/officeart/2005/8/layout/target3"/>
    <dgm:cxn modelId="{05A73637-CA0C-401A-81B2-F504191F5F1F}" type="presParOf" srcId="{E45917E7-60A0-4241-90A9-AD6A9E550AFF}" destId="{6000D92E-9523-4A2E-BC26-13F23D34B94B}" srcOrd="2" destOrd="0" presId="urn:microsoft.com/office/officeart/2005/8/layout/target3"/>
    <dgm:cxn modelId="{094CC51A-21AE-4A85-A017-9AFF3978AA73}" type="presParOf" srcId="{E45917E7-60A0-4241-90A9-AD6A9E550AFF}" destId="{44CF7E58-BDFF-4230-805C-138BAD2D9422}" srcOrd="3" destOrd="0" presId="urn:microsoft.com/office/officeart/2005/8/layout/target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D2355A-4950-4658-AD49-C9CD4B8683D0}">
      <dsp:nvSpPr>
        <dsp:cNvPr id="0" name=""/>
        <dsp:cNvSpPr/>
      </dsp:nvSpPr>
      <dsp:spPr>
        <a:xfrm>
          <a:off x="0" y="0"/>
          <a:ext cx="1224000" cy="1224000"/>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325A3A-00E3-4F90-8C09-D0B53E5AE4B8}">
      <dsp:nvSpPr>
        <dsp:cNvPr id="0" name=""/>
        <dsp:cNvSpPr/>
      </dsp:nvSpPr>
      <dsp:spPr>
        <a:xfrm>
          <a:off x="612000" y="0"/>
          <a:ext cx="9325174" cy="122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12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Seven typical basins on the edge of the Qinghai-Tibetan Plateau were classified into three categories: </a:t>
          </a:r>
          <a:r>
            <a:rPr lang="en-US" sz="1800" kern="1200" dirty="0">
              <a:solidFill>
                <a:srgbClr val="FF0000"/>
              </a:solidFill>
              <a:latin typeface="Times New Roman" panose="02020603050405020304" pitchFamily="18" charset="0"/>
              <a:cs typeface="Times New Roman" panose="02020603050405020304" pitchFamily="18" charset="0"/>
            </a:rPr>
            <a:t>rainstorms in exposed bedrock areas </a:t>
          </a:r>
          <a:r>
            <a:rPr lang="en-US" sz="1800" kern="1200" dirty="0">
              <a:latin typeface="Times New Roman" panose="02020603050405020304" pitchFamily="18" charset="0"/>
              <a:cs typeface="Times New Roman" panose="02020603050405020304" pitchFamily="18" charset="0"/>
            </a:rPr>
            <a:t>(Type I ), </a:t>
          </a:r>
          <a:r>
            <a:rPr lang="en-US" sz="1800" kern="1200" dirty="0">
              <a:solidFill>
                <a:srgbClr val="FF0000"/>
              </a:solidFill>
              <a:latin typeface="Times New Roman" panose="02020603050405020304" pitchFamily="18" charset="0"/>
              <a:cs typeface="Times New Roman" panose="02020603050405020304" pitchFamily="18" charset="0"/>
            </a:rPr>
            <a:t>glaciers in exposed bedrock areas </a:t>
          </a:r>
          <a:r>
            <a:rPr lang="en-US" sz="1800" kern="1200" dirty="0">
              <a:latin typeface="Times New Roman" panose="02020603050405020304" pitchFamily="18" charset="0"/>
              <a:cs typeface="Times New Roman" panose="02020603050405020304" pitchFamily="18" charset="0"/>
            </a:rPr>
            <a:t>(Type II ), </a:t>
          </a:r>
          <a:r>
            <a:rPr lang="en-US" sz="1800" kern="1200" dirty="0">
              <a:solidFill>
                <a:srgbClr val="FF0000"/>
              </a:solidFill>
              <a:latin typeface="Times New Roman" panose="02020603050405020304" pitchFamily="18" charset="0"/>
              <a:cs typeface="Times New Roman" panose="02020603050405020304" pitchFamily="18" charset="0"/>
            </a:rPr>
            <a:t>rainstorms in depositional areas </a:t>
          </a:r>
          <a:r>
            <a:rPr lang="en-US" sz="1800" kern="1200" dirty="0">
              <a:latin typeface="Times New Roman" panose="02020603050405020304" pitchFamily="18" charset="0"/>
              <a:cs typeface="Times New Roman" panose="02020603050405020304" pitchFamily="18" charset="0"/>
            </a:rPr>
            <a:t>(Type III).</a:t>
          </a:r>
          <a:endParaRPr lang="zh-CN" sz="1800" kern="1200" dirty="0">
            <a:latin typeface="Times New Roman" panose="02020603050405020304" pitchFamily="18" charset="0"/>
            <a:cs typeface="Times New Roman" panose="02020603050405020304" pitchFamily="18" charset="0"/>
          </a:endParaRPr>
        </a:p>
      </dsp:txBody>
      <dsp:txXfrm>
        <a:off x="612000" y="0"/>
        <a:ext cx="9325174" cy="1224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04A13-87D7-43A4-8CC1-E99D4B6B0FB2}">
      <dsp:nvSpPr>
        <dsp:cNvPr id="0" name=""/>
        <dsp:cNvSpPr/>
      </dsp:nvSpPr>
      <dsp:spPr>
        <a:xfrm>
          <a:off x="0" y="0"/>
          <a:ext cx="1224000" cy="1224000"/>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52EEA9-F15C-48B8-A430-60EFE4EEFC18}">
      <dsp:nvSpPr>
        <dsp:cNvPr id="0" name=""/>
        <dsp:cNvSpPr/>
      </dsp:nvSpPr>
      <dsp:spPr>
        <a:xfrm>
          <a:off x="612000" y="0"/>
          <a:ext cx="9325174" cy="122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120000"/>
            </a:lnSpc>
            <a:spcBef>
              <a:spcPct val="0"/>
            </a:spcBef>
            <a:spcAft>
              <a:spcPct val="35000"/>
            </a:spcAft>
            <a:buNone/>
          </a:pPr>
          <a:r>
            <a:rPr lang="en-US" altLang="zh-CN" sz="1800" kern="1200" dirty="0">
              <a:latin typeface="Times New Roman" panose="02020603050405020304" pitchFamily="18" charset="0"/>
              <a:cs typeface="Times New Roman" panose="02020603050405020304" pitchFamily="18" charset="0"/>
            </a:rPr>
            <a:t>The difference between type II and type III is greater than that between type I and type II.</a:t>
          </a:r>
          <a:endParaRPr lang="zh-CN" sz="1800" kern="1200" dirty="0">
            <a:latin typeface="Times New Roman" panose="02020603050405020304" pitchFamily="18" charset="0"/>
            <a:cs typeface="Times New Roman" panose="02020603050405020304" pitchFamily="18" charset="0"/>
          </a:endParaRPr>
        </a:p>
      </dsp:txBody>
      <dsp:txXfrm>
        <a:off x="612000" y="0"/>
        <a:ext cx="9325174" cy="1224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326DF-2B2F-4E9F-AAFE-DEAC5D092D26}">
      <dsp:nvSpPr>
        <dsp:cNvPr id="0" name=""/>
        <dsp:cNvSpPr/>
      </dsp:nvSpPr>
      <dsp:spPr>
        <a:xfrm>
          <a:off x="0" y="0"/>
          <a:ext cx="1224000" cy="1224000"/>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00D92E-9523-4A2E-BC26-13F23D34B94B}">
      <dsp:nvSpPr>
        <dsp:cNvPr id="0" name=""/>
        <dsp:cNvSpPr/>
      </dsp:nvSpPr>
      <dsp:spPr>
        <a:xfrm>
          <a:off x="612000" y="0"/>
          <a:ext cx="9325173" cy="122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12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Type I is mainly small and middle-scale debris flow, Type III is small-scale debris flow, and Type II has a greater possibility of large-scale debris flow.</a:t>
          </a:r>
          <a:endParaRPr lang="zh-CN" sz="1800" kern="1200" dirty="0">
            <a:latin typeface="Times New Roman" panose="02020603050405020304" pitchFamily="18" charset="0"/>
            <a:cs typeface="Times New Roman" panose="02020603050405020304" pitchFamily="18" charset="0"/>
          </a:endParaRPr>
        </a:p>
      </dsp:txBody>
      <dsp:txXfrm>
        <a:off x="612000" y="0"/>
        <a:ext cx="9325173" cy="1224000"/>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55B2E-893F-4F4E-BBB9-5E6BC6A26CAF}" type="datetimeFigureOut">
              <a:rPr lang="zh-CN" altLang="en-US" smtClean="0"/>
              <a:t>2022/5/25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DEE508-B442-427A-B18E-3C7A8346AA66}" type="slidenum">
              <a:rPr lang="zh-CN" altLang="en-US" smtClean="0"/>
              <a:t>‹#›</a:t>
            </a:fld>
            <a:endParaRPr lang="zh-CN" altLang="en-US"/>
          </a:p>
        </p:txBody>
      </p:sp>
    </p:spTree>
    <p:extLst>
      <p:ext uri="{BB962C8B-B14F-4D97-AF65-F5344CB8AC3E}">
        <p14:creationId xmlns:p14="http://schemas.microsoft.com/office/powerpoint/2010/main" val="1450434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1DEE508-B442-427A-B18E-3C7A8346AA66}" type="slidenum">
              <a:rPr lang="zh-CN" altLang="en-US" smtClean="0"/>
              <a:t>1</a:t>
            </a:fld>
            <a:endParaRPr lang="zh-CN" altLang="en-US"/>
          </a:p>
        </p:txBody>
      </p:sp>
    </p:spTree>
    <p:extLst>
      <p:ext uri="{BB962C8B-B14F-4D97-AF65-F5344CB8AC3E}">
        <p14:creationId xmlns:p14="http://schemas.microsoft.com/office/powerpoint/2010/main" val="3151998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11DEE508-B442-427A-B18E-3C7A8346AA66}" type="slidenum">
              <a:rPr lang="zh-CN" altLang="en-US" smtClean="0"/>
              <a:t>10</a:t>
            </a:fld>
            <a:endParaRPr lang="zh-CN" altLang="en-US"/>
          </a:p>
        </p:txBody>
      </p:sp>
    </p:spTree>
    <p:extLst>
      <p:ext uri="{BB962C8B-B14F-4D97-AF65-F5344CB8AC3E}">
        <p14:creationId xmlns:p14="http://schemas.microsoft.com/office/powerpoint/2010/main" val="1607226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1DEE508-B442-427A-B18E-3C7A8346AA66}" type="slidenum">
              <a:rPr lang="zh-CN" altLang="en-US" smtClean="0"/>
              <a:t>11</a:t>
            </a:fld>
            <a:endParaRPr lang="zh-CN" altLang="en-US"/>
          </a:p>
        </p:txBody>
      </p:sp>
    </p:spTree>
    <p:extLst>
      <p:ext uri="{BB962C8B-B14F-4D97-AF65-F5344CB8AC3E}">
        <p14:creationId xmlns:p14="http://schemas.microsoft.com/office/powerpoint/2010/main" val="1930103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1DEE508-B442-427A-B18E-3C7A8346AA66}" type="slidenum">
              <a:rPr lang="zh-CN" altLang="en-US" smtClean="0"/>
              <a:t>12</a:t>
            </a:fld>
            <a:endParaRPr lang="zh-CN" altLang="en-US"/>
          </a:p>
        </p:txBody>
      </p:sp>
    </p:spTree>
    <p:extLst>
      <p:ext uri="{BB962C8B-B14F-4D97-AF65-F5344CB8AC3E}">
        <p14:creationId xmlns:p14="http://schemas.microsoft.com/office/powerpoint/2010/main" val="1548518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1DEE508-B442-427A-B18E-3C7A8346AA66}" type="slidenum">
              <a:rPr lang="zh-CN" altLang="en-US" smtClean="0"/>
              <a:t>13</a:t>
            </a:fld>
            <a:endParaRPr lang="zh-CN" altLang="en-US"/>
          </a:p>
        </p:txBody>
      </p:sp>
    </p:spTree>
    <p:extLst>
      <p:ext uri="{BB962C8B-B14F-4D97-AF65-F5344CB8AC3E}">
        <p14:creationId xmlns:p14="http://schemas.microsoft.com/office/powerpoint/2010/main" val="8455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1DEE508-B442-427A-B18E-3C7A8346AA66}" type="slidenum">
              <a:rPr lang="zh-CN" altLang="en-US" smtClean="0"/>
              <a:t>2</a:t>
            </a:fld>
            <a:endParaRPr lang="zh-CN" altLang="en-US"/>
          </a:p>
        </p:txBody>
      </p:sp>
    </p:spTree>
    <p:extLst>
      <p:ext uri="{BB962C8B-B14F-4D97-AF65-F5344CB8AC3E}">
        <p14:creationId xmlns:p14="http://schemas.microsoft.com/office/powerpoint/2010/main" val="1448387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11DEE508-B442-427A-B18E-3C7A8346AA66}" type="slidenum">
              <a:rPr lang="zh-CN" altLang="en-US" smtClean="0"/>
              <a:t>3</a:t>
            </a:fld>
            <a:endParaRPr lang="zh-CN" altLang="en-US"/>
          </a:p>
        </p:txBody>
      </p:sp>
    </p:spTree>
    <p:extLst>
      <p:ext uri="{BB962C8B-B14F-4D97-AF65-F5344CB8AC3E}">
        <p14:creationId xmlns:p14="http://schemas.microsoft.com/office/powerpoint/2010/main" val="201185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1DEE508-B442-427A-B18E-3C7A8346AA66}" type="slidenum">
              <a:rPr lang="zh-CN" altLang="en-US" smtClean="0"/>
              <a:t>4</a:t>
            </a:fld>
            <a:endParaRPr lang="zh-CN" altLang="en-US"/>
          </a:p>
        </p:txBody>
      </p:sp>
    </p:spTree>
    <p:extLst>
      <p:ext uri="{BB962C8B-B14F-4D97-AF65-F5344CB8AC3E}">
        <p14:creationId xmlns:p14="http://schemas.microsoft.com/office/powerpoint/2010/main" val="1149875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11DEE508-B442-427A-B18E-3C7A8346AA66}" type="slidenum">
              <a:rPr lang="zh-CN" altLang="en-US" smtClean="0"/>
              <a:t>5</a:t>
            </a:fld>
            <a:endParaRPr lang="zh-CN" altLang="en-US"/>
          </a:p>
        </p:txBody>
      </p:sp>
    </p:spTree>
    <p:extLst>
      <p:ext uri="{BB962C8B-B14F-4D97-AF65-F5344CB8AC3E}">
        <p14:creationId xmlns:p14="http://schemas.microsoft.com/office/powerpoint/2010/main" val="2469080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i="0" u="none" strike="noStrike" baseline="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11DEE508-B442-427A-B18E-3C7A8346AA66}" type="slidenum">
              <a:rPr lang="zh-CN" altLang="en-US" smtClean="0"/>
              <a:t>6</a:t>
            </a:fld>
            <a:endParaRPr lang="zh-CN" altLang="en-US"/>
          </a:p>
        </p:txBody>
      </p:sp>
    </p:spTree>
    <p:extLst>
      <p:ext uri="{BB962C8B-B14F-4D97-AF65-F5344CB8AC3E}">
        <p14:creationId xmlns:p14="http://schemas.microsoft.com/office/powerpoint/2010/main" val="3878040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由于</a:t>
                </a:r>
                <a:r>
                  <a:rPr lang="en-US" altLang="zh-CN" dirty="0"/>
                  <a:t>NMDS</a:t>
                </a:r>
                <a:r>
                  <a:rPr lang="zh-CN" altLang="en-US" dirty="0"/>
                  <a:t>是一种非约束排序的分类方法，利用数据的相似性将多维简化到低维进行定位和归类。泥石流受到多种因素的影响，复杂的非线性结构，因此</a:t>
                </a:r>
                <a:r>
                  <a:rPr lang="en-US" altLang="zh-CN" dirty="0"/>
                  <a:t>NMDS</a:t>
                </a:r>
                <a:r>
                  <a:rPr lang="zh-CN" altLang="en-US" dirty="0"/>
                  <a:t>可用来划分泥石流类型。非参数检验可用于判断泥石流类型是否存在显著的差异性，熵权法与模糊数学结合可用于对泥石流的易发性进行评价。</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solidFill>
                  </a:rPr>
                  <a:t>泥石流因子与泥石流规模量还未确切地量化关系</a:t>
                </a:r>
                <a:endParaRPr lang="en-US" altLang="zh-CN"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dirty="0">
                    <a:latin typeface="Times New Roman" panose="02020603050405020304" pitchFamily="18" charset="0"/>
                    <a:ea typeface="宋体" panose="02010600030101010101" pitchFamily="2" charset="-122"/>
                    <a:cs typeface="Times New Roman" panose="02020603050405020304" pitchFamily="18" charset="0"/>
                  </a:rPr>
                  <a:t>使用胁强系数来衡量二维排序点拟合原始实体的优度</a:t>
                </a:r>
                <a:r>
                  <a:rPr lang="zh-CN" altLang="en-US" sz="1200" dirty="0">
                    <a:latin typeface="Times New Roman" panose="02020603050405020304" pitchFamily="18" charset="0"/>
                    <a:ea typeface="宋体" panose="02010600030101010101" pitchFamily="2" charset="-122"/>
                    <a:cs typeface="Times New Roman" panose="02020603050405020304" pitchFamily="18" charset="0"/>
                  </a:rPr>
                  <a:t>：</a:t>
                </a:r>
                <a:endParaRPr lang="zh-CN"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Calculation of debris flow gully using </a:t>
                </a:r>
                <a:r>
                  <a:rPr lang="en-US" altLang="zh-CN" sz="1200" dirty="0" err="1">
                    <a:latin typeface="Times New Roman" panose="02020603050405020304" pitchFamily="18" charset="0"/>
                    <a:ea typeface="宋体" panose="02010600030101010101" pitchFamily="2" charset="-122"/>
                    <a:cs typeface="Times New Roman" panose="02020603050405020304" pitchFamily="18" charset="0"/>
                  </a:rPr>
                  <a:t>euclidean</a:t>
                </a: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 distance in two - dimensional space</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mn-ea"/>
                  </a:rPr>
                  <a:t>推断样本来自多个总体的中位数或者分布是否存在差异性显著。</a:t>
                </a:r>
                <a:endParaRPr lang="en-US" altLang="zh-CN" sz="1200" dirty="0">
                  <a:latin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mn-ea"/>
                    <a:cs typeface="Times New Roman" panose="02020603050405020304" pitchFamily="18" charset="0"/>
                  </a:rPr>
                  <a:t>用于不同类型泥石流沟地貌因子显著性检验。</a:t>
                </a:r>
                <a:endParaRPr lang="zh-CN" altLang="en-US" sz="1200" dirty="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i="0">
                    <a:latin typeface="Cambria Math" panose="02040503050406030204" pitchFamily="18" charset="0"/>
                    <a:ea typeface="宋体" panose="02010600030101010101" pitchFamily="2" charset="-122"/>
                    <a:cs typeface="Times New Roman" panose="02020603050405020304" pitchFamily="18" charset="0"/>
                  </a:rPr>
                  <a:t>𝑠</a:t>
                </a:r>
                <a:r>
                  <a:rPr lang="zh-CN" altLang="zh-CN" sz="1200" i="0">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a:latin typeface="Cambria Math" panose="02040503050406030204" pitchFamily="18" charset="0"/>
                    <a:ea typeface="宋体" panose="02010600030101010101" pitchFamily="2" charset="-122"/>
                    <a:cs typeface="Times New Roman" panose="02020603050405020304" pitchFamily="18" charset="0"/>
                  </a:rPr>
                  <a:t>1</a:t>
                </a:r>
                <a:r>
                  <a:rPr lang="zh-CN" altLang="zh-CN" sz="12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200" i="0">
                    <a:latin typeface="Cambria Math" panose="02040503050406030204" pitchFamily="18" charset="0"/>
                    <a:ea typeface="宋体" panose="02010600030101010101" pitchFamily="2" charset="-122"/>
                    <a:cs typeface="Times New Roman" panose="02020603050405020304" pitchFamily="18" charset="0"/>
                  </a:rPr>
                  <a:t>𝑠</a:t>
                </a:r>
                <a:r>
                  <a:rPr lang="zh-CN" altLang="zh-CN" sz="1200" i="0">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a:latin typeface="Cambria Math" panose="02040503050406030204" pitchFamily="18" charset="0"/>
                    <a:ea typeface="宋体" panose="02010600030101010101" pitchFamily="2" charset="-122"/>
                    <a:cs typeface="Times New Roman" panose="02020603050405020304" pitchFamily="18" charset="0"/>
                  </a:rPr>
                  <a:t>2</a:t>
                </a:r>
                <a:r>
                  <a:rPr lang="zh-CN" altLang="zh-CN" sz="12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200" i="0">
                    <a:latin typeface="Cambria Math" panose="02040503050406030204" pitchFamily="18" charset="0"/>
                    <a:ea typeface="宋体" panose="02010600030101010101" pitchFamily="2" charset="-122"/>
                    <a:cs typeface="Times New Roman" panose="02020603050405020304" pitchFamily="18" charset="0"/>
                  </a:rPr>
                  <a:t>𝑠</a:t>
                </a:r>
                <a:r>
                  <a:rPr lang="zh-CN" altLang="zh-CN" sz="1200" i="0">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a:latin typeface="Cambria Math" panose="02040503050406030204" pitchFamily="18" charset="0"/>
                    <a:ea typeface="宋体" panose="02010600030101010101" pitchFamily="2" charset="-122"/>
                    <a:cs typeface="Times New Roman" panose="02020603050405020304" pitchFamily="18" charset="0"/>
                  </a:rPr>
                  <a:t>3</a:t>
                </a:r>
                <a:r>
                  <a:rPr lang="zh-CN" altLang="zh-CN" sz="1200" dirty="0">
                    <a:latin typeface="Times New Roman" panose="02020603050405020304" pitchFamily="18" charset="0"/>
                    <a:ea typeface="宋体" panose="02010600030101010101" pitchFamily="2" charset="-122"/>
                    <a:cs typeface="Times New Roman" panose="02020603050405020304" pitchFamily="18" charset="0"/>
                  </a:rPr>
                  <a:t>为每个等级的节点</a:t>
                </a:r>
                <a:endParaRPr lang="zh-CN"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Times New Roman" panose="02020603050405020304" pitchFamily="18" charset="0"/>
                    <a:ea typeface="宋体" panose="02010600030101010101" pitchFamily="2" charset="-122"/>
                    <a:cs typeface="Times New Roman" panose="02020603050405020304" pitchFamily="18" charset="0"/>
                  </a:rPr>
                  <a:t>模糊数学是根据多变量对事物进行评价的一种方法，是以隶属度划分事物之间的模糊界限。</a:t>
                </a:r>
                <a:endParaRPr lang="en-US" altLang="zh-CN" sz="1200" dirty="0">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i="0" kern="100">
                    <a:latin typeface="Cambria Math" panose="02040503050406030204" pitchFamily="18" charset="0"/>
                    <a:ea typeface="宋体" panose="02010600030101010101" pitchFamily="2" charset="-122"/>
                    <a:cs typeface="Times New Roman" panose="02020603050405020304" pitchFamily="18" charset="0"/>
                  </a:rPr>
                  <a:t>𝐸</a:t>
                </a:r>
                <a:r>
                  <a:rPr lang="zh-CN" altLang="zh-CN" sz="1200" i="0" kern="100">
                    <a:latin typeface="Cambria Math" panose="02040503050406030204" pitchFamily="18" charset="0"/>
                    <a:ea typeface="宋体" panose="02010600030101010101" pitchFamily="2" charset="-122"/>
                    <a:cs typeface="Times New Roman" panose="02020603050405020304" pitchFamily="18" charset="0"/>
                  </a:rPr>
                  <a:t>_</a:t>
                </a:r>
                <a:r>
                  <a:rPr lang="en-US" altLang="zh-CN" sz="1200" i="0" kern="100">
                    <a:latin typeface="Cambria Math" panose="02040503050406030204" pitchFamily="18" charset="0"/>
                    <a:ea typeface="宋体" panose="02010600030101010101" pitchFamily="2" charset="-122"/>
                    <a:cs typeface="Times New Roman" panose="02020603050405020304" pitchFamily="18" charset="0"/>
                  </a:rPr>
                  <a:t>𝑖</a:t>
                </a:r>
                <a:r>
                  <a:rPr lang="zh-CN" altLang="en-US" sz="1200" dirty="0">
                    <a:solidFill>
                      <a:srgbClr val="4D4D4D"/>
                    </a:solidFill>
                    <a:latin typeface="楷体" panose="02010609060101010101" pitchFamily="49" charset="-122"/>
                    <a:ea typeface="楷体" panose="02010609060101010101" pitchFamily="49" charset="-122"/>
                  </a:rPr>
                  <a:t>表明指标值得变异程度越大，提供的信息量越多</a:t>
                </a:r>
                <a:endParaRPr lang="zh-CN"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熵值法是一种客观赋权的方法，利用信息熵计算出各指标的熵权，通过熵权对各指标的权重进行修正</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p>
                <a:endParaRPr lang="zh-CN" altLang="en-US" dirty="0"/>
              </a:p>
            </p:txBody>
          </p:sp>
        </mc:Fallback>
      </mc:AlternateContent>
      <p:sp>
        <p:nvSpPr>
          <p:cNvPr id="4" name="灯片编号占位符 3"/>
          <p:cNvSpPr>
            <a:spLocks noGrp="1"/>
          </p:cNvSpPr>
          <p:nvPr>
            <p:ph type="sldNum" sz="quarter" idx="5"/>
          </p:nvPr>
        </p:nvSpPr>
        <p:spPr/>
        <p:txBody>
          <a:bodyPr/>
          <a:lstStyle/>
          <a:p>
            <a:fld id="{11DEE508-B442-427A-B18E-3C7A8346AA66}" type="slidenum">
              <a:rPr lang="zh-CN" altLang="en-US" smtClean="0"/>
              <a:t>7</a:t>
            </a:fld>
            <a:endParaRPr lang="zh-CN" altLang="en-US"/>
          </a:p>
        </p:txBody>
      </p:sp>
    </p:spTree>
    <p:extLst>
      <p:ext uri="{BB962C8B-B14F-4D97-AF65-F5344CB8AC3E}">
        <p14:creationId xmlns:p14="http://schemas.microsoft.com/office/powerpoint/2010/main" val="1209717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11DEE508-B442-427A-B18E-3C7A8346AA66}" type="slidenum">
              <a:rPr lang="zh-CN" altLang="en-US" smtClean="0"/>
              <a:t>8</a:t>
            </a:fld>
            <a:endParaRPr lang="zh-CN" altLang="en-US"/>
          </a:p>
        </p:txBody>
      </p:sp>
    </p:spTree>
    <p:extLst>
      <p:ext uri="{BB962C8B-B14F-4D97-AF65-F5344CB8AC3E}">
        <p14:creationId xmlns:p14="http://schemas.microsoft.com/office/powerpoint/2010/main" val="1067149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kern="100" dirty="0">
              <a:solidFill>
                <a:schemeClr val="tx1"/>
              </a:solidFill>
              <a:latin typeface="楷体" panose="02010609060101010101" pitchFamily="49" charset="-122"/>
              <a:ea typeface="楷体" panose="02010609060101010101" pitchFamily="49"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11DEE508-B442-427A-B18E-3C7A8346AA66}" type="slidenum">
              <a:rPr lang="zh-CN" altLang="en-US" smtClean="0"/>
              <a:t>9</a:t>
            </a:fld>
            <a:endParaRPr lang="zh-CN" altLang="en-US"/>
          </a:p>
        </p:txBody>
      </p:sp>
    </p:spTree>
    <p:extLst>
      <p:ext uri="{BB962C8B-B14F-4D97-AF65-F5344CB8AC3E}">
        <p14:creationId xmlns:p14="http://schemas.microsoft.com/office/powerpoint/2010/main" val="1202561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685800" eaLnBrk="0" fontAlgn="base" hangingPunct="0">
              <a:spcBef>
                <a:spcPct val="0"/>
              </a:spcBef>
              <a:spcAft>
                <a:spcPct val="0"/>
              </a:spcAft>
              <a:defRPr/>
            </a:pPr>
            <a:fld id="{A32C326A-3541-E547-8C03-5779D23648EF}" type="datetimeFigureOut">
              <a:rPr lang="zh-CN" altLang="en-US" b="1" smtClean="0">
                <a:solidFill>
                  <a:prstClr val="black">
                    <a:tint val="75000"/>
                  </a:prstClr>
                </a:solidFill>
                <a:ea typeface="华文中宋" charset="0"/>
              </a:rPr>
              <a:pPr defTabSz="685800" eaLnBrk="0" fontAlgn="base" hangingPunct="0">
                <a:spcBef>
                  <a:spcPct val="0"/>
                </a:spcBef>
                <a:spcAft>
                  <a:spcPct val="0"/>
                </a:spcAft>
                <a:defRPr/>
              </a:pPr>
              <a:t>2022/5/25</a:t>
            </a:fld>
            <a:endParaRPr lang="zh-CN" altLang="en-US" b="1">
              <a:solidFill>
                <a:prstClr val="black">
                  <a:tint val="75000"/>
                </a:prstClr>
              </a:solidFill>
              <a:ea typeface="华文中宋" charset="0"/>
            </a:endParaRPr>
          </a:p>
        </p:txBody>
      </p:sp>
      <p:sp>
        <p:nvSpPr>
          <p:cNvPr id="5" name="Footer Placeholder 4"/>
          <p:cNvSpPr>
            <a:spLocks noGrp="1"/>
          </p:cNvSpPr>
          <p:nvPr>
            <p:ph type="ftr" sz="quarter" idx="11"/>
          </p:nvPr>
        </p:nvSpPr>
        <p:spPr/>
        <p:txBody>
          <a:bodyPr/>
          <a:lstStyle/>
          <a:p>
            <a:pPr defTabSz="685800" eaLnBrk="0" fontAlgn="base" hangingPunct="0">
              <a:spcBef>
                <a:spcPct val="0"/>
              </a:spcBef>
              <a:spcAft>
                <a:spcPct val="0"/>
              </a:spcAft>
              <a:defRPr/>
            </a:pPr>
            <a:endParaRPr lang="zh-CN" altLang="en-US" b="1">
              <a:solidFill>
                <a:prstClr val="black">
                  <a:tint val="75000"/>
                </a:prstClr>
              </a:solidFill>
              <a:ea typeface="华文中宋" charset="0"/>
            </a:endParaRPr>
          </a:p>
        </p:txBody>
      </p:sp>
      <p:sp>
        <p:nvSpPr>
          <p:cNvPr id="6" name="Slide Number Placeholder 5"/>
          <p:cNvSpPr>
            <a:spLocks noGrp="1"/>
          </p:cNvSpPr>
          <p:nvPr>
            <p:ph type="sldNum" sz="quarter" idx="12"/>
          </p:nvPr>
        </p:nvSpPr>
        <p:spPr/>
        <p:txBody>
          <a:bodyPr/>
          <a:lstStyle/>
          <a:p>
            <a:pPr defTabSz="685800" eaLnBrk="0" fontAlgn="base" hangingPunct="0">
              <a:spcBef>
                <a:spcPct val="0"/>
              </a:spcBef>
              <a:spcAft>
                <a:spcPct val="0"/>
              </a:spcAft>
              <a:defRPr/>
            </a:pPr>
            <a:fld id="{E3597BDB-C194-6F4E-8639-1B954A600FDB}" type="slidenum">
              <a:rPr lang="zh-CN" altLang="en-US" b="1" smtClean="0">
                <a:solidFill>
                  <a:prstClr val="black">
                    <a:tint val="75000"/>
                  </a:prstClr>
                </a:solidFill>
                <a:ea typeface="华文中宋" charset="0"/>
              </a:rPr>
              <a:pPr defTabSz="685800" eaLnBrk="0" fontAlgn="base" hangingPunct="0">
                <a:spcBef>
                  <a:spcPct val="0"/>
                </a:spcBef>
                <a:spcAft>
                  <a:spcPct val="0"/>
                </a:spcAft>
                <a:defRPr/>
              </a:pPr>
              <a:t>‹#›</a:t>
            </a:fld>
            <a:endParaRPr lang="en-US" altLang="zh-CN" b="1">
              <a:solidFill>
                <a:prstClr val="black">
                  <a:tint val="75000"/>
                </a:prstClr>
              </a:solidFill>
              <a:ea typeface="华文中宋" charset="0"/>
            </a:endParaRPr>
          </a:p>
        </p:txBody>
      </p:sp>
    </p:spTree>
    <p:extLst>
      <p:ext uri="{BB962C8B-B14F-4D97-AF65-F5344CB8AC3E}">
        <p14:creationId xmlns:p14="http://schemas.microsoft.com/office/powerpoint/2010/main" val="3939353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800" eaLnBrk="0" fontAlgn="base" hangingPunct="0">
              <a:spcBef>
                <a:spcPct val="0"/>
              </a:spcBef>
              <a:spcAft>
                <a:spcPct val="0"/>
              </a:spcAft>
              <a:defRPr/>
            </a:pPr>
            <a:fld id="{63C5E0C2-28B8-CE44-9D60-588CFEE87B31}" type="datetimeFigureOut">
              <a:rPr lang="zh-CN" altLang="en-US" b="1" smtClean="0">
                <a:solidFill>
                  <a:prstClr val="black">
                    <a:tint val="75000"/>
                  </a:prstClr>
                </a:solidFill>
                <a:ea typeface="华文中宋" charset="0"/>
              </a:rPr>
              <a:pPr defTabSz="685800" eaLnBrk="0" fontAlgn="base" hangingPunct="0">
                <a:spcBef>
                  <a:spcPct val="0"/>
                </a:spcBef>
                <a:spcAft>
                  <a:spcPct val="0"/>
                </a:spcAft>
                <a:defRPr/>
              </a:pPr>
              <a:t>2022/5/25</a:t>
            </a:fld>
            <a:endParaRPr lang="zh-CN" altLang="en-US" b="1">
              <a:solidFill>
                <a:prstClr val="black">
                  <a:tint val="75000"/>
                </a:prstClr>
              </a:solidFill>
              <a:ea typeface="华文中宋" charset="0"/>
            </a:endParaRPr>
          </a:p>
        </p:txBody>
      </p:sp>
      <p:sp>
        <p:nvSpPr>
          <p:cNvPr id="5" name="Footer Placeholder 4"/>
          <p:cNvSpPr>
            <a:spLocks noGrp="1"/>
          </p:cNvSpPr>
          <p:nvPr>
            <p:ph type="ftr" sz="quarter" idx="11"/>
          </p:nvPr>
        </p:nvSpPr>
        <p:spPr/>
        <p:txBody>
          <a:bodyPr/>
          <a:lstStyle/>
          <a:p>
            <a:pPr defTabSz="685800" eaLnBrk="0" fontAlgn="base" hangingPunct="0">
              <a:spcBef>
                <a:spcPct val="0"/>
              </a:spcBef>
              <a:spcAft>
                <a:spcPct val="0"/>
              </a:spcAft>
              <a:defRPr/>
            </a:pPr>
            <a:endParaRPr lang="zh-CN" altLang="en-US" b="1">
              <a:solidFill>
                <a:prstClr val="black">
                  <a:tint val="75000"/>
                </a:prstClr>
              </a:solidFill>
              <a:ea typeface="华文中宋" charset="0"/>
            </a:endParaRPr>
          </a:p>
        </p:txBody>
      </p:sp>
      <p:sp>
        <p:nvSpPr>
          <p:cNvPr id="6" name="Slide Number Placeholder 5"/>
          <p:cNvSpPr>
            <a:spLocks noGrp="1"/>
          </p:cNvSpPr>
          <p:nvPr>
            <p:ph type="sldNum" sz="quarter" idx="12"/>
          </p:nvPr>
        </p:nvSpPr>
        <p:spPr/>
        <p:txBody>
          <a:bodyPr/>
          <a:lstStyle/>
          <a:p>
            <a:pPr defTabSz="685800" eaLnBrk="0" fontAlgn="base" hangingPunct="0">
              <a:spcBef>
                <a:spcPct val="0"/>
              </a:spcBef>
              <a:spcAft>
                <a:spcPct val="0"/>
              </a:spcAft>
              <a:defRPr/>
            </a:pPr>
            <a:fld id="{41093995-55F8-9440-9010-524D68AC1856}" type="slidenum">
              <a:rPr lang="zh-CN" altLang="en-US" b="1" smtClean="0">
                <a:solidFill>
                  <a:prstClr val="black">
                    <a:tint val="75000"/>
                  </a:prstClr>
                </a:solidFill>
                <a:ea typeface="华文中宋" charset="0"/>
              </a:rPr>
              <a:pPr defTabSz="685800" eaLnBrk="0" fontAlgn="base" hangingPunct="0">
                <a:spcBef>
                  <a:spcPct val="0"/>
                </a:spcBef>
                <a:spcAft>
                  <a:spcPct val="0"/>
                </a:spcAft>
                <a:defRPr/>
              </a:pPr>
              <a:t>‹#›</a:t>
            </a:fld>
            <a:endParaRPr lang="en-US" altLang="zh-CN" b="1">
              <a:solidFill>
                <a:prstClr val="black">
                  <a:tint val="75000"/>
                </a:prstClr>
              </a:solidFill>
              <a:ea typeface="华文中宋" charset="0"/>
            </a:endParaRPr>
          </a:p>
        </p:txBody>
      </p:sp>
    </p:spTree>
    <p:extLst>
      <p:ext uri="{BB962C8B-B14F-4D97-AF65-F5344CB8AC3E}">
        <p14:creationId xmlns:p14="http://schemas.microsoft.com/office/powerpoint/2010/main" val="1782308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800" eaLnBrk="0" fontAlgn="base" hangingPunct="0">
              <a:spcBef>
                <a:spcPct val="0"/>
              </a:spcBef>
              <a:spcAft>
                <a:spcPct val="0"/>
              </a:spcAft>
              <a:defRPr/>
            </a:pPr>
            <a:fld id="{63C5E0C2-28B8-CE44-9D60-588CFEE87B31}" type="datetimeFigureOut">
              <a:rPr lang="zh-CN" altLang="en-US" b="1" smtClean="0">
                <a:solidFill>
                  <a:prstClr val="black">
                    <a:tint val="75000"/>
                  </a:prstClr>
                </a:solidFill>
                <a:ea typeface="华文中宋" charset="0"/>
              </a:rPr>
              <a:pPr defTabSz="685800" eaLnBrk="0" fontAlgn="base" hangingPunct="0">
                <a:spcBef>
                  <a:spcPct val="0"/>
                </a:spcBef>
                <a:spcAft>
                  <a:spcPct val="0"/>
                </a:spcAft>
                <a:defRPr/>
              </a:pPr>
              <a:t>2022/5/25</a:t>
            </a:fld>
            <a:endParaRPr lang="zh-CN" altLang="en-US" b="1">
              <a:solidFill>
                <a:prstClr val="black">
                  <a:tint val="75000"/>
                </a:prstClr>
              </a:solidFill>
              <a:ea typeface="华文中宋" charset="0"/>
            </a:endParaRPr>
          </a:p>
        </p:txBody>
      </p:sp>
      <p:sp>
        <p:nvSpPr>
          <p:cNvPr id="5" name="Footer Placeholder 4"/>
          <p:cNvSpPr>
            <a:spLocks noGrp="1"/>
          </p:cNvSpPr>
          <p:nvPr>
            <p:ph type="ftr" sz="quarter" idx="11"/>
          </p:nvPr>
        </p:nvSpPr>
        <p:spPr/>
        <p:txBody>
          <a:bodyPr/>
          <a:lstStyle/>
          <a:p>
            <a:pPr defTabSz="685800" eaLnBrk="0" fontAlgn="base" hangingPunct="0">
              <a:spcBef>
                <a:spcPct val="0"/>
              </a:spcBef>
              <a:spcAft>
                <a:spcPct val="0"/>
              </a:spcAft>
              <a:defRPr/>
            </a:pPr>
            <a:endParaRPr lang="zh-CN" altLang="en-US" b="1">
              <a:solidFill>
                <a:prstClr val="black">
                  <a:tint val="75000"/>
                </a:prstClr>
              </a:solidFill>
              <a:ea typeface="华文中宋" charset="0"/>
            </a:endParaRPr>
          </a:p>
        </p:txBody>
      </p:sp>
      <p:sp>
        <p:nvSpPr>
          <p:cNvPr id="6" name="Slide Number Placeholder 5"/>
          <p:cNvSpPr>
            <a:spLocks noGrp="1"/>
          </p:cNvSpPr>
          <p:nvPr>
            <p:ph type="sldNum" sz="quarter" idx="12"/>
          </p:nvPr>
        </p:nvSpPr>
        <p:spPr/>
        <p:txBody>
          <a:bodyPr/>
          <a:lstStyle/>
          <a:p>
            <a:pPr defTabSz="685800" eaLnBrk="0" fontAlgn="base" hangingPunct="0">
              <a:spcBef>
                <a:spcPct val="0"/>
              </a:spcBef>
              <a:spcAft>
                <a:spcPct val="0"/>
              </a:spcAft>
              <a:defRPr/>
            </a:pPr>
            <a:fld id="{41093995-55F8-9440-9010-524D68AC1856}" type="slidenum">
              <a:rPr lang="zh-CN" altLang="en-US" b="1" smtClean="0">
                <a:solidFill>
                  <a:prstClr val="black">
                    <a:tint val="75000"/>
                  </a:prstClr>
                </a:solidFill>
                <a:ea typeface="华文中宋" charset="0"/>
              </a:rPr>
              <a:pPr defTabSz="685800" eaLnBrk="0" fontAlgn="base" hangingPunct="0">
                <a:spcBef>
                  <a:spcPct val="0"/>
                </a:spcBef>
                <a:spcAft>
                  <a:spcPct val="0"/>
                </a:spcAft>
                <a:defRPr/>
              </a:pPr>
              <a:t>‹#›</a:t>
            </a:fld>
            <a:endParaRPr lang="en-US" altLang="zh-CN" b="1">
              <a:solidFill>
                <a:prstClr val="black">
                  <a:tint val="75000"/>
                </a:prstClr>
              </a:solidFill>
              <a:ea typeface="华文中宋" charset="0"/>
            </a:endParaRPr>
          </a:p>
        </p:txBody>
      </p:sp>
    </p:spTree>
    <p:extLst>
      <p:ext uri="{BB962C8B-B14F-4D97-AF65-F5344CB8AC3E}">
        <p14:creationId xmlns:p14="http://schemas.microsoft.com/office/powerpoint/2010/main" val="109025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KSO_ST1"/>
          <p:cNvSpPr>
            <a:spLocks noGrp="1"/>
          </p:cNvSpPr>
          <p:nvPr>
            <p:ph type="title"/>
          </p:nvPr>
        </p:nvSpPr>
        <p:spPr>
          <a:xfrm>
            <a:off x="2098677" y="2108206"/>
            <a:ext cx="7994651" cy="1235075"/>
          </a:xfrm>
        </p:spPr>
        <p:txBody>
          <a:bodyPr anchor="b">
            <a:normAutofit/>
          </a:bodyPr>
          <a:lstStyle>
            <a:lvl1pPr algn="ctr">
              <a:defRPr sz="2700">
                <a:solidFill>
                  <a:schemeClr val="accent1">
                    <a:lumMod val="75000"/>
                  </a:schemeClr>
                </a:solidFill>
                <a:effectLst/>
              </a:defRPr>
            </a:lvl1pPr>
          </a:lstStyle>
          <a:p>
            <a:r>
              <a:rPr lang="zh-CN" altLang="en-US"/>
              <a:t>单击此处编辑母版标题样式</a:t>
            </a:r>
            <a:endParaRPr lang="en-US" dirty="0"/>
          </a:p>
        </p:txBody>
      </p:sp>
      <p:sp>
        <p:nvSpPr>
          <p:cNvPr id="3" name="KSO_FD"/>
          <p:cNvSpPr>
            <a:spLocks noGrp="1"/>
          </p:cNvSpPr>
          <p:nvPr>
            <p:ph type="dt" sz="half" idx="10"/>
          </p:nvPr>
        </p:nvSpPr>
        <p:spPr/>
        <p:txBody>
          <a:bodyPr/>
          <a:lstStyle>
            <a:lvl1pPr>
              <a:defRPr/>
            </a:lvl1pPr>
          </a:lstStyle>
          <a:p>
            <a:pPr defTabSz="685800" eaLnBrk="0" fontAlgn="base" hangingPunct="0">
              <a:spcBef>
                <a:spcPct val="0"/>
              </a:spcBef>
              <a:spcAft>
                <a:spcPct val="0"/>
              </a:spcAft>
              <a:defRPr/>
            </a:pPr>
            <a:fld id="{B41EA215-7A23-544C-A92E-4577682AAD9A}" type="datetimeFigureOut">
              <a:rPr lang="zh-CN" altLang="en-US" b="1" smtClean="0">
                <a:solidFill>
                  <a:prstClr val="black">
                    <a:tint val="75000"/>
                  </a:prstClr>
                </a:solidFill>
                <a:ea typeface="华文中宋" charset="0"/>
              </a:rPr>
              <a:pPr defTabSz="685800" eaLnBrk="0" fontAlgn="base" hangingPunct="0">
                <a:spcBef>
                  <a:spcPct val="0"/>
                </a:spcBef>
                <a:spcAft>
                  <a:spcPct val="0"/>
                </a:spcAft>
                <a:defRPr/>
              </a:pPr>
              <a:t>2022/5/25</a:t>
            </a:fld>
            <a:endParaRPr lang="zh-CN" altLang="en-US" b="1">
              <a:solidFill>
                <a:prstClr val="black">
                  <a:tint val="75000"/>
                </a:prstClr>
              </a:solidFill>
              <a:ea typeface="华文中宋" charset="0"/>
            </a:endParaRPr>
          </a:p>
        </p:txBody>
      </p:sp>
      <p:sp>
        <p:nvSpPr>
          <p:cNvPr id="4" name="KSO_FT"/>
          <p:cNvSpPr>
            <a:spLocks noGrp="1"/>
          </p:cNvSpPr>
          <p:nvPr>
            <p:ph type="ftr" sz="quarter" idx="11"/>
          </p:nvPr>
        </p:nvSpPr>
        <p:spPr/>
        <p:txBody>
          <a:bodyPr/>
          <a:lstStyle>
            <a:lvl1pPr>
              <a:defRPr/>
            </a:lvl1pPr>
          </a:lstStyle>
          <a:p>
            <a:pPr defTabSz="685800" eaLnBrk="0" fontAlgn="base" hangingPunct="0">
              <a:spcBef>
                <a:spcPct val="0"/>
              </a:spcBef>
              <a:spcAft>
                <a:spcPct val="0"/>
              </a:spcAft>
              <a:defRPr/>
            </a:pPr>
            <a:endParaRPr lang="zh-CN" altLang="en-US" b="1">
              <a:solidFill>
                <a:prstClr val="black">
                  <a:tint val="75000"/>
                </a:prstClr>
              </a:solidFill>
              <a:ea typeface="华文中宋" charset="0"/>
            </a:endParaRPr>
          </a:p>
        </p:txBody>
      </p:sp>
      <p:sp>
        <p:nvSpPr>
          <p:cNvPr id="5" name="KSO_FN"/>
          <p:cNvSpPr>
            <a:spLocks noGrp="1"/>
          </p:cNvSpPr>
          <p:nvPr>
            <p:ph type="sldNum" sz="quarter" idx="12"/>
          </p:nvPr>
        </p:nvSpPr>
        <p:spPr/>
        <p:txBody>
          <a:bodyPr/>
          <a:lstStyle>
            <a:lvl1pPr>
              <a:defRPr/>
            </a:lvl1pPr>
          </a:lstStyle>
          <a:p>
            <a:pPr defTabSz="685800" eaLnBrk="0" fontAlgn="base" hangingPunct="0">
              <a:spcBef>
                <a:spcPct val="0"/>
              </a:spcBef>
              <a:spcAft>
                <a:spcPct val="0"/>
              </a:spcAft>
              <a:defRPr/>
            </a:pPr>
            <a:fld id="{950E2911-4B38-3847-BB6A-657490750D80}" type="slidenum">
              <a:rPr lang="zh-CN" altLang="en-US" b="1" smtClean="0">
                <a:solidFill>
                  <a:prstClr val="black">
                    <a:tint val="75000"/>
                  </a:prstClr>
                </a:solidFill>
                <a:ea typeface="华文中宋" charset="0"/>
              </a:rPr>
              <a:pPr defTabSz="685800" eaLnBrk="0" fontAlgn="base" hangingPunct="0">
                <a:spcBef>
                  <a:spcPct val="0"/>
                </a:spcBef>
                <a:spcAft>
                  <a:spcPct val="0"/>
                </a:spcAft>
                <a:defRPr/>
              </a:pPr>
              <a:t>‹#›</a:t>
            </a:fld>
            <a:endParaRPr lang="en-US" altLang="zh-CN" b="1">
              <a:solidFill>
                <a:prstClr val="black">
                  <a:tint val="75000"/>
                </a:prstClr>
              </a:solidFill>
              <a:ea typeface="华文中宋" charset="0"/>
            </a:endParaRPr>
          </a:p>
        </p:txBody>
      </p:sp>
    </p:spTree>
    <p:extLst>
      <p:ext uri="{BB962C8B-B14F-4D97-AF65-F5344CB8AC3E}">
        <p14:creationId xmlns:p14="http://schemas.microsoft.com/office/powerpoint/2010/main" val="3501999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userDrawn="1">
  <p:cSld name="1_标题幻灯片">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801" name="副标题 2"/>
          <p:cNvSpPr>
            <a:spLocks noGrp="1"/>
          </p:cNvSpPr>
          <p:nvPr userDrawn="1">
            <p:ph type="subTitle" idx="1" hasCustomPrompt="1"/>
          </p:nvPr>
        </p:nvSpPr>
        <p:spPr>
          <a:xfrm>
            <a:off x="1246981" y="3006820"/>
            <a:ext cx="5627686" cy="558799"/>
          </a:xfrm>
        </p:spPr>
        <p:txBody>
          <a:bodyPr anchor="ct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802" name="标题 1"/>
          <p:cNvSpPr>
            <a:spLocks noGrp="1"/>
          </p:cNvSpPr>
          <p:nvPr userDrawn="1">
            <p:ph type="ctrTitle" hasCustomPrompt="1"/>
          </p:nvPr>
        </p:nvSpPr>
        <p:spPr>
          <a:xfrm>
            <a:off x="1246982" y="1938685"/>
            <a:ext cx="5627686" cy="1042559"/>
          </a:xfrm>
        </p:spPr>
        <p:txBody>
          <a:bodyPr anchor="ctr">
            <a:normAutofit/>
          </a:bodyPr>
          <a:lstStyle>
            <a:lvl1pPr algn="l">
              <a:defRPr sz="4000">
                <a:solidFill>
                  <a:schemeClr val="tx1"/>
                </a:solidFill>
              </a:defRPr>
            </a:lvl1pPr>
          </a:lstStyle>
          <a:p>
            <a:r>
              <a:rPr lang="en-US" dirty="0"/>
              <a:t>Click to edit Master title style</a:t>
            </a:r>
            <a:endParaRPr lang="zh-CN" altLang="en-US" dirty="0"/>
          </a:p>
        </p:txBody>
      </p:sp>
      <p:sp>
        <p:nvSpPr>
          <p:cNvPr id="12" name="文本占位符 13"/>
          <p:cNvSpPr>
            <a:spLocks noGrp="1"/>
          </p:cNvSpPr>
          <p:nvPr userDrawn="1">
            <p:ph type="body" sz="quarter" idx="10" hasCustomPrompt="1"/>
          </p:nvPr>
        </p:nvSpPr>
        <p:spPr>
          <a:xfrm>
            <a:off x="1251875" y="4630968"/>
            <a:ext cx="2500975" cy="296271"/>
          </a:xfrm>
          <a:prstGeom prst="roundRect">
            <a:avLst>
              <a:gd name="adj" fmla="val 50000"/>
            </a:avLst>
          </a:prstGeom>
          <a:gradFill>
            <a:gsLst>
              <a:gs pos="9000">
                <a:schemeClr val="accent2"/>
              </a:gs>
              <a:gs pos="85000">
                <a:schemeClr val="accent1"/>
              </a:gs>
            </a:gsLst>
            <a:lin ang="0" scaled="0"/>
          </a:gradFill>
        </p:spPr>
        <p:txBody>
          <a:bodyPr vert="horz" anchor="ctr">
            <a:noAutofit/>
          </a:bodyPr>
          <a:lstStyle>
            <a:lvl1pPr marL="0" indent="0" algn="l">
              <a:buNone/>
              <a:defRPr sz="15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p>
        </p:txBody>
      </p:sp>
      <p:sp>
        <p:nvSpPr>
          <p:cNvPr id="13" name="文本占位符 13"/>
          <p:cNvSpPr>
            <a:spLocks noGrp="1"/>
          </p:cNvSpPr>
          <p:nvPr userDrawn="1">
            <p:ph type="body" sz="quarter" idx="11" hasCustomPrompt="1"/>
          </p:nvPr>
        </p:nvSpPr>
        <p:spPr>
          <a:xfrm>
            <a:off x="1246982" y="4998158"/>
            <a:ext cx="1620043" cy="296271"/>
          </a:xfrm>
          <a:prstGeom prst="roundRect">
            <a:avLst>
              <a:gd name="adj" fmla="val 50000"/>
            </a:avLst>
          </a:prstGeom>
          <a:ln>
            <a:gradFill>
              <a:gsLst>
                <a:gs pos="10000">
                  <a:schemeClr val="accent2"/>
                </a:gs>
                <a:gs pos="87000">
                  <a:schemeClr val="accent1"/>
                </a:gs>
              </a:gsLst>
              <a:lin ang="5400000" scaled="1"/>
            </a:gradFill>
          </a:ln>
        </p:spPr>
        <p:txBody>
          <a:bodyPr vert="horz" anchor="ctr">
            <a:noAutofit/>
          </a:bodyPr>
          <a:lstStyle>
            <a:lvl1pPr marL="0" indent="0" algn="l">
              <a:buNone/>
              <a:defRPr sz="1500" b="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Date</a:t>
            </a:r>
            <a:endParaRPr lang="zh-CN" altLang="en-US" dirty="0"/>
          </a:p>
        </p:txBody>
      </p:sp>
      <p:pic>
        <p:nvPicPr>
          <p:cNvPr id="15" name="图片 1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874769" y="477840"/>
            <a:ext cx="2174882" cy="456069"/>
          </a:xfrm>
          <a:prstGeom prst="rect">
            <a:avLst/>
          </a:prstGeom>
        </p:spPr>
      </p:pic>
      <p:sp>
        <p:nvSpPr>
          <p:cNvPr id="2" name="矩形 1">
            <a:extLst>
              <a:ext uri="{FF2B5EF4-FFF2-40B4-BE49-F238E27FC236}">
                <a16:creationId xmlns:a16="http://schemas.microsoft.com/office/drawing/2014/main" id="{4C847488-C008-0D38-D751-E1A13208AF62}"/>
              </a:ext>
            </a:extLst>
          </p:cNvPr>
          <p:cNvSpPr/>
          <p:nvPr userDrawn="1"/>
        </p:nvSpPr>
        <p:spPr>
          <a:xfrm>
            <a:off x="0" y="0"/>
            <a:ext cx="12192000" cy="6858000"/>
          </a:xfrm>
          <a:prstGeom prst="rect">
            <a:avLst/>
          </a:prstGeom>
          <a:solidFill>
            <a:schemeClr val="bg1">
              <a:alpha val="4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9725811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末尾幻灯片">
    <p:spTree>
      <p:nvGrpSpPr>
        <p:cNvPr id="1" name=""/>
        <p:cNvGrpSpPr/>
        <p:nvPr/>
      </p:nvGrpSpPr>
      <p:grpSpPr>
        <a:xfrm>
          <a:off x="0" y="0"/>
          <a:ext cx="0" cy="0"/>
          <a:chOff x="0" y="0"/>
          <a:chExt cx="0" cy="0"/>
        </a:xfrm>
      </p:grpSpPr>
      <p:sp>
        <p:nvSpPr>
          <p:cNvPr id="334" name="Freeform 509"/>
          <p:cNvSpPr/>
          <p:nvPr userDrawn="1"/>
        </p:nvSpPr>
        <p:spPr bwMode="auto">
          <a:xfrm flipH="1">
            <a:off x="708025" y="-85725"/>
            <a:ext cx="11485563" cy="6203719"/>
          </a:xfrm>
          <a:custGeom>
            <a:avLst/>
            <a:gdLst>
              <a:gd name="T0" fmla="*/ 0 w 7235"/>
              <a:gd name="T1" fmla="*/ 0 h 3862"/>
              <a:gd name="T2" fmla="*/ 0 w 7235"/>
              <a:gd name="T3" fmla="*/ 2873 h 3862"/>
              <a:gd name="T4" fmla="*/ 2804 w 7235"/>
              <a:gd name="T5" fmla="*/ 3862 h 3862"/>
              <a:gd name="T6" fmla="*/ 7235 w 7235"/>
              <a:gd name="T7" fmla="*/ 0 h 3862"/>
              <a:gd name="T8" fmla="*/ 0 w 7235"/>
              <a:gd name="T9" fmla="*/ 0 h 3862"/>
            </a:gdLst>
            <a:ahLst/>
            <a:cxnLst>
              <a:cxn ang="0">
                <a:pos x="T0" y="T1"/>
              </a:cxn>
              <a:cxn ang="0">
                <a:pos x="T2" y="T3"/>
              </a:cxn>
              <a:cxn ang="0">
                <a:pos x="T4" y="T5"/>
              </a:cxn>
              <a:cxn ang="0">
                <a:pos x="T6" y="T7"/>
              </a:cxn>
              <a:cxn ang="0">
                <a:pos x="T8" y="T9"/>
              </a:cxn>
            </a:cxnLst>
            <a:rect l="0" t="0" r="r" b="b"/>
            <a:pathLst>
              <a:path w="7235" h="3862">
                <a:moveTo>
                  <a:pt x="0" y="0"/>
                </a:moveTo>
                <a:cubicBezTo>
                  <a:pt x="0" y="2873"/>
                  <a:pt x="0" y="2873"/>
                  <a:pt x="0" y="2873"/>
                </a:cubicBezTo>
                <a:cubicBezTo>
                  <a:pt x="767" y="3492"/>
                  <a:pt x="1742" y="3862"/>
                  <a:pt x="2804" y="3862"/>
                </a:cubicBezTo>
                <a:cubicBezTo>
                  <a:pt x="5067" y="3862"/>
                  <a:pt x="6938" y="2181"/>
                  <a:pt x="7235" y="0"/>
                </a:cubicBezTo>
                <a:lnTo>
                  <a:pt x="0" y="0"/>
                </a:lnTo>
                <a:close/>
              </a:path>
            </a:pathLst>
          </a:custGeom>
          <a:solidFill>
            <a:schemeClr val="accent5">
              <a:lumMod val="20000"/>
              <a:lumOff val="80000"/>
              <a:alpha val="70000"/>
            </a:schemeClr>
          </a:solidFill>
          <a:ln>
            <a:noFill/>
          </a:ln>
        </p:spPr>
        <p:txBody>
          <a:bodyPr vert="horz" wrap="square" lIns="91440" tIns="45720" rIns="91440" bIns="45720" numCol="1" anchor="t" anchorCtr="0" compatLnSpc="1"/>
          <a:lstStyle/>
          <a:p>
            <a:endParaRPr lang="zh-CN" altLang="en-US" dirty="0"/>
          </a:p>
        </p:txBody>
      </p:sp>
      <p:sp>
        <p:nvSpPr>
          <p:cNvPr id="335" name="Freeform 510"/>
          <p:cNvSpPr/>
          <p:nvPr userDrawn="1"/>
        </p:nvSpPr>
        <p:spPr bwMode="auto">
          <a:xfrm flipH="1">
            <a:off x="6858000" y="6121440"/>
            <a:ext cx="1652588" cy="746312"/>
          </a:xfrm>
          <a:custGeom>
            <a:avLst/>
            <a:gdLst>
              <a:gd name="T0" fmla="*/ 0 w 1041"/>
              <a:gd name="T1" fmla="*/ 465 h 465"/>
              <a:gd name="T2" fmla="*/ 1041 w 1041"/>
              <a:gd name="T3" fmla="*/ 465 h 465"/>
              <a:gd name="T4" fmla="*/ 520 w 1041"/>
              <a:gd name="T5" fmla="*/ 0 h 465"/>
              <a:gd name="T6" fmla="*/ 0 w 1041"/>
              <a:gd name="T7" fmla="*/ 465 h 465"/>
            </a:gdLst>
            <a:ahLst/>
            <a:cxnLst>
              <a:cxn ang="0">
                <a:pos x="T0" y="T1"/>
              </a:cxn>
              <a:cxn ang="0">
                <a:pos x="T2" y="T3"/>
              </a:cxn>
              <a:cxn ang="0">
                <a:pos x="T4" y="T5"/>
              </a:cxn>
              <a:cxn ang="0">
                <a:pos x="T6" y="T7"/>
              </a:cxn>
            </a:cxnLst>
            <a:rect l="0" t="0" r="r" b="b"/>
            <a:pathLst>
              <a:path w="1041" h="465">
                <a:moveTo>
                  <a:pt x="0" y="465"/>
                </a:moveTo>
                <a:cubicBezTo>
                  <a:pt x="1041" y="465"/>
                  <a:pt x="1041" y="465"/>
                  <a:pt x="1041" y="465"/>
                </a:cubicBezTo>
                <a:cubicBezTo>
                  <a:pt x="1011" y="203"/>
                  <a:pt x="790" y="0"/>
                  <a:pt x="520" y="0"/>
                </a:cubicBezTo>
                <a:cubicBezTo>
                  <a:pt x="251" y="0"/>
                  <a:pt x="30" y="203"/>
                  <a:pt x="0" y="465"/>
                </a:cubicBezTo>
                <a:close/>
              </a:path>
            </a:pathLst>
          </a:custGeom>
          <a:gradFill>
            <a:gsLst>
              <a:gs pos="8000">
                <a:schemeClr val="accent5"/>
              </a:gs>
              <a:gs pos="85000">
                <a:schemeClr val="accent3"/>
              </a:gs>
            </a:gsLst>
            <a:lin ang="0" scaled="0"/>
          </a:gradFill>
          <a:ln>
            <a:noFill/>
          </a:ln>
        </p:spPr>
        <p:txBody>
          <a:bodyPr vert="horz" wrap="square" lIns="91440" tIns="45720" rIns="91440" bIns="45720" numCol="1" anchor="t" anchorCtr="0" compatLnSpc="1"/>
          <a:lstStyle/>
          <a:p>
            <a:endParaRPr lang="zh-CN" altLang="en-US"/>
          </a:p>
        </p:txBody>
      </p:sp>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210611" cy="6210611"/>
          </a:xfrm>
          <a:prstGeom prst="rect">
            <a:avLst/>
          </a:prstGeom>
        </p:spPr>
      </p:pic>
      <p:sp>
        <p:nvSpPr>
          <p:cNvPr id="336" name="Oval 511"/>
          <p:cNvSpPr>
            <a:spLocks noChangeArrowheads="1"/>
          </p:cNvSpPr>
          <p:nvPr userDrawn="1"/>
        </p:nvSpPr>
        <p:spPr bwMode="auto">
          <a:xfrm flipH="1">
            <a:off x="1435100" y="2804626"/>
            <a:ext cx="2973388" cy="3007766"/>
          </a:xfrm>
          <a:prstGeom prst="ellipse">
            <a:avLst/>
          </a:prstGeom>
          <a:gradFill>
            <a:gsLst>
              <a:gs pos="8000">
                <a:schemeClr val="accent4">
                  <a:lumMod val="60000"/>
                  <a:lumOff val="40000"/>
                  <a:alpha val="30000"/>
                </a:schemeClr>
              </a:gs>
              <a:gs pos="85000">
                <a:schemeClr val="accent4">
                  <a:alpha val="30000"/>
                </a:schemeClr>
              </a:gs>
            </a:gsLst>
            <a:lin ang="0" scaled="0"/>
          </a:gradFill>
          <a:ln>
            <a:noFill/>
          </a:ln>
        </p:spPr>
        <p:txBody>
          <a:bodyPr vert="horz" wrap="square" lIns="91440" tIns="45720" rIns="91440" bIns="45720" numCol="1" anchor="t" anchorCtr="0" compatLnSpc="1"/>
          <a:lstStyle/>
          <a:p>
            <a:endParaRPr lang="zh-CN" altLang="en-US"/>
          </a:p>
        </p:txBody>
      </p:sp>
      <p:sp>
        <p:nvSpPr>
          <p:cNvPr id="338" name="Freeform 513"/>
          <p:cNvSpPr/>
          <p:nvPr userDrawn="1"/>
        </p:nvSpPr>
        <p:spPr bwMode="auto">
          <a:xfrm flipH="1">
            <a:off x="1133476" y="3158481"/>
            <a:ext cx="1450975" cy="2936995"/>
          </a:xfrm>
          <a:custGeom>
            <a:avLst/>
            <a:gdLst>
              <a:gd name="T0" fmla="*/ 914 w 914"/>
              <a:gd name="T1" fmla="*/ 1826 h 1826"/>
              <a:gd name="T2" fmla="*/ 0 w 914"/>
              <a:gd name="T3" fmla="*/ 913 h 1826"/>
              <a:gd name="T4" fmla="*/ 914 w 914"/>
              <a:gd name="T5" fmla="*/ 0 h 1826"/>
              <a:gd name="T6" fmla="*/ 914 w 914"/>
              <a:gd name="T7" fmla="*/ 1826 h 1826"/>
            </a:gdLst>
            <a:ahLst/>
            <a:cxnLst>
              <a:cxn ang="0">
                <a:pos x="T0" y="T1"/>
              </a:cxn>
              <a:cxn ang="0">
                <a:pos x="T2" y="T3"/>
              </a:cxn>
              <a:cxn ang="0">
                <a:pos x="T4" y="T5"/>
              </a:cxn>
              <a:cxn ang="0">
                <a:pos x="T6" y="T7"/>
              </a:cxn>
            </a:cxnLst>
            <a:rect l="0" t="0" r="r" b="b"/>
            <a:pathLst>
              <a:path w="914" h="1826">
                <a:moveTo>
                  <a:pt x="914" y="1826"/>
                </a:moveTo>
                <a:lnTo>
                  <a:pt x="0" y="913"/>
                </a:lnTo>
                <a:lnTo>
                  <a:pt x="914" y="0"/>
                </a:lnTo>
                <a:lnTo>
                  <a:pt x="914" y="1826"/>
                </a:lnTo>
                <a:close/>
              </a:path>
            </a:pathLst>
          </a:custGeom>
          <a:gradFill>
            <a:gsLst>
              <a:gs pos="6000">
                <a:schemeClr val="accent2"/>
              </a:gs>
              <a:gs pos="100000">
                <a:schemeClr val="accent1"/>
              </a:gs>
            </a:gsLst>
            <a:lin ang="0" scaled="0"/>
          </a:gradFill>
          <a:ln>
            <a:noFill/>
          </a:ln>
        </p:spPr>
        <p:txBody>
          <a:bodyPr vert="horz" wrap="square" lIns="91440" tIns="45720" rIns="91440" bIns="45720" numCol="1" anchor="t" anchorCtr="0" compatLnSpc="1"/>
          <a:lstStyle/>
          <a:p>
            <a:endParaRPr lang="zh-CN" altLang="en-US"/>
          </a:p>
        </p:txBody>
      </p:sp>
      <p:sp>
        <p:nvSpPr>
          <p:cNvPr id="339" name="Freeform 514"/>
          <p:cNvSpPr/>
          <p:nvPr userDrawn="1"/>
        </p:nvSpPr>
        <p:spPr bwMode="auto">
          <a:xfrm flipH="1">
            <a:off x="11372851" y="1229972"/>
            <a:ext cx="527050" cy="596728"/>
          </a:xfrm>
          <a:custGeom>
            <a:avLst/>
            <a:gdLst>
              <a:gd name="T0" fmla="*/ 38 w 332"/>
              <a:gd name="T1" fmla="*/ 371 h 371"/>
              <a:gd name="T2" fmla="*/ 0 w 332"/>
              <a:gd name="T3" fmla="*/ 39 h 371"/>
              <a:gd name="T4" fmla="*/ 332 w 332"/>
              <a:gd name="T5" fmla="*/ 0 h 371"/>
              <a:gd name="T6" fmla="*/ 38 w 332"/>
              <a:gd name="T7" fmla="*/ 371 h 371"/>
            </a:gdLst>
            <a:ahLst/>
            <a:cxnLst>
              <a:cxn ang="0">
                <a:pos x="T0" y="T1"/>
              </a:cxn>
              <a:cxn ang="0">
                <a:pos x="T2" y="T3"/>
              </a:cxn>
              <a:cxn ang="0">
                <a:pos x="T4" y="T5"/>
              </a:cxn>
              <a:cxn ang="0">
                <a:pos x="T6" y="T7"/>
              </a:cxn>
            </a:cxnLst>
            <a:rect l="0" t="0" r="r" b="b"/>
            <a:pathLst>
              <a:path w="332" h="371">
                <a:moveTo>
                  <a:pt x="38" y="371"/>
                </a:moveTo>
                <a:lnTo>
                  <a:pt x="0" y="39"/>
                </a:lnTo>
                <a:lnTo>
                  <a:pt x="332" y="0"/>
                </a:lnTo>
                <a:lnTo>
                  <a:pt x="38" y="371"/>
                </a:lnTo>
                <a:close/>
              </a:path>
            </a:pathLst>
          </a:custGeom>
          <a:gradFill>
            <a:gsLst>
              <a:gs pos="8000">
                <a:schemeClr val="accent2"/>
              </a:gs>
              <a:gs pos="85000">
                <a:schemeClr val="accent1"/>
              </a:gs>
            </a:gsLst>
            <a:lin ang="0" scaled="0"/>
          </a:gradFill>
          <a:ln>
            <a:noFill/>
          </a:ln>
        </p:spPr>
        <p:txBody>
          <a:bodyPr vert="horz" wrap="square" lIns="91440" tIns="45720" rIns="91440" bIns="45720" numCol="1" anchor="t" anchorCtr="0" compatLnSpc="1"/>
          <a:lstStyle/>
          <a:p>
            <a:endParaRPr lang="zh-CN" altLang="en-US"/>
          </a:p>
        </p:txBody>
      </p:sp>
      <p:sp>
        <p:nvSpPr>
          <p:cNvPr id="340" name="Freeform 515"/>
          <p:cNvSpPr/>
          <p:nvPr userDrawn="1"/>
        </p:nvSpPr>
        <p:spPr bwMode="auto">
          <a:xfrm flipH="1">
            <a:off x="1979613" y="-85725"/>
            <a:ext cx="4738688" cy="2914477"/>
          </a:xfrm>
          <a:custGeom>
            <a:avLst/>
            <a:gdLst>
              <a:gd name="T0" fmla="*/ 0 w 2985"/>
              <a:gd name="T1" fmla="*/ 323 h 1815"/>
              <a:gd name="T2" fmla="*/ 1492 w 2985"/>
              <a:gd name="T3" fmla="*/ 1815 h 1815"/>
              <a:gd name="T4" fmla="*/ 2985 w 2985"/>
              <a:gd name="T5" fmla="*/ 323 h 1815"/>
              <a:gd name="T6" fmla="*/ 2950 w 2985"/>
              <a:gd name="T7" fmla="*/ 0 h 1815"/>
              <a:gd name="T8" fmla="*/ 35 w 2985"/>
              <a:gd name="T9" fmla="*/ 0 h 1815"/>
              <a:gd name="T10" fmla="*/ 0 w 2985"/>
              <a:gd name="T11" fmla="*/ 323 h 1815"/>
            </a:gdLst>
            <a:ahLst/>
            <a:cxnLst>
              <a:cxn ang="0">
                <a:pos x="T0" y="T1"/>
              </a:cxn>
              <a:cxn ang="0">
                <a:pos x="T2" y="T3"/>
              </a:cxn>
              <a:cxn ang="0">
                <a:pos x="T4" y="T5"/>
              </a:cxn>
              <a:cxn ang="0">
                <a:pos x="T6" y="T7"/>
              </a:cxn>
              <a:cxn ang="0">
                <a:pos x="T8" y="T9"/>
              </a:cxn>
              <a:cxn ang="0">
                <a:pos x="T10" y="T11"/>
              </a:cxn>
            </a:cxnLst>
            <a:rect l="0" t="0" r="r" b="b"/>
            <a:pathLst>
              <a:path w="2985" h="1815">
                <a:moveTo>
                  <a:pt x="0" y="323"/>
                </a:moveTo>
                <a:cubicBezTo>
                  <a:pt x="0" y="1147"/>
                  <a:pt x="668" y="1815"/>
                  <a:pt x="1492" y="1815"/>
                </a:cubicBezTo>
                <a:cubicBezTo>
                  <a:pt x="2317" y="1815"/>
                  <a:pt x="2985" y="1147"/>
                  <a:pt x="2985" y="323"/>
                </a:cubicBezTo>
                <a:cubicBezTo>
                  <a:pt x="2985" y="212"/>
                  <a:pt x="2973" y="104"/>
                  <a:pt x="2950" y="0"/>
                </a:cubicBezTo>
                <a:cubicBezTo>
                  <a:pt x="35" y="0"/>
                  <a:pt x="35" y="0"/>
                  <a:pt x="35" y="0"/>
                </a:cubicBezTo>
                <a:cubicBezTo>
                  <a:pt x="12" y="104"/>
                  <a:pt x="0" y="212"/>
                  <a:pt x="0" y="323"/>
                </a:cubicBezTo>
                <a:close/>
              </a:path>
            </a:pathLst>
          </a:custGeom>
          <a:gradFill>
            <a:gsLst>
              <a:gs pos="8000">
                <a:schemeClr val="accent4">
                  <a:lumMod val="60000"/>
                  <a:lumOff val="40000"/>
                </a:schemeClr>
              </a:gs>
              <a:gs pos="85000">
                <a:schemeClr val="accent4"/>
              </a:gs>
            </a:gsLst>
            <a:lin ang="0" scaled="0"/>
          </a:gradFill>
          <a:ln>
            <a:noFill/>
          </a:ln>
        </p:spPr>
        <p:txBody>
          <a:bodyPr vert="horz" wrap="square" lIns="91440" tIns="45720" rIns="91440" bIns="45720" numCol="1" anchor="t" anchorCtr="0" compatLnSpc="1"/>
          <a:lstStyle/>
          <a:p>
            <a:endParaRPr lang="zh-CN" altLang="en-US"/>
          </a:p>
        </p:txBody>
      </p:sp>
      <p:sp>
        <p:nvSpPr>
          <p:cNvPr id="341" name="Freeform 516"/>
          <p:cNvSpPr/>
          <p:nvPr userDrawn="1"/>
        </p:nvSpPr>
        <p:spPr bwMode="auto">
          <a:xfrm flipH="1">
            <a:off x="1979613" y="-85725"/>
            <a:ext cx="2701925" cy="2206767"/>
          </a:xfrm>
          <a:custGeom>
            <a:avLst/>
            <a:gdLst>
              <a:gd name="T0" fmla="*/ 1269 w 1702"/>
              <a:gd name="T1" fmla="*/ 1374 h 1374"/>
              <a:gd name="T2" fmla="*/ 1702 w 1702"/>
              <a:gd name="T3" fmla="*/ 323 h 1374"/>
              <a:gd name="T4" fmla="*/ 1667 w 1702"/>
              <a:gd name="T5" fmla="*/ 0 h 1374"/>
              <a:gd name="T6" fmla="*/ 0 w 1702"/>
              <a:gd name="T7" fmla="*/ 0 h 1374"/>
              <a:gd name="T8" fmla="*/ 1269 w 1702"/>
              <a:gd name="T9" fmla="*/ 1374 h 1374"/>
            </a:gdLst>
            <a:ahLst/>
            <a:cxnLst>
              <a:cxn ang="0">
                <a:pos x="T0" y="T1"/>
              </a:cxn>
              <a:cxn ang="0">
                <a:pos x="T2" y="T3"/>
              </a:cxn>
              <a:cxn ang="0">
                <a:pos x="T4" y="T5"/>
              </a:cxn>
              <a:cxn ang="0">
                <a:pos x="T6" y="T7"/>
              </a:cxn>
              <a:cxn ang="0">
                <a:pos x="T8" y="T9"/>
              </a:cxn>
            </a:cxnLst>
            <a:rect l="0" t="0" r="r" b="b"/>
            <a:pathLst>
              <a:path w="1702" h="1374">
                <a:moveTo>
                  <a:pt x="1269" y="1374"/>
                </a:moveTo>
                <a:cubicBezTo>
                  <a:pt x="1536" y="1104"/>
                  <a:pt x="1702" y="733"/>
                  <a:pt x="1702" y="323"/>
                </a:cubicBezTo>
                <a:cubicBezTo>
                  <a:pt x="1702" y="212"/>
                  <a:pt x="1690" y="104"/>
                  <a:pt x="1667" y="0"/>
                </a:cubicBezTo>
                <a:cubicBezTo>
                  <a:pt x="0" y="0"/>
                  <a:pt x="0" y="0"/>
                  <a:pt x="0" y="0"/>
                </a:cubicBezTo>
                <a:lnTo>
                  <a:pt x="1269" y="1374"/>
                </a:lnTo>
                <a:close/>
              </a:path>
            </a:pathLst>
          </a:custGeom>
          <a:gradFill>
            <a:gsLst>
              <a:gs pos="8000">
                <a:schemeClr val="accent5"/>
              </a:gs>
              <a:gs pos="85000">
                <a:schemeClr val="accent3"/>
              </a:gs>
            </a:gsLst>
            <a:lin ang="0" scaled="0"/>
          </a:gradFill>
          <a:ln>
            <a:noFill/>
          </a:ln>
        </p:spPr>
        <p:txBody>
          <a:bodyPr vert="horz" wrap="square" lIns="91440" tIns="45720" rIns="91440" bIns="45720" numCol="1" anchor="t" anchorCtr="0" compatLnSpc="1"/>
          <a:lstStyle/>
          <a:p>
            <a:endParaRPr lang="zh-CN" altLang="en-US"/>
          </a:p>
        </p:txBody>
      </p:sp>
      <p:sp>
        <p:nvSpPr>
          <p:cNvPr id="13" name="标题 1"/>
          <p:cNvSpPr>
            <a:spLocks noGrp="1"/>
          </p:cNvSpPr>
          <p:nvPr userDrawn="1">
            <p:ph type="ctrTitle" hasCustomPrompt="1"/>
          </p:nvPr>
        </p:nvSpPr>
        <p:spPr>
          <a:xfrm>
            <a:off x="6678613" y="2070558"/>
            <a:ext cx="4604544" cy="1621509"/>
          </a:xfrm>
        </p:spPr>
        <p:txBody>
          <a:bodyPr anchor="b">
            <a:normAutofit/>
          </a:bodyPr>
          <a:lstStyle>
            <a:lvl1pPr marL="0" indent="0" algn="l">
              <a:buFont typeface="Arial" pitchFamily="34" charset="0"/>
              <a:buNone/>
              <a:defRPr sz="3200">
                <a:solidFill>
                  <a:schemeClr val="tx1"/>
                </a:solidFill>
              </a:defRPr>
            </a:lvl1pPr>
          </a:lstStyle>
          <a:p>
            <a:r>
              <a:rPr lang="en-US" altLang="zh-CN" dirty="0"/>
              <a:t>Conclusion</a:t>
            </a:r>
            <a:endParaRPr lang="zh-CN" altLang="en-US" dirty="0"/>
          </a:p>
        </p:txBody>
      </p:sp>
      <p:sp>
        <p:nvSpPr>
          <p:cNvPr id="15" name="文本占位符 62"/>
          <p:cNvSpPr>
            <a:spLocks noGrp="1"/>
          </p:cNvSpPr>
          <p:nvPr userDrawn="1">
            <p:ph type="body" sz="quarter" idx="18" hasCustomPrompt="1"/>
          </p:nvPr>
        </p:nvSpPr>
        <p:spPr>
          <a:xfrm>
            <a:off x="6678613" y="4376794"/>
            <a:ext cx="4604544" cy="310871"/>
          </a:xfrm>
        </p:spPr>
        <p:txBody>
          <a:bodyPr vert="horz" lIns="91440" tIns="45720" rIns="91440" bIns="45720" rtlCol="0">
            <a:normAutofit/>
          </a:bodyPr>
          <a:lstStyle>
            <a:lvl1pPr marL="0" indent="0" algn="l">
              <a:buNone/>
              <a:defRPr lang="zh-CN" altLang="en-US" sz="15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r>
              <a:rPr lang="en-US" altLang="zh-CN" dirty="0"/>
              <a:t>Data</a:t>
            </a:r>
          </a:p>
        </p:txBody>
      </p:sp>
      <p:sp>
        <p:nvSpPr>
          <p:cNvPr id="6" name="文本占位符 13"/>
          <p:cNvSpPr>
            <a:spLocks noGrp="1"/>
          </p:cNvSpPr>
          <p:nvPr userDrawn="1">
            <p:ph type="body" sz="quarter" idx="10" hasCustomPrompt="1"/>
          </p:nvPr>
        </p:nvSpPr>
        <p:spPr>
          <a:xfrm>
            <a:off x="6678614" y="4080523"/>
            <a:ext cx="4604544" cy="296271"/>
          </a:xfrm>
        </p:spPr>
        <p:txBody>
          <a:bodyPr vert="horz"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p>
        </p:txBody>
      </p:sp>
      <p:pic>
        <p:nvPicPr>
          <p:cNvPr id="16" name="图片 1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9554536" y="330590"/>
            <a:ext cx="2174882" cy="456069"/>
          </a:xfrm>
          <a:prstGeom prst="rect">
            <a:avLst/>
          </a:prstGeom>
        </p:spPr>
      </p:pic>
    </p:spTree>
    <p:extLst>
      <p:ext uri="{BB962C8B-B14F-4D97-AF65-F5344CB8AC3E}">
        <p14:creationId xmlns:p14="http://schemas.microsoft.com/office/powerpoint/2010/main" val="381941535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800" eaLnBrk="0" fontAlgn="base" hangingPunct="0">
              <a:spcBef>
                <a:spcPct val="0"/>
              </a:spcBef>
              <a:spcAft>
                <a:spcPct val="0"/>
              </a:spcAft>
              <a:defRPr/>
            </a:pPr>
            <a:fld id="{B7777B4F-0286-DE44-939A-59B26D3141B7}" type="datetimeFigureOut">
              <a:rPr lang="zh-CN" altLang="en-US" b="1" smtClean="0">
                <a:solidFill>
                  <a:prstClr val="black">
                    <a:tint val="75000"/>
                  </a:prstClr>
                </a:solidFill>
                <a:ea typeface="华文中宋" charset="0"/>
              </a:rPr>
              <a:pPr defTabSz="685800" eaLnBrk="0" fontAlgn="base" hangingPunct="0">
                <a:spcBef>
                  <a:spcPct val="0"/>
                </a:spcBef>
                <a:spcAft>
                  <a:spcPct val="0"/>
                </a:spcAft>
                <a:defRPr/>
              </a:pPr>
              <a:t>2022/5/25</a:t>
            </a:fld>
            <a:endParaRPr lang="zh-CN" altLang="en-US" b="1">
              <a:solidFill>
                <a:prstClr val="black">
                  <a:tint val="75000"/>
                </a:prstClr>
              </a:solidFill>
              <a:ea typeface="华文中宋" charset="0"/>
            </a:endParaRPr>
          </a:p>
        </p:txBody>
      </p:sp>
      <p:sp>
        <p:nvSpPr>
          <p:cNvPr id="5" name="Footer Placeholder 4"/>
          <p:cNvSpPr>
            <a:spLocks noGrp="1"/>
          </p:cNvSpPr>
          <p:nvPr>
            <p:ph type="ftr" sz="quarter" idx="11"/>
          </p:nvPr>
        </p:nvSpPr>
        <p:spPr/>
        <p:txBody>
          <a:bodyPr/>
          <a:lstStyle/>
          <a:p>
            <a:pPr defTabSz="685800" eaLnBrk="0" fontAlgn="base" hangingPunct="0">
              <a:spcBef>
                <a:spcPct val="0"/>
              </a:spcBef>
              <a:spcAft>
                <a:spcPct val="0"/>
              </a:spcAft>
              <a:defRPr/>
            </a:pPr>
            <a:endParaRPr lang="zh-CN" altLang="en-US" b="1">
              <a:solidFill>
                <a:prstClr val="black">
                  <a:tint val="75000"/>
                </a:prstClr>
              </a:solidFill>
              <a:ea typeface="华文中宋" charset="0"/>
            </a:endParaRPr>
          </a:p>
        </p:txBody>
      </p:sp>
      <p:sp>
        <p:nvSpPr>
          <p:cNvPr id="6" name="Slide Number Placeholder 5"/>
          <p:cNvSpPr>
            <a:spLocks noGrp="1"/>
          </p:cNvSpPr>
          <p:nvPr>
            <p:ph type="sldNum" sz="quarter" idx="12"/>
          </p:nvPr>
        </p:nvSpPr>
        <p:spPr/>
        <p:txBody>
          <a:bodyPr/>
          <a:lstStyle/>
          <a:p>
            <a:pPr defTabSz="685800" eaLnBrk="0" fontAlgn="base" hangingPunct="0">
              <a:spcBef>
                <a:spcPct val="0"/>
              </a:spcBef>
              <a:spcAft>
                <a:spcPct val="0"/>
              </a:spcAft>
              <a:defRPr/>
            </a:pPr>
            <a:fld id="{EADB0674-9F2F-9048-8F8C-240B2AE1FAC2}" type="slidenum">
              <a:rPr lang="zh-CN" altLang="en-US" b="1" smtClean="0">
                <a:solidFill>
                  <a:prstClr val="black">
                    <a:tint val="75000"/>
                  </a:prstClr>
                </a:solidFill>
                <a:ea typeface="华文中宋" charset="0"/>
              </a:rPr>
              <a:pPr defTabSz="685800" eaLnBrk="0" fontAlgn="base" hangingPunct="0">
                <a:spcBef>
                  <a:spcPct val="0"/>
                </a:spcBef>
                <a:spcAft>
                  <a:spcPct val="0"/>
                </a:spcAft>
                <a:defRPr/>
              </a:pPr>
              <a:t>‹#›</a:t>
            </a:fld>
            <a:endParaRPr lang="en-US" altLang="zh-CN" b="1">
              <a:solidFill>
                <a:prstClr val="black">
                  <a:tint val="75000"/>
                </a:prstClr>
              </a:solidFill>
              <a:ea typeface="华文中宋" charset="0"/>
            </a:endParaRPr>
          </a:p>
        </p:txBody>
      </p:sp>
      <p:grpSp>
        <p:nvGrpSpPr>
          <p:cNvPr id="7" name="组合 6">
            <a:extLst>
              <a:ext uri="{FF2B5EF4-FFF2-40B4-BE49-F238E27FC236}">
                <a16:creationId xmlns:a16="http://schemas.microsoft.com/office/drawing/2014/main" id="{04D3A860-5ECF-5603-9597-8E0A9792E6C4}"/>
              </a:ext>
            </a:extLst>
          </p:cNvPr>
          <p:cNvGrpSpPr/>
          <p:nvPr userDrawn="1"/>
        </p:nvGrpSpPr>
        <p:grpSpPr>
          <a:xfrm>
            <a:off x="815011" y="1021543"/>
            <a:ext cx="10538791" cy="0"/>
            <a:chOff x="815009" y="1021543"/>
            <a:chExt cx="10538791" cy="0"/>
          </a:xfrm>
        </p:grpSpPr>
        <p:cxnSp>
          <p:nvCxnSpPr>
            <p:cNvPr id="8" name="直接连接符 7">
              <a:extLst>
                <a:ext uri="{FF2B5EF4-FFF2-40B4-BE49-F238E27FC236}">
                  <a16:creationId xmlns:a16="http://schemas.microsoft.com/office/drawing/2014/main" id="{A394C268-9F69-FD13-ED23-61B0401DBB45}"/>
                </a:ext>
              </a:extLst>
            </p:cNvPr>
            <p:cNvCxnSpPr/>
            <p:nvPr userDrawn="1"/>
          </p:nvCxnSpPr>
          <p:spPr>
            <a:xfrm>
              <a:off x="815009" y="1021543"/>
              <a:ext cx="713715" cy="0"/>
            </a:xfrm>
            <a:prstGeom prst="line">
              <a:avLst/>
            </a:prstGeom>
            <a:ln w="44450">
              <a:solidFill>
                <a:srgbClr val="AE1324"/>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8C3E8AEA-21F9-600A-D7D0-4C430FB8E6C7}"/>
                </a:ext>
              </a:extLst>
            </p:cNvPr>
            <p:cNvCxnSpPr/>
            <p:nvPr userDrawn="1"/>
          </p:nvCxnSpPr>
          <p:spPr>
            <a:xfrm>
              <a:off x="1683945" y="1021543"/>
              <a:ext cx="9669855" cy="0"/>
            </a:xfrm>
            <a:prstGeom prst="line">
              <a:avLst/>
            </a:prstGeom>
            <a:ln w="444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013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eaLnBrk="0" fontAlgn="base" hangingPunct="0">
              <a:spcBef>
                <a:spcPct val="0"/>
              </a:spcBef>
              <a:spcAft>
                <a:spcPct val="0"/>
              </a:spcAft>
              <a:defRPr/>
            </a:pPr>
            <a:fld id="{63C5E0C2-28B8-CE44-9D60-588CFEE87B31}" type="datetimeFigureOut">
              <a:rPr lang="zh-CN" altLang="en-US" b="1" smtClean="0">
                <a:solidFill>
                  <a:prstClr val="black">
                    <a:tint val="75000"/>
                  </a:prstClr>
                </a:solidFill>
                <a:ea typeface="华文中宋" charset="0"/>
              </a:rPr>
              <a:pPr defTabSz="685800" eaLnBrk="0" fontAlgn="base" hangingPunct="0">
                <a:spcBef>
                  <a:spcPct val="0"/>
                </a:spcBef>
                <a:spcAft>
                  <a:spcPct val="0"/>
                </a:spcAft>
                <a:defRPr/>
              </a:pPr>
              <a:t>2022/5/25</a:t>
            </a:fld>
            <a:endParaRPr lang="zh-CN" altLang="en-US" b="1">
              <a:solidFill>
                <a:prstClr val="black">
                  <a:tint val="75000"/>
                </a:prstClr>
              </a:solidFill>
              <a:ea typeface="华文中宋" charset="0"/>
            </a:endParaRPr>
          </a:p>
        </p:txBody>
      </p:sp>
      <p:sp>
        <p:nvSpPr>
          <p:cNvPr id="5" name="Footer Placeholder 4"/>
          <p:cNvSpPr>
            <a:spLocks noGrp="1"/>
          </p:cNvSpPr>
          <p:nvPr>
            <p:ph type="ftr" sz="quarter" idx="11"/>
          </p:nvPr>
        </p:nvSpPr>
        <p:spPr/>
        <p:txBody>
          <a:bodyPr/>
          <a:lstStyle/>
          <a:p>
            <a:pPr defTabSz="685800" eaLnBrk="0" fontAlgn="base" hangingPunct="0">
              <a:spcBef>
                <a:spcPct val="0"/>
              </a:spcBef>
              <a:spcAft>
                <a:spcPct val="0"/>
              </a:spcAft>
              <a:defRPr/>
            </a:pPr>
            <a:endParaRPr lang="zh-CN" altLang="en-US" b="1">
              <a:solidFill>
                <a:prstClr val="black">
                  <a:tint val="75000"/>
                </a:prstClr>
              </a:solidFill>
              <a:ea typeface="华文中宋" charset="0"/>
            </a:endParaRPr>
          </a:p>
        </p:txBody>
      </p:sp>
      <p:sp>
        <p:nvSpPr>
          <p:cNvPr id="6" name="Slide Number Placeholder 5"/>
          <p:cNvSpPr>
            <a:spLocks noGrp="1"/>
          </p:cNvSpPr>
          <p:nvPr>
            <p:ph type="sldNum" sz="quarter" idx="12"/>
          </p:nvPr>
        </p:nvSpPr>
        <p:spPr/>
        <p:txBody>
          <a:bodyPr/>
          <a:lstStyle/>
          <a:p>
            <a:pPr defTabSz="685800" eaLnBrk="0" fontAlgn="base" hangingPunct="0">
              <a:spcBef>
                <a:spcPct val="0"/>
              </a:spcBef>
              <a:spcAft>
                <a:spcPct val="0"/>
              </a:spcAft>
              <a:defRPr/>
            </a:pPr>
            <a:fld id="{41093995-55F8-9440-9010-524D68AC1856}" type="slidenum">
              <a:rPr lang="zh-CN" altLang="en-US" b="1" smtClean="0">
                <a:solidFill>
                  <a:prstClr val="black">
                    <a:tint val="75000"/>
                  </a:prstClr>
                </a:solidFill>
                <a:ea typeface="华文中宋" charset="0"/>
              </a:rPr>
              <a:pPr defTabSz="685800" eaLnBrk="0" fontAlgn="base" hangingPunct="0">
                <a:spcBef>
                  <a:spcPct val="0"/>
                </a:spcBef>
                <a:spcAft>
                  <a:spcPct val="0"/>
                </a:spcAft>
                <a:defRPr/>
              </a:pPr>
              <a:t>‹#›</a:t>
            </a:fld>
            <a:endParaRPr lang="en-US" altLang="zh-CN" b="1">
              <a:solidFill>
                <a:prstClr val="black">
                  <a:tint val="75000"/>
                </a:prstClr>
              </a:solidFill>
              <a:ea typeface="华文中宋" charset="0"/>
            </a:endParaRPr>
          </a:p>
        </p:txBody>
      </p:sp>
    </p:spTree>
    <p:extLst>
      <p:ext uri="{BB962C8B-B14F-4D97-AF65-F5344CB8AC3E}">
        <p14:creationId xmlns:p14="http://schemas.microsoft.com/office/powerpoint/2010/main" val="3645600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7FA7C40F-0D87-4C47-A7B0-B93EF7B2BEDD}" type="datetimeFigureOut">
              <a:rPr lang="zh-CN" altLang="en-US" smtClean="0"/>
              <a:t>2022/5/25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9942B8-D311-4E7D-8579-3E51C69EB101}" type="slidenum">
              <a:rPr lang="zh-CN" altLang="en-US" smtClean="0"/>
              <a:t>‹#›</a:t>
            </a:fld>
            <a:endParaRPr lang="zh-CN" altLang="en-US"/>
          </a:p>
        </p:txBody>
      </p:sp>
    </p:spTree>
    <p:extLst>
      <p:ext uri="{BB962C8B-B14F-4D97-AF65-F5344CB8AC3E}">
        <p14:creationId xmlns:p14="http://schemas.microsoft.com/office/powerpoint/2010/main" val="2126099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defTabSz="685800" eaLnBrk="0" fontAlgn="base" hangingPunct="0">
              <a:spcBef>
                <a:spcPct val="0"/>
              </a:spcBef>
              <a:spcAft>
                <a:spcPct val="0"/>
              </a:spcAft>
              <a:defRPr/>
            </a:pPr>
            <a:fld id="{63C5E0C2-28B8-CE44-9D60-588CFEE87B31}" type="datetimeFigureOut">
              <a:rPr lang="zh-CN" altLang="en-US" b="1" smtClean="0">
                <a:solidFill>
                  <a:prstClr val="black">
                    <a:tint val="75000"/>
                  </a:prstClr>
                </a:solidFill>
                <a:ea typeface="华文中宋" charset="0"/>
              </a:rPr>
              <a:pPr defTabSz="685800" eaLnBrk="0" fontAlgn="base" hangingPunct="0">
                <a:spcBef>
                  <a:spcPct val="0"/>
                </a:spcBef>
                <a:spcAft>
                  <a:spcPct val="0"/>
                </a:spcAft>
                <a:defRPr/>
              </a:pPr>
              <a:t>2022/5/25</a:t>
            </a:fld>
            <a:endParaRPr lang="zh-CN" altLang="en-US" b="1">
              <a:solidFill>
                <a:prstClr val="black">
                  <a:tint val="75000"/>
                </a:prstClr>
              </a:solidFill>
              <a:ea typeface="华文中宋" charset="0"/>
            </a:endParaRPr>
          </a:p>
        </p:txBody>
      </p:sp>
      <p:sp>
        <p:nvSpPr>
          <p:cNvPr id="8" name="Footer Placeholder 7"/>
          <p:cNvSpPr>
            <a:spLocks noGrp="1"/>
          </p:cNvSpPr>
          <p:nvPr>
            <p:ph type="ftr" sz="quarter" idx="11"/>
          </p:nvPr>
        </p:nvSpPr>
        <p:spPr/>
        <p:txBody>
          <a:bodyPr/>
          <a:lstStyle/>
          <a:p>
            <a:pPr defTabSz="685800" eaLnBrk="0" fontAlgn="base" hangingPunct="0">
              <a:spcBef>
                <a:spcPct val="0"/>
              </a:spcBef>
              <a:spcAft>
                <a:spcPct val="0"/>
              </a:spcAft>
              <a:defRPr/>
            </a:pPr>
            <a:endParaRPr lang="zh-CN" altLang="en-US" b="1">
              <a:solidFill>
                <a:prstClr val="black">
                  <a:tint val="75000"/>
                </a:prstClr>
              </a:solidFill>
              <a:ea typeface="华文中宋" charset="0"/>
            </a:endParaRPr>
          </a:p>
        </p:txBody>
      </p:sp>
      <p:sp>
        <p:nvSpPr>
          <p:cNvPr id="9" name="Slide Number Placeholder 8"/>
          <p:cNvSpPr>
            <a:spLocks noGrp="1"/>
          </p:cNvSpPr>
          <p:nvPr>
            <p:ph type="sldNum" sz="quarter" idx="12"/>
          </p:nvPr>
        </p:nvSpPr>
        <p:spPr/>
        <p:txBody>
          <a:bodyPr/>
          <a:lstStyle/>
          <a:p>
            <a:pPr defTabSz="685800" eaLnBrk="0" fontAlgn="base" hangingPunct="0">
              <a:spcBef>
                <a:spcPct val="0"/>
              </a:spcBef>
              <a:spcAft>
                <a:spcPct val="0"/>
              </a:spcAft>
              <a:defRPr/>
            </a:pPr>
            <a:fld id="{41093995-55F8-9440-9010-524D68AC1856}" type="slidenum">
              <a:rPr lang="zh-CN" altLang="en-US" b="1" smtClean="0">
                <a:solidFill>
                  <a:prstClr val="black">
                    <a:tint val="75000"/>
                  </a:prstClr>
                </a:solidFill>
                <a:ea typeface="华文中宋" charset="0"/>
              </a:rPr>
              <a:pPr defTabSz="685800" eaLnBrk="0" fontAlgn="base" hangingPunct="0">
                <a:spcBef>
                  <a:spcPct val="0"/>
                </a:spcBef>
                <a:spcAft>
                  <a:spcPct val="0"/>
                </a:spcAft>
                <a:defRPr/>
              </a:pPr>
              <a:t>‹#›</a:t>
            </a:fld>
            <a:endParaRPr lang="en-US" altLang="zh-CN" b="1">
              <a:solidFill>
                <a:prstClr val="black">
                  <a:tint val="75000"/>
                </a:prstClr>
              </a:solidFill>
              <a:ea typeface="华文中宋" charset="0"/>
            </a:endParaRPr>
          </a:p>
        </p:txBody>
      </p:sp>
    </p:spTree>
    <p:extLst>
      <p:ext uri="{BB962C8B-B14F-4D97-AF65-F5344CB8AC3E}">
        <p14:creationId xmlns:p14="http://schemas.microsoft.com/office/powerpoint/2010/main" val="621157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685800" eaLnBrk="0" fontAlgn="base" hangingPunct="0">
              <a:spcBef>
                <a:spcPct val="0"/>
              </a:spcBef>
              <a:spcAft>
                <a:spcPct val="0"/>
              </a:spcAft>
              <a:defRPr/>
            </a:pPr>
            <a:fld id="{87F89CA9-0F6A-E745-B1B5-0B3A7BE5D970}" type="datetimeFigureOut">
              <a:rPr lang="zh-CN" altLang="en-US" b="1" smtClean="0">
                <a:solidFill>
                  <a:prstClr val="black">
                    <a:tint val="75000"/>
                  </a:prstClr>
                </a:solidFill>
                <a:ea typeface="华文中宋" charset="0"/>
              </a:rPr>
              <a:pPr defTabSz="685800" eaLnBrk="0" fontAlgn="base" hangingPunct="0">
                <a:spcBef>
                  <a:spcPct val="0"/>
                </a:spcBef>
                <a:spcAft>
                  <a:spcPct val="0"/>
                </a:spcAft>
                <a:defRPr/>
              </a:pPr>
              <a:t>2022/5/25</a:t>
            </a:fld>
            <a:endParaRPr lang="zh-CN" altLang="en-US" b="1">
              <a:solidFill>
                <a:prstClr val="black">
                  <a:tint val="75000"/>
                </a:prstClr>
              </a:solidFill>
              <a:ea typeface="华文中宋" charset="0"/>
            </a:endParaRPr>
          </a:p>
        </p:txBody>
      </p:sp>
      <p:sp>
        <p:nvSpPr>
          <p:cNvPr id="4" name="Footer Placeholder 3"/>
          <p:cNvSpPr>
            <a:spLocks noGrp="1"/>
          </p:cNvSpPr>
          <p:nvPr>
            <p:ph type="ftr" sz="quarter" idx="11"/>
          </p:nvPr>
        </p:nvSpPr>
        <p:spPr/>
        <p:txBody>
          <a:bodyPr/>
          <a:lstStyle/>
          <a:p>
            <a:pPr defTabSz="685800" eaLnBrk="0" fontAlgn="base" hangingPunct="0">
              <a:spcBef>
                <a:spcPct val="0"/>
              </a:spcBef>
              <a:spcAft>
                <a:spcPct val="0"/>
              </a:spcAft>
              <a:defRPr/>
            </a:pPr>
            <a:endParaRPr lang="zh-CN" altLang="en-US" b="1">
              <a:solidFill>
                <a:prstClr val="black">
                  <a:tint val="75000"/>
                </a:prstClr>
              </a:solidFill>
              <a:ea typeface="华文中宋" charset="0"/>
            </a:endParaRPr>
          </a:p>
        </p:txBody>
      </p:sp>
      <p:sp>
        <p:nvSpPr>
          <p:cNvPr id="5" name="Slide Number Placeholder 4"/>
          <p:cNvSpPr>
            <a:spLocks noGrp="1"/>
          </p:cNvSpPr>
          <p:nvPr>
            <p:ph type="sldNum" sz="quarter" idx="12"/>
          </p:nvPr>
        </p:nvSpPr>
        <p:spPr/>
        <p:txBody>
          <a:bodyPr/>
          <a:lstStyle/>
          <a:p>
            <a:pPr defTabSz="685800" eaLnBrk="0" fontAlgn="base" hangingPunct="0">
              <a:spcBef>
                <a:spcPct val="0"/>
              </a:spcBef>
              <a:spcAft>
                <a:spcPct val="0"/>
              </a:spcAft>
              <a:defRPr/>
            </a:pPr>
            <a:fld id="{0B721F5A-A6F2-4C4E-BFC8-8F7E8C0B0E84}" type="slidenum">
              <a:rPr lang="zh-CN" altLang="en-US" b="1" smtClean="0">
                <a:solidFill>
                  <a:prstClr val="black">
                    <a:tint val="75000"/>
                  </a:prstClr>
                </a:solidFill>
                <a:ea typeface="华文中宋" charset="0"/>
              </a:rPr>
              <a:pPr defTabSz="685800" eaLnBrk="0" fontAlgn="base" hangingPunct="0">
                <a:spcBef>
                  <a:spcPct val="0"/>
                </a:spcBef>
                <a:spcAft>
                  <a:spcPct val="0"/>
                </a:spcAft>
                <a:defRPr/>
              </a:pPr>
              <a:t>‹#›</a:t>
            </a:fld>
            <a:endParaRPr lang="en-US" altLang="zh-CN" b="1">
              <a:solidFill>
                <a:prstClr val="black">
                  <a:tint val="75000"/>
                </a:prstClr>
              </a:solidFill>
              <a:ea typeface="华文中宋" charset="0"/>
            </a:endParaRPr>
          </a:p>
        </p:txBody>
      </p:sp>
      <p:grpSp>
        <p:nvGrpSpPr>
          <p:cNvPr id="6" name="组合 5">
            <a:extLst>
              <a:ext uri="{FF2B5EF4-FFF2-40B4-BE49-F238E27FC236}">
                <a16:creationId xmlns:a16="http://schemas.microsoft.com/office/drawing/2014/main" id="{9969B96B-BD58-FF55-56CB-46B144D12164}"/>
              </a:ext>
            </a:extLst>
          </p:cNvPr>
          <p:cNvGrpSpPr/>
          <p:nvPr userDrawn="1"/>
        </p:nvGrpSpPr>
        <p:grpSpPr>
          <a:xfrm>
            <a:off x="815011" y="1021543"/>
            <a:ext cx="10538791" cy="0"/>
            <a:chOff x="815009" y="1021543"/>
            <a:chExt cx="10538791" cy="0"/>
          </a:xfrm>
        </p:grpSpPr>
        <p:cxnSp>
          <p:nvCxnSpPr>
            <p:cNvPr id="7" name="直接连接符 6">
              <a:extLst>
                <a:ext uri="{FF2B5EF4-FFF2-40B4-BE49-F238E27FC236}">
                  <a16:creationId xmlns:a16="http://schemas.microsoft.com/office/drawing/2014/main" id="{DB4ACC44-A8BC-29A6-CF15-6536090FF7CD}"/>
                </a:ext>
              </a:extLst>
            </p:cNvPr>
            <p:cNvCxnSpPr/>
            <p:nvPr userDrawn="1"/>
          </p:nvCxnSpPr>
          <p:spPr>
            <a:xfrm>
              <a:off x="815009" y="1021543"/>
              <a:ext cx="713715" cy="0"/>
            </a:xfrm>
            <a:prstGeom prst="line">
              <a:avLst/>
            </a:prstGeom>
            <a:ln w="44450">
              <a:solidFill>
                <a:srgbClr val="AE1324"/>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5F088BAD-D762-46D3-2A2C-9EFAD73712A5}"/>
                </a:ext>
              </a:extLst>
            </p:cNvPr>
            <p:cNvCxnSpPr/>
            <p:nvPr userDrawn="1"/>
          </p:nvCxnSpPr>
          <p:spPr>
            <a:xfrm>
              <a:off x="1683945" y="1021543"/>
              <a:ext cx="9669855" cy="0"/>
            </a:xfrm>
            <a:prstGeom prst="line">
              <a:avLst/>
            </a:prstGeom>
            <a:ln w="44450"/>
          </p:spPr>
          <p:style>
            <a:lnRef idx="1">
              <a:schemeClr val="accent1"/>
            </a:lnRef>
            <a:fillRef idx="0">
              <a:schemeClr val="accent1"/>
            </a:fillRef>
            <a:effectRef idx="0">
              <a:schemeClr val="accent1"/>
            </a:effectRef>
            <a:fontRef idx="minor">
              <a:schemeClr val="tx1"/>
            </a:fontRef>
          </p:style>
        </p:cxnSp>
      </p:grpSp>
      <p:pic>
        <p:nvPicPr>
          <p:cNvPr id="9" name="图片 8" descr="横版组合——透明.png">
            <a:extLst>
              <a:ext uri="{FF2B5EF4-FFF2-40B4-BE49-F238E27FC236}">
                <a16:creationId xmlns:a16="http://schemas.microsoft.com/office/drawing/2014/main" id="{3EF441E3-9E0A-ABAB-2494-49263E33D0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610602" y="6073474"/>
            <a:ext cx="3086577" cy="6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09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eaLnBrk="0" fontAlgn="base" hangingPunct="0">
              <a:spcBef>
                <a:spcPct val="0"/>
              </a:spcBef>
              <a:spcAft>
                <a:spcPct val="0"/>
              </a:spcAft>
              <a:defRPr/>
            </a:pPr>
            <a:fld id="{30E72066-6174-6145-AA6B-3DE5C9EA0DC8}" type="datetimeFigureOut">
              <a:rPr lang="zh-CN" altLang="en-US" b="1" smtClean="0">
                <a:solidFill>
                  <a:prstClr val="black">
                    <a:tint val="75000"/>
                  </a:prstClr>
                </a:solidFill>
                <a:ea typeface="华文中宋" charset="0"/>
              </a:rPr>
              <a:pPr defTabSz="685800" eaLnBrk="0" fontAlgn="base" hangingPunct="0">
                <a:spcBef>
                  <a:spcPct val="0"/>
                </a:spcBef>
                <a:spcAft>
                  <a:spcPct val="0"/>
                </a:spcAft>
                <a:defRPr/>
              </a:pPr>
              <a:t>2022/5/25</a:t>
            </a:fld>
            <a:endParaRPr lang="zh-CN" altLang="en-US" b="1">
              <a:solidFill>
                <a:prstClr val="black">
                  <a:tint val="75000"/>
                </a:prstClr>
              </a:solidFill>
              <a:ea typeface="华文中宋" charset="0"/>
            </a:endParaRPr>
          </a:p>
        </p:txBody>
      </p:sp>
      <p:sp>
        <p:nvSpPr>
          <p:cNvPr id="3" name="Footer Placeholder 2"/>
          <p:cNvSpPr>
            <a:spLocks noGrp="1"/>
          </p:cNvSpPr>
          <p:nvPr>
            <p:ph type="ftr" sz="quarter" idx="11"/>
          </p:nvPr>
        </p:nvSpPr>
        <p:spPr/>
        <p:txBody>
          <a:bodyPr/>
          <a:lstStyle/>
          <a:p>
            <a:pPr defTabSz="685800" eaLnBrk="0" fontAlgn="base" hangingPunct="0">
              <a:spcBef>
                <a:spcPct val="0"/>
              </a:spcBef>
              <a:spcAft>
                <a:spcPct val="0"/>
              </a:spcAft>
              <a:defRPr/>
            </a:pPr>
            <a:endParaRPr lang="zh-CN" altLang="en-US" b="1">
              <a:solidFill>
                <a:prstClr val="black">
                  <a:tint val="75000"/>
                </a:prstClr>
              </a:solidFill>
              <a:ea typeface="华文中宋" charset="0"/>
            </a:endParaRPr>
          </a:p>
        </p:txBody>
      </p:sp>
      <p:sp>
        <p:nvSpPr>
          <p:cNvPr id="4" name="Slide Number Placeholder 3"/>
          <p:cNvSpPr>
            <a:spLocks noGrp="1"/>
          </p:cNvSpPr>
          <p:nvPr>
            <p:ph type="sldNum" sz="quarter" idx="12"/>
          </p:nvPr>
        </p:nvSpPr>
        <p:spPr/>
        <p:txBody>
          <a:bodyPr/>
          <a:lstStyle/>
          <a:p>
            <a:pPr defTabSz="685800" eaLnBrk="0" fontAlgn="base" hangingPunct="0">
              <a:spcBef>
                <a:spcPct val="0"/>
              </a:spcBef>
              <a:spcAft>
                <a:spcPct val="0"/>
              </a:spcAft>
              <a:defRPr/>
            </a:pPr>
            <a:fld id="{FD0C70D4-B8A7-1C47-A003-56128FA9BF31}" type="slidenum">
              <a:rPr lang="zh-CN" altLang="en-US" b="1" smtClean="0">
                <a:solidFill>
                  <a:prstClr val="black">
                    <a:tint val="75000"/>
                  </a:prstClr>
                </a:solidFill>
                <a:ea typeface="华文中宋" charset="0"/>
              </a:rPr>
              <a:pPr defTabSz="685800" eaLnBrk="0" fontAlgn="base" hangingPunct="0">
                <a:spcBef>
                  <a:spcPct val="0"/>
                </a:spcBef>
                <a:spcAft>
                  <a:spcPct val="0"/>
                </a:spcAft>
                <a:defRPr/>
              </a:pPr>
              <a:t>‹#›</a:t>
            </a:fld>
            <a:endParaRPr lang="en-US" altLang="zh-CN" b="1">
              <a:solidFill>
                <a:prstClr val="black">
                  <a:tint val="75000"/>
                </a:prstClr>
              </a:solidFill>
              <a:ea typeface="华文中宋" charset="0"/>
            </a:endParaRPr>
          </a:p>
        </p:txBody>
      </p:sp>
    </p:spTree>
    <p:extLst>
      <p:ext uri="{BB962C8B-B14F-4D97-AF65-F5344CB8AC3E}">
        <p14:creationId xmlns:p14="http://schemas.microsoft.com/office/powerpoint/2010/main" val="1508550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800" eaLnBrk="0" fontAlgn="base" hangingPunct="0">
              <a:spcBef>
                <a:spcPct val="0"/>
              </a:spcBef>
              <a:spcAft>
                <a:spcPct val="0"/>
              </a:spcAft>
              <a:defRPr/>
            </a:pPr>
            <a:fld id="{63C5E0C2-28B8-CE44-9D60-588CFEE87B31}" type="datetimeFigureOut">
              <a:rPr lang="zh-CN" altLang="en-US" b="1" smtClean="0">
                <a:solidFill>
                  <a:prstClr val="black">
                    <a:tint val="75000"/>
                  </a:prstClr>
                </a:solidFill>
                <a:ea typeface="华文中宋" charset="0"/>
              </a:rPr>
              <a:pPr defTabSz="685800" eaLnBrk="0" fontAlgn="base" hangingPunct="0">
                <a:spcBef>
                  <a:spcPct val="0"/>
                </a:spcBef>
                <a:spcAft>
                  <a:spcPct val="0"/>
                </a:spcAft>
                <a:defRPr/>
              </a:pPr>
              <a:t>2022/5/25</a:t>
            </a:fld>
            <a:endParaRPr lang="zh-CN" altLang="en-US" b="1">
              <a:solidFill>
                <a:prstClr val="black">
                  <a:tint val="75000"/>
                </a:prstClr>
              </a:solidFill>
              <a:ea typeface="华文中宋" charset="0"/>
            </a:endParaRPr>
          </a:p>
        </p:txBody>
      </p:sp>
      <p:sp>
        <p:nvSpPr>
          <p:cNvPr id="6" name="Footer Placeholder 5"/>
          <p:cNvSpPr>
            <a:spLocks noGrp="1"/>
          </p:cNvSpPr>
          <p:nvPr>
            <p:ph type="ftr" sz="quarter" idx="11"/>
          </p:nvPr>
        </p:nvSpPr>
        <p:spPr/>
        <p:txBody>
          <a:bodyPr/>
          <a:lstStyle/>
          <a:p>
            <a:pPr defTabSz="685800" eaLnBrk="0" fontAlgn="base" hangingPunct="0">
              <a:spcBef>
                <a:spcPct val="0"/>
              </a:spcBef>
              <a:spcAft>
                <a:spcPct val="0"/>
              </a:spcAft>
              <a:defRPr/>
            </a:pPr>
            <a:endParaRPr lang="zh-CN" altLang="en-US" b="1">
              <a:solidFill>
                <a:prstClr val="black">
                  <a:tint val="75000"/>
                </a:prstClr>
              </a:solidFill>
              <a:ea typeface="华文中宋" charset="0"/>
            </a:endParaRPr>
          </a:p>
        </p:txBody>
      </p:sp>
      <p:sp>
        <p:nvSpPr>
          <p:cNvPr id="7" name="Slide Number Placeholder 6"/>
          <p:cNvSpPr>
            <a:spLocks noGrp="1"/>
          </p:cNvSpPr>
          <p:nvPr>
            <p:ph type="sldNum" sz="quarter" idx="12"/>
          </p:nvPr>
        </p:nvSpPr>
        <p:spPr/>
        <p:txBody>
          <a:bodyPr/>
          <a:lstStyle/>
          <a:p>
            <a:pPr defTabSz="685800" eaLnBrk="0" fontAlgn="base" hangingPunct="0">
              <a:spcBef>
                <a:spcPct val="0"/>
              </a:spcBef>
              <a:spcAft>
                <a:spcPct val="0"/>
              </a:spcAft>
              <a:defRPr/>
            </a:pPr>
            <a:fld id="{41093995-55F8-9440-9010-524D68AC1856}" type="slidenum">
              <a:rPr lang="zh-CN" altLang="en-US" b="1" smtClean="0">
                <a:solidFill>
                  <a:prstClr val="black">
                    <a:tint val="75000"/>
                  </a:prstClr>
                </a:solidFill>
                <a:ea typeface="华文中宋" charset="0"/>
              </a:rPr>
              <a:pPr defTabSz="685800" eaLnBrk="0" fontAlgn="base" hangingPunct="0">
                <a:spcBef>
                  <a:spcPct val="0"/>
                </a:spcBef>
                <a:spcAft>
                  <a:spcPct val="0"/>
                </a:spcAft>
                <a:defRPr/>
              </a:pPr>
              <a:t>‹#›</a:t>
            </a:fld>
            <a:endParaRPr lang="en-US" altLang="zh-CN" b="1">
              <a:solidFill>
                <a:prstClr val="black">
                  <a:tint val="75000"/>
                </a:prstClr>
              </a:solidFill>
              <a:ea typeface="华文中宋" charset="0"/>
            </a:endParaRPr>
          </a:p>
        </p:txBody>
      </p:sp>
    </p:spTree>
    <p:extLst>
      <p:ext uri="{BB962C8B-B14F-4D97-AF65-F5344CB8AC3E}">
        <p14:creationId xmlns:p14="http://schemas.microsoft.com/office/powerpoint/2010/main" val="3164393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800" eaLnBrk="0" fontAlgn="base" hangingPunct="0">
              <a:spcBef>
                <a:spcPct val="0"/>
              </a:spcBef>
              <a:spcAft>
                <a:spcPct val="0"/>
              </a:spcAft>
              <a:defRPr/>
            </a:pPr>
            <a:fld id="{63C5E0C2-28B8-CE44-9D60-588CFEE87B31}" type="datetimeFigureOut">
              <a:rPr lang="zh-CN" altLang="en-US" b="1" smtClean="0">
                <a:solidFill>
                  <a:prstClr val="black">
                    <a:tint val="75000"/>
                  </a:prstClr>
                </a:solidFill>
                <a:ea typeface="华文中宋" charset="0"/>
              </a:rPr>
              <a:pPr defTabSz="685800" eaLnBrk="0" fontAlgn="base" hangingPunct="0">
                <a:spcBef>
                  <a:spcPct val="0"/>
                </a:spcBef>
                <a:spcAft>
                  <a:spcPct val="0"/>
                </a:spcAft>
                <a:defRPr/>
              </a:pPr>
              <a:t>2022/5/25</a:t>
            </a:fld>
            <a:endParaRPr lang="zh-CN" altLang="en-US" b="1">
              <a:solidFill>
                <a:prstClr val="black">
                  <a:tint val="75000"/>
                </a:prstClr>
              </a:solidFill>
              <a:ea typeface="华文中宋" charset="0"/>
            </a:endParaRPr>
          </a:p>
        </p:txBody>
      </p:sp>
      <p:sp>
        <p:nvSpPr>
          <p:cNvPr id="6" name="Footer Placeholder 5"/>
          <p:cNvSpPr>
            <a:spLocks noGrp="1"/>
          </p:cNvSpPr>
          <p:nvPr>
            <p:ph type="ftr" sz="quarter" idx="11"/>
          </p:nvPr>
        </p:nvSpPr>
        <p:spPr/>
        <p:txBody>
          <a:bodyPr/>
          <a:lstStyle/>
          <a:p>
            <a:pPr defTabSz="685800" eaLnBrk="0" fontAlgn="base" hangingPunct="0">
              <a:spcBef>
                <a:spcPct val="0"/>
              </a:spcBef>
              <a:spcAft>
                <a:spcPct val="0"/>
              </a:spcAft>
              <a:defRPr/>
            </a:pPr>
            <a:endParaRPr lang="zh-CN" altLang="en-US" b="1">
              <a:solidFill>
                <a:prstClr val="black">
                  <a:tint val="75000"/>
                </a:prstClr>
              </a:solidFill>
              <a:ea typeface="华文中宋" charset="0"/>
            </a:endParaRPr>
          </a:p>
        </p:txBody>
      </p:sp>
      <p:sp>
        <p:nvSpPr>
          <p:cNvPr id="7" name="Slide Number Placeholder 6"/>
          <p:cNvSpPr>
            <a:spLocks noGrp="1"/>
          </p:cNvSpPr>
          <p:nvPr>
            <p:ph type="sldNum" sz="quarter" idx="12"/>
          </p:nvPr>
        </p:nvSpPr>
        <p:spPr/>
        <p:txBody>
          <a:bodyPr/>
          <a:lstStyle/>
          <a:p>
            <a:pPr defTabSz="685800" eaLnBrk="0" fontAlgn="base" hangingPunct="0">
              <a:spcBef>
                <a:spcPct val="0"/>
              </a:spcBef>
              <a:spcAft>
                <a:spcPct val="0"/>
              </a:spcAft>
              <a:defRPr/>
            </a:pPr>
            <a:fld id="{41093995-55F8-9440-9010-524D68AC1856}" type="slidenum">
              <a:rPr lang="zh-CN" altLang="en-US" b="1" smtClean="0">
                <a:solidFill>
                  <a:prstClr val="black">
                    <a:tint val="75000"/>
                  </a:prstClr>
                </a:solidFill>
                <a:ea typeface="华文中宋" charset="0"/>
              </a:rPr>
              <a:pPr defTabSz="685800" eaLnBrk="0" fontAlgn="base" hangingPunct="0">
                <a:spcBef>
                  <a:spcPct val="0"/>
                </a:spcBef>
                <a:spcAft>
                  <a:spcPct val="0"/>
                </a:spcAft>
                <a:defRPr/>
              </a:pPr>
              <a:t>‹#›</a:t>
            </a:fld>
            <a:endParaRPr lang="en-US" altLang="zh-CN" b="1">
              <a:solidFill>
                <a:prstClr val="black">
                  <a:tint val="75000"/>
                </a:prstClr>
              </a:solidFill>
              <a:ea typeface="华文中宋" charset="0"/>
            </a:endParaRPr>
          </a:p>
        </p:txBody>
      </p:sp>
    </p:spTree>
    <p:extLst>
      <p:ext uri="{BB962C8B-B14F-4D97-AF65-F5344CB8AC3E}">
        <p14:creationId xmlns:p14="http://schemas.microsoft.com/office/powerpoint/2010/main" val="723790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5800" eaLnBrk="0" fontAlgn="base" hangingPunct="0">
              <a:spcBef>
                <a:spcPct val="0"/>
              </a:spcBef>
              <a:spcAft>
                <a:spcPct val="0"/>
              </a:spcAft>
              <a:defRPr/>
            </a:pPr>
            <a:fld id="{63C5E0C2-28B8-CE44-9D60-588CFEE87B31}" type="datetimeFigureOut">
              <a:rPr lang="zh-CN" altLang="en-US" b="1" smtClean="0">
                <a:solidFill>
                  <a:prstClr val="black">
                    <a:tint val="75000"/>
                  </a:prstClr>
                </a:solidFill>
                <a:ea typeface="华文中宋" charset="0"/>
              </a:rPr>
              <a:pPr defTabSz="685800" eaLnBrk="0" fontAlgn="base" hangingPunct="0">
                <a:spcBef>
                  <a:spcPct val="0"/>
                </a:spcBef>
                <a:spcAft>
                  <a:spcPct val="0"/>
                </a:spcAft>
                <a:defRPr/>
              </a:pPr>
              <a:t>2022/5/25</a:t>
            </a:fld>
            <a:endParaRPr lang="zh-CN" altLang="en-US" b="1">
              <a:solidFill>
                <a:prstClr val="black">
                  <a:tint val="75000"/>
                </a:prstClr>
              </a:solidFill>
              <a:ea typeface="华文中宋"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5800" eaLnBrk="0" fontAlgn="base" hangingPunct="0">
              <a:spcBef>
                <a:spcPct val="0"/>
              </a:spcBef>
              <a:spcAft>
                <a:spcPct val="0"/>
              </a:spcAft>
              <a:defRPr/>
            </a:pPr>
            <a:endParaRPr lang="zh-CN" altLang="en-US" b="1">
              <a:solidFill>
                <a:prstClr val="black">
                  <a:tint val="75000"/>
                </a:prstClr>
              </a:solidFill>
              <a:ea typeface="华文中宋"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5800" eaLnBrk="0" fontAlgn="base" hangingPunct="0">
              <a:spcBef>
                <a:spcPct val="0"/>
              </a:spcBef>
              <a:spcAft>
                <a:spcPct val="0"/>
              </a:spcAft>
              <a:defRPr/>
            </a:pPr>
            <a:fld id="{41093995-55F8-9440-9010-524D68AC1856}" type="slidenum">
              <a:rPr lang="zh-CN" altLang="en-US" b="1" smtClean="0">
                <a:solidFill>
                  <a:prstClr val="black">
                    <a:tint val="75000"/>
                  </a:prstClr>
                </a:solidFill>
                <a:ea typeface="华文中宋" charset="0"/>
              </a:rPr>
              <a:pPr defTabSz="685800" eaLnBrk="0" fontAlgn="base" hangingPunct="0">
                <a:spcBef>
                  <a:spcPct val="0"/>
                </a:spcBef>
                <a:spcAft>
                  <a:spcPct val="0"/>
                </a:spcAft>
                <a:defRPr/>
              </a:pPr>
              <a:t>‹#›</a:t>
            </a:fld>
            <a:endParaRPr lang="en-US" altLang="zh-CN" b="1">
              <a:solidFill>
                <a:prstClr val="black">
                  <a:tint val="75000"/>
                </a:prstClr>
              </a:solidFill>
              <a:ea typeface="华文中宋" charset="0"/>
            </a:endParaRPr>
          </a:p>
        </p:txBody>
      </p:sp>
    </p:spTree>
    <p:extLst>
      <p:ext uri="{BB962C8B-B14F-4D97-AF65-F5344CB8AC3E}">
        <p14:creationId xmlns:p14="http://schemas.microsoft.com/office/powerpoint/2010/main" val="2317188399"/>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74" r:id="rId12"/>
    <p:sldLayoutId id="2147483989" r:id="rId13"/>
    <p:sldLayoutId id="21474839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2.jpg"/></Relationships>
</file>

<file path=ppt/slides/_rels/slide11.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image" Target="../media/image5.png"/><Relationship Id="rId12"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2.xml"/><Relationship Id="rId11" Type="http://schemas.openxmlformats.org/officeDocument/2006/relationships/image" Target="../media/image47.png"/><Relationship Id="rId5" Type="http://schemas.openxmlformats.org/officeDocument/2006/relationships/image" Target="../media/image44.png"/><Relationship Id="rId10" Type="http://schemas.openxmlformats.org/officeDocument/2006/relationships/image" Target="../media/image46.png"/><Relationship Id="rId4" Type="http://schemas.openxmlformats.org/officeDocument/2006/relationships/image" Target="../media/image6.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18" Type="http://schemas.openxmlformats.org/officeDocument/2006/relationships/diagramColors" Target="../diagrams/colors3.xml"/><Relationship Id="rId3" Type="http://schemas.openxmlformats.org/officeDocument/2006/relationships/image" Target="../media/image5.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diagramQuickStyle" Target="../diagrams/quickStyle3.xml"/><Relationship Id="rId2" Type="http://schemas.openxmlformats.org/officeDocument/2006/relationships/notesSlide" Target="../notesSlides/notesSlide12.xml"/><Relationship Id="rId16" Type="http://schemas.openxmlformats.org/officeDocument/2006/relationships/diagramLayout" Target="../diagrams/layout3.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diagramData" Target="../diagrams/data3.xml"/><Relationship Id="rId10" Type="http://schemas.openxmlformats.org/officeDocument/2006/relationships/diagramData" Target="../diagrams/data2.xml"/><Relationship Id="rId19" Type="http://schemas.microsoft.com/office/2007/relationships/diagramDrawing" Target="../diagrams/drawing3.xml"/><Relationship Id="rId4" Type="http://schemas.openxmlformats.org/officeDocument/2006/relationships/image" Target="../media/image6.png"/><Relationship Id="rId9" Type="http://schemas.microsoft.com/office/2007/relationships/diagramDrawing" Target="../diagrams/drawing1.xml"/><Relationship Id="rId14" Type="http://schemas.microsoft.com/office/2007/relationships/diagramDrawing" Target="../diagrams/drawing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5.pn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4.jpg"/></Relationships>
</file>

<file path=ppt/slides/_rels/slide4.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5.pn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g"/><Relationship Id="rId5" Type="http://schemas.openxmlformats.org/officeDocument/2006/relationships/image" Target="../media/image18.jpeg"/><Relationship Id="rId10" Type="http://schemas.openxmlformats.org/officeDocument/2006/relationships/image" Target="../media/image23.svg"/><Relationship Id="rId4" Type="http://schemas.openxmlformats.org/officeDocument/2006/relationships/image" Target="../media/image6.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5.png"/><Relationship Id="rId7"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0.wmf"/><Relationship Id="rId3" Type="http://schemas.openxmlformats.org/officeDocument/2006/relationships/notesSlide" Target="../notesSlides/notesSlide6.xml"/><Relationship Id="rId12"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11" Type="http://schemas.openxmlformats.org/officeDocument/2006/relationships/image" Target="../media/image29.wmf"/><Relationship Id="rId5" Type="http://schemas.openxmlformats.org/officeDocument/2006/relationships/image" Target="../media/image6.png"/><Relationship Id="rId10" Type="http://schemas.openxmlformats.org/officeDocument/2006/relationships/oleObject" Target="../embeddings/oleObject1.bin"/><Relationship Id="rId4" Type="http://schemas.openxmlformats.org/officeDocument/2006/relationships/image" Target="../media/image5.png"/><Relationship Id="rId9" Type="http://schemas.openxmlformats.org/officeDocument/2006/relationships/image" Target="../media/image31.jp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oleObject" Target="../embeddings/oleObject4.bin"/><Relationship Id="rId3" Type="http://schemas.openxmlformats.org/officeDocument/2006/relationships/notesSlide" Target="../notesSlides/notesSlide7.xml"/><Relationship Id="rId12" Type="http://schemas.openxmlformats.org/officeDocument/2006/relationships/image" Target="../media/image39.png"/><Relationship Id="rId17" Type="http://schemas.openxmlformats.org/officeDocument/2006/relationships/image" Target="../media/image32.wmf"/><Relationship Id="rId2" Type="http://schemas.openxmlformats.org/officeDocument/2006/relationships/slideLayout" Target="../slideLayouts/slideLayout2.xml"/><Relationship Id="rId16" Type="http://schemas.openxmlformats.org/officeDocument/2006/relationships/oleObject" Target="../embeddings/oleObject3.bin"/><Relationship Id="rId1" Type="http://schemas.openxmlformats.org/officeDocument/2006/relationships/vmlDrawing" Target="../drawings/vmlDrawing2.vml"/><Relationship Id="rId11" Type="http://schemas.openxmlformats.org/officeDocument/2006/relationships/image" Target="../media/image38.png"/><Relationship Id="rId5" Type="http://schemas.openxmlformats.org/officeDocument/2006/relationships/image" Target="../media/image6.png"/><Relationship Id="rId15" Type="http://schemas.openxmlformats.org/officeDocument/2006/relationships/image" Target="../media/image42.png"/><Relationship Id="rId10" Type="http://schemas.openxmlformats.org/officeDocument/2006/relationships/image" Target="../media/image370.png"/><Relationship Id="rId19" Type="http://schemas.openxmlformats.org/officeDocument/2006/relationships/image" Target="../media/image33.wmf"/><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6.jpg"/><Relationship Id="rId7"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0" y="1408612"/>
            <a:ext cx="11988229" cy="1042559"/>
          </a:xfrm>
        </p:spPr>
        <p:txBody>
          <a:bodyPr>
            <a:normAutofit fontScale="90000"/>
          </a:bodyPr>
          <a:lstStyle/>
          <a:p>
            <a:pPr algn="ctr">
              <a:lnSpc>
                <a:spcPct val="100000"/>
              </a:lnSpc>
            </a:pPr>
            <a:r>
              <a:rPr lang="en-US" altLang="zh-CN" sz="4000" b="1" dirty="0">
                <a:latin typeface="Times New Roman" panose="02020603050405020304" pitchFamily="18" charset="0"/>
              </a:rPr>
              <a:t>Topographic analysis of debris flow gullies affected by tectonic activities on the edge of Qinghai-Tibet Plateau</a:t>
            </a:r>
            <a:endParaRPr lang="zh-CN" altLang="en-US" sz="4000" b="1" dirty="0">
              <a:latin typeface="Times New Roman" panose="02020603050405020304" pitchFamily="18" charset="0"/>
            </a:endParaRPr>
          </a:p>
        </p:txBody>
      </p:sp>
      <p:sp>
        <p:nvSpPr>
          <p:cNvPr id="7" name="文本占位符 6"/>
          <p:cNvSpPr>
            <a:spLocks noGrp="1"/>
          </p:cNvSpPr>
          <p:nvPr>
            <p:ph type="body" sz="quarter" idx="11"/>
          </p:nvPr>
        </p:nvSpPr>
        <p:spPr>
          <a:xfrm>
            <a:off x="2022438" y="4597543"/>
            <a:ext cx="6772242" cy="342545"/>
          </a:xfrm>
          <a:gradFill>
            <a:gsLst>
              <a:gs pos="8000">
                <a:schemeClr val="accent2">
                  <a:lumMod val="100000"/>
                </a:schemeClr>
              </a:gs>
              <a:gs pos="87000">
                <a:schemeClr val="accent1"/>
              </a:gs>
            </a:gsLst>
            <a:lin ang="0" scaled="0"/>
          </a:gradFill>
          <a:ln>
            <a:gradFill>
              <a:gsLst>
                <a:gs pos="10000">
                  <a:schemeClr val="accent2">
                    <a:lumMod val="60000"/>
                    <a:lumOff val="40000"/>
                    <a:alpha val="50000"/>
                  </a:schemeClr>
                </a:gs>
                <a:gs pos="87000">
                  <a:schemeClr val="accent1"/>
                </a:gs>
              </a:gsLst>
            </a:gradFill>
          </a:ln>
        </p:spPr>
        <p:txBody>
          <a:bodyPr/>
          <a:lstStyle/>
          <a:p>
            <a:pPr algn="ctr"/>
            <a:r>
              <a:rPr lang="en-US" altLang="zh-CN" sz="1800" b="1" dirty="0">
                <a:solidFill>
                  <a:schemeClr val="bg1">
                    <a:lumMod val="95000"/>
                  </a:schemeClr>
                </a:solidFill>
                <a:latin typeface="Times New Roman" panose="02020603050405020304" pitchFamily="18" charset="0"/>
                <a:cs typeface="Times New Roman" panose="02020603050405020304" pitchFamily="18" charset="0"/>
              </a:rPr>
              <a:t>Institution: Institute of Mountain Hazards and </a:t>
            </a:r>
            <a:r>
              <a:rPr lang="en-US" altLang="zh-CN" sz="1800" b="1" dirty="0" err="1">
                <a:solidFill>
                  <a:schemeClr val="bg1">
                    <a:lumMod val="95000"/>
                  </a:schemeClr>
                </a:solidFill>
                <a:latin typeface="Times New Roman" panose="02020603050405020304" pitchFamily="18" charset="0"/>
                <a:cs typeface="Times New Roman" panose="02020603050405020304" pitchFamily="18" charset="0"/>
              </a:rPr>
              <a:t>Environment,CAS</a:t>
            </a:r>
            <a:endParaRPr lang="en-US" altLang="zh-CN" sz="1800" b="1"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8" name="文本占位符 5"/>
          <p:cNvSpPr txBox="1"/>
          <p:nvPr/>
        </p:nvSpPr>
        <p:spPr>
          <a:xfrm>
            <a:off x="4138916" y="3815209"/>
            <a:ext cx="2939980" cy="342545"/>
          </a:xfrm>
          <a:prstGeom prst="roundRect">
            <a:avLst>
              <a:gd name="adj" fmla="val 50000"/>
            </a:avLst>
          </a:prstGeom>
          <a:gradFill>
            <a:gsLst>
              <a:gs pos="6000">
                <a:schemeClr val="accent2"/>
              </a:gs>
              <a:gs pos="85000">
                <a:schemeClr val="accent1"/>
              </a:gs>
            </a:gsLst>
            <a:lin ang="0" scaled="0"/>
          </a:gradFill>
        </p:spPr>
        <p:txBody>
          <a:bodyPr vert="horz" lIns="91440" tIns="45720" rIns="91440" bIns="45720" rtlCol="0" anchor="ctr">
            <a:noAutofit/>
          </a:bodyPr>
          <a:lstStyle>
            <a:lvl1pPr marL="0" indent="0" algn="l" defTabSz="913765" rtl="0" eaLnBrk="1" latinLnBrk="0" hangingPunct="1">
              <a:lnSpc>
                <a:spcPct val="90000"/>
              </a:lnSpc>
              <a:spcBef>
                <a:spcPts val="1000"/>
              </a:spcBef>
              <a:buFont typeface="Arial" pitchFamily="34" charset="0"/>
              <a:buNone/>
              <a:defRPr sz="1500" b="0" kern="1200">
                <a:solidFill>
                  <a:schemeClr val="bg1"/>
                </a:solidFill>
                <a:latin typeface="+mn-lt"/>
                <a:ea typeface="+mn-ea"/>
                <a:cs typeface="+mn-cs"/>
              </a:defRPr>
            </a:lvl1pPr>
            <a:lvl2pPr marL="457200" indent="0" algn="l" defTabSz="913765" rtl="0" eaLnBrk="1" latinLnBrk="0" hangingPunct="1">
              <a:lnSpc>
                <a:spcPct val="90000"/>
              </a:lnSpc>
              <a:spcBef>
                <a:spcPts val="500"/>
              </a:spcBef>
              <a:buFont typeface="Arial" pitchFamily="34" charset="0"/>
              <a:buNone/>
              <a:defRPr sz="1600" kern="1200">
                <a:solidFill>
                  <a:schemeClr val="tx1"/>
                </a:solidFill>
                <a:latin typeface="+mn-lt"/>
                <a:ea typeface="+mn-ea"/>
                <a:cs typeface="+mn-cs"/>
              </a:defRPr>
            </a:lvl2pPr>
            <a:lvl3pPr marL="914400" indent="0" algn="l" defTabSz="913765" rtl="0" eaLnBrk="1" latinLnBrk="0" hangingPunct="1">
              <a:lnSpc>
                <a:spcPct val="90000"/>
              </a:lnSpc>
              <a:spcBef>
                <a:spcPts val="500"/>
              </a:spcBef>
              <a:buFont typeface="Arial" pitchFamily="34" charset="0"/>
              <a:buNone/>
              <a:defRPr sz="1400" kern="1200">
                <a:solidFill>
                  <a:schemeClr val="tx1"/>
                </a:solidFill>
                <a:latin typeface="+mn-lt"/>
                <a:ea typeface="+mn-ea"/>
                <a:cs typeface="+mn-cs"/>
              </a:defRPr>
            </a:lvl3pPr>
            <a:lvl4pPr marL="1371600" indent="0" algn="l" defTabSz="913765" rtl="0" eaLnBrk="1" latinLnBrk="0" hangingPunct="1">
              <a:lnSpc>
                <a:spcPct val="90000"/>
              </a:lnSpc>
              <a:spcBef>
                <a:spcPts val="500"/>
              </a:spcBef>
              <a:buFont typeface="Arial" pitchFamily="34" charset="0"/>
              <a:buNone/>
              <a:defRPr sz="1200" kern="1200">
                <a:solidFill>
                  <a:schemeClr val="tx1"/>
                </a:solidFill>
                <a:latin typeface="+mn-lt"/>
                <a:ea typeface="+mn-ea"/>
                <a:cs typeface="+mn-cs"/>
              </a:defRPr>
            </a:lvl4pPr>
            <a:lvl5pPr marL="1828800" indent="0" algn="l" defTabSz="913765" rtl="0" eaLnBrk="1" latinLnBrk="0" hangingPunct="1">
              <a:lnSpc>
                <a:spcPct val="90000"/>
              </a:lnSpc>
              <a:spcBef>
                <a:spcPts val="500"/>
              </a:spcBef>
              <a:buFont typeface="Arial" pitchFamily="34" charset="0"/>
              <a:buNone/>
              <a:defRPr sz="12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algn="ctr"/>
            <a:r>
              <a:rPr lang="en-US" altLang="zh-CN" sz="1800" b="1" dirty="0">
                <a:solidFill>
                  <a:schemeClr val="bg1">
                    <a:lumMod val="95000"/>
                  </a:schemeClr>
                </a:solidFill>
                <a:latin typeface="Times New Roman" panose="02020603050405020304" pitchFamily="18" charset="0"/>
                <a:cs typeface="Times New Roman" panose="02020603050405020304" pitchFamily="18" charset="0"/>
              </a:rPr>
              <a:t>Reporter:    Xinyue Liang</a:t>
            </a:r>
          </a:p>
        </p:txBody>
      </p:sp>
      <p:sp>
        <p:nvSpPr>
          <p:cNvPr id="10" name="文本占位符 6">
            <a:extLst>
              <a:ext uri="{FF2B5EF4-FFF2-40B4-BE49-F238E27FC236}">
                <a16:creationId xmlns:a16="http://schemas.microsoft.com/office/drawing/2014/main" id="{614A0332-5FD9-79AA-A873-CA490F0A043F}"/>
              </a:ext>
            </a:extLst>
          </p:cNvPr>
          <p:cNvSpPr txBox="1">
            <a:spLocks/>
          </p:cNvSpPr>
          <p:nvPr/>
        </p:nvSpPr>
        <p:spPr>
          <a:xfrm>
            <a:off x="4138130" y="5379878"/>
            <a:ext cx="2939980" cy="342545"/>
          </a:xfrm>
          <a:prstGeom prst="roundRect">
            <a:avLst>
              <a:gd name="adj" fmla="val 50000"/>
            </a:avLst>
          </a:prstGeom>
          <a:gradFill>
            <a:gsLst>
              <a:gs pos="10000">
                <a:schemeClr val="accent2"/>
              </a:gs>
              <a:gs pos="87000">
                <a:schemeClr val="accent1"/>
              </a:gs>
            </a:gsLst>
            <a:lin ang="0" scaled="0"/>
          </a:gradFill>
          <a:ln>
            <a:noFill/>
          </a:ln>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500" b="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800" b="1" dirty="0">
                <a:solidFill>
                  <a:schemeClr val="bg1">
                    <a:lumMod val="95000"/>
                  </a:schemeClr>
                </a:solidFill>
                <a:latin typeface="Times New Roman" panose="02020603050405020304" pitchFamily="18" charset="0"/>
                <a:cs typeface="Times New Roman" panose="02020603050405020304" pitchFamily="18" charset="0"/>
              </a:rPr>
              <a:t>Time:  2022.05.26</a:t>
            </a:r>
          </a:p>
        </p:txBody>
      </p:sp>
      <p:sp>
        <p:nvSpPr>
          <p:cNvPr id="9" name="文本框 8">
            <a:extLst>
              <a:ext uri="{FF2B5EF4-FFF2-40B4-BE49-F238E27FC236}">
                <a16:creationId xmlns:a16="http://schemas.microsoft.com/office/drawing/2014/main" id="{5F2C6A8E-EB19-E880-FE28-E27E238534BD}"/>
              </a:ext>
            </a:extLst>
          </p:cNvPr>
          <p:cNvSpPr txBox="1"/>
          <p:nvPr/>
        </p:nvSpPr>
        <p:spPr>
          <a:xfrm>
            <a:off x="10340181" y="-6226"/>
            <a:ext cx="1851819" cy="400110"/>
          </a:xfrm>
          <a:prstGeom prst="rect">
            <a:avLst/>
          </a:prstGeom>
          <a:solidFill>
            <a:schemeClr val="bg1">
              <a:alpha val="70000"/>
            </a:schemeClr>
          </a:solidFill>
        </p:spPr>
        <p:txBody>
          <a:bodyPr wrap="square">
            <a:spAutoFit/>
          </a:bodyPr>
          <a:lstStyle/>
          <a:p>
            <a:r>
              <a:rPr lang="en-US" altLang="zh-CN" sz="2000" b="1" dirty="0">
                <a:solidFill>
                  <a:srgbClr val="2F5597"/>
                </a:solidFill>
                <a:latin typeface="Times New Roman" panose="02020603050405020304" pitchFamily="18" charset="0"/>
                <a:cs typeface="Times New Roman" panose="02020603050405020304" pitchFamily="18" charset="0"/>
              </a:rPr>
              <a:t>EGU22-6857</a:t>
            </a:r>
            <a:endParaRPr lang="zh-CN" altLang="en-US" sz="2000" b="1" dirty="0">
              <a:solidFill>
                <a:srgbClr val="2F5597"/>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48B2AA1A-C1A1-AFEC-33AD-D885B1B93A6E}"/>
              </a:ext>
            </a:extLst>
          </p:cNvPr>
          <p:cNvPicPr>
            <a:picLocks noChangeAspect="1"/>
          </p:cNvPicPr>
          <p:nvPr/>
        </p:nvPicPr>
        <p:blipFill>
          <a:blip r:embed="rId3"/>
          <a:stretch>
            <a:fillRect/>
          </a:stretch>
        </p:blipFill>
        <p:spPr>
          <a:xfrm>
            <a:off x="8150956" y="1035629"/>
            <a:ext cx="3658032" cy="1987314"/>
          </a:xfrm>
          <a:prstGeom prst="rect">
            <a:avLst/>
          </a:prstGeom>
        </p:spPr>
      </p:pic>
      <p:pic>
        <p:nvPicPr>
          <p:cNvPr id="9" name="图片 8">
            <a:extLst>
              <a:ext uri="{FF2B5EF4-FFF2-40B4-BE49-F238E27FC236}">
                <a16:creationId xmlns:a16="http://schemas.microsoft.com/office/drawing/2014/main" id="{B0FAECE5-C53C-5571-C488-4BA6C782E6AF}"/>
              </a:ext>
            </a:extLst>
          </p:cNvPr>
          <p:cNvPicPr>
            <a:picLocks noChangeAspect="1"/>
          </p:cNvPicPr>
          <p:nvPr/>
        </p:nvPicPr>
        <p:blipFill>
          <a:blip r:embed="rId4"/>
          <a:stretch>
            <a:fillRect/>
          </a:stretch>
        </p:blipFill>
        <p:spPr>
          <a:xfrm>
            <a:off x="6478231" y="3276600"/>
            <a:ext cx="4793526" cy="3416057"/>
          </a:xfrm>
          <a:prstGeom prst="rect">
            <a:avLst/>
          </a:prstGeom>
        </p:spPr>
      </p:pic>
      <p:sp>
        <p:nvSpPr>
          <p:cNvPr id="2" name="文本框 1">
            <a:extLst>
              <a:ext uri="{FF2B5EF4-FFF2-40B4-BE49-F238E27FC236}">
                <a16:creationId xmlns:a16="http://schemas.microsoft.com/office/drawing/2014/main" id="{D3311F62-C092-4AB2-945B-BEFFCB7479BA}"/>
              </a:ext>
            </a:extLst>
          </p:cNvPr>
          <p:cNvSpPr txBox="1"/>
          <p:nvPr/>
        </p:nvSpPr>
        <p:spPr>
          <a:xfrm>
            <a:off x="1589317" y="671979"/>
            <a:ext cx="184731" cy="646331"/>
          </a:xfrm>
          <a:prstGeom prst="rect">
            <a:avLst/>
          </a:prstGeom>
          <a:noFill/>
        </p:spPr>
        <p:txBody>
          <a:bodyPr wrap="none" rtlCol="0">
            <a:spAutoFit/>
          </a:bodyPr>
          <a:lstStyle/>
          <a:p>
            <a:endParaRPr lang="en-US" altLang="zh-CN" dirty="0"/>
          </a:p>
          <a:p>
            <a:endParaRPr lang="zh-CN" altLang="en-US" dirty="0"/>
          </a:p>
        </p:txBody>
      </p:sp>
      <p:grpSp>
        <p:nvGrpSpPr>
          <p:cNvPr id="14" name="组合 13">
            <a:extLst>
              <a:ext uri="{FF2B5EF4-FFF2-40B4-BE49-F238E27FC236}">
                <a16:creationId xmlns:a16="http://schemas.microsoft.com/office/drawing/2014/main" id="{5734D78D-4B97-8CF3-E8FE-F795A9CE504F}"/>
              </a:ext>
            </a:extLst>
          </p:cNvPr>
          <p:cNvGrpSpPr/>
          <p:nvPr/>
        </p:nvGrpSpPr>
        <p:grpSpPr>
          <a:xfrm>
            <a:off x="2111053" y="238107"/>
            <a:ext cx="9072000" cy="578401"/>
            <a:chOff x="2181148" y="514354"/>
            <a:chExt cx="9072000" cy="422688"/>
          </a:xfrm>
        </p:grpSpPr>
        <p:sp>
          <p:nvSpPr>
            <p:cNvPr id="32" name="矩形 31">
              <a:extLst>
                <a:ext uri="{FF2B5EF4-FFF2-40B4-BE49-F238E27FC236}">
                  <a16:creationId xmlns:a16="http://schemas.microsoft.com/office/drawing/2014/main" id="{CCE23934-7E4D-48C2-BBC1-8CEC18B61934}"/>
                </a:ext>
              </a:extLst>
            </p:cNvPr>
            <p:cNvSpPr>
              <a:spLocks/>
            </p:cNvSpPr>
            <p:nvPr/>
          </p:nvSpPr>
          <p:spPr>
            <a:xfrm>
              <a:off x="2181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1.Background</a:t>
              </a:r>
              <a:endParaRPr lang="zh-CN" altLang="en-US" sz="2000" b="1" dirty="0">
                <a:solidFill>
                  <a:schemeClr val="bg1"/>
                </a:solidFill>
                <a:latin typeface="Times New Roman" panose="02020603050405020304" pitchFamily="18" charset="0"/>
              </a:endParaRPr>
            </a:p>
          </p:txBody>
        </p:sp>
        <p:sp>
          <p:nvSpPr>
            <p:cNvPr id="33" name="矩形 32">
              <a:extLst>
                <a:ext uri="{FF2B5EF4-FFF2-40B4-BE49-F238E27FC236}">
                  <a16:creationId xmlns:a16="http://schemas.microsoft.com/office/drawing/2014/main" id="{55D7F6A0-4A48-4F82-9AE3-390F7D586D04}"/>
                </a:ext>
              </a:extLst>
            </p:cNvPr>
            <p:cNvSpPr>
              <a:spLocks/>
            </p:cNvSpPr>
            <p:nvPr/>
          </p:nvSpPr>
          <p:spPr>
            <a:xfrm>
              <a:off x="4449148" y="514354"/>
              <a:ext cx="2268000" cy="422688"/>
            </a:xfrm>
            <a:prstGeom prst="rect">
              <a:avLst/>
            </a:prstGeom>
            <a:solidFill>
              <a:srgbClr val="4472C4"/>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2.Method</a:t>
              </a:r>
              <a:endParaRPr lang="zh-CN" altLang="en-US" sz="2000" b="1" dirty="0">
                <a:solidFill>
                  <a:schemeClr val="bg1"/>
                </a:solidFill>
                <a:latin typeface="Times New Roman" panose="02020603050405020304" pitchFamily="18" charset="0"/>
              </a:endParaRPr>
            </a:p>
          </p:txBody>
        </p:sp>
        <p:sp>
          <p:nvSpPr>
            <p:cNvPr id="34" name="矩形 33">
              <a:extLst>
                <a:ext uri="{FF2B5EF4-FFF2-40B4-BE49-F238E27FC236}">
                  <a16:creationId xmlns:a16="http://schemas.microsoft.com/office/drawing/2014/main" id="{0CD12E4A-1EA0-4B7B-B13A-3D606F347669}"/>
                </a:ext>
              </a:extLst>
            </p:cNvPr>
            <p:cNvSpPr>
              <a:spLocks/>
            </p:cNvSpPr>
            <p:nvPr/>
          </p:nvSpPr>
          <p:spPr>
            <a:xfrm>
              <a:off x="6717148" y="514354"/>
              <a:ext cx="2268000" cy="422688"/>
            </a:xfrm>
            <a:prstGeom prst="rect">
              <a:avLst/>
            </a:prstGeom>
            <a:solidFill>
              <a:srgbClr val="AE1324"/>
            </a:solidFill>
            <a:ln>
              <a:solidFill>
                <a:srgbClr val="E11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3.Result</a:t>
              </a:r>
              <a:endParaRPr lang="zh-CN" altLang="en-US" sz="2000" b="1" dirty="0">
                <a:solidFill>
                  <a:schemeClr val="bg1"/>
                </a:solidFill>
                <a:latin typeface="Times New Roman" panose="02020603050405020304" pitchFamily="18" charset="0"/>
              </a:endParaRPr>
            </a:p>
          </p:txBody>
        </p:sp>
        <p:sp>
          <p:nvSpPr>
            <p:cNvPr id="35" name="矩形 34">
              <a:extLst>
                <a:ext uri="{FF2B5EF4-FFF2-40B4-BE49-F238E27FC236}">
                  <a16:creationId xmlns:a16="http://schemas.microsoft.com/office/drawing/2014/main" id="{1134404C-E2D4-4783-AEE0-7193AD50E227}"/>
                </a:ext>
              </a:extLst>
            </p:cNvPr>
            <p:cNvSpPr>
              <a:spLocks/>
            </p:cNvSpPr>
            <p:nvPr/>
          </p:nvSpPr>
          <p:spPr>
            <a:xfrm>
              <a:off x="8985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4.Conclusion</a:t>
              </a:r>
              <a:endParaRPr lang="zh-CN" altLang="en-US" sz="2000" b="1" dirty="0">
                <a:solidFill>
                  <a:schemeClr val="bg1"/>
                </a:solidFill>
                <a:latin typeface="Times New Roman" panose="02020603050405020304" pitchFamily="18" charset="0"/>
              </a:endParaRPr>
            </a:p>
          </p:txBody>
        </p:sp>
      </p:grpSp>
      <p:pic>
        <p:nvPicPr>
          <p:cNvPr id="1026" name="Picture 2" descr="EGU logo">
            <a:extLst>
              <a:ext uri="{FF2B5EF4-FFF2-40B4-BE49-F238E27FC236}">
                <a16:creationId xmlns:a16="http://schemas.microsoft.com/office/drawing/2014/main" id="{CD57A5E0-C955-BB3B-2DC1-E8BE045580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08" y="89763"/>
            <a:ext cx="2007243" cy="87816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logo">
            <a:extLst>
              <a:ext uri="{FF2B5EF4-FFF2-40B4-BE49-F238E27FC236}">
                <a16:creationId xmlns:a16="http://schemas.microsoft.com/office/drawing/2014/main" id="{8C100E4C-CC2A-3DD8-BAC3-8C9E3DB28F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32" name="Picture 8" descr="查看源图像">
            <a:extLst>
              <a:ext uri="{FF2B5EF4-FFF2-40B4-BE49-F238E27FC236}">
                <a16:creationId xmlns:a16="http://schemas.microsoft.com/office/drawing/2014/main" id="{116386C1-18DD-0CD0-2CBF-8D59A12573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71757" y="46211"/>
            <a:ext cx="920243" cy="920243"/>
          </a:xfrm>
          <a:prstGeom prst="rect">
            <a:avLst/>
          </a:prstGeom>
          <a:noFill/>
          <a:extLst>
            <a:ext uri="{909E8E84-426E-40DD-AFC4-6F175D3DCCD1}">
              <a14:hiddenFill xmlns:a14="http://schemas.microsoft.com/office/drawing/2010/main">
                <a:solidFill>
                  <a:srgbClr val="FFFFFF"/>
                </a:solidFill>
              </a14:hiddenFill>
            </a:ext>
          </a:extLst>
        </p:spPr>
      </p:pic>
      <p:sp>
        <p:nvSpPr>
          <p:cNvPr id="21" name="文本框 20">
            <a:extLst>
              <a:ext uri="{FF2B5EF4-FFF2-40B4-BE49-F238E27FC236}">
                <a16:creationId xmlns:a16="http://schemas.microsoft.com/office/drawing/2014/main" id="{AD00465D-2AE2-D445-E33F-3FDC5F748EF0}"/>
              </a:ext>
            </a:extLst>
          </p:cNvPr>
          <p:cNvSpPr txBox="1"/>
          <p:nvPr/>
        </p:nvSpPr>
        <p:spPr>
          <a:xfrm>
            <a:off x="217528" y="1141338"/>
            <a:ext cx="7030126" cy="461665"/>
          </a:xfrm>
          <a:prstGeom prst="rect">
            <a:avLst/>
          </a:prstGeom>
          <a:noFill/>
        </p:spPr>
        <p:txBody>
          <a:bodyPr wrap="square">
            <a:spAutoFit/>
          </a:bodyPr>
          <a:lstStyle/>
          <a:p>
            <a:r>
              <a:rPr lang="en-US" altLang="zh-CN" sz="2400" b="1" dirty="0">
                <a:solidFill>
                  <a:srgbClr val="4472C4"/>
                </a:solidFill>
                <a:latin typeface="Times New Roman" panose="02020603050405020304" pitchFamily="18" charset="0"/>
                <a:cs typeface="Times New Roman" panose="02020603050405020304" pitchFamily="18" charset="0"/>
              </a:rPr>
              <a:t>Characteristics of the three types of debris flow fans</a:t>
            </a:r>
          </a:p>
        </p:txBody>
      </p:sp>
      <p:grpSp>
        <p:nvGrpSpPr>
          <p:cNvPr id="23" name="组合 22">
            <a:extLst>
              <a:ext uri="{FF2B5EF4-FFF2-40B4-BE49-F238E27FC236}">
                <a16:creationId xmlns:a16="http://schemas.microsoft.com/office/drawing/2014/main" id="{92E2A7AF-8478-C55E-400F-3A96E69E6660}"/>
              </a:ext>
            </a:extLst>
          </p:cNvPr>
          <p:cNvGrpSpPr/>
          <p:nvPr/>
        </p:nvGrpSpPr>
        <p:grpSpPr>
          <a:xfrm>
            <a:off x="319178" y="3107607"/>
            <a:ext cx="5450521" cy="3597861"/>
            <a:chOff x="5705608" y="3163306"/>
            <a:chExt cx="5450521" cy="3597861"/>
          </a:xfrm>
        </p:grpSpPr>
        <p:sp>
          <p:nvSpPr>
            <p:cNvPr id="37" name="矩形 36">
              <a:extLst>
                <a:ext uri="{FF2B5EF4-FFF2-40B4-BE49-F238E27FC236}">
                  <a16:creationId xmlns:a16="http://schemas.microsoft.com/office/drawing/2014/main" id="{9E246C03-2EE8-6292-237A-0ABFF754BEA4}"/>
                </a:ext>
              </a:extLst>
            </p:cNvPr>
            <p:cNvSpPr/>
            <p:nvPr/>
          </p:nvSpPr>
          <p:spPr>
            <a:xfrm>
              <a:off x="5705608" y="3182519"/>
              <a:ext cx="5322038" cy="3578648"/>
            </a:xfrm>
            <a:prstGeom prst="rect">
              <a:avLst/>
            </a:prstGeom>
            <a:noFill/>
            <a:ln w="19050">
              <a:solidFill>
                <a:srgbClr val="4472C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文本框 30">
              <a:extLst>
                <a:ext uri="{FF2B5EF4-FFF2-40B4-BE49-F238E27FC236}">
                  <a16:creationId xmlns:a16="http://schemas.microsoft.com/office/drawing/2014/main" id="{3819E776-A23F-3B7B-24D2-01FCEAC3D967}"/>
                </a:ext>
              </a:extLst>
            </p:cNvPr>
            <p:cNvSpPr txBox="1"/>
            <p:nvPr/>
          </p:nvSpPr>
          <p:spPr>
            <a:xfrm>
              <a:off x="5861681" y="3163306"/>
              <a:ext cx="5294448" cy="369332"/>
            </a:xfrm>
            <a:prstGeom prst="rect">
              <a:avLst/>
            </a:prstGeom>
            <a:noFill/>
            <a:ln w="19050">
              <a:noFill/>
            </a:ln>
          </p:spPr>
          <p:txBody>
            <a:bodyPr wrap="square">
              <a:spAutoFit/>
            </a:bodyPr>
            <a:lstStyle/>
            <a:p>
              <a:r>
                <a:rPr lang="en-US" altLang="zh-CN" b="1" dirty="0">
                  <a:solidFill>
                    <a:srgbClr val="FF0000"/>
                  </a:solidFill>
                  <a:latin typeface="Times New Roman" panose="02020603050405020304" pitchFamily="18" charset="0"/>
                  <a:cs typeface="Times New Roman" panose="02020603050405020304" pitchFamily="18" charset="0"/>
                </a:rPr>
                <a:t>Morphological characteristics of debris flow fan</a:t>
              </a:r>
              <a:endParaRPr lang="zh-CN" altLang="en-US" b="1" dirty="0">
                <a:solidFill>
                  <a:srgbClr val="FF0000"/>
                </a:solidFill>
                <a:latin typeface="Times New Roman" panose="02020603050405020304" pitchFamily="18" charset="0"/>
                <a:cs typeface="Times New Roman" panose="02020603050405020304" pitchFamily="18" charset="0"/>
              </a:endParaRPr>
            </a:p>
          </p:txBody>
        </p:sp>
      </p:grpSp>
      <p:grpSp>
        <p:nvGrpSpPr>
          <p:cNvPr id="15" name="组合 14">
            <a:extLst>
              <a:ext uri="{FF2B5EF4-FFF2-40B4-BE49-F238E27FC236}">
                <a16:creationId xmlns:a16="http://schemas.microsoft.com/office/drawing/2014/main" id="{4A81C2BD-A149-DFA0-35D7-541390D44C0D}"/>
              </a:ext>
            </a:extLst>
          </p:cNvPr>
          <p:cNvGrpSpPr/>
          <p:nvPr/>
        </p:nvGrpSpPr>
        <p:grpSpPr>
          <a:xfrm>
            <a:off x="5838956" y="3126820"/>
            <a:ext cx="6256199" cy="3578648"/>
            <a:chOff x="-532881" y="3225301"/>
            <a:chExt cx="6256199" cy="3578648"/>
          </a:xfrm>
        </p:grpSpPr>
        <p:sp>
          <p:nvSpPr>
            <p:cNvPr id="29" name="文本框 28">
              <a:extLst>
                <a:ext uri="{FF2B5EF4-FFF2-40B4-BE49-F238E27FC236}">
                  <a16:creationId xmlns:a16="http://schemas.microsoft.com/office/drawing/2014/main" id="{F8475126-8ED2-886B-F676-0155356B2C5A}"/>
                </a:ext>
              </a:extLst>
            </p:cNvPr>
            <p:cNvSpPr txBox="1"/>
            <p:nvPr/>
          </p:nvSpPr>
          <p:spPr>
            <a:xfrm>
              <a:off x="-501245" y="3225301"/>
              <a:ext cx="6224563" cy="369332"/>
            </a:xfrm>
            <a:prstGeom prst="rect">
              <a:avLst/>
            </a:prstGeom>
            <a:noFill/>
          </p:spPr>
          <p:txBody>
            <a:bodyPr wrap="square">
              <a:spAutoFit/>
            </a:bodyPr>
            <a:lstStyle/>
            <a:p>
              <a:r>
                <a:rPr lang="en-US" altLang="zh-CN" b="1" dirty="0">
                  <a:solidFill>
                    <a:srgbClr val="FF0000"/>
                  </a:solidFill>
                  <a:latin typeface="Times New Roman" panose="02020603050405020304" pitchFamily="18" charset="0"/>
                  <a:cs typeface="Times New Roman" panose="02020603050405020304" pitchFamily="18" charset="0"/>
                </a:rPr>
                <a:t>Characteristics of particle size distribution on debris flow fan</a:t>
              </a:r>
              <a:endParaRPr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36" name="矩形 35">
              <a:extLst>
                <a:ext uri="{FF2B5EF4-FFF2-40B4-BE49-F238E27FC236}">
                  <a16:creationId xmlns:a16="http://schemas.microsoft.com/office/drawing/2014/main" id="{4EAAE904-82C8-E6E8-BD33-EAAF3817F473}"/>
                </a:ext>
              </a:extLst>
            </p:cNvPr>
            <p:cNvSpPr/>
            <p:nvPr/>
          </p:nvSpPr>
          <p:spPr>
            <a:xfrm>
              <a:off x="-532881" y="3240338"/>
              <a:ext cx="6224562" cy="3563611"/>
            </a:xfrm>
            <a:prstGeom prst="rect">
              <a:avLst/>
            </a:prstGeom>
            <a:noFill/>
            <a:ln w="19050">
              <a:solidFill>
                <a:srgbClr val="4472C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5" name="矩形 24">
            <a:extLst>
              <a:ext uri="{FF2B5EF4-FFF2-40B4-BE49-F238E27FC236}">
                <a16:creationId xmlns:a16="http://schemas.microsoft.com/office/drawing/2014/main" id="{1B3A53C0-E530-CAAD-A80B-853E2E198E6D}"/>
              </a:ext>
            </a:extLst>
          </p:cNvPr>
          <p:cNvSpPr/>
          <p:nvPr/>
        </p:nvSpPr>
        <p:spPr>
          <a:xfrm>
            <a:off x="7890021" y="1084693"/>
            <a:ext cx="4173497" cy="1968082"/>
          </a:xfrm>
          <a:prstGeom prst="rect">
            <a:avLst/>
          </a:prstGeom>
          <a:noFill/>
          <a:ln w="19050">
            <a:solidFill>
              <a:srgbClr val="4472C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EC5BBDB8-4203-0370-D699-04C6E2A84E2B}"/>
              </a:ext>
            </a:extLst>
          </p:cNvPr>
          <p:cNvSpPr txBox="1"/>
          <p:nvPr/>
        </p:nvSpPr>
        <p:spPr>
          <a:xfrm>
            <a:off x="217528" y="1791109"/>
            <a:ext cx="7138769" cy="728148"/>
          </a:xfrm>
          <a:prstGeom prst="rect">
            <a:avLst/>
          </a:prstGeom>
          <a:noFill/>
        </p:spPr>
        <p:txBody>
          <a:bodyPr wrap="square">
            <a:spAutoFit/>
          </a:bodyPr>
          <a:lstStyle/>
          <a:p>
            <a:pPr marL="285750" indent="-285750">
              <a:lnSpc>
                <a:spcPct val="120000"/>
              </a:lnSpc>
              <a:buFont typeface="Wingdings" panose="05000000000000000000" pitchFamily="2" charset="2"/>
              <a:buChar char="Ø"/>
            </a:pPr>
            <a:r>
              <a:rPr lang="zh-CN" altLang="en-US" b="1" dirty="0">
                <a:latin typeface="Times New Roman" panose="02020603050405020304" pitchFamily="18" charset="0"/>
                <a:cs typeface="Times New Roman" panose="02020603050405020304" pitchFamily="18" charset="0"/>
              </a:rPr>
              <a:t>Type I and II hydraulic capacity is large, and its carrying particles are large</a:t>
            </a:r>
          </a:p>
        </p:txBody>
      </p:sp>
      <p:sp>
        <p:nvSpPr>
          <p:cNvPr id="30" name="文本框 29">
            <a:extLst>
              <a:ext uri="{FF2B5EF4-FFF2-40B4-BE49-F238E27FC236}">
                <a16:creationId xmlns:a16="http://schemas.microsoft.com/office/drawing/2014/main" id="{53BD0732-6855-360D-34EA-0FD6AB5402AD}"/>
              </a:ext>
            </a:extLst>
          </p:cNvPr>
          <p:cNvSpPr txBox="1"/>
          <p:nvPr/>
        </p:nvSpPr>
        <p:spPr>
          <a:xfrm>
            <a:off x="217528" y="2594360"/>
            <a:ext cx="7411195" cy="369332"/>
          </a:xfrm>
          <a:prstGeom prst="rect">
            <a:avLst/>
          </a:prstGeom>
          <a:noFill/>
        </p:spPr>
        <p:txBody>
          <a:bodyPr wrap="square">
            <a:spAutoFit/>
          </a:bodyPr>
          <a:lstStyle/>
          <a:p>
            <a:pPr marL="285750" indent="-285750">
              <a:buFont typeface="Wingdings" panose="05000000000000000000" pitchFamily="2" charset="2"/>
              <a:buChar char="Ø"/>
            </a:pPr>
            <a:r>
              <a:rPr lang="en-US" altLang="zh-CN" b="1" dirty="0">
                <a:latin typeface="Times New Roman" panose="02020603050405020304" pitchFamily="18" charset="0"/>
                <a:cs typeface="Times New Roman" panose="02020603050405020304" pitchFamily="18" charset="0"/>
              </a:rPr>
              <a:t>Type III debris flow have weak erosion force and carry small particles</a:t>
            </a:r>
          </a:p>
        </p:txBody>
      </p:sp>
      <p:pic>
        <p:nvPicPr>
          <p:cNvPr id="6" name="图片 5">
            <a:extLst>
              <a:ext uri="{FF2B5EF4-FFF2-40B4-BE49-F238E27FC236}">
                <a16:creationId xmlns:a16="http://schemas.microsoft.com/office/drawing/2014/main" id="{06BA38AB-E959-BF67-9AD5-646B887B7775}"/>
              </a:ext>
            </a:extLst>
          </p:cNvPr>
          <p:cNvPicPr>
            <a:picLocks noChangeAspect="1"/>
          </p:cNvPicPr>
          <p:nvPr/>
        </p:nvPicPr>
        <p:blipFill>
          <a:blip r:embed="rId7"/>
          <a:stretch>
            <a:fillRect/>
          </a:stretch>
        </p:blipFill>
        <p:spPr>
          <a:xfrm>
            <a:off x="475250" y="3448363"/>
            <a:ext cx="5008093" cy="3019111"/>
          </a:xfrm>
          <a:prstGeom prst="rect">
            <a:avLst/>
          </a:prstGeom>
        </p:spPr>
      </p:pic>
    </p:spTree>
    <p:extLst>
      <p:ext uri="{BB962C8B-B14F-4D97-AF65-F5344CB8AC3E}">
        <p14:creationId xmlns:p14="http://schemas.microsoft.com/office/powerpoint/2010/main" val="3241138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3311F62-C092-4AB2-945B-BEFFCB7479BA}"/>
              </a:ext>
            </a:extLst>
          </p:cNvPr>
          <p:cNvSpPr txBox="1"/>
          <p:nvPr/>
        </p:nvSpPr>
        <p:spPr>
          <a:xfrm>
            <a:off x="1589317" y="671979"/>
            <a:ext cx="184731" cy="646331"/>
          </a:xfrm>
          <a:prstGeom prst="rect">
            <a:avLst/>
          </a:prstGeom>
          <a:noFill/>
        </p:spPr>
        <p:txBody>
          <a:bodyPr wrap="none" rtlCol="0">
            <a:spAutoFit/>
          </a:bodyPr>
          <a:lstStyle/>
          <a:p>
            <a:endParaRPr lang="en-US" altLang="zh-CN" dirty="0"/>
          </a:p>
          <a:p>
            <a:endParaRPr lang="zh-CN" altLang="en-US" dirty="0"/>
          </a:p>
        </p:txBody>
      </p:sp>
      <p:grpSp>
        <p:nvGrpSpPr>
          <p:cNvPr id="14" name="组合 13">
            <a:extLst>
              <a:ext uri="{FF2B5EF4-FFF2-40B4-BE49-F238E27FC236}">
                <a16:creationId xmlns:a16="http://schemas.microsoft.com/office/drawing/2014/main" id="{5734D78D-4B97-8CF3-E8FE-F795A9CE504F}"/>
              </a:ext>
            </a:extLst>
          </p:cNvPr>
          <p:cNvGrpSpPr/>
          <p:nvPr/>
        </p:nvGrpSpPr>
        <p:grpSpPr>
          <a:xfrm>
            <a:off x="2111053" y="238107"/>
            <a:ext cx="9072000" cy="578401"/>
            <a:chOff x="2181148" y="514354"/>
            <a:chExt cx="9072000" cy="422688"/>
          </a:xfrm>
        </p:grpSpPr>
        <p:sp>
          <p:nvSpPr>
            <p:cNvPr id="32" name="矩形 31">
              <a:extLst>
                <a:ext uri="{FF2B5EF4-FFF2-40B4-BE49-F238E27FC236}">
                  <a16:creationId xmlns:a16="http://schemas.microsoft.com/office/drawing/2014/main" id="{CCE23934-7E4D-48C2-BBC1-8CEC18B61934}"/>
                </a:ext>
              </a:extLst>
            </p:cNvPr>
            <p:cNvSpPr>
              <a:spLocks/>
            </p:cNvSpPr>
            <p:nvPr/>
          </p:nvSpPr>
          <p:spPr>
            <a:xfrm>
              <a:off x="2181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1.Background</a:t>
              </a:r>
              <a:endParaRPr lang="zh-CN" altLang="en-US" sz="2000" b="1" dirty="0">
                <a:solidFill>
                  <a:schemeClr val="bg1"/>
                </a:solidFill>
                <a:latin typeface="Times New Roman" panose="02020603050405020304" pitchFamily="18" charset="0"/>
              </a:endParaRPr>
            </a:p>
          </p:txBody>
        </p:sp>
        <p:sp>
          <p:nvSpPr>
            <p:cNvPr id="33" name="矩形 32">
              <a:extLst>
                <a:ext uri="{FF2B5EF4-FFF2-40B4-BE49-F238E27FC236}">
                  <a16:creationId xmlns:a16="http://schemas.microsoft.com/office/drawing/2014/main" id="{55D7F6A0-4A48-4F82-9AE3-390F7D586D04}"/>
                </a:ext>
              </a:extLst>
            </p:cNvPr>
            <p:cNvSpPr>
              <a:spLocks/>
            </p:cNvSpPr>
            <p:nvPr/>
          </p:nvSpPr>
          <p:spPr>
            <a:xfrm>
              <a:off x="4449148" y="514354"/>
              <a:ext cx="2268000" cy="422688"/>
            </a:xfrm>
            <a:prstGeom prst="rect">
              <a:avLst/>
            </a:prstGeom>
            <a:solidFill>
              <a:srgbClr val="4472C4"/>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2.Method</a:t>
              </a:r>
              <a:endParaRPr lang="zh-CN" altLang="en-US" sz="2000" b="1" dirty="0">
                <a:solidFill>
                  <a:schemeClr val="bg1"/>
                </a:solidFill>
                <a:latin typeface="Times New Roman" panose="02020603050405020304" pitchFamily="18" charset="0"/>
              </a:endParaRPr>
            </a:p>
          </p:txBody>
        </p:sp>
        <p:sp>
          <p:nvSpPr>
            <p:cNvPr id="34" name="矩形 33">
              <a:extLst>
                <a:ext uri="{FF2B5EF4-FFF2-40B4-BE49-F238E27FC236}">
                  <a16:creationId xmlns:a16="http://schemas.microsoft.com/office/drawing/2014/main" id="{0CD12E4A-1EA0-4B7B-B13A-3D606F347669}"/>
                </a:ext>
              </a:extLst>
            </p:cNvPr>
            <p:cNvSpPr>
              <a:spLocks/>
            </p:cNvSpPr>
            <p:nvPr/>
          </p:nvSpPr>
          <p:spPr>
            <a:xfrm>
              <a:off x="6717148" y="514354"/>
              <a:ext cx="2268000" cy="422688"/>
            </a:xfrm>
            <a:prstGeom prst="rect">
              <a:avLst/>
            </a:prstGeom>
            <a:solidFill>
              <a:srgbClr val="AE1324"/>
            </a:solidFill>
            <a:ln>
              <a:solidFill>
                <a:srgbClr val="E11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3.Result</a:t>
              </a:r>
              <a:endParaRPr lang="zh-CN" altLang="en-US" sz="2000" b="1" dirty="0">
                <a:solidFill>
                  <a:schemeClr val="bg1"/>
                </a:solidFill>
                <a:latin typeface="Times New Roman" panose="02020603050405020304" pitchFamily="18" charset="0"/>
              </a:endParaRPr>
            </a:p>
          </p:txBody>
        </p:sp>
        <p:sp>
          <p:nvSpPr>
            <p:cNvPr id="35" name="矩形 34">
              <a:extLst>
                <a:ext uri="{FF2B5EF4-FFF2-40B4-BE49-F238E27FC236}">
                  <a16:creationId xmlns:a16="http://schemas.microsoft.com/office/drawing/2014/main" id="{1134404C-E2D4-4783-AEE0-7193AD50E227}"/>
                </a:ext>
              </a:extLst>
            </p:cNvPr>
            <p:cNvSpPr>
              <a:spLocks/>
            </p:cNvSpPr>
            <p:nvPr/>
          </p:nvSpPr>
          <p:spPr>
            <a:xfrm>
              <a:off x="8985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4.Conclusion</a:t>
              </a:r>
              <a:endParaRPr lang="zh-CN" altLang="en-US" sz="2000" b="1" dirty="0">
                <a:solidFill>
                  <a:schemeClr val="bg1"/>
                </a:solidFill>
                <a:latin typeface="Times New Roman" panose="02020603050405020304" pitchFamily="18" charset="0"/>
              </a:endParaRPr>
            </a:p>
          </p:txBody>
        </p:sp>
      </p:grpSp>
      <p:pic>
        <p:nvPicPr>
          <p:cNvPr id="1026" name="Picture 2" descr="EGU logo">
            <a:extLst>
              <a:ext uri="{FF2B5EF4-FFF2-40B4-BE49-F238E27FC236}">
                <a16:creationId xmlns:a16="http://schemas.microsoft.com/office/drawing/2014/main" id="{CD57A5E0-C955-BB3B-2DC1-E8BE045580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08" y="89763"/>
            <a:ext cx="2007243" cy="87816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logo">
            <a:extLst>
              <a:ext uri="{FF2B5EF4-FFF2-40B4-BE49-F238E27FC236}">
                <a16:creationId xmlns:a16="http://schemas.microsoft.com/office/drawing/2014/main" id="{8C100E4C-CC2A-3DD8-BAC3-8C9E3DB28F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32" name="Picture 8" descr="查看源图像">
            <a:extLst>
              <a:ext uri="{FF2B5EF4-FFF2-40B4-BE49-F238E27FC236}">
                <a16:creationId xmlns:a16="http://schemas.microsoft.com/office/drawing/2014/main" id="{116386C1-18DD-0CD0-2CBF-8D59A12573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71757" y="46211"/>
            <a:ext cx="920243" cy="920243"/>
          </a:xfrm>
          <a:prstGeom prst="rect">
            <a:avLst/>
          </a:prstGeom>
          <a:noFill/>
          <a:extLst>
            <a:ext uri="{909E8E84-426E-40DD-AFC4-6F175D3DCCD1}">
              <a14:hiddenFill xmlns:a14="http://schemas.microsoft.com/office/drawing/2010/main">
                <a:solidFill>
                  <a:srgbClr val="FFFFFF"/>
                </a:solidFill>
              </a14:hiddenFill>
            </a:ext>
          </a:extLst>
        </p:spPr>
      </p:pic>
      <p:pic>
        <p:nvPicPr>
          <p:cNvPr id="17" name="内容占位符 3">
            <a:extLst>
              <a:ext uri="{FF2B5EF4-FFF2-40B4-BE49-F238E27FC236}">
                <a16:creationId xmlns:a16="http://schemas.microsoft.com/office/drawing/2014/main" id="{4B44D495-B7FB-7BD5-B341-147790FDA270}"/>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98579" y="3789135"/>
            <a:ext cx="3590056" cy="2958518"/>
          </a:xfrm>
          <a:prstGeom prst="rect">
            <a:avLst/>
          </a:prstGeom>
        </p:spPr>
      </p:pic>
      <p:sp>
        <p:nvSpPr>
          <p:cNvPr id="19" name="矩形 18">
            <a:extLst>
              <a:ext uri="{FF2B5EF4-FFF2-40B4-BE49-F238E27FC236}">
                <a16:creationId xmlns:a16="http://schemas.microsoft.com/office/drawing/2014/main" id="{CE5782C8-D6AD-6CE1-3381-F9CA1CEFD809}"/>
              </a:ext>
            </a:extLst>
          </p:cNvPr>
          <p:cNvSpPr/>
          <p:nvPr/>
        </p:nvSpPr>
        <p:spPr>
          <a:xfrm>
            <a:off x="67209" y="1095741"/>
            <a:ext cx="4201791" cy="461665"/>
          </a:xfrm>
          <a:prstGeom prst="rect">
            <a:avLst/>
          </a:prstGeom>
        </p:spPr>
        <p:txBody>
          <a:bodyPr wrap="none">
            <a:spAutoFit/>
          </a:bodyPr>
          <a:lstStyle/>
          <a:p>
            <a:r>
              <a:rPr lang="en-US" altLang="zh-CN" sz="2400" b="1" dirty="0">
                <a:solidFill>
                  <a:srgbClr val="4472C4"/>
                </a:solidFill>
                <a:latin typeface="Times New Roman" panose="02020603050405020304" pitchFamily="18" charset="0"/>
                <a:cs typeface="Times New Roman" panose="02020603050405020304" pitchFamily="18" charset="0"/>
              </a:rPr>
              <a:t>Evaluation of debris flow scale</a:t>
            </a:r>
            <a:endParaRPr lang="zh-CN" altLang="en-US" sz="2400" b="1" dirty="0">
              <a:solidFill>
                <a:srgbClr val="4472C4"/>
              </a:solidFill>
              <a:latin typeface="Times New Roman" panose="02020603050405020304" pitchFamily="18" charset="0"/>
              <a:cs typeface="Times New Roman" panose="02020603050405020304" pitchFamily="18" charset="0"/>
            </a:endParaRPr>
          </a:p>
        </p:txBody>
      </p:sp>
      <p:grpSp>
        <p:nvGrpSpPr>
          <p:cNvPr id="5" name="组合 4">
            <a:extLst>
              <a:ext uri="{FF2B5EF4-FFF2-40B4-BE49-F238E27FC236}">
                <a16:creationId xmlns:a16="http://schemas.microsoft.com/office/drawing/2014/main" id="{BE170747-CBCA-DB79-6D45-B3360418F9A3}"/>
              </a:ext>
            </a:extLst>
          </p:cNvPr>
          <p:cNvGrpSpPr/>
          <p:nvPr/>
        </p:nvGrpSpPr>
        <p:grpSpPr>
          <a:xfrm>
            <a:off x="429240" y="2414533"/>
            <a:ext cx="3087219" cy="837665"/>
            <a:chOff x="3329483" y="5604418"/>
            <a:chExt cx="3087219" cy="837665"/>
          </a:xfrm>
        </p:grpSpPr>
        <p:sp>
          <p:nvSpPr>
            <p:cNvPr id="21" name="矩形 20">
              <a:extLst>
                <a:ext uri="{FF2B5EF4-FFF2-40B4-BE49-F238E27FC236}">
                  <a16:creationId xmlns:a16="http://schemas.microsoft.com/office/drawing/2014/main" id="{7B3A5C16-139D-C0FF-92CF-636823F42272}"/>
                </a:ext>
              </a:extLst>
            </p:cNvPr>
            <p:cNvSpPr/>
            <p:nvPr/>
          </p:nvSpPr>
          <p:spPr>
            <a:xfrm>
              <a:off x="3329483" y="5779948"/>
              <a:ext cx="1149947" cy="372958"/>
            </a:xfrm>
            <a:prstGeom prst="rect">
              <a:avLst/>
            </a:prstGeom>
          </p:spPr>
          <p:txBody>
            <a:bodyPr wrap="square">
              <a:spAutoFit/>
            </a:bodyPr>
            <a:lstStyle/>
            <a:p>
              <a:r>
                <a:rPr lang="en-US" altLang="zh-CN" dirty="0">
                  <a:latin typeface="Times New Roman" panose="02020603050405020304" pitchFamily="18" charset="0"/>
                  <a:cs typeface="Times New Roman" panose="02020603050405020304" pitchFamily="18" charset="0"/>
                </a:rPr>
                <a:t>Scale</a:t>
              </a:r>
              <a:r>
                <a:rPr lang="zh-CN" altLang="en-US"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2" name="矩形 21">
                  <a:extLst>
                    <a:ext uri="{FF2B5EF4-FFF2-40B4-BE49-F238E27FC236}">
                      <a16:creationId xmlns:a16="http://schemas.microsoft.com/office/drawing/2014/main" id="{A5E9DD70-2567-4C30-C1A8-F2367FE509C0}"/>
                    </a:ext>
                  </a:extLst>
                </p:cNvPr>
                <p:cNvSpPr/>
                <p:nvPr/>
              </p:nvSpPr>
              <p:spPr>
                <a:xfrm>
                  <a:off x="3955515" y="5604418"/>
                  <a:ext cx="2461187" cy="837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2000" i="1">
                            <a:latin typeface="Cambria Math" panose="02040503050406030204" pitchFamily="18" charset="0"/>
                          </a:rPr>
                          <m:t>𝑃</m:t>
                        </m:r>
                        <m:r>
                          <a:rPr lang="zh-CN" altLang="en-US" sz="2000">
                            <a:latin typeface="Cambria Math" panose="02040503050406030204" pitchFamily="18" charset="0"/>
                          </a:rPr>
                          <m:t>=</m:t>
                        </m:r>
                        <m:nary>
                          <m:naryPr>
                            <m:chr m:val="∑"/>
                            <m:subHide m:val="on"/>
                            <m:supHide m:val="on"/>
                            <m:ctrlPr>
                              <a:rPr lang="zh-CN" altLang="en-US" sz="2000" i="1">
                                <a:latin typeface="Cambria Math" panose="02040503050406030204" pitchFamily="18" charset="0"/>
                              </a:rPr>
                            </m:ctrlPr>
                          </m:naryPr>
                          <m:sub/>
                          <m:sup/>
                          <m:e>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𝑊</m:t>
                                </m:r>
                              </m:e>
                              <m:sub>
                                <m:r>
                                  <a:rPr lang="zh-CN" altLang="en-US" sz="2000" i="1">
                                    <a:latin typeface="Cambria Math" panose="02040503050406030204" pitchFamily="18" charset="0"/>
                                  </a:rPr>
                                  <m:t>𝑖</m:t>
                                </m:r>
                              </m:sub>
                            </m:sSub>
                            <m:r>
                              <a:rPr lang="zh-CN" altLang="en-US" sz="2000">
                                <a:latin typeface="Cambria Math" panose="02040503050406030204" pitchFamily="18" charset="0"/>
                              </a:rPr>
                              <m:t>×</m:t>
                            </m:r>
                            <m:sSub>
                              <m:sSubPr>
                                <m:ctrlPr>
                                  <a:rPr lang="zh-CN" altLang="en-US" sz="2000" i="1">
                                    <a:latin typeface="Cambria Math" panose="02040503050406030204" pitchFamily="18" charset="0"/>
                                  </a:rPr>
                                </m:ctrlPr>
                              </m:sSubPr>
                              <m:e>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𝑌</m:t>
                                    </m:r>
                                  </m:e>
                                  <m:sub>
                                    <m:r>
                                      <a:rPr lang="zh-CN" altLang="en-US" sz="2000" i="1">
                                        <a:latin typeface="Cambria Math" panose="02040503050406030204" pitchFamily="18" charset="0"/>
                                      </a:rPr>
                                      <m:t>𝑖</m:t>
                                    </m:r>
                                  </m:sub>
                                </m:sSub>
                                <m:r>
                                  <a:rPr lang="zh-CN" altLang="en-US" sz="2000" i="1">
                                    <a:latin typeface="Cambria Math" panose="02040503050406030204" pitchFamily="18" charset="0"/>
                                  </a:rPr>
                                  <m:t>𝑈</m:t>
                                </m:r>
                              </m:e>
                              <m:sub>
                                <m:r>
                                  <a:rPr lang="zh-CN" altLang="en-US" sz="2000" i="1">
                                    <a:latin typeface="Cambria Math" panose="02040503050406030204" pitchFamily="18" charset="0"/>
                                  </a:rPr>
                                  <m:t>𝑗</m:t>
                                </m:r>
                              </m:sub>
                            </m:sSub>
                          </m:e>
                        </m:nary>
                      </m:oMath>
                    </m:oMathPara>
                  </a14:m>
                  <a:endParaRPr lang="zh-CN" altLang="en-US" sz="2000" dirty="0"/>
                </a:p>
              </p:txBody>
            </p:sp>
          </mc:Choice>
          <mc:Fallback xmlns="">
            <p:sp>
              <p:nvSpPr>
                <p:cNvPr id="22" name="矩形 21">
                  <a:extLst>
                    <a:ext uri="{FF2B5EF4-FFF2-40B4-BE49-F238E27FC236}">
                      <a16:creationId xmlns:a16="http://schemas.microsoft.com/office/drawing/2014/main" id="{A5E9DD70-2567-4C30-C1A8-F2367FE509C0}"/>
                    </a:ext>
                  </a:extLst>
                </p:cNvPr>
                <p:cNvSpPr>
                  <a:spLocks noRot="1" noChangeAspect="1" noMove="1" noResize="1" noEditPoints="1" noAdjustHandles="1" noChangeArrowheads="1" noChangeShapeType="1" noTextEdit="1"/>
                </p:cNvSpPr>
                <p:nvPr/>
              </p:nvSpPr>
              <p:spPr>
                <a:xfrm>
                  <a:off x="3955515" y="5604418"/>
                  <a:ext cx="2461187" cy="837665"/>
                </a:xfrm>
                <a:prstGeom prst="rect">
                  <a:avLst/>
                </a:prstGeom>
                <a:blipFill>
                  <a:blip r:embed="rId8"/>
                  <a:stretch>
                    <a:fillRect/>
                  </a:stretch>
                </a:blipFill>
              </p:spPr>
              <p:txBody>
                <a:bodyPr/>
                <a:lstStyle/>
                <a:p>
                  <a:r>
                    <a:rPr lang="zh-CN" altLang="en-US">
                      <a:noFill/>
                    </a:rPr>
                    <a:t> </a:t>
                  </a:r>
                </a:p>
              </p:txBody>
            </p:sp>
          </mc:Fallback>
        </mc:AlternateContent>
      </p:grpSp>
      <p:sp>
        <p:nvSpPr>
          <p:cNvPr id="6" name="文本框 5">
            <a:extLst>
              <a:ext uri="{FF2B5EF4-FFF2-40B4-BE49-F238E27FC236}">
                <a16:creationId xmlns:a16="http://schemas.microsoft.com/office/drawing/2014/main" id="{DADCC669-7FAE-4E27-1652-DF56AD091B73}"/>
              </a:ext>
            </a:extLst>
          </p:cNvPr>
          <p:cNvSpPr txBox="1"/>
          <p:nvPr/>
        </p:nvSpPr>
        <p:spPr>
          <a:xfrm>
            <a:off x="294917" y="3199230"/>
            <a:ext cx="3746376" cy="646331"/>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Factor Weight of Three Types of Debris Flow</a:t>
            </a:r>
            <a:endParaRPr lang="zh-CN" altLang="en-US" b="1" dirty="0">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66A9E876-AB26-DA49-1470-9148E31766B7}"/>
              </a:ext>
            </a:extLst>
          </p:cNvPr>
          <p:cNvSpPr txBox="1"/>
          <p:nvPr/>
        </p:nvSpPr>
        <p:spPr>
          <a:xfrm>
            <a:off x="294917" y="1750569"/>
            <a:ext cx="4262745" cy="646331"/>
          </a:xfrm>
          <a:prstGeom prst="rect">
            <a:avLst/>
          </a:prstGeom>
          <a:noFill/>
        </p:spPr>
        <p:txBody>
          <a:bodyPr wrap="square">
            <a:spAutoFit/>
          </a:bodyPr>
          <a:lstStyle/>
          <a:p>
            <a:r>
              <a:rPr lang="en-US" altLang="zh-CN" sz="1800" b="1" dirty="0">
                <a:latin typeface="Times New Roman" panose="02020603050405020304" pitchFamily="18" charset="0"/>
                <a:ea typeface="宋体" panose="02010600030101010101" pitchFamily="2" charset="-122"/>
                <a:cs typeface="Times New Roman" panose="02020603050405020304" pitchFamily="18" charset="0"/>
              </a:rPr>
              <a:t>Entropy Weight Method - Fuzzy Mathematics</a:t>
            </a:r>
            <a:endParaRPr lang="zh-CN" altLang="en-US" b="1" dirty="0"/>
          </a:p>
        </p:txBody>
      </p:sp>
      <p:grpSp>
        <p:nvGrpSpPr>
          <p:cNvPr id="24" name="组合 23">
            <a:extLst>
              <a:ext uri="{FF2B5EF4-FFF2-40B4-BE49-F238E27FC236}">
                <a16:creationId xmlns:a16="http://schemas.microsoft.com/office/drawing/2014/main" id="{54C92B40-98D3-13DB-9FA7-ABFFDC1F4327}"/>
              </a:ext>
            </a:extLst>
          </p:cNvPr>
          <p:cNvGrpSpPr/>
          <p:nvPr/>
        </p:nvGrpSpPr>
        <p:grpSpPr>
          <a:xfrm>
            <a:off x="9609112" y="1318309"/>
            <a:ext cx="2268000" cy="5493480"/>
            <a:chOff x="9609112" y="1318309"/>
            <a:chExt cx="2268000" cy="5493480"/>
          </a:xfrm>
        </p:grpSpPr>
        <p:sp>
          <p:nvSpPr>
            <p:cNvPr id="12" name="矩形: 圆角 11">
              <a:extLst>
                <a:ext uri="{FF2B5EF4-FFF2-40B4-BE49-F238E27FC236}">
                  <a16:creationId xmlns:a16="http://schemas.microsoft.com/office/drawing/2014/main" id="{015B72B8-EF97-4215-3A77-4B670AF763F3}"/>
                </a:ext>
              </a:extLst>
            </p:cNvPr>
            <p:cNvSpPr/>
            <p:nvPr/>
          </p:nvSpPr>
          <p:spPr>
            <a:xfrm>
              <a:off x="9609112" y="1318309"/>
              <a:ext cx="2268000" cy="309600"/>
            </a:xfrm>
            <a:prstGeom prst="roundRect">
              <a:avLst/>
            </a:prstGeom>
            <a:solidFill>
              <a:srgbClr val="4472C4"/>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Times New Roman" panose="02020603050405020304" pitchFamily="18" charset="0"/>
                  <a:cs typeface="Times New Roman" panose="02020603050405020304" pitchFamily="18" charset="0"/>
                </a:rPr>
                <a:t>Type1: middle scale</a:t>
              </a:r>
            </a:p>
          </p:txBody>
        </p:sp>
        <p:sp>
          <p:nvSpPr>
            <p:cNvPr id="13" name="矩形: 圆角 12">
              <a:extLst>
                <a:ext uri="{FF2B5EF4-FFF2-40B4-BE49-F238E27FC236}">
                  <a16:creationId xmlns:a16="http://schemas.microsoft.com/office/drawing/2014/main" id="{9C28DFFB-1678-872C-9231-1D92C7F46046}"/>
                </a:ext>
              </a:extLst>
            </p:cNvPr>
            <p:cNvSpPr/>
            <p:nvPr/>
          </p:nvSpPr>
          <p:spPr>
            <a:xfrm>
              <a:off x="9609112" y="3104818"/>
              <a:ext cx="2184971" cy="309600"/>
            </a:xfrm>
            <a:prstGeom prst="roundRect">
              <a:avLst/>
            </a:prstGeom>
            <a:solidFill>
              <a:srgbClr val="4472C4"/>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Times New Roman" panose="02020603050405020304" pitchFamily="18" charset="0"/>
                  <a:cs typeface="Times New Roman" panose="02020603050405020304" pitchFamily="18" charset="0"/>
                </a:rPr>
                <a:t>Type2: large scale</a:t>
              </a:r>
            </a:p>
          </p:txBody>
        </p:sp>
        <p:sp>
          <p:nvSpPr>
            <p:cNvPr id="15" name="矩形: 圆角 14">
              <a:extLst>
                <a:ext uri="{FF2B5EF4-FFF2-40B4-BE49-F238E27FC236}">
                  <a16:creationId xmlns:a16="http://schemas.microsoft.com/office/drawing/2014/main" id="{43B4582E-14E2-7CB6-38F2-1258BCD222AB}"/>
                </a:ext>
              </a:extLst>
            </p:cNvPr>
            <p:cNvSpPr/>
            <p:nvPr/>
          </p:nvSpPr>
          <p:spPr>
            <a:xfrm>
              <a:off x="9609112" y="5095980"/>
              <a:ext cx="2184971" cy="309600"/>
            </a:xfrm>
            <a:prstGeom prst="roundRect">
              <a:avLst/>
            </a:prstGeom>
            <a:solidFill>
              <a:srgbClr val="4472C4"/>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Times New Roman" panose="02020603050405020304" pitchFamily="18" charset="0"/>
                  <a:cs typeface="Times New Roman" panose="02020603050405020304" pitchFamily="18" charset="0"/>
                </a:rPr>
                <a:t>Type3: low scale </a:t>
              </a:r>
            </a:p>
          </p:txBody>
        </p:sp>
        <p:pic>
          <p:nvPicPr>
            <p:cNvPr id="7" name="图片 6">
              <a:extLst>
                <a:ext uri="{FF2B5EF4-FFF2-40B4-BE49-F238E27FC236}">
                  <a16:creationId xmlns:a16="http://schemas.microsoft.com/office/drawing/2014/main" id="{606D65CC-9ACA-AD91-6C93-023D14D5D70D}"/>
                </a:ext>
              </a:extLst>
            </p:cNvPr>
            <p:cNvPicPr>
              <a:picLocks noChangeAspect="1"/>
            </p:cNvPicPr>
            <p:nvPr/>
          </p:nvPicPr>
          <p:blipFill rotWithShape="1">
            <a:blip r:embed="rId9"/>
            <a:srcRect t="26463"/>
            <a:stretch/>
          </p:blipFill>
          <p:spPr>
            <a:xfrm>
              <a:off x="9682482" y="5443018"/>
              <a:ext cx="2062973" cy="1368771"/>
            </a:xfrm>
            <a:prstGeom prst="rect">
              <a:avLst/>
            </a:prstGeom>
          </p:spPr>
        </p:pic>
        <p:pic>
          <p:nvPicPr>
            <p:cNvPr id="9" name="图片 8">
              <a:extLst>
                <a:ext uri="{FF2B5EF4-FFF2-40B4-BE49-F238E27FC236}">
                  <a16:creationId xmlns:a16="http://schemas.microsoft.com/office/drawing/2014/main" id="{13CE5C5E-1F18-A9C8-F06D-D4B499BD7814}"/>
                </a:ext>
              </a:extLst>
            </p:cNvPr>
            <p:cNvPicPr>
              <a:picLocks noChangeAspect="1"/>
            </p:cNvPicPr>
            <p:nvPr/>
          </p:nvPicPr>
          <p:blipFill rotWithShape="1">
            <a:blip r:embed="rId10"/>
            <a:srcRect t="3792"/>
            <a:stretch/>
          </p:blipFill>
          <p:spPr>
            <a:xfrm>
              <a:off x="9682482" y="3464104"/>
              <a:ext cx="2062800" cy="1584858"/>
            </a:xfrm>
            <a:prstGeom prst="rect">
              <a:avLst/>
            </a:prstGeom>
          </p:spPr>
        </p:pic>
        <p:pic>
          <p:nvPicPr>
            <p:cNvPr id="16" name="图片 15">
              <a:extLst>
                <a:ext uri="{FF2B5EF4-FFF2-40B4-BE49-F238E27FC236}">
                  <a16:creationId xmlns:a16="http://schemas.microsoft.com/office/drawing/2014/main" id="{C9CA71E3-BBB9-517A-7DF6-842EF2307152}"/>
                </a:ext>
              </a:extLst>
            </p:cNvPr>
            <p:cNvPicPr>
              <a:picLocks noChangeAspect="1"/>
            </p:cNvPicPr>
            <p:nvPr/>
          </p:nvPicPr>
          <p:blipFill>
            <a:blip r:embed="rId11"/>
            <a:stretch>
              <a:fillRect/>
            </a:stretch>
          </p:blipFill>
          <p:spPr>
            <a:xfrm>
              <a:off x="9682482" y="1670756"/>
              <a:ext cx="2062800" cy="1394868"/>
            </a:xfrm>
            <a:prstGeom prst="rect">
              <a:avLst/>
            </a:prstGeom>
          </p:spPr>
        </p:pic>
      </p:grpSp>
      <p:sp>
        <p:nvSpPr>
          <p:cNvPr id="36" name="文本框 35">
            <a:extLst>
              <a:ext uri="{FF2B5EF4-FFF2-40B4-BE49-F238E27FC236}">
                <a16:creationId xmlns:a16="http://schemas.microsoft.com/office/drawing/2014/main" id="{1DB3AB04-E17B-7B03-7297-71D9FDB63CBB}"/>
              </a:ext>
            </a:extLst>
          </p:cNvPr>
          <p:cNvSpPr txBox="1"/>
          <p:nvPr/>
        </p:nvSpPr>
        <p:spPr>
          <a:xfrm>
            <a:off x="4455920" y="1633714"/>
            <a:ext cx="6123398" cy="369332"/>
          </a:xfrm>
          <a:prstGeom prst="rect">
            <a:avLst/>
          </a:prstGeom>
          <a:noFill/>
        </p:spPr>
        <p:txBody>
          <a:bodyPr wrap="square">
            <a:spAutoFit/>
          </a:bodyPr>
          <a:lstStyle/>
          <a:p>
            <a:r>
              <a:rPr lang="en-US" altLang="zh-CN" b="1" dirty="0">
                <a:latin typeface="Times New Roman" panose="02020603050405020304" pitchFamily="18" charset="0"/>
                <a:ea typeface="宋体" panose="02010600030101010101" pitchFamily="2" charset="-122"/>
                <a:cs typeface="Times New Roman" panose="02020603050405020304" pitchFamily="18" charset="0"/>
              </a:rPr>
              <a:t>Spatial distribution of debris flow scale evaluation</a:t>
            </a:r>
            <a:endParaRPr lang="zh-CN" altLang="en-US"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7" name="矩形 36">
            <a:extLst>
              <a:ext uri="{FF2B5EF4-FFF2-40B4-BE49-F238E27FC236}">
                <a16:creationId xmlns:a16="http://schemas.microsoft.com/office/drawing/2014/main" id="{59D3579E-513D-4142-5477-6ABB5A50F644}"/>
              </a:ext>
            </a:extLst>
          </p:cNvPr>
          <p:cNvSpPr/>
          <p:nvPr/>
        </p:nvSpPr>
        <p:spPr>
          <a:xfrm>
            <a:off x="131294" y="1679595"/>
            <a:ext cx="4055052" cy="5132194"/>
          </a:xfrm>
          <a:prstGeom prst="rect">
            <a:avLst/>
          </a:prstGeom>
          <a:noFill/>
          <a:ln w="19050">
            <a:solidFill>
              <a:srgbClr val="4472C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矩形 37">
            <a:extLst>
              <a:ext uri="{FF2B5EF4-FFF2-40B4-BE49-F238E27FC236}">
                <a16:creationId xmlns:a16="http://schemas.microsoft.com/office/drawing/2014/main" id="{115C4D1A-8B17-165B-06C9-48B2BB272B1B}"/>
              </a:ext>
            </a:extLst>
          </p:cNvPr>
          <p:cNvSpPr/>
          <p:nvPr/>
        </p:nvSpPr>
        <p:spPr>
          <a:xfrm>
            <a:off x="4455920" y="1658270"/>
            <a:ext cx="5001985" cy="5132194"/>
          </a:xfrm>
          <a:prstGeom prst="rect">
            <a:avLst/>
          </a:prstGeom>
          <a:noFill/>
          <a:ln w="19050">
            <a:solidFill>
              <a:srgbClr val="4472C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a:extLst>
              <a:ext uri="{FF2B5EF4-FFF2-40B4-BE49-F238E27FC236}">
                <a16:creationId xmlns:a16="http://schemas.microsoft.com/office/drawing/2014/main" id="{6D7867D4-F687-872E-571B-3AE461152F37}"/>
              </a:ext>
            </a:extLst>
          </p:cNvPr>
          <p:cNvSpPr/>
          <p:nvPr/>
        </p:nvSpPr>
        <p:spPr>
          <a:xfrm>
            <a:off x="3583134" y="4743450"/>
            <a:ext cx="584304" cy="180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solidFill>
                  <a:schemeClr val="tx1"/>
                </a:solidFill>
                <a:latin typeface="Times New Roman" panose="02020603050405020304" pitchFamily="18" charset="0"/>
                <a:cs typeface="Times New Roman" panose="02020603050405020304" pitchFamily="18" charset="0"/>
              </a:rPr>
              <a:t>weight</a:t>
            </a:r>
            <a:endParaRPr lang="zh-CN" altLang="en-US" sz="1400" dirty="0">
              <a:solidFill>
                <a:schemeClr val="tx1"/>
              </a:solidFill>
              <a:latin typeface="Times New Roman" panose="02020603050405020304" pitchFamily="18" charset="0"/>
              <a:cs typeface="Times New Roman" panose="02020603050405020304" pitchFamily="18" charset="0"/>
            </a:endParaRPr>
          </a:p>
        </p:txBody>
      </p:sp>
      <p:pic>
        <p:nvPicPr>
          <p:cNvPr id="18" name="图片 17">
            <a:extLst>
              <a:ext uri="{FF2B5EF4-FFF2-40B4-BE49-F238E27FC236}">
                <a16:creationId xmlns:a16="http://schemas.microsoft.com/office/drawing/2014/main" id="{B219EAFA-049F-7079-F5A2-B116FB4817F6}"/>
              </a:ext>
            </a:extLst>
          </p:cNvPr>
          <p:cNvPicPr>
            <a:picLocks noChangeAspect="1"/>
          </p:cNvPicPr>
          <p:nvPr/>
        </p:nvPicPr>
        <p:blipFill>
          <a:blip r:embed="rId12"/>
          <a:stretch>
            <a:fillRect/>
          </a:stretch>
        </p:blipFill>
        <p:spPr>
          <a:xfrm>
            <a:off x="4569928" y="1967219"/>
            <a:ext cx="4728972" cy="4817364"/>
          </a:xfrm>
          <a:prstGeom prst="rect">
            <a:avLst/>
          </a:prstGeom>
        </p:spPr>
      </p:pic>
    </p:spTree>
    <p:extLst>
      <p:ext uri="{BB962C8B-B14F-4D97-AF65-F5344CB8AC3E}">
        <p14:creationId xmlns:p14="http://schemas.microsoft.com/office/powerpoint/2010/main" val="16572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3311F62-C092-4AB2-945B-BEFFCB7479BA}"/>
              </a:ext>
            </a:extLst>
          </p:cNvPr>
          <p:cNvSpPr txBox="1"/>
          <p:nvPr/>
        </p:nvSpPr>
        <p:spPr>
          <a:xfrm>
            <a:off x="1589317" y="671979"/>
            <a:ext cx="184731" cy="646331"/>
          </a:xfrm>
          <a:prstGeom prst="rect">
            <a:avLst/>
          </a:prstGeom>
          <a:noFill/>
        </p:spPr>
        <p:txBody>
          <a:bodyPr wrap="none" rtlCol="0">
            <a:spAutoFit/>
          </a:bodyPr>
          <a:lstStyle/>
          <a:p>
            <a:endParaRPr lang="en-US" altLang="zh-CN" dirty="0"/>
          </a:p>
          <a:p>
            <a:endParaRPr lang="zh-CN" altLang="en-US" dirty="0"/>
          </a:p>
        </p:txBody>
      </p:sp>
      <p:grpSp>
        <p:nvGrpSpPr>
          <p:cNvPr id="14" name="组合 13">
            <a:extLst>
              <a:ext uri="{FF2B5EF4-FFF2-40B4-BE49-F238E27FC236}">
                <a16:creationId xmlns:a16="http://schemas.microsoft.com/office/drawing/2014/main" id="{5734D78D-4B97-8CF3-E8FE-F795A9CE504F}"/>
              </a:ext>
            </a:extLst>
          </p:cNvPr>
          <p:cNvGrpSpPr/>
          <p:nvPr/>
        </p:nvGrpSpPr>
        <p:grpSpPr>
          <a:xfrm>
            <a:off x="2111053" y="238107"/>
            <a:ext cx="9072000" cy="578401"/>
            <a:chOff x="2181148" y="514354"/>
            <a:chExt cx="9072000" cy="422688"/>
          </a:xfrm>
        </p:grpSpPr>
        <p:sp>
          <p:nvSpPr>
            <p:cNvPr id="32" name="矩形 31">
              <a:extLst>
                <a:ext uri="{FF2B5EF4-FFF2-40B4-BE49-F238E27FC236}">
                  <a16:creationId xmlns:a16="http://schemas.microsoft.com/office/drawing/2014/main" id="{CCE23934-7E4D-48C2-BBC1-8CEC18B61934}"/>
                </a:ext>
              </a:extLst>
            </p:cNvPr>
            <p:cNvSpPr>
              <a:spLocks/>
            </p:cNvSpPr>
            <p:nvPr/>
          </p:nvSpPr>
          <p:spPr>
            <a:xfrm>
              <a:off x="2181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1.Background</a:t>
              </a:r>
              <a:endParaRPr lang="zh-CN" altLang="en-US" sz="2000" b="1" dirty="0">
                <a:solidFill>
                  <a:schemeClr val="bg1"/>
                </a:solidFill>
                <a:latin typeface="Times New Roman" panose="02020603050405020304" pitchFamily="18" charset="0"/>
              </a:endParaRPr>
            </a:p>
          </p:txBody>
        </p:sp>
        <p:sp>
          <p:nvSpPr>
            <p:cNvPr id="33" name="矩形 32">
              <a:extLst>
                <a:ext uri="{FF2B5EF4-FFF2-40B4-BE49-F238E27FC236}">
                  <a16:creationId xmlns:a16="http://schemas.microsoft.com/office/drawing/2014/main" id="{55D7F6A0-4A48-4F82-9AE3-390F7D586D04}"/>
                </a:ext>
              </a:extLst>
            </p:cNvPr>
            <p:cNvSpPr>
              <a:spLocks/>
            </p:cNvSpPr>
            <p:nvPr/>
          </p:nvSpPr>
          <p:spPr>
            <a:xfrm>
              <a:off x="4449148" y="514354"/>
              <a:ext cx="2268000" cy="422688"/>
            </a:xfrm>
            <a:prstGeom prst="rect">
              <a:avLst/>
            </a:prstGeom>
            <a:solidFill>
              <a:srgbClr val="4472C4"/>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2.Method</a:t>
              </a:r>
              <a:endParaRPr lang="zh-CN" altLang="en-US" sz="2000" b="1" dirty="0">
                <a:solidFill>
                  <a:schemeClr val="bg1"/>
                </a:solidFill>
                <a:latin typeface="Times New Roman" panose="02020603050405020304" pitchFamily="18" charset="0"/>
              </a:endParaRPr>
            </a:p>
          </p:txBody>
        </p:sp>
        <p:sp>
          <p:nvSpPr>
            <p:cNvPr id="34" name="矩形 33">
              <a:extLst>
                <a:ext uri="{FF2B5EF4-FFF2-40B4-BE49-F238E27FC236}">
                  <a16:creationId xmlns:a16="http://schemas.microsoft.com/office/drawing/2014/main" id="{0CD12E4A-1EA0-4B7B-B13A-3D606F347669}"/>
                </a:ext>
              </a:extLst>
            </p:cNvPr>
            <p:cNvSpPr>
              <a:spLocks/>
            </p:cNvSpPr>
            <p:nvPr/>
          </p:nvSpPr>
          <p:spPr>
            <a:xfrm>
              <a:off x="6717148" y="514354"/>
              <a:ext cx="2268000" cy="422688"/>
            </a:xfrm>
            <a:prstGeom prst="rect">
              <a:avLst/>
            </a:prstGeom>
            <a:solidFill>
              <a:srgbClr val="4472C4"/>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3.Result</a:t>
              </a:r>
              <a:endParaRPr lang="zh-CN" altLang="en-US" sz="2000" b="1" dirty="0">
                <a:solidFill>
                  <a:schemeClr val="bg1"/>
                </a:solidFill>
                <a:latin typeface="Times New Roman" panose="02020603050405020304" pitchFamily="18" charset="0"/>
              </a:endParaRPr>
            </a:p>
          </p:txBody>
        </p:sp>
        <p:sp>
          <p:nvSpPr>
            <p:cNvPr id="35" name="矩形 34">
              <a:extLst>
                <a:ext uri="{FF2B5EF4-FFF2-40B4-BE49-F238E27FC236}">
                  <a16:creationId xmlns:a16="http://schemas.microsoft.com/office/drawing/2014/main" id="{1134404C-E2D4-4783-AEE0-7193AD50E227}"/>
                </a:ext>
              </a:extLst>
            </p:cNvPr>
            <p:cNvSpPr>
              <a:spLocks/>
            </p:cNvSpPr>
            <p:nvPr/>
          </p:nvSpPr>
          <p:spPr>
            <a:xfrm>
              <a:off x="8985148" y="514354"/>
              <a:ext cx="2268000" cy="422688"/>
            </a:xfrm>
            <a:prstGeom prst="rect">
              <a:avLst/>
            </a:prstGeom>
            <a:solidFill>
              <a:srgbClr val="AE1324"/>
            </a:solidFill>
            <a:ln>
              <a:solidFill>
                <a:srgbClr val="E11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4.Conclusion</a:t>
              </a:r>
              <a:endParaRPr lang="zh-CN" altLang="en-US" sz="2000" b="1" dirty="0">
                <a:solidFill>
                  <a:schemeClr val="bg1"/>
                </a:solidFill>
                <a:latin typeface="Times New Roman" panose="02020603050405020304" pitchFamily="18" charset="0"/>
              </a:endParaRPr>
            </a:p>
          </p:txBody>
        </p:sp>
      </p:grpSp>
      <p:pic>
        <p:nvPicPr>
          <p:cNvPr id="1026" name="Picture 2" descr="EGU logo">
            <a:extLst>
              <a:ext uri="{FF2B5EF4-FFF2-40B4-BE49-F238E27FC236}">
                <a16:creationId xmlns:a16="http://schemas.microsoft.com/office/drawing/2014/main" id="{CD57A5E0-C955-BB3B-2DC1-E8BE045580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08" y="89763"/>
            <a:ext cx="2007243" cy="8781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查看源图像">
            <a:extLst>
              <a:ext uri="{FF2B5EF4-FFF2-40B4-BE49-F238E27FC236}">
                <a16:creationId xmlns:a16="http://schemas.microsoft.com/office/drawing/2014/main" id="{116386C1-18DD-0CD0-2CBF-8D59A12573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71757" y="46211"/>
            <a:ext cx="920243" cy="9202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图示 24">
            <a:extLst>
              <a:ext uri="{FF2B5EF4-FFF2-40B4-BE49-F238E27FC236}">
                <a16:creationId xmlns:a16="http://schemas.microsoft.com/office/drawing/2014/main" id="{47ED569D-F054-A57B-CE86-1006D2FDF275}"/>
              </a:ext>
            </a:extLst>
          </p:cNvPr>
          <p:cNvGraphicFramePr/>
          <p:nvPr>
            <p:extLst>
              <p:ext uri="{D42A27DB-BD31-4B8C-83A1-F6EECF244321}">
                <p14:modId xmlns:p14="http://schemas.microsoft.com/office/powerpoint/2010/main" val="537294714"/>
              </p:ext>
            </p:extLst>
          </p:nvPr>
        </p:nvGraphicFramePr>
        <p:xfrm>
          <a:off x="1293160" y="1548669"/>
          <a:ext cx="9937174" cy="122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4" name="图示 23">
            <a:extLst>
              <a:ext uri="{FF2B5EF4-FFF2-40B4-BE49-F238E27FC236}">
                <a16:creationId xmlns:a16="http://schemas.microsoft.com/office/drawing/2014/main" id="{A1FD49E2-4290-53EB-5513-74B8C4CBD628}"/>
              </a:ext>
            </a:extLst>
          </p:cNvPr>
          <p:cNvGraphicFramePr/>
          <p:nvPr>
            <p:extLst>
              <p:ext uri="{D42A27DB-BD31-4B8C-83A1-F6EECF244321}">
                <p14:modId xmlns:p14="http://schemas.microsoft.com/office/powerpoint/2010/main" val="2235833205"/>
              </p:ext>
            </p:extLst>
          </p:nvPr>
        </p:nvGraphicFramePr>
        <p:xfrm>
          <a:off x="1293160" y="3217837"/>
          <a:ext cx="9937174" cy="1224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8" name="图示 17">
            <a:extLst>
              <a:ext uri="{FF2B5EF4-FFF2-40B4-BE49-F238E27FC236}">
                <a16:creationId xmlns:a16="http://schemas.microsoft.com/office/drawing/2014/main" id="{994BEC18-55D6-56ED-801F-CBF44739BBFE}"/>
              </a:ext>
            </a:extLst>
          </p:cNvPr>
          <p:cNvGraphicFramePr/>
          <p:nvPr>
            <p:extLst>
              <p:ext uri="{D42A27DB-BD31-4B8C-83A1-F6EECF244321}">
                <p14:modId xmlns:p14="http://schemas.microsoft.com/office/powerpoint/2010/main" val="3546534459"/>
              </p:ext>
            </p:extLst>
          </p:nvPr>
        </p:nvGraphicFramePr>
        <p:xfrm>
          <a:off x="1293159" y="4887004"/>
          <a:ext cx="9937173" cy="122400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1436697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a:xfrm>
            <a:off x="5172075" y="1994358"/>
            <a:ext cx="6705600" cy="1621509"/>
          </a:xfrm>
        </p:spPr>
        <p:txBody>
          <a:bodyPr>
            <a:normAutofit/>
          </a:bodyPr>
          <a:lstStyle/>
          <a:p>
            <a:r>
              <a:rPr lang="en-US" altLang="zh-CN" sz="4400" dirty="0">
                <a:solidFill>
                  <a:srgbClr val="4472C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Thank you for your attention </a:t>
            </a:r>
            <a:endParaRPr lang="zh-CN" altLang="en-US" sz="4400" dirty="0">
              <a:solidFill>
                <a:srgbClr val="4472C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3311F62-C092-4AB2-945B-BEFFCB7479BA}"/>
              </a:ext>
            </a:extLst>
          </p:cNvPr>
          <p:cNvSpPr txBox="1"/>
          <p:nvPr/>
        </p:nvSpPr>
        <p:spPr>
          <a:xfrm>
            <a:off x="1589317" y="671979"/>
            <a:ext cx="184731" cy="646331"/>
          </a:xfrm>
          <a:prstGeom prst="rect">
            <a:avLst/>
          </a:prstGeom>
          <a:noFill/>
        </p:spPr>
        <p:txBody>
          <a:bodyPr wrap="none" rtlCol="0">
            <a:spAutoFit/>
          </a:bodyPr>
          <a:lstStyle/>
          <a:p>
            <a:endParaRPr lang="en-US" altLang="zh-CN" dirty="0"/>
          </a:p>
          <a:p>
            <a:endParaRPr lang="zh-CN" altLang="en-US" dirty="0"/>
          </a:p>
        </p:txBody>
      </p:sp>
      <p:grpSp>
        <p:nvGrpSpPr>
          <p:cNvPr id="14" name="组合 13">
            <a:extLst>
              <a:ext uri="{FF2B5EF4-FFF2-40B4-BE49-F238E27FC236}">
                <a16:creationId xmlns:a16="http://schemas.microsoft.com/office/drawing/2014/main" id="{5734D78D-4B97-8CF3-E8FE-F795A9CE504F}"/>
              </a:ext>
            </a:extLst>
          </p:cNvPr>
          <p:cNvGrpSpPr/>
          <p:nvPr/>
        </p:nvGrpSpPr>
        <p:grpSpPr>
          <a:xfrm>
            <a:off x="2111053" y="238107"/>
            <a:ext cx="9072000" cy="578401"/>
            <a:chOff x="2181148" y="514354"/>
            <a:chExt cx="9072000" cy="422688"/>
          </a:xfrm>
        </p:grpSpPr>
        <p:sp>
          <p:nvSpPr>
            <p:cNvPr id="32" name="矩形 31">
              <a:extLst>
                <a:ext uri="{FF2B5EF4-FFF2-40B4-BE49-F238E27FC236}">
                  <a16:creationId xmlns:a16="http://schemas.microsoft.com/office/drawing/2014/main" id="{CCE23934-7E4D-48C2-BBC1-8CEC18B61934}"/>
                </a:ext>
              </a:extLst>
            </p:cNvPr>
            <p:cNvSpPr>
              <a:spLocks/>
            </p:cNvSpPr>
            <p:nvPr/>
          </p:nvSpPr>
          <p:spPr>
            <a:xfrm>
              <a:off x="2181148" y="514354"/>
              <a:ext cx="2268000" cy="422688"/>
            </a:xfrm>
            <a:prstGeom prst="rect">
              <a:avLst/>
            </a:prstGeom>
            <a:solidFill>
              <a:srgbClr val="AE1324"/>
            </a:solidFill>
            <a:ln>
              <a:solidFill>
                <a:srgbClr val="E11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1.Background</a:t>
              </a:r>
              <a:endParaRPr lang="zh-CN" altLang="en-US" sz="2000" b="1" dirty="0">
                <a:solidFill>
                  <a:schemeClr val="bg1"/>
                </a:solidFill>
                <a:latin typeface="Times New Roman" panose="02020603050405020304" pitchFamily="18" charset="0"/>
              </a:endParaRPr>
            </a:p>
          </p:txBody>
        </p:sp>
        <p:sp>
          <p:nvSpPr>
            <p:cNvPr id="33" name="矩形 32">
              <a:extLst>
                <a:ext uri="{FF2B5EF4-FFF2-40B4-BE49-F238E27FC236}">
                  <a16:creationId xmlns:a16="http://schemas.microsoft.com/office/drawing/2014/main" id="{55D7F6A0-4A48-4F82-9AE3-390F7D586D04}"/>
                </a:ext>
              </a:extLst>
            </p:cNvPr>
            <p:cNvSpPr>
              <a:spLocks/>
            </p:cNvSpPr>
            <p:nvPr/>
          </p:nvSpPr>
          <p:spPr>
            <a:xfrm>
              <a:off x="4449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2.Method</a:t>
              </a:r>
              <a:endParaRPr lang="zh-CN" altLang="en-US" sz="2000" b="1" dirty="0">
                <a:solidFill>
                  <a:schemeClr val="bg1"/>
                </a:solidFill>
                <a:latin typeface="Times New Roman" panose="02020603050405020304" pitchFamily="18" charset="0"/>
              </a:endParaRPr>
            </a:p>
          </p:txBody>
        </p:sp>
        <p:sp>
          <p:nvSpPr>
            <p:cNvPr id="34" name="矩形 33">
              <a:extLst>
                <a:ext uri="{FF2B5EF4-FFF2-40B4-BE49-F238E27FC236}">
                  <a16:creationId xmlns:a16="http://schemas.microsoft.com/office/drawing/2014/main" id="{0CD12E4A-1EA0-4B7B-B13A-3D606F347669}"/>
                </a:ext>
              </a:extLst>
            </p:cNvPr>
            <p:cNvSpPr>
              <a:spLocks/>
            </p:cNvSpPr>
            <p:nvPr/>
          </p:nvSpPr>
          <p:spPr>
            <a:xfrm>
              <a:off x="6717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3.Result</a:t>
              </a:r>
              <a:endParaRPr lang="zh-CN" altLang="en-US" sz="2000" b="1" dirty="0">
                <a:solidFill>
                  <a:schemeClr val="bg1"/>
                </a:solidFill>
                <a:latin typeface="Times New Roman" panose="02020603050405020304" pitchFamily="18" charset="0"/>
              </a:endParaRPr>
            </a:p>
          </p:txBody>
        </p:sp>
        <p:sp>
          <p:nvSpPr>
            <p:cNvPr id="35" name="矩形 34">
              <a:extLst>
                <a:ext uri="{FF2B5EF4-FFF2-40B4-BE49-F238E27FC236}">
                  <a16:creationId xmlns:a16="http://schemas.microsoft.com/office/drawing/2014/main" id="{1134404C-E2D4-4783-AEE0-7193AD50E227}"/>
                </a:ext>
              </a:extLst>
            </p:cNvPr>
            <p:cNvSpPr>
              <a:spLocks/>
            </p:cNvSpPr>
            <p:nvPr/>
          </p:nvSpPr>
          <p:spPr>
            <a:xfrm>
              <a:off x="8985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4.Conclusion</a:t>
              </a:r>
              <a:endParaRPr lang="zh-CN" altLang="en-US" sz="2000" b="1" dirty="0">
                <a:solidFill>
                  <a:schemeClr val="bg1"/>
                </a:solidFill>
                <a:latin typeface="Times New Roman" panose="02020603050405020304" pitchFamily="18" charset="0"/>
              </a:endParaRPr>
            </a:p>
          </p:txBody>
        </p:sp>
      </p:grpSp>
      <p:pic>
        <p:nvPicPr>
          <p:cNvPr id="1026" name="Picture 2" descr="EGU logo">
            <a:extLst>
              <a:ext uri="{FF2B5EF4-FFF2-40B4-BE49-F238E27FC236}">
                <a16:creationId xmlns:a16="http://schemas.microsoft.com/office/drawing/2014/main" id="{CD57A5E0-C955-BB3B-2DC1-E8BE045580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08" y="89763"/>
            <a:ext cx="2007243" cy="87816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logo">
            <a:extLst>
              <a:ext uri="{FF2B5EF4-FFF2-40B4-BE49-F238E27FC236}">
                <a16:creationId xmlns:a16="http://schemas.microsoft.com/office/drawing/2014/main" id="{8C100E4C-CC2A-3DD8-BAC3-8C9E3DB28F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32" name="Picture 8" descr="查看源图像">
            <a:extLst>
              <a:ext uri="{FF2B5EF4-FFF2-40B4-BE49-F238E27FC236}">
                <a16:creationId xmlns:a16="http://schemas.microsoft.com/office/drawing/2014/main" id="{116386C1-18DD-0CD0-2CBF-8D59A12573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71757" y="46211"/>
            <a:ext cx="920243" cy="92024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id="{4FDE92BE-9949-EC70-F809-BCE25D40F3AE}"/>
              </a:ext>
            </a:extLst>
          </p:cNvPr>
          <p:cNvGrpSpPr/>
          <p:nvPr/>
        </p:nvGrpSpPr>
        <p:grpSpPr>
          <a:xfrm>
            <a:off x="7001816" y="1302735"/>
            <a:ext cx="4640922" cy="5163754"/>
            <a:chOff x="6472719" y="1108333"/>
            <a:chExt cx="4640922" cy="5163754"/>
          </a:xfrm>
        </p:grpSpPr>
        <p:pic>
          <p:nvPicPr>
            <p:cNvPr id="23" name="图片 22">
              <a:extLst>
                <a:ext uri="{FF2B5EF4-FFF2-40B4-BE49-F238E27FC236}">
                  <a16:creationId xmlns:a16="http://schemas.microsoft.com/office/drawing/2014/main" id="{6ABDC208-7466-1B47-351E-1CB8F905ECB2}"/>
                </a:ext>
              </a:extLst>
            </p:cNvPr>
            <p:cNvPicPr>
              <a:picLocks noChangeAspect="1"/>
            </p:cNvPicPr>
            <p:nvPr/>
          </p:nvPicPr>
          <p:blipFill rotWithShape="1">
            <a:blip r:embed="rId5"/>
            <a:srcRect l="8088" t="19222" r="14723" b="19533"/>
            <a:stretch/>
          </p:blipFill>
          <p:spPr>
            <a:xfrm>
              <a:off x="6552232" y="1108333"/>
              <a:ext cx="4473871" cy="2455675"/>
            </a:xfrm>
            <a:prstGeom prst="rect">
              <a:avLst/>
            </a:prstGeom>
          </p:spPr>
        </p:pic>
        <p:pic>
          <p:nvPicPr>
            <p:cNvPr id="8" name="图片 7">
              <a:extLst>
                <a:ext uri="{FF2B5EF4-FFF2-40B4-BE49-F238E27FC236}">
                  <a16:creationId xmlns:a16="http://schemas.microsoft.com/office/drawing/2014/main" id="{34618AEE-62BC-96CD-B38F-F1A7D57AD1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2719" y="3617727"/>
              <a:ext cx="4640922" cy="2654360"/>
            </a:xfrm>
            <a:prstGeom prst="rect">
              <a:avLst/>
            </a:prstGeom>
          </p:spPr>
        </p:pic>
      </p:grpSp>
      <p:sp>
        <p:nvSpPr>
          <p:cNvPr id="21" name="文本框 20">
            <a:extLst>
              <a:ext uri="{FF2B5EF4-FFF2-40B4-BE49-F238E27FC236}">
                <a16:creationId xmlns:a16="http://schemas.microsoft.com/office/drawing/2014/main" id="{14D6599E-BF14-11E0-BA55-2625DFE368FE}"/>
              </a:ext>
            </a:extLst>
          </p:cNvPr>
          <p:cNvSpPr txBox="1"/>
          <p:nvPr/>
        </p:nvSpPr>
        <p:spPr>
          <a:xfrm>
            <a:off x="230000" y="6479413"/>
            <a:ext cx="11962000" cy="415498"/>
          </a:xfrm>
          <a:prstGeom prst="rect">
            <a:avLst/>
          </a:prstGeom>
          <a:noFill/>
        </p:spPr>
        <p:txBody>
          <a:bodyPr wrap="square">
            <a:spAutoFit/>
          </a:bodyPr>
          <a:lstStyle/>
          <a:p>
            <a:r>
              <a:rPr lang="en-US" altLang="zh-CN" sz="1050" dirty="0"/>
              <a:t>Yang J, </a:t>
            </a:r>
            <a:r>
              <a:rPr lang="en-US" altLang="zh-CN" sz="1050" dirty="0" err="1"/>
              <a:t>Kaus</a:t>
            </a:r>
            <a:r>
              <a:rPr lang="en-US" altLang="zh-CN" sz="1050" dirty="0"/>
              <a:t> B, Li Y, </a:t>
            </a:r>
            <a:r>
              <a:rPr lang="en-US" altLang="zh-CN" sz="1050" dirty="0" err="1"/>
              <a:t>Leloup</a:t>
            </a:r>
            <a:r>
              <a:rPr lang="en-US" altLang="zh-CN" sz="1050" dirty="0"/>
              <a:t> P, Popov A, Lu G, Wang K, Zhao L*. Lower crustal rheology controls the development of large offset strike-slip faults during the Himalayan-Tibetan orogeny [J]. Geophysical Research Letters, 2020, 47: e2020GL089435.</a:t>
            </a:r>
            <a:endParaRPr lang="zh-CN" altLang="en-US" sz="1050" dirty="0"/>
          </a:p>
        </p:txBody>
      </p:sp>
      <p:sp>
        <p:nvSpPr>
          <p:cNvPr id="19" name="箭头: 右 18">
            <a:extLst>
              <a:ext uri="{FF2B5EF4-FFF2-40B4-BE49-F238E27FC236}">
                <a16:creationId xmlns:a16="http://schemas.microsoft.com/office/drawing/2014/main" id="{9E8B777B-AA6C-8C48-0759-49770D16EFBB}"/>
              </a:ext>
            </a:extLst>
          </p:cNvPr>
          <p:cNvSpPr/>
          <p:nvPr/>
        </p:nvSpPr>
        <p:spPr>
          <a:xfrm>
            <a:off x="6127562" y="4253400"/>
            <a:ext cx="712653" cy="5180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359E9150-7B80-9A66-5076-61E34B3A23C3}"/>
              </a:ext>
            </a:extLst>
          </p:cNvPr>
          <p:cNvSpPr txBox="1"/>
          <p:nvPr/>
        </p:nvSpPr>
        <p:spPr>
          <a:xfrm>
            <a:off x="458584" y="2534463"/>
            <a:ext cx="6514176" cy="406137"/>
          </a:xfrm>
          <a:prstGeom prst="rect">
            <a:avLst/>
          </a:prstGeom>
          <a:noFill/>
        </p:spPr>
        <p:txBody>
          <a:bodyPr wrap="square">
            <a:spAutoFit/>
          </a:bodyPr>
          <a:lstStyle/>
          <a:p>
            <a:pPr marL="285750" indent="-285750">
              <a:lnSpc>
                <a:spcPct val="125000"/>
              </a:lnSpc>
              <a:buFont typeface="Wingdings" panose="05000000000000000000" pitchFamily="2" charset="2"/>
              <a:buChar char="Ø"/>
            </a:pPr>
            <a:r>
              <a:rPr lang="en-US" altLang="zh-CN" b="1" dirty="0">
                <a:latin typeface="Times New Roman" panose="02020603050405020304" pitchFamily="18" charset="0"/>
                <a:cs typeface="Times New Roman" panose="02020603050405020304" pitchFamily="18" charset="0"/>
              </a:rPr>
              <a:t>Earthquake activity is frequent</a:t>
            </a:r>
            <a:endParaRPr lang="zh-CN" altLang="en-US" b="1" dirty="0">
              <a:latin typeface="Times New Roman" panose="02020603050405020304" pitchFamily="18" charset="0"/>
              <a:cs typeface="Times New Roman" panose="02020603050405020304" pitchFamily="18" charset="0"/>
            </a:endParaRPr>
          </a:p>
        </p:txBody>
      </p:sp>
      <p:sp>
        <p:nvSpPr>
          <p:cNvPr id="30" name="文本框 29">
            <a:extLst>
              <a:ext uri="{FF2B5EF4-FFF2-40B4-BE49-F238E27FC236}">
                <a16:creationId xmlns:a16="http://schemas.microsoft.com/office/drawing/2014/main" id="{A5CFA4A9-7529-6CD6-F8BA-F145C9173B5C}"/>
              </a:ext>
            </a:extLst>
          </p:cNvPr>
          <p:cNvSpPr txBox="1"/>
          <p:nvPr/>
        </p:nvSpPr>
        <p:spPr>
          <a:xfrm>
            <a:off x="462358" y="2007220"/>
            <a:ext cx="6514176" cy="406137"/>
          </a:xfrm>
          <a:prstGeom prst="rect">
            <a:avLst/>
          </a:prstGeom>
          <a:noFill/>
        </p:spPr>
        <p:txBody>
          <a:bodyPr wrap="square">
            <a:spAutoFit/>
          </a:bodyPr>
          <a:lstStyle/>
          <a:p>
            <a:pPr marL="285750" indent="-285750">
              <a:lnSpc>
                <a:spcPct val="125000"/>
              </a:lnSpc>
              <a:buFont typeface="Wingdings" panose="05000000000000000000" pitchFamily="2" charset="2"/>
              <a:buChar char="Ø"/>
            </a:pPr>
            <a:r>
              <a:rPr lang="en-US" altLang="zh-CN" b="1" dirty="0">
                <a:latin typeface="Times New Roman" panose="02020603050405020304" pitchFamily="18" charset="0"/>
                <a:cs typeface="Times New Roman" panose="02020603050405020304" pitchFamily="18" charset="0"/>
              </a:rPr>
              <a:t>Large number of Holocene faults</a:t>
            </a:r>
            <a:endParaRPr lang="zh-CN" altLang="en-US" b="1" dirty="0">
              <a:latin typeface="Times New Roman" panose="02020603050405020304" pitchFamily="18" charset="0"/>
              <a:cs typeface="Times New Roman" panose="02020603050405020304" pitchFamily="18" charset="0"/>
            </a:endParaRPr>
          </a:p>
        </p:txBody>
      </p:sp>
      <p:sp>
        <p:nvSpPr>
          <p:cNvPr id="36" name="文本框 35">
            <a:extLst>
              <a:ext uri="{FF2B5EF4-FFF2-40B4-BE49-F238E27FC236}">
                <a16:creationId xmlns:a16="http://schemas.microsoft.com/office/drawing/2014/main" id="{8E54CAA1-30C5-862A-4C38-A4F29DD5194A}"/>
              </a:ext>
            </a:extLst>
          </p:cNvPr>
          <p:cNvSpPr txBox="1"/>
          <p:nvPr/>
        </p:nvSpPr>
        <p:spPr>
          <a:xfrm>
            <a:off x="462358" y="1479977"/>
            <a:ext cx="6315528" cy="406137"/>
          </a:xfrm>
          <a:prstGeom prst="rect">
            <a:avLst/>
          </a:prstGeom>
          <a:noFill/>
        </p:spPr>
        <p:txBody>
          <a:bodyPr wrap="square">
            <a:spAutoFit/>
          </a:bodyPr>
          <a:lstStyle/>
          <a:p>
            <a:pPr marL="285750" indent="-285750">
              <a:lnSpc>
                <a:spcPct val="125000"/>
              </a:lnSpc>
              <a:buFont typeface="Wingdings" panose="05000000000000000000" pitchFamily="2" charset="2"/>
              <a:buChar char="Ø"/>
            </a:pPr>
            <a:r>
              <a:rPr lang="en-US" altLang="zh-CN" b="1" dirty="0">
                <a:latin typeface="Times New Roman" panose="02020603050405020304" pitchFamily="18" charset="0"/>
                <a:cs typeface="Times New Roman" panose="02020603050405020304" pitchFamily="18" charset="0"/>
              </a:rPr>
              <a:t>Extrusion deformation on surrounding region</a:t>
            </a:r>
          </a:p>
        </p:txBody>
      </p:sp>
      <p:sp>
        <p:nvSpPr>
          <p:cNvPr id="37" name="文本框 36">
            <a:extLst>
              <a:ext uri="{FF2B5EF4-FFF2-40B4-BE49-F238E27FC236}">
                <a16:creationId xmlns:a16="http://schemas.microsoft.com/office/drawing/2014/main" id="{C1AE194E-7C96-FA50-D469-359BB5D044FE}"/>
              </a:ext>
            </a:extLst>
          </p:cNvPr>
          <p:cNvSpPr txBox="1"/>
          <p:nvPr/>
        </p:nvSpPr>
        <p:spPr>
          <a:xfrm>
            <a:off x="350015" y="1084938"/>
            <a:ext cx="6514176" cy="461665"/>
          </a:xfrm>
          <a:prstGeom prst="rect">
            <a:avLst/>
          </a:prstGeom>
          <a:noFill/>
        </p:spPr>
        <p:txBody>
          <a:bodyPr wrap="square">
            <a:spAutoFit/>
          </a:bodyPr>
          <a:lstStyle/>
          <a:p>
            <a:r>
              <a:rPr lang="en-US" altLang="zh-CN" sz="2400" b="1" dirty="0">
                <a:solidFill>
                  <a:srgbClr val="4472C4"/>
                </a:solidFill>
                <a:latin typeface="Times New Roman" panose="02020603050405020304" pitchFamily="18" charset="0"/>
                <a:cs typeface="Times New Roman" panose="02020603050405020304" pitchFamily="18" charset="0"/>
              </a:rPr>
              <a:t>Tectonic features of the Qinghai-Tibetan Plateau</a:t>
            </a:r>
            <a:endParaRPr lang="zh-CN" altLang="en-US" sz="2400" b="1" dirty="0">
              <a:solidFill>
                <a:srgbClr val="4472C4"/>
              </a:solidFill>
              <a:latin typeface="Times New Roman" panose="02020603050405020304" pitchFamily="18" charset="0"/>
              <a:cs typeface="Times New Roman" panose="02020603050405020304" pitchFamily="18" charset="0"/>
            </a:endParaRPr>
          </a:p>
        </p:txBody>
      </p:sp>
      <p:grpSp>
        <p:nvGrpSpPr>
          <p:cNvPr id="5" name="组合 4">
            <a:extLst>
              <a:ext uri="{FF2B5EF4-FFF2-40B4-BE49-F238E27FC236}">
                <a16:creationId xmlns:a16="http://schemas.microsoft.com/office/drawing/2014/main" id="{46BA23A8-7ED6-4FE7-C9AD-AE9615A51CE9}"/>
              </a:ext>
            </a:extLst>
          </p:cNvPr>
          <p:cNvGrpSpPr/>
          <p:nvPr/>
        </p:nvGrpSpPr>
        <p:grpSpPr>
          <a:xfrm>
            <a:off x="497847" y="2916720"/>
            <a:ext cx="5477993" cy="3709367"/>
            <a:chOff x="350015" y="2948683"/>
            <a:chExt cx="5477993" cy="3709367"/>
          </a:xfrm>
        </p:grpSpPr>
        <p:grpSp>
          <p:nvGrpSpPr>
            <p:cNvPr id="12" name="组合 11">
              <a:extLst>
                <a:ext uri="{FF2B5EF4-FFF2-40B4-BE49-F238E27FC236}">
                  <a16:creationId xmlns:a16="http://schemas.microsoft.com/office/drawing/2014/main" id="{684F0DFE-C9D6-59DB-D10D-F5473035431B}"/>
                </a:ext>
              </a:extLst>
            </p:cNvPr>
            <p:cNvGrpSpPr>
              <a:grpSpLocks noChangeAspect="1"/>
            </p:cNvGrpSpPr>
            <p:nvPr/>
          </p:nvGrpSpPr>
          <p:grpSpPr>
            <a:xfrm>
              <a:off x="350015" y="2948683"/>
              <a:ext cx="5477993" cy="3709367"/>
              <a:chOff x="131956" y="1762011"/>
              <a:chExt cx="4391710" cy="2973801"/>
            </a:xfrm>
          </p:grpSpPr>
          <p:pic>
            <p:nvPicPr>
              <p:cNvPr id="9" name="Picture 2">
                <a:extLst>
                  <a:ext uri="{FF2B5EF4-FFF2-40B4-BE49-F238E27FC236}">
                    <a16:creationId xmlns:a16="http://schemas.microsoft.com/office/drawing/2014/main" id="{EA40DF9C-9144-742C-6873-75C8FB274C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956" y="1762011"/>
                <a:ext cx="4391710" cy="2819478"/>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D5574434-EC75-D7DF-650F-EB3E548A77B6}"/>
                  </a:ext>
                </a:extLst>
              </p:cNvPr>
              <p:cNvSpPr txBox="1"/>
              <p:nvPr/>
            </p:nvSpPr>
            <p:spPr>
              <a:xfrm>
                <a:off x="1291730" y="4458813"/>
                <a:ext cx="1130887" cy="276999"/>
              </a:xfrm>
              <a:prstGeom prst="rect">
                <a:avLst/>
              </a:prstGeom>
              <a:noFill/>
            </p:spPr>
            <p:txBody>
              <a:bodyPr wrap="none" rtlCol="0">
                <a:spAutoFit/>
              </a:bodyPr>
              <a:lstStyle/>
              <a:p>
                <a:r>
                  <a:rPr lang="zh-CN" altLang="en-US" sz="1200" dirty="0"/>
                  <a:t>（</a:t>
                </a:r>
                <a:r>
                  <a:rPr lang="en-US" altLang="zh-CN" sz="1200" dirty="0"/>
                  <a:t>Yang, et al</a:t>
                </a:r>
                <a:r>
                  <a:rPr lang="zh-CN" altLang="en-US" sz="1200" dirty="0"/>
                  <a:t>）</a:t>
                </a:r>
              </a:p>
            </p:txBody>
          </p:sp>
        </p:grpSp>
        <p:sp>
          <p:nvSpPr>
            <p:cNvPr id="3" name="椭圆 2">
              <a:extLst>
                <a:ext uri="{FF2B5EF4-FFF2-40B4-BE49-F238E27FC236}">
                  <a16:creationId xmlns:a16="http://schemas.microsoft.com/office/drawing/2014/main" id="{484D103E-A4E3-93B4-1599-3AFA50725A9A}"/>
                </a:ext>
              </a:extLst>
            </p:cNvPr>
            <p:cNvSpPr/>
            <p:nvPr/>
          </p:nvSpPr>
          <p:spPr>
            <a:xfrm rot="1107049">
              <a:off x="4424050" y="3867040"/>
              <a:ext cx="823011" cy="2054831"/>
            </a:xfrm>
            <a:prstGeom prst="ellipse">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0E69AB80-61E4-C0B9-43F6-E535CDC4DA7F}"/>
                </a:ext>
              </a:extLst>
            </p:cNvPr>
            <p:cNvSpPr/>
            <p:nvPr/>
          </p:nvSpPr>
          <p:spPr>
            <a:xfrm rot="16959077">
              <a:off x="2618964" y="3927473"/>
              <a:ext cx="823011" cy="2054831"/>
            </a:xfrm>
            <a:prstGeom prst="ellipse">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639071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3311F62-C092-4AB2-945B-BEFFCB7479BA}"/>
              </a:ext>
            </a:extLst>
          </p:cNvPr>
          <p:cNvSpPr txBox="1"/>
          <p:nvPr/>
        </p:nvSpPr>
        <p:spPr>
          <a:xfrm>
            <a:off x="1589317" y="671979"/>
            <a:ext cx="184731" cy="646331"/>
          </a:xfrm>
          <a:prstGeom prst="rect">
            <a:avLst/>
          </a:prstGeom>
          <a:noFill/>
        </p:spPr>
        <p:txBody>
          <a:bodyPr wrap="none" rtlCol="0">
            <a:spAutoFit/>
          </a:bodyPr>
          <a:lstStyle/>
          <a:p>
            <a:endParaRPr lang="en-US" altLang="zh-CN" dirty="0"/>
          </a:p>
          <a:p>
            <a:endParaRPr lang="zh-CN" altLang="en-US" dirty="0"/>
          </a:p>
        </p:txBody>
      </p:sp>
      <p:grpSp>
        <p:nvGrpSpPr>
          <p:cNvPr id="14" name="组合 13">
            <a:extLst>
              <a:ext uri="{FF2B5EF4-FFF2-40B4-BE49-F238E27FC236}">
                <a16:creationId xmlns:a16="http://schemas.microsoft.com/office/drawing/2014/main" id="{5734D78D-4B97-8CF3-E8FE-F795A9CE504F}"/>
              </a:ext>
            </a:extLst>
          </p:cNvPr>
          <p:cNvGrpSpPr/>
          <p:nvPr/>
        </p:nvGrpSpPr>
        <p:grpSpPr>
          <a:xfrm>
            <a:off x="2111053" y="238107"/>
            <a:ext cx="9072000" cy="578401"/>
            <a:chOff x="2181148" y="514354"/>
            <a:chExt cx="9072000" cy="422688"/>
          </a:xfrm>
        </p:grpSpPr>
        <p:sp>
          <p:nvSpPr>
            <p:cNvPr id="32" name="矩形 31">
              <a:extLst>
                <a:ext uri="{FF2B5EF4-FFF2-40B4-BE49-F238E27FC236}">
                  <a16:creationId xmlns:a16="http://schemas.microsoft.com/office/drawing/2014/main" id="{CCE23934-7E4D-48C2-BBC1-8CEC18B61934}"/>
                </a:ext>
              </a:extLst>
            </p:cNvPr>
            <p:cNvSpPr>
              <a:spLocks/>
            </p:cNvSpPr>
            <p:nvPr/>
          </p:nvSpPr>
          <p:spPr>
            <a:xfrm>
              <a:off x="2181148" y="514354"/>
              <a:ext cx="2268000" cy="422688"/>
            </a:xfrm>
            <a:prstGeom prst="rect">
              <a:avLst/>
            </a:prstGeom>
            <a:solidFill>
              <a:srgbClr val="AE1324"/>
            </a:solidFill>
            <a:ln>
              <a:solidFill>
                <a:srgbClr val="E11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1.Background</a:t>
              </a:r>
              <a:endParaRPr lang="zh-CN" altLang="en-US" sz="2000" b="1" dirty="0">
                <a:solidFill>
                  <a:schemeClr val="bg1"/>
                </a:solidFill>
                <a:latin typeface="Times New Roman" panose="02020603050405020304" pitchFamily="18" charset="0"/>
              </a:endParaRPr>
            </a:p>
          </p:txBody>
        </p:sp>
        <p:sp>
          <p:nvSpPr>
            <p:cNvPr id="33" name="矩形 32">
              <a:extLst>
                <a:ext uri="{FF2B5EF4-FFF2-40B4-BE49-F238E27FC236}">
                  <a16:creationId xmlns:a16="http://schemas.microsoft.com/office/drawing/2014/main" id="{55D7F6A0-4A48-4F82-9AE3-390F7D586D04}"/>
                </a:ext>
              </a:extLst>
            </p:cNvPr>
            <p:cNvSpPr>
              <a:spLocks/>
            </p:cNvSpPr>
            <p:nvPr/>
          </p:nvSpPr>
          <p:spPr>
            <a:xfrm>
              <a:off x="4449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2.Method</a:t>
              </a:r>
              <a:endParaRPr lang="zh-CN" altLang="en-US" sz="2000" b="1" dirty="0">
                <a:solidFill>
                  <a:schemeClr val="bg1"/>
                </a:solidFill>
                <a:latin typeface="Times New Roman" panose="02020603050405020304" pitchFamily="18" charset="0"/>
              </a:endParaRPr>
            </a:p>
          </p:txBody>
        </p:sp>
        <p:sp>
          <p:nvSpPr>
            <p:cNvPr id="34" name="矩形 33">
              <a:extLst>
                <a:ext uri="{FF2B5EF4-FFF2-40B4-BE49-F238E27FC236}">
                  <a16:creationId xmlns:a16="http://schemas.microsoft.com/office/drawing/2014/main" id="{0CD12E4A-1EA0-4B7B-B13A-3D606F347669}"/>
                </a:ext>
              </a:extLst>
            </p:cNvPr>
            <p:cNvSpPr>
              <a:spLocks/>
            </p:cNvSpPr>
            <p:nvPr/>
          </p:nvSpPr>
          <p:spPr>
            <a:xfrm>
              <a:off x="6717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3.Result</a:t>
              </a:r>
              <a:endParaRPr lang="zh-CN" altLang="en-US" sz="2000" b="1" dirty="0">
                <a:solidFill>
                  <a:schemeClr val="bg1"/>
                </a:solidFill>
                <a:latin typeface="Times New Roman" panose="02020603050405020304" pitchFamily="18" charset="0"/>
              </a:endParaRPr>
            </a:p>
          </p:txBody>
        </p:sp>
        <p:sp>
          <p:nvSpPr>
            <p:cNvPr id="35" name="矩形 34">
              <a:extLst>
                <a:ext uri="{FF2B5EF4-FFF2-40B4-BE49-F238E27FC236}">
                  <a16:creationId xmlns:a16="http://schemas.microsoft.com/office/drawing/2014/main" id="{1134404C-E2D4-4783-AEE0-7193AD50E227}"/>
                </a:ext>
              </a:extLst>
            </p:cNvPr>
            <p:cNvSpPr>
              <a:spLocks/>
            </p:cNvSpPr>
            <p:nvPr/>
          </p:nvSpPr>
          <p:spPr>
            <a:xfrm>
              <a:off x="8985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4.Conclusion</a:t>
              </a:r>
              <a:endParaRPr lang="zh-CN" altLang="en-US" sz="2000" b="1" dirty="0">
                <a:solidFill>
                  <a:schemeClr val="bg1"/>
                </a:solidFill>
                <a:latin typeface="Times New Roman" panose="02020603050405020304" pitchFamily="18" charset="0"/>
              </a:endParaRPr>
            </a:p>
          </p:txBody>
        </p:sp>
      </p:grpSp>
      <p:pic>
        <p:nvPicPr>
          <p:cNvPr id="1026" name="Picture 2" descr="EGU logo">
            <a:extLst>
              <a:ext uri="{FF2B5EF4-FFF2-40B4-BE49-F238E27FC236}">
                <a16:creationId xmlns:a16="http://schemas.microsoft.com/office/drawing/2014/main" id="{CD57A5E0-C955-BB3B-2DC1-E8BE045580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08" y="89763"/>
            <a:ext cx="2007243" cy="87816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logo">
            <a:extLst>
              <a:ext uri="{FF2B5EF4-FFF2-40B4-BE49-F238E27FC236}">
                <a16:creationId xmlns:a16="http://schemas.microsoft.com/office/drawing/2014/main" id="{8C100E4C-CC2A-3DD8-BAC3-8C9E3DB28F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32" name="Picture 8" descr="查看源图像">
            <a:extLst>
              <a:ext uri="{FF2B5EF4-FFF2-40B4-BE49-F238E27FC236}">
                <a16:creationId xmlns:a16="http://schemas.microsoft.com/office/drawing/2014/main" id="{116386C1-18DD-0CD0-2CBF-8D59A12573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71757" y="46211"/>
            <a:ext cx="920243" cy="920243"/>
          </a:xfrm>
          <a:prstGeom prst="rect">
            <a:avLst/>
          </a:prstGeom>
          <a:noFill/>
          <a:extLst>
            <a:ext uri="{909E8E84-426E-40DD-AFC4-6F175D3DCCD1}">
              <a14:hiddenFill xmlns:a14="http://schemas.microsoft.com/office/drawing/2010/main">
                <a:solidFill>
                  <a:srgbClr val="FFFFFF"/>
                </a:solidFill>
              </a14:hiddenFill>
            </a:ext>
          </a:extLst>
        </p:spPr>
      </p:pic>
      <p:sp>
        <p:nvSpPr>
          <p:cNvPr id="27" name="文本框 26">
            <a:extLst>
              <a:ext uri="{FF2B5EF4-FFF2-40B4-BE49-F238E27FC236}">
                <a16:creationId xmlns:a16="http://schemas.microsoft.com/office/drawing/2014/main" id="{EA00386E-CBAB-044F-B308-0FFEB575B147}"/>
              </a:ext>
            </a:extLst>
          </p:cNvPr>
          <p:cNvSpPr txBox="1"/>
          <p:nvPr/>
        </p:nvSpPr>
        <p:spPr>
          <a:xfrm>
            <a:off x="497677" y="1844560"/>
            <a:ext cx="7633549" cy="369332"/>
          </a:xfrm>
          <a:prstGeom prst="rect">
            <a:avLst/>
          </a:prstGeom>
          <a:noFill/>
        </p:spPr>
        <p:txBody>
          <a:bodyPr wrap="square">
            <a:spAutoFit/>
          </a:bodyPr>
          <a:lstStyle/>
          <a:p>
            <a:pPr marL="342900" indent="-342900">
              <a:buFont typeface="Wingdings" panose="05000000000000000000" pitchFamily="2" charset="2"/>
              <a:buChar char="Ø"/>
            </a:pPr>
            <a:r>
              <a:rPr lang="en-US" altLang="zh-CN" b="1" dirty="0">
                <a:latin typeface="Times New Roman" panose="02020603050405020304" pitchFamily="18" charset="0"/>
              </a:rPr>
              <a:t>Mainly concentrated on the edge of the Qinghai-Tibet Plateau</a:t>
            </a:r>
          </a:p>
        </p:txBody>
      </p:sp>
      <p:sp>
        <p:nvSpPr>
          <p:cNvPr id="29" name="文本框 28">
            <a:extLst>
              <a:ext uri="{FF2B5EF4-FFF2-40B4-BE49-F238E27FC236}">
                <a16:creationId xmlns:a16="http://schemas.microsoft.com/office/drawing/2014/main" id="{951B4B5D-94D2-6EB3-DF68-E24F1FD620DC}"/>
              </a:ext>
            </a:extLst>
          </p:cNvPr>
          <p:cNvSpPr txBox="1"/>
          <p:nvPr/>
        </p:nvSpPr>
        <p:spPr>
          <a:xfrm>
            <a:off x="497677" y="3327468"/>
            <a:ext cx="7574082" cy="369332"/>
          </a:xfrm>
          <a:prstGeom prst="rect">
            <a:avLst/>
          </a:prstGeom>
          <a:noFill/>
        </p:spPr>
        <p:txBody>
          <a:bodyPr wrap="square">
            <a:spAutoFit/>
          </a:bodyPr>
          <a:lstStyle/>
          <a:p>
            <a:pPr marL="342900" indent="-342900">
              <a:buFont typeface="Wingdings" panose="05000000000000000000" pitchFamily="2" charset="2"/>
              <a:buChar char="Ø"/>
            </a:pPr>
            <a:r>
              <a:rPr lang="en-US" altLang="zh-CN" b="1" dirty="0">
                <a:latin typeface="Times New Roman" panose="02020603050405020304" pitchFamily="18" charset="0"/>
              </a:rPr>
              <a:t>Zonality, relative concentration and group-occurring</a:t>
            </a:r>
          </a:p>
        </p:txBody>
      </p:sp>
      <p:sp>
        <p:nvSpPr>
          <p:cNvPr id="31" name="文本框 30">
            <a:extLst>
              <a:ext uri="{FF2B5EF4-FFF2-40B4-BE49-F238E27FC236}">
                <a16:creationId xmlns:a16="http://schemas.microsoft.com/office/drawing/2014/main" id="{E7619341-72F3-5CFD-1D9D-C0882632366B}"/>
              </a:ext>
            </a:extLst>
          </p:cNvPr>
          <p:cNvSpPr txBox="1"/>
          <p:nvPr/>
        </p:nvSpPr>
        <p:spPr>
          <a:xfrm>
            <a:off x="497677" y="2833166"/>
            <a:ext cx="6319826" cy="369332"/>
          </a:xfrm>
          <a:prstGeom prst="rect">
            <a:avLst/>
          </a:prstGeom>
          <a:noFill/>
        </p:spPr>
        <p:txBody>
          <a:bodyPr wrap="square">
            <a:spAutoFit/>
          </a:bodyPr>
          <a:lstStyle/>
          <a:p>
            <a:pPr marL="342900" indent="-342900">
              <a:buFont typeface="Wingdings" panose="05000000000000000000" pitchFamily="2" charset="2"/>
              <a:buChar char="Ø"/>
            </a:pPr>
            <a:r>
              <a:rPr lang="en-US" altLang="zh-CN" b="1" dirty="0">
                <a:latin typeface="Times New Roman" panose="02020603050405020304" pitchFamily="18" charset="0"/>
              </a:rPr>
              <a:t>It is distributed around strong earthquakes</a:t>
            </a:r>
            <a:endParaRPr lang="zh-CN" altLang="en-US" b="1" dirty="0">
              <a:latin typeface="Times New Roman" panose="02020603050405020304" pitchFamily="18" charset="0"/>
            </a:endParaRPr>
          </a:p>
        </p:txBody>
      </p:sp>
      <p:sp>
        <p:nvSpPr>
          <p:cNvPr id="36" name="文本框 35">
            <a:extLst>
              <a:ext uri="{FF2B5EF4-FFF2-40B4-BE49-F238E27FC236}">
                <a16:creationId xmlns:a16="http://schemas.microsoft.com/office/drawing/2014/main" id="{7936BD1A-0975-F530-C749-C7296A6E03CE}"/>
              </a:ext>
            </a:extLst>
          </p:cNvPr>
          <p:cNvSpPr txBox="1"/>
          <p:nvPr/>
        </p:nvSpPr>
        <p:spPr>
          <a:xfrm>
            <a:off x="497677" y="2338863"/>
            <a:ext cx="5503030" cy="369332"/>
          </a:xfrm>
          <a:prstGeom prst="rect">
            <a:avLst/>
          </a:prstGeom>
          <a:noFill/>
        </p:spPr>
        <p:txBody>
          <a:bodyPr wrap="square">
            <a:spAutoFit/>
          </a:bodyPr>
          <a:lstStyle/>
          <a:p>
            <a:pPr marL="342900" indent="-342900">
              <a:buFont typeface="Wingdings" panose="05000000000000000000" pitchFamily="2" charset="2"/>
              <a:buChar char="Ø"/>
            </a:pPr>
            <a:r>
              <a:rPr lang="en-US" altLang="zh-CN" b="1" dirty="0">
                <a:latin typeface="Times New Roman" panose="02020603050405020304" pitchFamily="18" charset="0"/>
              </a:rPr>
              <a:t>There is a linear distribution along the fault </a:t>
            </a:r>
            <a:endParaRPr lang="zh-CN" altLang="en-US" b="1" dirty="0">
              <a:latin typeface="Times New Roman" panose="02020603050405020304" pitchFamily="18" charset="0"/>
            </a:endParaRPr>
          </a:p>
        </p:txBody>
      </p:sp>
      <p:grpSp>
        <p:nvGrpSpPr>
          <p:cNvPr id="11" name="组合 10">
            <a:extLst>
              <a:ext uri="{FF2B5EF4-FFF2-40B4-BE49-F238E27FC236}">
                <a16:creationId xmlns:a16="http://schemas.microsoft.com/office/drawing/2014/main" id="{DA5A7F10-3B2E-613F-DD1A-1745C0A4BD8B}"/>
              </a:ext>
            </a:extLst>
          </p:cNvPr>
          <p:cNvGrpSpPr/>
          <p:nvPr/>
        </p:nvGrpSpPr>
        <p:grpSpPr>
          <a:xfrm>
            <a:off x="8234160" y="3984946"/>
            <a:ext cx="3770474" cy="2481299"/>
            <a:chOff x="8234160" y="3984946"/>
            <a:chExt cx="3770474" cy="2481299"/>
          </a:xfrm>
        </p:grpSpPr>
        <p:pic>
          <p:nvPicPr>
            <p:cNvPr id="8" name="图片 7">
              <a:extLst>
                <a:ext uri="{FF2B5EF4-FFF2-40B4-BE49-F238E27FC236}">
                  <a16:creationId xmlns:a16="http://schemas.microsoft.com/office/drawing/2014/main" id="{D3311278-96F0-11DF-60D1-310C0B3402FA}"/>
                </a:ext>
              </a:extLst>
            </p:cNvPr>
            <p:cNvPicPr>
              <a:picLocks noChangeAspect="1"/>
            </p:cNvPicPr>
            <p:nvPr/>
          </p:nvPicPr>
          <p:blipFill>
            <a:blip r:embed="rId5"/>
            <a:stretch>
              <a:fillRect/>
            </a:stretch>
          </p:blipFill>
          <p:spPr>
            <a:xfrm>
              <a:off x="10144186" y="5210360"/>
              <a:ext cx="1859441" cy="1255885"/>
            </a:xfrm>
            <a:prstGeom prst="rect">
              <a:avLst/>
            </a:prstGeom>
          </p:spPr>
        </p:pic>
        <p:grpSp>
          <p:nvGrpSpPr>
            <p:cNvPr id="61" name="组合 60">
              <a:extLst>
                <a:ext uri="{FF2B5EF4-FFF2-40B4-BE49-F238E27FC236}">
                  <a16:creationId xmlns:a16="http://schemas.microsoft.com/office/drawing/2014/main" id="{5AE6369C-17C1-24AB-110C-024DBE2734DC}"/>
                </a:ext>
              </a:extLst>
            </p:cNvPr>
            <p:cNvGrpSpPr>
              <a:grpSpLocks noChangeAspect="1"/>
            </p:cNvGrpSpPr>
            <p:nvPr/>
          </p:nvGrpSpPr>
          <p:grpSpPr>
            <a:xfrm>
              <a:off x="8234160" y="3984946"/>
              <a:ext cx="3770474" cy="2481298"/>
              <a:chOff x="8367630" y="3528407"/>
              <a:chExt cx="3938995" cy="2592200"/>
            </a:xfrm>
          </p:grpSpPr>
          <p:grpSp>
            <p:nvGrpSpPr>
              <p:cNvPr id="16" name="组合 15">
                <a:extLst>
                  <a:ext uri="{FF2B5EF4-FFF2-40B4-BE49-F238E27FC236}">
                    <a16:creationId xmlns:a16="http://schemas.microsoft.com/office/drawing/2014/main" id="{EB0D6724-A899-2418-9A94-F588795ADE00}"/>
                  </a:ext>
                </a:extLst>
              </p:cNvPr>
              <p:cNvGrpSpPr>
                <a:grpSpLocks noChangeAspect="1"/>
              </p:cNvGrpSpPr>
              <p:nvPr/>
            </p:nvGrpSpPr>
            <p:grpSpPr>
              <a:xfrm>
                <a:off x="8367632" y="3528407"/>
                <a:ext cx="1951135" cy="1232881"/>
                <a:chOff x="9597103" y="1102101"/>
                <a:chExt cx="2421338" cy="1529993"/>
              </a:xfrm>
            </p:grpSpPr>
            <p:pic>
              <p:nvPicPr>
                <p:cNvPr id="9" name="Picture 2" descr="查看源图像">
                  <a:extLst>
                    <a:ext uri="{FF2B5EF4-FFF2-40B4-BE49-F238E27FC236}">
                      <a16:creationId xmlns:a16="http://schemas.microsoft.com/office/drawing/2014/main" id="{1E6DF503-016F-B458-B8EC-2379BE2929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6452" y="1102101"/>
                  <a:ext cx="2411989" cy="1529993"/>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a:extLst>
                    <a:ext uri="{FF2B5EF4-FFF2-40B4-BE49-F238E27FC236}">
                      <a16:creationId xmlns:a16="http://schemas.microsoft.com/office/drawing/2014/main" id="{7C33C1C4-642B-4009-2701-B9B546533295}"/>
                    </a:ext>
                  </a:extLst>
                </p:cNvPr>
                <p:cNvSpPr txBox="1"/>
                <p:nvPr/>
              </p:nvSpPr>
              <p:spPr>
                <a:xfrm>
                  <a:off x="9597103" y="1102102"/>
                  <a:ext cx="2087492" cy="438920"/>
                </a:xfrm>
                <a:prstGeom prst="rect">
                  <a:avLst/>
                </a:prstGeom>
                <a:solidFill>
                  <a:schemeClr val="bg1"/>
                </a:solidFill>
              </p:spPr>
              <p:txBody>
                <a:bodyPr wrap="square" rtlCol="0">
                  <a:spAutoFit/>
                </a:bodyPr>
                <a:lstStyle/>
                <a:p>
                  <a:r>
                    <a:rPr lang="en-US" altLang="zh-CN" sz="1600" dirty="0" err="1">
                      <a:latin typeface="Times New Roman" panose="02020603050405020304" pitchFamily="18" charset="0"/>
                      <a:cs typeface="Times New Roman" panose="02020603050405020304" pitchFamily="18" charset="0"/>
                    </a:rPr>
                    <a:t>Sanyanyu</a:t>
                  </a:r>
                  <a:r>
                    <a:rPr lang="en-US" altLang="zh-CN" sz="1600" dirty="0">
                      <a:latin typeface="Times New Roman" panose="02020603050405020304" pitchFamily="18" charset="0"/>
                      <a:cs typeface="Times New Roman" panose="02020603050405020304" pitchFamily="18" charset="0"/>
                    </a:rPr>
                    <a:t> Gully</a:t>
                  </a:r>
                  <a:endParaRPr lang="zh-CN" altLang="en-US" sz="1600" dirty="0">
                    <a:latin typeface="Times New Roman" panose="02020603050405020304" pitchFamily="18" charset="0"/>
                    <a:cs typeface="Times New Roman" panose="02020603050405020304" pitchFamily="18" charset="0"/>
                  </a:endParaRPr>
                </a:p>
              </p:txBody>
            </p:sp>
          </p:grpSp>
          <p:grpSp>
            <p:nvGrpSpPr>
              <p:cNvPr id="28" name="组合 27">
                <a:extLst>
                  <a:ext uri="{FF2B5EF4-FFF2-40B4-BE49-F238E27FC236}">
                    <a16:creationId xmlns:a16="http://schemas.microsoft.com/office/drawing/2014/main" id="{F18A2369-1E45-F36E-C2AA-A8F04A8E02A3}"/>
                  </a:ext>
                </a:extLst>
              </p:cNvPr>
              <p:cNvGrpSpPr>
                <a:grpSpLocks noChangeAspect="1"/>
              </p:cNvGrpSpPr>
              <p:nvPr/>
            </p:nvGrpSpPr>
            <p:grpSpPr>
              <a:xfrm>
                <a:off x="10363025" y="3528407"/>
                <a:ext cx="1943600" cy="1232882"/>
                <a:chOff x="9602371" y="2669410"/>
                <a:chExt cx="2411989" cy="1529994"/>
              </a:xfrm>
            </p:grpSpPr>
            <p:pic>
              <p:nvPicPr>
                <p:cNvPr id="1028" name="Picture 4" descr="查看源图像">
                  <a:extLst>
                    <a:ext uri="{FF2B5EF4-FFF2-40B4-BE49-F238E27FC236}">
                      <a16:creationId xmlns:a16="http://schemas.microsoft.com/office/drawing/2014/main" id="{F2905DEE-5945-8F8D-2A54-24778C7151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4833"/>
                <a:stretch/>
              </p:blipFill>
              <p:spPr bwMode="auto">
                <a:xfrm>
                  <a:off x="9602371" y="2669410"/>
                  <a:ext cx="2411989" cy="1529994"/>
                </a:xfrm>
                <a:prstGeom prst="rect">
                  <a:avLst/>
                </a:prstGeom>
                <a:noFill/>
                <a:extLst>
                  <a:ext uri="{909E8E84-426E-40DD-AFC4-6F175D3DCCD1}">
                    <a14:hiddenFill xmlns:a14="http://schemas.microsoft.com/office/drawing/2010/main">
                      <a:solidFill>
                        <a:srgbClr val="FFFFFF"/>
                      </a:solidFill>
                    </a14:hiddenFill>
                  </a:ext>
                </a:extLst>
              </p:spPr>
            </p:pic>
            <p:sp>
              <p:nvSpPr>
                <p:cNvPr id="26" name="文本框 25">
                  <a:extLst>
                    <a:ext uri="{FF2B5EF4-FFF2-40B4-BE49-F238E27FC236}">
                      <a16:creationId xmlns:a16="http://schemas.microsoft.com/office/drawing/2014/main" id="{7018ED77-0CDB-A29F-91F4-11A252DD9E7F}"/>
                    </a:ext>
                  </a:extLst>
                </p:cNvPr>
                <p:cNvSpPr txBox="1"/>
                <p:nvPr/>
              </p:nvSpPr>
              <p:spPr>
                <a:xfrm>
                  <a:off x="9606452" y="2669411"/>
                  <a:ext cx="1845187" cy="438920"/>
                </a:xfrm>
                <a:prstGeom prst="rect">
                  <a:avLst/>
                </a:prstGeom>
                <a:solidFill>
                  <a:schemeClr val="bg1"/>
                </a:solidFill>
              </p:spPr>
              <p:txBody>
                <a:bodyPr wrap="square" rtlCol="0">
                  <a:spAutoFit/>
                </a:bodyPr>
                <a:lstStyle/>
                <a:p>
                  <a:r>
                    <a:rPr lang="en-US" altLang="zh-CN" sz="1600" dirty="0" err="1">
                      <a:latin typeface="Times New Roman" panose="02020603050405020304" pitchFamily="18" charset="0"/>
                      <a:cs typeface="Times New Roman" panose="02020603050405020304" pitchFamily="18" charset="0"/>
                    </a:rPr>
                    <a:t>Jiangjia</a:t>
                  </a:r>
                  <a:r>
                    <a:rPr lang="en-US" altLang="zh-CN" sz="1600" dirty="0">
                      <a:latin typeface="Times New Roman" panose="02020603050405020304" pitchFamily="18" charset="0"/>
                      <a:cs typeface="Times New Roman" panose="02020603050405020304" pitchFamily="18" charset="0"/>
                    </a:rPr>
                    <a:t> gully</a:t>
                  </a:r>
                  <a:endParaRPr lang="zh-CN" altLang="en-US" sz="1600" dirty="0">
                    <a:latin typeface="Times New Roman" panose="02020603050405020304" pitchFamily="18" charset="0"/>
                    <a:cs typeface="Times New Roman" panose="02020603050405020304" pitchFamily="18" charset="0"/>
                  </a:endParaRPr>
                </a:p>
              </p:txBody>
            </p:sp>
          </p:grpSp>
          <p:grpSp>
            <p:nvGrpSpPr>
              <p:cNvPr id="37" name="组合 36">
                <a:extLst>
                  <a:ext uri="{FF2B5EF4-FFF2-40B4-BE49-F238E27FC236}">
                    <a16:creationId xmlns:a16="http://schemas.microsoft.com/office/drawing/2014/main" id="{7E2479E2-8641-00D3-5D9E-58A45D959D2E}"/>
                  </a:ext>
                </a:extLst>
              </p:cNvPr>
              <p:cNvGrpSpPr>
                <a:grpSpLocks noChangeAspect="1"/>
              </p:cNvGrpSpPr>
              <p:nvPr/>
            </p:nvGrpSpPr>
            <p:grpSpPr>
              <a:xfrm>
                <a:off x="8367630" y="4774810"/>
                <a:ext cx="1951198" cy="1345797"/>
                <a:chOff x="9564679" y="4255007"/>
                <a:chExt cx="2453760" cy="1692429"/>
              </a:xfrm>
            </p:grpSpPr>
            <p:pic>
              <p:nvPicPr>
                <p:cNvPr id="39" name="图片 38">
                  <a:extLst>
                    <a:ext uri="{FF2B5EF4-FFF2-40B4-BE49-F238E27FC236}">
                      <a16:creationId xmlns:a16="http://schemas.microsoft.com/office/drawing/2014/main" id="{705FE5CA-3627-1A35-345D-2EF1E4CC215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4151" r="14288"/>
                <a:stretch/>
              </p:blipFill>
              <p:spPr>
                <a:xfrm rot="5400000">
                  <a:off x="9983336" y="3912333"/>
                  <a:ext cx="1658218" cy="2411988"/>
                </a:xfrm>
                <a:prstGeom prst="rect">
                  <a:avLst/>
                </a:prstGeom>
              </p:spPr>
            </p:pic>
            <p:sp>
              <p:nvSpPr>
                <p:cNvPr id="30" name="文本框 29">
                  <a:extLst>
                    <a:ext uri="{FF2B5EF4-FFF2-40B4-BE49-F238E27FC236}">
                      <a16:creationId xmlns:a16="http://schemas.microsoft.com/office/drawing/2014/main" id="{F3335ADF-FB45-9198-D38D-CF999887918B}"/>
                    </a:ext>
                  </a:extLst>
                </p:cNvPr>
                <p:cNvSpPr txBox="1"/>
                <p:nvPr/>
              </p:nvSpPr>
              <p:spPr>
                <a:xfrm>
                  <a:off x="9564679" y="4255007"/>
                  <a:ext cx="2115376" cy="444783"/>
                </a:xfrm>
                <a:prstGeom prst="rect">
                  <a:avLst/>
                </a:prstGeom>
                <a:solidFill>
                  <a:schemeClr val="bg1"/>
                </a:solidFill>
              </p:spPr>
              <p:txBody>
                <a:bodyPr wrap="square" rtlCol="0">
                  <a:spAutoFit/>
                </a:bodyPr>
                <a:lstStyle/>
                <a:p>
                  <a:r>
                    <a:rPr lang="en-US" altLang="zh-CN" sz="1600" dirty="0" err="1">
                      <a:latin typeface="Times New Roman" panose="02020603050405020304" pitchFamily="18" charset="0"/>
                      <a:cs typeface="Times New Roman" panose="02020603050405020304" pitchFamily="18" charset="0"/>
                    </a:rPr>
                    <a:t>Guxiang</a:t>
                  </a:r>
                  <a:r>
                    <a:rPr lang="en-US" altLang="zh-CN" sz="1600" dirty="0">
                      <a:latin typeface="Times New Roman" panose="02020603050405020304" pitchFamily="18" charset="0"/>
                      <a:cs typeface="Times New Roman" panose="02020603050405020304" pitchFamily="18" charset="0"/>
                    </a:rPr>
                    <a:t> gully</a:t>
                  </a:r>
                  <a:endParaRPr lang="zh-CN" altLang="en-US" sz="1600" dirty="0">
                    <a:latin typeface="Times New Roman" panose="02020603050405020304" pitchFamily="18" charset="0"/>
                    <a:cs typeface="Times New Roman" panose="02020603050405020304" pitchFamily="18" charset="0"/>
                  </a:endParaRPr>
                </a:p>
              </p:txBody>
            </p:sp>
          </p:grpSp>
          <p:sp>
            <p:nvSpPr>
              <p:cNvPr id="59" name="文本框 58">
                <a:extLst>
                  <a:ext uri="{FF2B5EF4-FFF2-40B4-BE49-F238E27FC236}">
                    <a16:creationId xmlns:a16="http://schemas.microsoft.com/office/drawing/2014/main" id="{3816A451-A65E-76A1-11E9-279D6127A80C}"/>
                  </a:ext>
                </a:extLst>
              </p:cNvPr>
              <p:cNvSpPr txBox="1"/>
              <p:nvPr/>
            </p:nvSpPr>
            <p:spPr>
              <a:xfrm>
                <a:off x="10337736" y="4802015"/>
                <a:ext cx="1203258" cy="353686"/>
              </a:xfrm>
              <a:prstGeom prst="rect">
                <a:avLst/>
              </a:prstGeom>
              <a:solidFill>
                <a:schemeClr val="bg1"/>
              </a:solidFill>
            </p:spPr>
            <p:txBody>
              <a:bodyPr wrap="square" rtlCol="0">
                <a:spAutoFit/>
              </a:bodyPr>
              <a:lstStyle/>
              <a:p>
                <a:r>
                  <a:rPr lang="en-US" altLang="zh-CN" sz="1600" dirty="0" err="1">
                    <a:latin typeface="Times New Roman" panose="02020603050405020304" pitchFamily="18" charset="0"/>
                    <a:cs typeface="Times New Roman" panose="02020603050405020304" pitchFamily="18" charset="0"/>
                  </a:rPr>
                  <a:t>Cutou</a:t>
                </a:r>
                <a:r>
                  <a:rPr lang="en-US" altLang="zh-CN" sz="1600" dirty="0">
                    <a:latin typeface="Times New Roman" panose="02020603050405020304" pitchFamily="18" charset="0"/>
                    <a:cs typeface="Times New Roman" panose="02020603050405020304" pitchFamily="18" charset="0"/>
                  </a:rPr>
                  <a:t> gully</a:t>
                </a:r>
                <a:endParaRPr lang="zh-CN" altLang="en-US" sz="1600" dirty="0">
                  <a:latin typeface="Times New Roman" panose="02020603050405020304" pitchFamily="18" charset="0"/>
                  <a:cs typeface="Times New Roman" panose="02020603050405020304" pitchFamily="18" charset="0"/>
                </a:endParaRPr>
              </a:p>
            </p:txBody>
          </p:sp>
        </p:grpSp>
      </p:grpSp>
      <p:sp>
        <p:nvSpPr>
          <p:cNvPr id="62" name="文本框 61">
            <a:extLst>
              <a:ext uri="{FF2B5EF4-FFF2-40B4-BE49-F238E27FC236}">
                <a16:creationId xmlns:a16="http://schemas.microsoft.com/office/drawing/2014/main" id="{ED1AE288-561E-CF94-CEB5-3E27888ACDA6}"/>
              </a:ext>
            </a:extLst>
          </p:cNvPr>
          <p:cNvSpPr txBox="1"/>
          <p:nvPr/>
        </p:nvSpPr>
        <p:spPr>
          <a:xfrm>
            <a:off x="519999" y="1102980"/>
            <a:ext cx="5020926" cy="461665"/>
          </a:xfrm>
          <a:prstGeom prst="rect">
            <a:avLst/>
          </a:prstGeom>
          <a:noFill/>
        </p:spPr>
        <p:txBody>
          <a:bodyPr wrap="none" rtlCol="0">
            <a:spAutoFit/>
          </a:bodyPr>
          <a:lstStyle/>
          <a:p>
            <a:r>
              <a:rPr lang="en-US" altLang="zh-CN" sz="2400" b="1" dirty="0">
                <a:solidFill>
                  <a:srgbClr val="4472C4"/>
                </a:solidFill>
                <a:latin typeface="Times New Roman" panose="02020603050405020304" pitchFamily="18" charset="0"/>
                <a:cs typeface="Times New Roman" panose="02020603050405020304" pitchFamily="18" charset="0"/>
              </a:rPr>
              <a:t>Spatial characteristics of Debris flow</a:t>
            </a:r>
            <a:endParaRPr lang="zh-CN" altLang="en-US" sz="2400" b="1" dirty="0">
              <a:solidFill>
                <a:srgbClr val="4472C4"/>
              </a:solidFill>
              <a:latin typeface="Times New Roman" panose="02020603050405020304" pitchFamily="18" charset="0"/>
              <a:cs typeface="Times New Roman" panose="02020603050405020304" pitchFamily="18" charset="0"/>
            </a:endParaRPr>
          </a:p>
        </p:txBody>
      </p:sp>
      <p:sp>
        <p:nvSpPr>
          <p:cNvPr id="66" name="文本框 65">
            <a:extLst>
              <a:ext uri="{FF2B5EF4-FFF2-40B4-BE49-F238E27FC236}">
                <a16:creationId xmlns:a16="http://schemas.microsoft.com/office/drawing/2014/main" id="{38123199-3DC5-C524-FA07-2C57DCA95F40}"/>
              </a:ext>
            </a:extLst>
          </p:cNvPr>
          <p:cNvSpPr txBox="1"/>
          <p:nvPr/>
        </p:nvSpPr>
        <p:spPr>
          <a:xfrm>
            <a:off x="8245439" y="3578961"/>
            <a:ext cx="3762342" cy="369332"/>
          </a:xfrm>
          <a:prstGeom prst="rect">
            <a:avLst/>
          </a:prstGeom>
          <a:solidFill>
            <a:schemeClr val="accent3">
              <a:lumMod val="40000"/>
              <a:lumOff val="60000"/>
            </a:schemeClr>
          </a:solidFill>
        </p:spPr>
        <p:txBody>
          <a:bodyPr wrap="square">
            <a:spAutoFit/>
          </a:bodyPr>
          <a:lstStyle/>
          <a:p>
            <a:r>
              <a:rPr kumimoji="0" lang="en-US" altLang="zh-CN" b="1" i="0" u="none" strike="noStrike" kern="0" cap="none" spc="0" normalizeH="0" noProof="0" dirty="0">
                <a:ln>
                  <a:noFill/>
                </a:ln>
                <a:solidFill>
                  <a:srgbClr val="000000"/>
                </a:solidFill>
                <a:effectLst/>
                <a:uLnTx/>
                <a:uFillTx/>
                <a:latin typeface="Times New Roman" panose="02020603050405020304" pitchFamily="18" charset="0"/>
                <a:ea typeface="楷体" panose="02010609060101010101" pitchFamily="49" charset="-122"/>
                <a:cs typeface="Arial" panose="020B0604020202020204" pitchFamily="34" charset="0"/>
              </a:rPr>
              <a:t>Debris flow on the active fault belt</a:t>
            </a:r>
            <a:endParaRPr lang="zh-CN" altLang="en-US" b="1" dirty="0">
              <a:latin typeface="Times New Roman" panose="02020603050405020304" pitchFamily="18" charset="0"/>
              <a:cs typeface="Arial" panose="020B0604020202020204" pitchFamily="34" charset="0"/>
            </a:endParaRPr>
          </a:p>
        </p:txBody>
      </p:sp>
      <p:grpSp>
        <p:nvGrpSpPr>
          <p:cNvPr id="42" name="组合 41">
            <a:extLst>
              <a:ext uri="{FF2B5EF4-FFF2-40B4-BE49-F238E27FC236}">
                <a16:creationId xmlns:a16="http://schemas.microsoft.com/office/drawing/2014/main" id="{6F43ADD5-04C8-E06A-C95B-6C29623A31BA}"/>
              </a:ext>
            </a:extLst>
          </p:cNvPr>
          <p:cNvGrpSpPr>
            <a:grpSpLocks noChangeAspect="1"/>
          </p:cNvGrpSpPr>
          <p:nvPr/>
        </p:nvGrpSpPr>
        <p:grpSpPr>
          <a:xfrm>
            <a:off x="8094080" y="1318310"/>
            <a:ext cx="4196619" cy="2094268"/>
            <a:chOff x="7310709" y="4908410"/>
            <a:chExt cx="3819825" cy="1906234"/>
          </a:xfrm>
        </p:grpSpPr>
        <p:grpSp>
          <p:nvGrpSpPr>
            <p:cNvPr id="43" name="组合 42">
              <a:extLst>
                <a:ext uri="{FF2B5EF4-FFF2-40B4-BE49-F238E27FC236}">
                  <a16:creationId xmlns:a16="http://schemas.microsoft.com/office/drawing/2014/main" id="{9CB28C0C-114C-BB79-4CD6-94663E890041}"/>
                </a:ext>
              </a:extLst>
            </p:cNvPr>
            <p:cNvGrpSpPr/>
            <p:nvPr/>
          </p:nvGrpSpPr>
          <p:grpSpPr>
            <a:xfrm>
              <a:off x="7431828" y="5298151"/>
              <a:ext cx="3698706" cy="338567"/>
              <a:chOff x="4705516" y="2320633"/>
              <a:chExt cx="1552456" cy="245233"/>
            </a:xfrm>
          </p:grpSpPr>
          <p:sp>
            <p:nvSpPr>
              <p:cNvPr id="54" name="文本框 53">
                <a:extLst>
                  <a:ext uri="{FF2B5EF4-FFF2-40B4-BE49-F238E27FC236}">
                    <a16:creationId xmlns:a16="http://schemas.microsoft.com/office/drawing/2014/main" id="{E4EAA664-F228-76E6-2D6F-97448AB14579}"/>
                  </a:ext>
                </a:extLst>
              </p:cNvPr>
              <p:cNvSpPr txBox="1"/>
              <p:nvPr/>
            </p:nvSpPr>
            <p:spPr>
              <a:xfrm>
                <a:off x="5528839" y="2320642"/>
                <a:ext cx="729133" cy="245224"/>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600" b="1" i="0" u="none" strike="noStrike" kern="1200" cap="none" spc="0" normalizeH="0" noProof="0" dirty="0">
                    <a:ln>
                      <a:noFill/>
                    </a:ln>
                    <a:solidFill>
                      <a:prstClr val="black"/>
                    </a:solidFill>
                    <a:effectLst/>
                    <a:uLnTx/>
                    <a:uFillTx/>
                    <a:latin typeface="Times New Roman" panose="02020603050405020304" pitchFamily="18" charset="0"/>
                    <a:ea typeface="楷体"/>
                  </a:rPr>
                  <a:t>Destructive</a:t>
                </a:r>
                <a:endParaRPr kumimoji="0" lang="zh-CN" altLang="en-US" sz="1600" b="1" i="0" u="none" strike="noStrike" kern="1200" cap="none" spc="0" normalizeH="0" noProof="0" dirty="0">
                  <a:ln>
                    <a:noFill/>
                  </a:ln>
                  <a:solidFill>
                    <a:prstClr val="black"/>
                  </a:solidFill>
                  <a:effectLst/>
                  <a:uLnTx/>
                  <a:uFillTx/>
                  <a:latin typeface="Times New Roman" panose="02020603050405020304" pitchFamily="18" charset="0"/>
                  <a:ea typeface="楷体"/>
                </a:endParaRPr>
              </a:p>
            </p:txBody>
          </p:sp>
          <p:sp>
            <p:nvSpPr>
              <p:cNvPr id="55" name="文本框 54">
                <a:extLst>
                  <a:ext uri="{FF2B5EF4-FFF2-40B4-BE49-F238E27FC236}">
                    <a16:creationId xmlns:a16="http://schemas.microsoft.com/office/drawing/2014/main" id="{697A3FF7-4B67-BFAF-835B-AC1BBD1A3E13}"/>
                  </a:ext>
                </a:extLst>
              </p:cNvPr>
              <p:cNvSpPr txBox="1"/>
              <p:nvPr/>
            </p:nvSpPr>
            <p:spPr>
              <a:xfrm>
                <a:off x="4705516" y="2320638"/>
                <a:ext cx="579508" cy="245224"/>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600" b="1" i="0" u="none" strike="noStrike" kern="1200" cap="none" spc="0" normalizeH="0" noProof="0" dirty="0">
                    <a:ln>
                      <a:noFill/>
                    </a:ln>
                    <a:solidFill>
                      <a:prstClr val="black"/>
                    </a:solidFill>
                    <a:effectLst/>
                    <a:uLnTx/>
                    <a:uFillTx/>
                    <a:latin typeface="Times New Roman" panose="02020603050405020304" pitchFamily="18" charset="0"/>
                    <a:ea typeface="楷体"/>
                  </a:rPr>
                  <a:t>Sudden</a:t>
                </a:r>
                <a:endParaRPr kumimoji="0" lang="zh-CN" altLang="en-US" sz="1600" b="1" i="0" u="none" strike="noStrike" kern="1200" cap="none" spc="0" normalizeH="0" noProof="0" dirty="0">
                  <a:ln>
                    <a:noFill/>
                  </a:ln>
                  <a:solidFill>
                    <a:prstClr val="black"/>
                  </a:solidFill>
                  <a:effectLst/>
                  <a:uLnTx/>
                  <a:uFillTx/>
                  <a:latin typeface="Times New Roman" panose="02020603050405020304" pitchFamily="18" charset="0"/>
                  <a:ea typeface="楷体"/>
                </a:endParaRPr>
              </a:p>
            </p:txBody>
          </p:sp>
          <p:sp>
            <p:nvSpPr>
              <p:cNvPr id="56" name="文本框 55">
                <a:extLst>
                  <a:ext uri="{FF2B5EF4-FFF2-40B4-BE49-F238E27FC236}">
                    <a16:creationId xmlns:a16="http://schemas.microsoft.com/office/drawing/2014/main" id="{2D490FD8-19B0-E8D2-27E2-986AD1DE2661}"/>
                  </a:ext>
                </a:extLst>
              </p:cNvPr>
              <p:cNvSpPr txBox="1"/>
              <p:nvPr/>
            </p:nvSpPr>
            <p:spPr>
              <a:xfrm>
                <a:off x="5154437" y="2320633"/>
                <a:ext cx="579508" cy="245224"/>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600" b="1" i="0" u="none" strike="noStrike" kern="1200" cap="none" spc="0" normalizeH="0" noProof="0" dirty="0">
                    <a:ln>
                      <a:noFill/>
                    </a:ln>
                    <a:solidFill>
                      <a:prstClr val="black"/>
                    </a:solidFill>
                    <a:effectLst/>
                    <a:uLnTx/>
                    <a:uFillTx/>
                    <a:latin typeface="Times New Roman" panose="02020603050405020304" pitchFamily="18" charset="0"/>
                    <a:ea typeface="楷体"/>
                  </a:rPr>
                  <a:t>Rapid</a:t>
                </a:r>
                <a:endParaRPr kumimoji="0" lang="zh-CN" altLang="en-US" sz="1600" b="1" i="0" u="none" strike="noStrike" kern="1200" cap="none" spc="0" normalizeH="0" noProof="0" dirty="0">
                  <a:ln>
                    <a:noFill/>
                  </a:ln>
                  <a:solidFill>
                    <a:prstClr val="black"/>
                  </a:solidFill>
                  <a:effectLst/>
                  <a:uLnTx/>
                  <a:uFillTx/>
                  <a:latin typeface="Times New Roman" panose="02020603050405020304" pitchFamily="18" charset="0"/>
                  <a:ea typeface="楷体"/>
                </a:endParaRPr>
              </a:p>
            </p:txBody>
          </p:sp>
        </p:grpSp>
        <p:sp>
          <p:nvSpPr>
            <p:cNvPr id="44" name="文本框 43">
              <a:extLst>
                <a:ext uri="{FF2B5EF4-FFF2-40B4-BE49-F238E27FC236}">
                  <a16:creationId xmlns:a16="http://schemas.microsoft.com/office/drawing/2014/main" id="{D35E93B2-141D-218E-1784-0CEC250DFE53}"/>
                </a:ext>
              </a:extLst>
            </p:cNvPr>
            <p:cNvSpPr txBox="1"/>
            <p:nvPr/>
          </p:nvSpPr>
          <p:spPr>
            <a:xfrm>
              <a:off x="7474354" y="4979882"/>
              <a:ext cx="1669255" cy="336172"/>
            </a:xfrm>
            <a:prstGeom prst="rect">
              <a:avLst/>
            </a:prstGeom>
            <a:solidFill>
              <a:schemeClr val="accent3">
                <a:lumMod val="40000"/>
                <a:lumOff val="60000"/>
              </a:schemeClr>
            </a:solidFill>
          </p:spPr>
          <p:txBody>
            <a:bodyPr wrap="square">
              <a:spAutoFit/>
            </a:bodyPr>
            <a:lstStyle/>
            <a:p>
              <a:r>
                <a:rPr kumimoji="0" lang="en-US" altLang="zh-CN" b="1" i="0" u="none" strike="noStrike" kern="0" cap="none" spc="0" normalizeH="0" noProof="0" dirty="0">
                  <a:ln>
                    <a:noFill/>
                  </a:ln>
                  <a:solidFill>
                    <a:srgbClr val="000000"/>
                  </a:solidFill>
                  <a:effectLst/>
                  <a:uLnTx/>
                  <a:uFillTx/>
                  <a:latin typeface="Times New Roman" panose="02020603050405020304" pitchFamily="18" charset="0"/>
                  <a:ea typeface="楷体" panose="02010609060101010101" pitchFamily="49" charset="-122"/>
                  <a:cs typeface="Arial" panose="020B0604020202020204" pitchFamily="34" charset="0"/>
                </a:rPr>
                <a:t>Characteristics</a:t>
              </a:r>
              <a:endParaRPr lang="zh-CN" altLang="en-US" b="1" dirty="0">
                <a:latin typeface="Times New Roman" panose="02020603050405020304" pitchFamily="18" charset="0"/>
                <a:cs typeface="Arial" panose="020B0604020202020204" pitchFamily="34" charset="0"/>
              </a:endParaRPr>
            </a:p>
          </p:txBody>
        </p:sp>
        <p:sp>
          <p:nvSpPr>
            <p:cNvPr id="46" name="矩形 45">
              <a:extLst>
                <a:ext uri="{FF2B5EF4-FFF2-40B4-BE49-F238E27FC236}">
                  <a16:creationId xmlns:a16="http://schemas.microsoft.com/office/drawing/2014/main" id="{4FAEDF37-6427-B0D3-85A3-7BBB6439E7F5}"/>
                </a:ext>
              </a:extLst>
            </p:cNvPr>
            <p:cNvSpPr/>
            <p:nvPr/>
          </p:nvSpPr>
          <p:spPr>
            <a:xfrm>
              <a:off x="7310709" y="4908410"/>
              <a:ext cx="3677089" cy="1906234"/>
            </a:xfrm>
            <a:prstGeom prst="rect">
              <a:avLst/>
            </a:prstGeom>
            <a:noFill/>
            <a:ln w="19050">
              <a:solidFill>
                <a:srgbClr val="4472C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3" name="组合 12">
            <a:extLst>
              <a:ext uri="{FF2B5EF4-FFF2-40B4-BE49-F238E27FC236}">
                <a16:creationId xmlns:a16="http://schemas.microsoft.com/office/drawing/2014/main" id="{A911477C-BBC9-19A2-B9BE-9BE886C7E08B}"/>
              </a:ext>
            </a:extLst>
          </p:cNvPr>
          <p:cNvGrpSpPr>
            <a:grpSpLocks noChangeAspect="1"/>
          </p:cNvGrpSpPr>
          <p:nvPr/>
        </p:nvGrpSpPr>
        <p:grpSpPr>
          <a:xfrm>
            <a:off x="143872" y="3746092"/>
            <a:ext cx="7873903" cy="2820955"/>
            <a:chOff x="14283" y="3190370"/>
            <a:chExt cx="8927757" cy="3198515"/>
          </a:xfrm>
        </p:grpSpPr>
        <p:pic>
          <p:nvPicPr>
            <p:cNvPr id="10" name="图片 9">
              <a:extLst>
                <a:ext uri="{FF2B5EF4-FFF2-40B4-BE49-F238E27FC236}">
                  <a16:creationId xmlns:a16="http://schemas.microsoft.com/office/drawing/2014/main" id="{2901A7D1-217E-EA81-5EB4-CE8A9E2A601B}"/>
                </a:ext>
              </a:extLst>
            </p:cNvPr>
            <p:cNvPicPr>
              <a:picLocks noChangeAspect="1"/>
            </p:cNvPicPr>
            <p:nvPr/>
          </p:nvPicPr>
          <p:blipFill>
            <a:blip r:embed="rId9"/>
            <a:stretch>
              <a:fillRect/>
            </a:stretch>
          </p:blipFill>
          <p:spPr>
            <a:xfrm>
              <a:off x="3536247" y="3297059"/>
              <a:ext cx="5405793" cy="3091826"/>
            </a:xfrm>
            <a:prstGeom prst="rect">
              <a:avLst/>
            </a:prstGeom>
          </p:spPr>
        </p:pic>
        <p:grpSp>
          <p:nvGrpSpPr>
            <p:cNvPr id="19" name="组合 18">
              <a:extLst>
                <a:ext uri="{FF2B5EF4-FFF2-40B4-BE49-F238E27FC236}">
                  <a16:creationId xmlns:a16="http://schemas.microsoft.com/office/drawing/2014/main" id="{FD4AAB21-176C-3A17-F068-0A73C27D6B8D}"/>
                </a:ext>
              </a:extLst>
            </p:cNvPr>
            <p:cNvGrpSpPr>
              <a:grpSpLocks noChangeAspect="1"/>
            </p:cNvGrpSpPr>
            <p:nvPr/>
          </p:nvGrpSpPr>
          <p:grpSpPr>
            <a:xfrm>
              <a:off x="14283" y="3190370"/>
              <a:ext cx="3521964" cy="3140816"/>
              <a:chOff x="43035" y="633011"/>
              <a:chExt cx="3935139" cy="3509276"/>
            </a:xfrm>
          </p:grpSpPr>
          <p:pic>
            <p:nvPicPr>
              <p:cNvPr id="20" name="Picture 4">
                <a:extLst>
                  <a:ext uri="{FF2B5EF4-FFF2-40B4-BE49-F238E27FC236}">
                    <a16:creationId xmlns:a16="http://schemas.microsoft.com/office/drawing/2014/main" id="{1007B4FE-760C-C549-13F6-6616B838AB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035" y="633011"/>
                <a:ext cx="3776854" cy="3182500"/>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a:extLst>
                  <a:ext uri="{FF2B5EF4-FFF2-40B4-BE49-F238E27FC236}">
                    <a16:creationId xmlns:a16="http://schemas.microsoft.com/office/drawing/2014/main" id="{26B6F508-A377-0290-50BF-A30D09D7E6BE}"/>
                  </a:ext>
                </a:extLst>
              </p:cNvPr>
              <p:cNvSpPr/>
              <p:nvPr/>
            </p:nvSpPr>
            <p:spPr>
              <a:xfrm>
                <a:off x="271305" y="1909187"/>
                <a:ext cx="1567543" cy="1165609"/>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a:extLst>
                  <a:ext uri="{FF2B5EF4-FFF2-40B4-BE49-F238E27FC236}">
                    <a16:creationId xmlns:a16="http://schemas.microsoft.com/office/drawing/2014/main" id="{7AFD82AF-D369-ADCD-979E-2A06CBA8BB14}"/>
                  </a:ext>
                </a:extLst>
              </p:cNvPr>
              <p:cNvCxnSpPr>
                <a:cxnSpLocks/>
              </p:cNvCxnSpPr>
              <p:nvPr/>
            </p:nvCxnSpPr>
            <p:spPr>
              <a:xfrm flipV="1">
                <a:off x="1838848" y="898411"/>
                <a:ext cx="2139326" cy="101077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6CF86028-9B3B-6B10-7FDC-9AF2923BD150}"/>
                  </a:ext>
                </a:extLst>
              </p:cNvPr>
              <p:cNvCxnSpPr>
                <a:cxnSpLocks/>
              </p:cNvCxnSpPr>
              <p:nvPr/>
            </p:nvCxnSpPr>
            <p:spPr>
              <a:xfrm>
                <a:off x="1838848" y="2984361"/>
                <a:ext cx="2139326" cy="11579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3" name="图片 2">
            <a:extLst>
              <a:ext uri="{FF2B5EF4-FFF2-40B4-BE49-F238E27FC236}">
                <a16:creationId xmlns:a16="http://schemas.microsoft.com/office/drawing/2014/main" id="{545B2455-74A8-C61C-AE45-5962123FDED9}"/>
              </a:ext>
            </a:extLst>
          </p:cNvPr>
          <p:cNvPicPr>
            <a:picLocks noChangeAspect="1"/>
          </p:cNvPicPr>
          <p:nvPr/>
        </p:nvPicPr>
        <p:blipFill>
          <a:blip r:embed="rId11"/>
          <a:stretch>
            <a:fillRect/>
          </a:stretch>
        </p:blipFill>
        <p:spPr>
          <a:xfrm>
            <a:off x="8281795" y="2065921"/>
            <a:ext cx="1865538" cy="1249788"/>
          </a:xfrm>
          <a:prstGeom prst="rect">
            <a:avLst/>
          </a:prstGeom>
        </p:spPr>
      </p:pic>
      <p:pic>
        <p:nvPicPr>
          <p:cNvPr id="7" name="图片 6">
            <a:extLst>
              <a:ext uri="{FF2B5EF4-FFF2-40B4-BE49-F238E27FC236}">
                <a16:creationId xmlns:a16="http://schemas.microsoft.com/office/drawing/2014/main" id="{8CE89DD0-F570-06E9-5707-BCBDADE69535}"/>
              </a:ext>
            </a:extLst>
          </p:cNvPr>
          <p:cNvPicPr>
            <a:picLocks noChangeAspect="1"/>
          </p:cNvPicPr>
          <p:nvPr/>
        </p:nvPicPr>
        <p:blipFill>
          <a:blip r:embed="rId12"/>
          <a:stretch>
            <a:fillRect/>
          </a:stretch>
        </p:blipFill>
        <p:spPr>
          <a:xfrm>
            <a:off x="10175755" y="2072017"/>
            <a:ext cx="1871634" cy="1243692"/>
          </a:xfrm>
          <a:prstGeom prst="rect">
            <a:avLst/>
          </a:prstGeom>
        </p:spPr>
      </p:pic>
    </p:spTree>
    <p:extLst>
      <p:ext uri="{BB962C8B-B14F-4D97-AF65-F5344CB8AC3E}">
        <p14:creationId xmlns:p14="http://schemas.microsoft.com/office/powerpoint/2010/main" val="1353278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83">
            <a:extLst>
              <a:ext uri="{FF2B5EF4-FFF2-40B4-BE49-F238E27FC236}">
                <a16:creationId xmlns:a16="http://schemas.microsoft.com/office/drawing/2014/main" id="{CD65F69F-2DB5-7731-A013-E47BD7FC75AD}"/>
              </a:ext>
            </a:extLst>
          </p:cNvPr>
          <p:cNvSpPr/>
          <p:nvPr/>
        </p:nvSpPr>
        <p:spPr>
          <a:xfrm>
            <a:off x="6796018" y="5064983"/>
            <a:ext cx="1026243" cy="338554"/>
          </a:xfrm>
          <a:prstGeom prst="rect">
            <a:avLst/>
          </a:prstGeom>
        </p:spPr>
        <p:txBody>
          <a:bodyPr wrap="none">
            <a:spAutoFit/>
          </a:bodyPr>
          <a:lstStyle/>
          <a:p>
            <a:pPr lvl="0"/>
            <a:r>
              <a:rPr lang="en-US" altLang="zh-CN" sz="1600" dirty="0" err="1">
                <a:solidFill>
                  <a:srgbClr val="000000"/>
                </a:solidFill>
              </a:rPr>
              <a:t>Bibili</a:t>
            </a:r>
            <a:r>
              <a:rPr lang="en-US" altLang="zh-CN" sz="1600" dirty="0">
                <a:solidFill>
                  <a:srgbClr val="000000"/>
                </a:solidFill>
              </a:rPr>
              <a:t> gully</a:t>
            </a:r>
            <a:endParaRPr lang="zh-CN" altLang="en-US" sz="1600" dirty="0">
              <a:solidFill>
                <a:srgbClr val="000000"/>
              </a:solidFill>
            </a:endParaRPr>
          </a:p>
        </p:txBody>
      </p:sp>
      <p:sp>
        <p:nvSpPr>
          <p:cNvPr id="86" name="矩形 85">
            <a:extLst>
              <a:ext uri="{FF2B5EF4-FFF2-40B4-BE49-F238E27FC236}">
                <a16:creationId xmlns:a16="http://schemas.microsoft.com/office/drawing/2014/main" id="{457096D5-4485-CD4D-5853-6C0C3DB2ECBD}"/>
              </a:ext>
            </a:extLst>
          </p:cNvPr>
          <p:cNvSpPr/>
          <p:nvPr/>
        </p:nvSpPr>
        <p:spPr>
          <a:xfrm>
            <a:off x="8563679" y="5079000"/>
            <a:ext cx="1244251" cy="338554"/>
          </a:xfrm>
          <a:prstGeom prst="rect">
            <a:avLst/>
          </a:prstGeom>
        </p:spPr>
        <p:txBody>
          <a:bodyPr wrap="none">
            <a:spAutoFit/>
          </a:bodyPr>
          <a:lstStyle/>
          <a:p>
            <a:r>
              <a:rPr lang="en-US" altLang="zh-CN" sz="1600" dirty="0" err="1">
                <a:solidFill>
                  <a:srgbClr val="000000"/>
                </a:solidFill>
              </a:rPr>
              <a:t>Tianmo</a:t>
            </a:r>
            <a:r>
              <a:rPr lang="en-US" altLang="zh-CN" sz="1600" dirty="0">
                <a:solidFill>
                  <a:srgbClr val="000000"/>
                </a:solidFill>
              </a:rPr>
              <a:t> gully</a:t>
            </a:r>
            <a:endParaRPr lang="zh-CN" altLang="en-US" sz="1600" dirty="0"/>
          </a:p>
        </p:txBody>
      </p:sp>
      <p:sp>
        <p:nvSpPr>
          <p:cNvPr id="2" name="文本框 1">
            <a:extLst>
              <a:ext uri="{FF2B5EF4-FFF2-40B4-BE49-F238E27FC236}">
                <a16:creationId xmlns:a16="http://schemas.microsoft.com/office/drawing/2014/main" id="{D3311F62-C092-4AB2-945B-BEFFCB7479BA}"/>
              </a:ext>
            </a:extLst>
          </p:cNvPr>
          <p:cNvSpPr txBox="1"/>
          <p:nvPr/>
        </p:nvSpPr>
        <p:spPr>
          <a:xfrm>
            <a:off x="1589317" y="671979"/>
            <a:ext cx="184731" cy="646331"/>
          </a:xfrm>
          <a:prstGeom prst="rect">
            <a:avLst/>
          </a:prstGeom>
          <a:noFill/>
        </p:spPr>
        <p:txBody>
          <a:bodyPr wrap="none" rtlCol="0">
            <a:spAutoFit/>
          </a:bodyPr>
          <a:lstStyle/>
          <a:p>
            <a:endParaRPr lang="en-US" altLang="zh-CN" dirty="0"/>
          </a:p>
          <a:p>
            <a:endParaRPr lang="zh-CN" altLang="en-US" dirty="0"/>
          </a:p>
        </p:txBody>
      </p:sp>
      <p:grpSp>
        <p:nvGrpSpPr>
          <p:cNvPr id="14" name="组合 13">
            <a:extLst>
              <a:ext uri="{FF2B5EF4-FFF2-40B4-BE49-F238E27FC236}">
                <a16:creationId xmlns:a16="http://schemas.microsoft.com/office/drawing/2014/main" id="{5734D78D-4B97-8CF3-E8FE-F795A9CE504F}"/>
              </a:ext>
            </a:extLst>
          </p:cNvPr>
          <p:cNvGrpSpPr/>
          <p:nvPr/>
        </p:nvGrpSpPr>
        <p:grpSpPr>
          <a:xfrm>
            <a:off x="2111053" y="238107"/>
            <a:ext cx="9072000" cy="578401"/>
            <a:chOff x="2181148" y="514354"/>
            <a:chExt cx="9072000" cy="422688"/>
          </a:xfrm>
        </p:grpSpPr>
        <p:sp>
          <p:nvSpPr>
            <p:cNvPr id="32" name="矩形 31">
              <a:extLst>
                <a:ext uri="{FF2B5EF4-FFF2-40B4-BE49-F238E27FC236}">
                  <a16:creationId xmlns:a16="http://schemas.microsoft.com/office/drawing/2014/main" id="{CCE23934-7E4D-48C2-BBC1-8CEC18B61934}"/>
                </a:ext>
              </a:extLst>
            </p:cNvPr>
            <p:cNvSpPr>
              <a:spLocks/>
            </p:cNvSpPr>
            <p:nvPr/>
          </p:nvSpPr>
          <p:spPr>
            <a:xfrm>
              <a:off x="2181148" y="514354"/>
              <a:ext cx="2268000" cy="422688"/>
            </a:xfrm>
            <a:prstGeom prst="rect">
              <a:avLst/>
            </a:prstGeom>
            <a:solidFill>
              <a:srgbClr val="AE1324"/>
            </a:solidFill>
            <a:ln>
              <a:solidFill>
                <a:srgbClr val="E11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1.Background</a:t>
              </a:r>
              <a:endParaRPr lang="zh-CN" altLang="en-US" sz="2000" b="1" dirty="0">
                <a:solidFill>
                  <a:schemeClr val="bg1"/>
                </a:solidFill>
                <a:latin typeface="Times New Roman" panose="02020603050405020304" pitchFamily="18" charset="0"/>
              </a:endParaRPr>
            </a:p>
          </p:txBody>
        </p:sp>
        <p:sp>
          <p:nvSpPr>
            <p:cNvPr id="33" name="矩形 32">
              <a:extLst>
                <a:ext uri="{FF2B5EF4-FFF2-40B4-BE49-F238E27FC236}">
                  <a16:creationId xmlns:a16="http://schemas.microsoft.com/office/drawing/2014/main" id="{55D7F6A0-4A48-4F82-9AE3-390F7D586D04}"/>
                </a:ext>
              </a:extLst>
            </p:cNvPr>
            <p:cNvSpPr>
              <a:spLocks/>
            </p:cNvSpPr>
            <p:nvPr/>
          </p:nvSpPr>
          <p:spPr>
            <a:xfrm>
              <a:off x="4449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2.Method</a:t>
              </a:r>
              <a:endParaRPr lang="zh-CN" altLang="en-US" sz="2000" b="1" dirty="0">
                <a:solidFill>
                  <a:schemeClr val="bg1"/>
                </a:solidFill>
                <a:latin typeface="Times New Roman" panose="02020603050405020304" pitchFamily="18" charset="0"/>
              </a:endParaRPr>
            </a:p>
          </p:txBody>
        </p:sp>
        <p:sp>
          <p:nvSpPr>
            <p:cNvPr id="34" name="矩形 33">
              <a:extLst>
                <a:ext uri="{FF2B5EF4-FFF2-40B4-BE49-F238E27FC236}">
                  <a16:creationId xmlns:a16="http://schemas.microsoft.com/office/drawing/2014/main" id="{0CD12E4A-1EA0-4B7B-B13A-3D606F347669}"/>
                </a:ext>
              </a:extLst>
            </p:cNvPr>
            <p:cNvSpPr>
              <a:spLocks/>
            </p:cNvSpPr>
            <p:nvPr/>
          </p:nvSpPr>
          <p:spPr>
            <a:xfrm>
              <a:off x="6717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3.Result</a:t>
              </a:r>
              <a:endParaRPr lang="zh-CN" altLang="en-US" sz="2000" b="1" dirty="0">
                <a:solidFill>
                  <a:schemeClr val="bg1"/>
                </a:solidFill>
                <a:latin typeface="Times New Roman" panose="02020603050405020304" pitchFamily="18" charset="0"/>
              </a:endParaRPr>
            </a:p>
          </p:txBody>
        </p:sp>
        <p:sp>
          <p:nvSpPr>
            <p:cNvPr id="35" name="矩形 34">
              <a:extLst>
                <a:ext uri="{FF2B5EF4-FFF2-40B4-BE49-F238E27FC236}">
                  <a16:creationId xmlns:a16="http://schemas.microsoft.com/office/drawing/2014/main" id="{1134404C-E2D4-4783-AEE0-7193AD50E227}"/>
                </a:ext>
              </a:extLst>
            </p:cNvPr>
            <p:cNvSpPr>
              <a:spLocks/>
            </p:cNvSpPr>
            <p:nvPr/>
          </p:nvSpPr>
          <p:spPr>
            <a:xfrm>
              <a:off x="8985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4.Conclusion</a:t>
              </a:r>
              <a:endParaRPr lang="zh-CN" altLang="en-US" sz="2000" b="1" dirty="0">
                <a:solidFill>
                  <a:schemeClr val="bg1"/>
                </a:solidFill>
                <a:latin typeface="Times New Roman" panose="02020603050405020304" pitchFamily="18" charset="0"/>
              </a:endParaRPr>
            </a:p>
          </p:txBody>
        </p:sp>
      </p:grpSp>
      <p:pic>
        <p:nvPicPr>
          <p:cNvPr id="1026" name="Picture 2" descr="EGU logo">
            <a:extLst>
              <a:ext uri="{FF2B5EF4-FFF2-40B4-BE49-F238E27FC236}">
                <a16:creationId xmlns:a16="http://schemas.microsoft.com/office/drawing/2014/main" id="{CD57A5E0-C955-BB3B-2DC1-E8BE045580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08" y="89763"/>
            <a:ext cx="2007243" cy="8781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查看源图像">
            <a:extLst>
              <a:ext uri="{FF2B5EF4-FFF2-40B4-BE49-F238E27FC236}">
                <a16:creationId xmlns:a16="http://schemas.microsoft.com/office/drawing/2014/main" id="{116386C1-18DD-0CD0-2CBF-8D59A12573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71757" y="46211"/>
            <a:ext cx="920243" cy="920243"/>
          </a:xfrm>
          <a:prstGeom prst="rect">
            <a:avLst/>
          </a:prstGeom>
          <a:noFill/>
          <a:extLst>
            <a:ext uri="{909E8E84-426E-40DD-AFC4-6F175D3DCCD1}">
              <a14:hiddenFill xmlns:a14="http://schemas.microsoft.com/office/drawing/2010/main">
                <a:solidFill>
                  <a:srgbClr val="FFFFFF"/>
                </a:solidFill>
              </a14:hiddenFill>
            </a:ext>
          </a:extLst>
        </p:spPr>
      </p:pic>
      <p:sp>
        <p:nvSpPr>
          <p:cNvPr id="56" name="文本框 55">
            <a:extLst>
              <a:ext uri="{FF2B5EF4-FFF2-40B4-BE49-F238E27FC236}">
                <a16:creationId xmlns:a16="http://schemas.microsoft.com/office/drawing/2014/main" id="{8C803CB1-4583-B953-F05F-6C40663F37FA}"/>
              </a:ext>
            </a:extLst>
          </p:cNvPr>
          <p:cNvSpPr txBox="1"/>
          <p:nvPr/>
        </p:nvSpPr>
        <p:spPr>
          <a:xfrm>
            <a:off x="116004" y="1084420"/>
            <a:ext cx="7127277" cy="830997"/>
          </a:xfrm>
          <a:prstGeom prst="rect">
            <a:avLst/>
          </a:prstGeom>
          <a:noFill/>
        </p:spPr>
        <p:txBody>
          <a:bodyPr wrap="square">
            <a:spAutoFit/>
          </a:bodyPr>
          <a:lstStyle/>
          <a:p>
            <a:r>
              <a:rPr lang="en-US" altLang="zh-CN" sz="2400" b="1" dirty="0">
                <a:solidFill>
                  <a:srgbClr val="4472C4"/>
                </a:solidFill>
                <a:latin typeface="Times New Roman" panose="02020603050405020304" pitchFamily="18" charset="0"/>
                <a:cs typeface="Times New Roman" panose="02020603050405020304" pitchFamily="18" charset="0"/>
              </a:rPr>
              <a:t>Internal and External Dynamics of Debris Flow Formation</a:t>
            </a:r>
            <a:endParaRPr lang="zh-CN" altLang="en-US" sz="2400" b="1" dirty="0">
              <a:solidFill>
                <a:srgbClr val="4472C4"/>
              </a:solidFill>
              <a:latin typeface="Times New Roman" panose="02020603050405020304" pitchFamily="18" charset="0"/>
              <a:cs typeface="Times New Roman" panose="02020603050405020304" pitchFamily="18" charset="0"/>
            </a:endParaRPr>
          </a:p>
        </p:txBody>
      </p:sp>
      <p:sp>
        <p:nvSpPr>
          <p:cNvPr id="58" name="矩形 57">
            <a:extLst>
              <a:ext uri="{FF2B5EF4-FFF2-40B4-BE49-F238E27FC236}">
                <a16:creationId xmlns:a16="http://schemas.microsoft.com/office/drawing/2014/main" id="{FB799E4F-6A4D-5C98-2D49-90ABCA1201FF}"/>
              </a:ext>
            </a:extLst>
          </p:cNvPr>
          <p:cNvSpPr/>
          <p:nvPr/>
        </p:nvSpPr>
        <p:spPr>
          <a:xfrm>
            <a:off x="6862001" y="1477400"/>
            <a:ext cx="5133465" cy="3516086"/>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2" name="文本框 81">
            <a:extLst>
              <a:ext uri="{FF2B5EF4-FFF2-40B4-BE49-F238E27FC236}">
                <a16:creationId xmlns:a16="http://schemas.microsoft.com/office/drawing/2014/main" id="{89136A57-9CA4-9003-1923-BDFF47934B61}"/>
              </a:ext>
            </a:extLst>
          </p:cNvPr>
          <p:cNvSpPr txBox="1"/>
          <p:nvPr/>
        </p:nvSpPr>
        <p:spPr>
          <a:xfrm>
            <a:off x="10199169" y="5051824"/>
            <a:ext cx="1228221" cy="338554"/>
          </a:xfrm>
          <a:prstGeom prst="rect">
            <a:avLst/>
          </a:prstGeom>
          <a:noFill/>
        </p:spPr>
        <p:txBody>
          <a:bodyPr wrap="none" rtlCol="0">
            <a:spAutoFit/>
          </a:bodyPr>
          <a:lstStyle/>
          <a:p>
            <a:r>
              <a:rPr lang="en-US" altLang="zh-CN" sz="1600" dirty="0" err="1"/>
              <a:t>Jiangjia</a:t>
            </a:r>
            <a:r>
              <a:rPr lang="en-US" altLang="zh-CN" sz="1600" dirty="0"/>
              <a:t> gully</a:t>
            </a:r>
            <a:endParaRPr lang="zh-CN" altLang="en-US" sz="1600" dirty="0"/>
          </a:p>
        </p:txBody>
      </p:sp>
      <p:grpSp>
        <p:nvGrpSpPr>
          <p:cNvPr id="100" name="组合 99">
            <a:extLst>
              <a:ext uri="{FF2B5EF4-FFF2-40B4-BE49-F238E27FC236}">
                <a16:creationId xmlns:a16="http://schemas.microsoft.com/office/drawing/2014/main" id="{98877E2C-C938-98D3-3BF5-AFEF9F56F053}"/>
              </a:ext>
            </a:extLst>
          </p:cNvPr>
          <p:cNvGrpSpPr/>
          <p:nvPr/>
        </p:nvGrpSpPr>
        <p:grpSpPr>
          <a:xfrm>
            <a:off x="6916467" y="5181660"/>
            <a:ext cx="5079000" cy="1229852"/>
            <a:chOff x="6923954" y="4975524"/>
            <a:chExt cx="5079000" cy="1229852"/>
          </a:xfrm>
        </p:grpSpPr>
        <p:pic>
          <p:nvPicPr>
            <p:cNvPr id="83" name="图片 82">
              <a:extLst>
                <a:ext uri="{FF2B5EF4-FFF2-40B4-BE49-F238E27FC236}">
                  <a16:creationId xmlns:a16="http://schemas.microsoft.com/office/drawing/2014/main" id="{153CFF69-ADED-9765-4114-3DF0A4053F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3954" y="4975524"/>
              <a:ext cx="1639803" cy="1229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5" name="图片 84">
              <a:extLst>
                <a:ext uri="{FF2B5EF4-FFF2-40B4-BE49-F238E27FC236}">
                  <a16:creationId xmlns:a16="http://schemas.microsoft.com/office/drawing/2014/main" id="{768C7A0A-357D-EA5A-80F1-B57BF466C7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3552" y="4975524"/>
              <a:ext cx="1639803" cy="1229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7" name="图片 86">
              <a:extLst>
                <a:ext uri="{FF2B5EF4-FFF2-40B4-BE49-F238E27FC236}">
                  <a16:creationId xmlns:a16="http://schemas.microsoft.com/office/drawing/2014/main" id="{E9A938E6-4DC0-0BDF-17E0-BD04010B65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3151" y="4975524"/>
              <a:ext cx="1639803" cy="1229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98" name="组合 97">
            <a:extLst>
              <a:ext uri="{FF2B5EF4-FFF2-40B4-BE49-F238E27FC236}">
                <a16:creationId xmlns:a16="http://schemas.microsoft.com/office/drawing/2014/main" id="{22D5A515-4DF7-8FD5-D4C7-EE4296DAA74C}"/>
              </a:ext>
            </a:extLst>
          </p:cNvPr>
          <p:cNvGrpSpPr/>
          <p:nvPr/>
        </p:nvGrpSpPr>
        <p:grpSpPr>
          <a:xfrm>
            <a:off x="234710" y="1855499"/>
            <a:ext cx="6460882" cy="4621534"/>
            <a:chOff x="234710" y="1609097"/>
            <a:chExt cx="6460882" cy="4621534"/>
          </a:xfrm>
        </p:grpSpPr>
        <p:grpSp>
          <p:nvGrpSpPr>
            <p:cNvPr id="76" name="组合 75">
              <a:extLst>
                <a:ext uri="{FF2B5EF4-FFF2-40B4-BE49-F238E27FC236}">
                  <a16:creationId xmlns:a16="http://schemas.microsoft.com/office/drawing/2014/main" id="{5A647383-8C49-50F4-FEDA-23B40D260EB5}"/>
                </a:ext>
              </a:extLst>
            </p:cNvPr>
            <p:cNvGrpSpPr/>
            <p:nvPr/>
          </p:nvGrpSpPr>
          <p:grpSpPr>
            <a:xfrm>
              <a:off x="234710" y="1609097"/>
              <a:ext cx="6460882" cy="4566905"/>
              <a:chOff x="234710" y="1609097"/>
              <a:chExt cx="6460882" cy="4566905"/>
            </a:xfrm>
          </p:grpSpPr>
          <p:grpSp>
            <p:nvGrpSpPr>
              <p:cNvPr id="51" name="组合 50">
                <a:extLst>
                  <a:ext uri="{FF2B5EF4-FFF2-40B4-BE49-F238E27FC236}">
                    <a16:creationId xmlns:a16="http://schemas.microsoft.com/office/drawing/2014/main" id="{9C38C861-891C-43F7-A66D-3CEF03F3F5DB}"/>
                  </a:ext>
                </a:extLst>
              </p:cNvPr>
              <p:cNvGrpSpPr>
                <a:grpSpLocks noChangeAspect="1"/>
              </p:cNvGrpSpPr>
              <p:nvPr/>
            </p:nvGrpSpPr>
            <p:grpSpPr>
              <a:xfrm>
                <a:off x="3738287" y="2383205"/>
                <a:ext cx="2894202" cy="3792797"/>
                <a:chOff x="8301755" y="1074167"/>
                <a:chExt cx="3368555" cy="4414428"/>
              </a:xfrm>
            </p:grpSpPr>
            <p:grpSp>
              <p:nvGrpSpPr>
                <p:cNvPr id="40" name="组合 39">
                  <a:extLst>
                    <a:ext uri="{FF2B5EF4-FFF2-40B4-BE49-F238E27FC236}">
                      <a16:creationId xmlns:a16="http://schemas.microsoft.com/office/drawing/2014/main" id="{CF106AFD-9077-1B14-F710-6E648949FC5E}"/>
                    </a:ext>
                  </a:extLst>
                </p:cNvPr>
                <p:cNvGrpSpPr>
                  <a:grpSpLocks noChangeAspect="1"/>
                </p:cNvGrpSpPr>
                <p:nvPr/>
              </p:nvGrpSpPr>
              <p:grpSpPr>
                <a:xfrm>
                  <a:off x="8301755" y="1074167"/>
                  <a:ext cx="3368555" cy="4414428"/>
                  <a:chOff x="3998500" y="1874549"/>
                  <a:chExt cx="3368555" cy="4414428"/>
                </a:xfrm>
              </p:grpSpPr>
              <p:pic>
                <p:nvPicPr>
                  <p:cNvPr id="42" name="图片 41">
                    <a:extLst>
                      <a:ext uri="{FF2B5EF4-FFF2-40B4-BE49-F238E27FC236}">
                        <a16:creationId xmlns:a16="http://schemas.microsoft.com/office/drawing/2014/main" id="{9FAA00A5-D04F-5097-B2ED-411E2386DC8F}"/>
                      </a:ext>
                    </a:extLst>
                  </p:cNvPr>
                  <p:cNvPicPr>
                    <a:picLocks noChangeAspect="1"/>
                  </p:cNvPicPr>
                  <p:nvPr/>
                </p:nvPicPr>
                <p:blipFill rotWithShape="1">
                  <a:blip r:embed="rId8"/>
                  <a:srcRect l="31052" t="5260" r="36556" b="19111"/>
                  <a:stretch/>
                </p:blipFill>
                <p:spPr>
                  <a:xfrm>
                    <a:off x="4005544" y="1874549"/>
                    <a:ext cx="3361511" cy="4414428"/>
                  </a:xfrm>
                  <a:prstGeom prst="rect">
                    <a:avLst/>
                  </a:prstGeom>
                </p:spPr>
              </p:pic>
              <p:sp>
                <p:nvSpPr>
                  <p:cNvPr id="4" name="文本框 3">
                    <a:extLst>
                      <a:ext uri="{FF2B5EF4-FFF2-40B4-BE49-F238E27FC236}">
                        <a16:creationId xmlns:a16="http://schemas.microsoft.com/office/drawing/2014/main" id="{334B50F0-99DC-402A-F400-B4E918B8E822}"/>
                      </a:ext>
                    </a:extLst>
                  </p:cNvPr>
                  <p:cNvSpPr txBox="1"/>
                  <p:nvPr/>
                </p:nvSpPr>
                <p:spPr>
                  <a:xfrm>
                    <a:off x="3998500" y="2855155"/>
                    <a:ext cx="1236697" cy="358221"/>
                  </a:xfrm>
                  <a:prstGeom prst="rect">
                    <a:avLst/>
                  </a:prstGeom>
                  <a:solidFill>
                    <a:schemeClr val="bg1">
                      <a:alpha val="50000"/>
                    </a:schemeClr>
                  </a:solid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Source area</a:t>
                    </a:r>
                    <a:endParaRPr lang="zh-CN" altLang="en-US" sz="1400" dirty="0">
                      <a:latin typeface="Times New Roman" panose="02020603050405020304" pitchFamily="18" charset="0"/>
                      <a:cs typeface="Times New Roman" panose="02020603050405020304" pitchFamily="18" charset="0"/>
                    </a:endParaRPr>
                  </a:p>
                </p:txBody>
              </p:sp>
              <p:sp>
                <p:nvSpPr>
                  <p:cNvPr id="44" name="文本框 43">
                    <a:extLst>
                      <a:ext uri="{FF2B5EF4-FFF2-40B4-BE49-F238E27FC236}">
                        <a16:creationId xmlns:a16="http://schemas.microsoft.com/office/drawing/2014/main" id="{FC15429B-A51E-5CF8-E350-535FBD4529E3}"/>
                      </a:ext>
                    </a:extLst>
                  </p:cNvPr>
                  <p:cNvSpPr txBox="1"/>
                  <p:nvPr/>
                </p:nvSpPr>
                <p:spPr>
                  <a:xfrm>
                    <a:off x="4894922" y="5564165"/>
                    <a:ext cx="1689399" cy="358221"/>
                  </a:xfrm>
                  <a:prstGeom prst="rect">
                    <a:avLst/>
                  </a:prstGeom>
                  <a:solidFill>
                    <a:schemeClr val="bg1">
                      <a:alpha val="50000"/>
                    </a:schemeClr>
                  </a:solidFill>
                </p:spPr>
                <p:txBody>
                  <a:bodyPr wrap="square">
                    <a:spAutoFit/>
                  </a:bodyPr>
                  <a:lstStyle/>
                  <a:p>
                    <a:r>
                      <a:rPr lang="en-US" altLang="zh-CN" sz="1400" dirty="0">
                        <a:latin typeface="Times New Roman" panose="02020603050405020304" pitchFamily="18" charset="0"/>
                        <a:cs typeface="Times New Roman" panose="02020603050405020304" pitchFamily="18" charset="0"/>
                      </a:rPr>
                      <a:t>sedimentary area</a:t>
                    </a:r>
                    <a:endParaRPr lang="zh-CN" altLang="en-US" sz="1400" dirty="0">
                      <a:latin typeface="Times New Roman" panose="02020603050405020304" pitchFamily="18" charset="0"/>
                      <a:cs typeface="Times New Roman" panose="02020603050405020304" pitchFamily="18" charset="0"/>
                    </a:endParaRPr>
                  </a:p>
                </p:txBody>
              </p:sp>
              <p:sp>
                <p:nvSpPr>
                  <p:cNvPr id="46" name="文本框 45">
                    <a:extLst>
                      <a:ext uri="{FF2B5EF4-FFF2-40B4-BE49-F238E27FC236}">
                        <a16:creationId xmlns:a16="http://schemas.microsoft.com/office/drawing/2014/main" id="{09204414-00D6-A255-743E-BABC64AE0649}"/>
                      </a:ext>
                    </a:extLst>
                  </p:cNvPr>
                  <p:cNvSpPr txBox="1"/>
                  <p:nvPr/>
                </p:nvSpPr>
                <p:spPr>
                  <a:xfrm>
                    <a:off x="5862878" y="4267642"/>
                    <a:ext cx="1496147" cy="358221"/>
                  </a:xfrm>
                  <a:prstGeom prst="rect">
                    <a:avLst/>
                  </a:prstGeom>
                  <a:solidFill>
                    <a:schemeClr val="bg1">
                      <a:alpha val="50000"/>
                    </a:schemeClr>
                  </a:solidFill>
                </p:spPr>
                <p:txBody>
                  <a:bodyPr wrap="square">
                    <a:spAutoFit/>
                  </a:bodyPr>
                  <a:lstStyle/>
                  <a:p>
                    <a:r>
                      <a:rPr lang="en-US" altLang="zh-CN" sz="1400" dirty="0">
                        <a:latin typeface="Times New Roman" panose="02020603050405020304" pitchFamily="18" charset="0"/>
                        <a:cs typeface="Times New Roman" panose="02020603050405020304" pitchFamily="18" charset="0"/>
                      </a:rPr>
                      <a:t>circulation area</a:t>
                    </a:r>
                    <a:endParaRPr lang="zh-CN" altLang="en-US" sz="1400" dirty="0">
                      <a:latin typeface="Times New Roman" panose="02020603050405020304" pitchFamily="18" charset="0"/>
                      <a:cs typeface="Times New Roman" panose="02020603050405020304" pitchFamily="18" charset="0"/>
                    </a:endParaRPr>
                  </a:p>
                </p:txBody>
              </p:sp>
            </p:grpSp>
            <p:pic>
              <p:nvPicPr>
                <p:cNvPr id="50" name="图形 49" descr="雨">
                  <a:extLst>
                    <a:ext uri="{FF2B5EF4-FFF2-40B4-BE49-F238E27FC236}">
                      <a16:creationId xmlns:a16="http://schemas.microsoft.com/office/drawing/2014/main" id="{3D768FCE-9539-B058-AD28-BADF931053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38040" y="1137293"/>
                  <a:ext cx="579402" cy="579402"/>
                </a:xfrm>
                <a:prstGeom prst="rect">
                  <a:avLst/>
                </a:prstGeom>
              </p:spPr>
            </p:pic>
            <p:pic>
              <p:nvPicPr>
                <p:cNvPr id="53" name="图形 52" descr="雨">
                  <a:extLst>
                    <a:ext uri="{FF2B5EF4-FFF2-40B4-BE49-F238E27FC236}">
                      <a16:creationId xmlns:a16="http://schemas.microsoft.com/office/drawing/2014/main" id="{4FB1B136-BB63-E5CC-0F11-FE2136A0EE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54139" y="1156592"/>
                  <a:ext cx="579402" cy="579402"/>
                </a:xfrm>
                <a:prstGeom prst="rect">
                  <a:avLst/>
                </a:prstGeom>
              </p:spPr>
            </p:pic>
          </p:grpSp>
          <p:sp>
            <p:nvSpPr>
              <p:cNvPr id="75" name="文本框 74">
                <a:extLst>
                  <a:ext uri="{FF2B5EF4-FFF2-40B4-BE49-F238E27FC236}">
                    <a16:creationId xmlns:a16="http://schemas.microsoft.com/office/drawing/2014/main" id="{CA3EB25B-10C9-D804-B2D0-D8AE9D81BB0A}"/>
                  </a:ext>
                </a:extLst>
              </p:cNvPr>
              <p:cNvSpPr txBox="1"/>
              <p:nvPr/>
            </p:nvSpPr>
            <p:spPr>
              <a:xfrm>
                <a:off x="234710" y="1609097"/>
                <a:ext cx="6460882" cy="646331"/>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The development of debris flow is affected by </a:t>
                </a:r>
                <a:r>
                  <a:rPr lang="en-US" altLang="zh-CN" b="1" dirty="0">
                    <a:solidFill>
                      <a:srgbClr val="FF0000"/>
                    </a:solidFill>
                    <a:latin typeface="Times New Roman" panose="02020603050405020304" pitchFamily="18" charset="0"/>
                    <a:cs typeface="Times New Roman" panose="02020603050405020304" pitchFamily="18" charset="0"/>
                  </a:rPr>
                  <a:t>geology</a:t>
                </a:r>
                <a:r>
                  <a:rPr lang="en-US" altLang="zh-CN" b="1" dirty="0">
                    <a:latin typeface="Times New Roman" panose="02020603050405020304" pitchFamily="18" charset="0"/>
                    <a:cs typeface="Times New Roman" panose="02020603050405020304" pitchFamily="18" charset="0"/>
                  </a:rPr>
                  <a:t>, </a:t>
                </a:r>
                <a:r>
                  <a:rPr lang="en-US" altLang="zh-CN" b="1" dirty="0">
                    <a:solidFill>
                      <a:srgbClr val="FF0000"/>
                    </a:solidFill>
                    <a:latin typeface="Times New Roman" panose="02020603050405020304" pitchFamily="18" charset="0"/>
                    <a:cs typeface="Times New Roman" panose="02020603050405020304" pitchFamily="18" charset="0"/>
                  </a:rPr>
                  <a:t>geomorphology</a:t>
                </a:r>
                <a:r>
                  <a:rPr lang="en-US" altLang="zh-CN" b="1" dirty="0">
                    <a:latin typeface="Times New Roman" panose="02020603050405020304" pitchFamily="18" charset="0"/>
                    <a:cs typeface="Times New Roman" panose="02020603050405020304" pitchFamily="18" charset="0"/>
                  </a:rPr>
                  <a:t> and </a:t>
                </a:r>
                <a:r>
                  <a:rPr lang="en-US" altLang="zh-CN" b="1" dirty="0">
                    <a:solidFill>
                      <a:srgbClr val="FF0000"/>
                    </a:solidFill>
                    <a:latin typeface="Times New Roman" panose="02020603050405020304" pitchFamily="18" charset="0"/>
                    <a:cs typeface="Times New Roman" panose="02020603050405020304" pitchFamily="18" charset="0"/>
                  </a:rPr>
                  <a:t>climate</a:t>
                </a:r>
                <a:r>
                  <a:rPr lang="en-US" altLang="zh-CN" b="1" dirty="0">
                    <a:latin typeface="Times New Roman" panose="02020603050405020304" pitchFamily="18" charset="0"/>
                    <a:cs typeface="Times New Roman" panose="02020603050405020304" pitchFamily="18" charset="0"/>
                  </a:rPr>
                  <a:t>.</a:t>
                </a:r>
                <a:endParaRPr lang="zh-CN" altLang="en-US" b="1" dirty="0">
                  <a:latin typeface="Times New Roman" panose="02020603050405020304" pitchFamily="18" charset="0"/>
                  <a:cs typeface="Times New Roman" panose="02020603050405020304" pitchFamily="18" charset="0"/>
                </a:endParaRPr>
              </a:p>
            </p:txBody>
          </p:sp>
        </p:grpSp>
        <p:grpSp>
          <p:nvGrpSpPr>
            <p:cNvPr id="88" name="组合 87">
              <a:extLst>
                <a:ext uri="{FF2B5EF4-FFF2-40B4-BE49-F238E27FC236}">
                  <a16:creationId xmlns:a16="http://schemas.microsoft.com/office/drawing/2014/main" id="{19CEA3C7-9C71-4E35-64B7-CE1ECCF60D34}"/>
                </a:ext>
              </a:extLst>
            </p:cNvPr>
            <p:cNvGrpSpPr/>
            <p:nvPr/>
          </p:nvGrpSpPr>
          <p:grpSpPr>
            <a:xfrm>
              <a:off x="308810" y="4107956"/>
              <a:ext cx="3373362" cy="2089437"/>
              <a:chOff x="7452929" y="3373295"/>
              <a:chExt cx="3373362" cy="2089437"/>
            </a:xfrm>
          </p:grpSpPr>
          <p:sp>
            <p:nvSpPr>
              <p:cNvPr id="89" name="矩形 88">
                <a:extLst>
                  <a:ext uri="{FF2B5EF4-FFF2-40B4-BE49-F238E27FC236}">
                    <a16:creationId xmlns:a16="http://schemas.microsoft.com/office/drawing/2014/main" id="{D904CD90-FA54-866C-D2D5-7EAA1111FE98}"/>
                  </a:ext>
                </a:extLst>
              </p:cNvPr>
              <p:cNvSpPr/>
              <p:nvPr/>
            </p:nvSpPr>
            <p:spPr>
              <a:xfrm>
                <a:off x="7452929" y="4233037"/>
                <a:ext cx="3373362" cy="526426"/>
              </a:xfrm>
              <a:prstGeom prst="rect">
                <a:avLst/>
              </a:prstGeom>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cs typeface="Times New Roman" panose="02020603050405020304" pitchFamily="18" charset="0"/>
                  </a:rPr>
                  <a:t>Identify debris flow types and explore formation mechanisms</a:t>
                </a:r>
                <a:endParaRPr lang="zh-CN" altLang="en-US" sz="1600" dirty="0">
                  <a:solidFill>
                    <a:schemeClr val="tx1"/>
                  </a:solidFill>
                  <a:latin typeface="Times New Roman" panose="02020603050405020304" pitchFamily="18" charset="0"/>
                  <a:cs typeface="Times New Roman" panose="02020603050405020304" pitchFamily="18" charset="0"/>
                </a:endParaRPr>
              </a:p>
            </p:txBody>
          </p:sp>
          <p:sp>
            <p:nvSpPr>
              <p:cNvPr id="90" name="矩形 89">
                <a:extLst>
                  <a:ext uri="{FF2B5EF4-FFF2-40B4-BE49-F238E27FC236}">
                    <a16:creationId xmlns:a16="http://schemas.microsoft.com/office/drawing/2014/main" id="{29403B93-E866-E0DA-C807-B7B50B2BA4FD}"/>
                  </a:ext>
                </a:extLst>
              </p:cNvPr>
              <p:cNvSpPr/>
              <p:nvPr/>
            </p:nvSpPr>
            <p:spPr>
              <a:xfrm>
                <a:off x="7452929" y="3373295"/>
                <a:ext cx="3373362" cy="526427"/>
              </a:xfrm>
              <a:prstGeom prst="rect">
                <a:avLst/>
              </a:prstGeom>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cs typeface="Times New Roman" panose="02020603050405020304" pitchFamily="18" charset="0"/>
                  </a:rPr>
                  <a:t>The process of surface runoff and the supply of material sources</a:t>
                </a:r>
              </a:p>
            </p:txBody>
          </p:sp>
          <p:sp>
            <p:nvSpPr>
              <p:cNvPr id="91" name="右箭头 5">
                <a:extLst>
                  <a:ext uri="{FF2B5EF4-FFF2-40B4-BE49-F238E27FC236}">
                    <a16:creationId xmlns:a16="http://schemas.microsoft.com/office/drawing/2014/main" id="{FE3BFDA1-D711-13E1-43FE-3A390D2129EC}"/>
                  </a:ext>
                </a:extLst>
              </p:cNvPr>
              <p:cNvSpPr/>
              <p:nvPr/>
            </p:nvSpPr>
            <p:spPr>
              <a:xfrm rot="5400000">
                <a:off x="8887778" y="3974196"/>
                <a:ext cx="319020" cy="216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cs typeface="Times New Roman" panose="02020603050405020304" pitchFamily="18" charset="0"/>
                </a:endParaRPr>
              </a:p>
            </p:txBody>
          </p:sp>
          <p:sp>
            <p:nvSpPr>
              <p:cNvPr id="92" name="矩形 91">
                <a:extLst>
                  <a:ext uri="{FF2B5EF4-FFF2-40B4-BE49-F238E27FC236}">
                    <a16:creationId xmlns:a16="http://schemas.microsoft.com/office/drawing/2014/main" id="{90EF6F29-3D84-67AC-8880-79A5B68AB8C5}"/>
                  </a:ext>
                </a:extLst>
              </p:cNvPr>
              <p:cNvSpPr/>
              <p:nvPr/>
            </p:nvSpPr>
            <p:spPr>
              <a:xfrm>
                <a:off x="7452929" y="5101961"/>
                <a:ext cx="3360759" cy="360771"/>
              </a:xfrm>
              <a:prstGeom prst="rect">
                <a:avLst/>
              </a:prstGeom>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cs typeface="Times New Roman" panose="02020603050405020304" pitchFamily="18" charset="0"/>
                  </a:rPr>
                  <a:t>Susceptibility of debris flow</a:t>
                </a:r>
              </a:p>
            </p:txBody>
          </p:sp>
          <p:sp>
            <p:nvSpPr>
              <p:cNvPr id="93" name="右箭头 5">
                <a:extLst>
                  <a:ext uri="{FF2B5EF4-FFF2-40B4-BE49-F238E27FC236}">
                    <a16:creationId xmlns:a16="http://schemas.microsoft.com/office/drawing/2014/main" id="{4BFB6F1F-6251-93AB-94AF-22E160204D2D}"/>
                  </a:ext>
                </a:extLst>
              </p:cNvPr>
              <p:cNvSpPr/>
              <p:nvPr/>
            </p:nvSpPr>
            <p:spPr>
              <a:xfrm rot="5400000">
                <a:off x="8895703" y="4822712"/>
                <a:ext cx="319020" cy="216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cs typeface="Times New Roman" panose="02020603050405020304" pitchFamily="18" charset="0"/>
                </a:endParaRPr>
              </a:p>
            </p:txBody>
          </p:sp>
        </p:grpSp>
        <p:grpSp>
          <p:nvGrpSpPr>
            <p:cNvPr id="96" name="组合 95">
              <a:extLst>
                <a:ext uri="{FF2B5EF4-FFF2-40B4-BE49-F238E27FC236}">
                  <a16:creationId xmlns:a16="http://schemas.microsoft.com/office/drawing/2014/main" id="{A4647B49-327E-B005-6FAC-492B8DE69C77}"/>
                </a:ext>
              </a:extLst>
            </p:cNvPr>
            <p:cNvGrpSpPr/>
            <p:nvPr/>
          </p:nvGrpSpPr>
          <p:grpSpPr>
            <a:xfrm>
              <a:off x="234710" y="1609097"/>
              <a:ext cx="6454830" cy="4621534"/>
              <a:chOff x="234710" y="1609097"/>
              <a:chExt cx="6454830" cy="4621534"/>
            </a:xfrm>
          </p:grpSpPr>
          <p:sp>
            <p:nvSpPr>
              <p:cNvPr id="77" name="矩形 76">
                <a:extLst>
                  <a:ext uri="{FF2B5EF4-FFF2-40B4-BE49-F238E27FC236}">
                    <a16:creationId xmlns:a16="http://schemas.microsoft.com/office/drawing/2014/main" id="{397A681B-8E37-3AB0-B491-A6C1A747D246}"/>
                  </a:ext>
                </a:extLst>
              </p:cNvPr>
              <p:cNvSpPr/>
              <p:nvPr/>
            </p:nvSpPr>
            <p:spPr>
              <a:xfrm>
                <a:off x="234710" y="1609097"/>
                <a:ext cx="6454830" cy="4621534"/>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1" name="图片 80">
                <a:extLst>
                  <a:ext uri="{FF2B5EF4-FFF2-40B4-BE49-F238E27FC236}">
                    <a16:creationId xmlns:a16="http://schemas.microsoft.com/office/drawing/2014/main" id="{594CA982-A933-3A4A-2E49-1E08673A1AFE}"/>
                  </a:ext>
                </a:extLst>
              </p:cNvPr>
              <p:cNvPicPr>
                <a:picLocks noChangeAspect="1"/>
              </p:cNvPicPr>
              <p:nvPr/>
            </p:nvPicPr>
            <p:blipFill>
              <a:blip r:embed="rId11"/>
              <a:stretch>
                <a:fillRect/>
              </a:stretch>
            </p:blipFill>
            <p:spPr>
              <a:xfrm>
                <a:off x="367645" y="2285687"/>
                <a:ext cx="3142280" cy="1801005"/>
              </a:xfrm>
              <a:prstGeom prst="rect">
                <a:avLst/>
              </a:prstGeom>
            </p:spPr>
          </p:pic>
        </p:grpSp>
      </p:grpSp>
      <p:grpSp>
        <p:nvGrpSpPr>
          <p:cNvPr id="3" name="组合 2">
            <a:extLst>
              <a:ext uri="{FF2B5EF4-FFF2-40B4-BE49-F238E27FC236}">
                <a16:creationId xmlns:a16="http://schemas.microsoft.com/office/drawing/2014/main" id="{A8A4B18A-51CA-53B7-A72D-24F170B5593F}"/>
              </a:ext>
            </a:extLst>
          </p:cNvPr>
          <p:cNvGrpSpPr/>
          <p:nvPr/>
        </p:nvGrpSpPr>
        <p:grpSpPr>
          <a:xfrm>
            <a:off x="7000780" y="1663020"/>
            <a:ext cx="4910371" cy="3144845"/>
            <a:chOff x="6902512" y="1550456"/>
            <a:chExt cx="4910371" cy="3144845"/>
          </a:xfrm>
        </p:grpSpPr>
        <p:sp>
          <p:nvSpPr>
            <p:cNvPr id="60" name="矩形 59">
              <a:extLst>
                <a:ext uri="{FF2B5EF4-FFF2-40B4-BE49-F238E27FC236}">
                  <a16:creationId xmlns:a16="http://schemas.microsoft.com/office/drawing/2014/main" id="{DF853C0A-0854-7D6D-79D9-E587DA2B7994}"/>
                </a:ext>
              </a:extLst>
            </p:cNvPr>
            <p:cNvSpPr/>
            <p:nvPr/>
          </p:nvSpPr>
          <p:spPr>
            <a:xfrm>
              <a:off x="6902512" y="2433583"/>
              <a:ext cx="1313341" cy="159769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Debris flow classification</a:t>
              </a:r>
              <a:endParaRPr lang="zh-CN" altLang="en-US" sz="1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108" name="组合 107">
              <a:extLst>
                <a:ext uri="{FF2B5EF4-FFF2-40B4-BE49-F238E27FC236}">
                  <a16:creationId xmlns:a16="http://schemas.microsoft.com/office/drawing/2014/main" id="{6AD1797A-74BE-E60C-9C35-5B8960A00723}"/>
                </a:ext>
              </a:extLst>
            </p:cNvPr>
            <p:cNvGrpSpPr/>
            <p:nvPr/>
          </p:nvGrpSpPr>
          <p:grpSpPr>
            <a:xfrm>
              <a:off x="8522018" y="1550456"/>
              <a:ext cx="1224000" cy="3144845"/>
              <a:chOff x="8522018" y="1550456"/>
              <a:chExt cx="1224000" cy="3144845"/>
            </a:xfrm>
          </p:grpSpPr>
          <p:sp>
            <p:nvSpPr>
              <p:cNvPr id="61" name="矩形 60">
                <a:extLst>
                  <a:ext uri="{FF2B5EF4-FFF2-40B4-BE49-F238E27FC236}">
                    <a16:creationId xmlns:a16="http://schemas.microsoft.com/office/drawing/2014/main" id="{2DF62BB8-5919-7EAF-E275-8177796F14C4}"/>
                  </a:ext>
                </a:extLst>
              </p:cNvPr>
              <p:cNvSpPr/>
              <p:nvPr/>
            </p:nvSpPr>
            <p:spPr>
              <a:xfrm>
                <a:off x="8522018" y="1550456"/>
                <a:ext cx="1224000" cy="5040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Formation conditions</a:t>
                </a:r>
                <a:endParaRPr lang="zh-CN" altLang="en-US" sz="1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2" name="矩形 61">
                <a:extLst>
                  <a:ext uri="{FF2B5EF4-FFF2-40B4-BE49-F238E27FC236}">
                    <a16:creationId xmlns:a16="http://schemas.microsoft.com/office/drawing/2014/main" id="{F58001EF-D0FD-B389-7C0C-B76E7A754CC8}"/>
                  </a:ext>
                </a:extLst>
              </p:cNvPr>
              <p:cNvSpPr/>
              <p:nvPr/>
            </p:nvSpPr>
            <p:spPr>
              <a:xfrm>
                <a:off x="8522018" y="2210667"/>
                <a:ext cx="1224000" cy="5040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Gully morphology</a:t>
                </a:r>
                <a:endParaRPr lang="zh-CN" altLang="en-US" sz="1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3" name="矩形 62">
                <a:extLst>
                  <a:ext uri="{FF2B5EF4-FFF2-40B4-BE49-F238E27FC236}">
                    <a16:creationId xmlns:a16="http://schemas.microsoft.com/office/drawing/2014/main" id="{002D7D68-67FA-3B58-6A59-E1FD47BB4D2A}"/>
                  </a:ext>
                </a:extLst>
              </p:cNvPr>
              <p:cNvSpPr/>
              <p:nvPr/>
            </p:nvSpPr>
            <p:spPr>
              <a:xfrm>
                <a:off x="8522018" y="2870878"/>
                <a:ext cx="1224000" cy="5040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Material composition</a:t>
                </a:r>
                <a:endParaRPr lang="zh-CN" altLang="en-US" sz="1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4" name="矩形 63">
                <a:extLst>
                  <a:ext uri="{FF2B5EF4-FFF2-40B4-BE49-F238E27FC236}">
                    <a16:creationId xmlns:a16="http://schemas.microsoft.com/office/drawing/2014/main" id="{86D6D56D-A6EA-8446-AA11-D761315FC7E8}"/>
                  </a:ext>
                </a:extLst>
              </p:cNvPr>
              <p:cNvSpPr/>
              <p:nvPr/>
            </p:nvSpPr>
            <p:spPr>
              <a:xfrm>
                <a:off x="8522018" y="3531089"/>
                <a:ext cx="1224000" cy="5040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Hazard level</a:t>
                </a:r>
                <a:endParaRPr lang="zh-CN" altLang="en-US" sz="1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5" name="矩形 64">
                <a:extLst>
                  <a:ext uri="{FF2B5EF4-FFF2-40B4-BE49-F238E27FC236}">
                    <a16:creationId xmlns:a16="http://schemas.microsoft.com/office/drawing/2014/main" id="{7DAD4ABD-97E8-E5F7-1008-56FD2B98AB19}"/>
                  </a:ext>
                </a:extLst>
              </p:cNvPr>
              <p:cNvSpPr/>
              <p:nvPr/>
            </p:nvSpPr>
            <p:spPr>
              <a:xfrm>
                <a:off x="8522018" y="4191301"/>
                <a:ext cx="1224000" cy="5040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sz="1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73" name="右大括号 72">
              <a:extLst>
                <a:ext uri="{FF2B5EF4-FFF2-40B4-BE49-F238E27FC236}">
                  <a16:creationId xmlns:a16="http://schemas.microsoft.com/office/drawing/2014/main" id="{797C7CD3-1451-163E-AB77-766C3F75707C}"/>
                </a:ext>
              </a:extLst>
            </p:cNvPr>
            <p:cNvSpPr/>
            <p:nvPr/>
          </p:nvSpPr>
          <p:spPr>
            <a:xfrm rot="10800000">
              <a:off x="8279569" y="1605460"/>
              <a:ext cx="220487" cy="3051732"/>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sz="1600"/>
            </a:p>
          </p:txBody>
        </p:sp>
        <p:grpSp>
          <p:nvGrpSpPr>
            <p:cNvPr id="103" name="组合 102">
              <a:extLst>
                <a:ext uri="{FF2B5EF4-FFF2-40B4-BE49-F238E27FC236}">
                  <a16:creationId xmlns:a16="http://schemas.microsoft.com/office/drawing/2014/main" id="{D5F943BB-AEA9-D50B-F440-CDF5A007C7D7}"/>
                </a:ext>
              </a:extLst>
            </p:cNvPr>
            <p:cNvGrpSpPr/>
            <p:nvPr/>
          </p:nvGrpSpPr>
          <p:grpSpPr>
            <a:xfrm>
              <a:off x="10120883" y="1550456"/>
              <a:ext cx="1692000" cy="3144845"/>
              <a:chOff x="10120883" y="1550456"/>
              <a:chExt cx="1692000" cy="3144845"/>
            </a:xfrm>
          </p:grpSpPr>
          <p:sp>
            <p:nvSpPr>
              <p:cNvPr id="66" name="矩形 65">
                <a:extLst>
                  <a:ext uri="{FF2B5EF4-FFF2-40B4-BE49-F238E27FC236}">
                    <a16:creationId xmlns:a16="http://schemas.microsoft.com/office/drawing/2014/main" id="{882295D3-DB33-66F9-00FF-73954091B4F7}"/>
                  </a:ext>
                </a:extLst>
              </p:cNvPr>
              <p:cNvSpPr/>
              <p:nvPr/>
            </p:nvSpPr>
            <p:spPr>
              <a:xfrm>
                <a:off x="10120883" y="1550456"/>
                <a:ext cx="1692000" cy="504000"/>
              </a:xfrm>
              <a:prstGeom prst="rect">
                <a:avLst/>
              </a:prstGeom>
              <a:solidFill>
                <a:srgbClr val="F4D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Material, water</a:t>
                </a:r>
                <a:endParaRPr lang="zh-CN" altLang="en-US" sz="1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7" name="矩形 66">
                <a:extLst>
                  <a:ext uri="{FF2B5EF4-FFF2-40B4-BE49-F238E27FC236}">
                    <a16:creationId xmlns:a16="http://schemas.microsoft.com/office/drawing/2014/main" id="{0AF08099-5D53-166D-08D0-4A6D6A314211}"/>
                  </a:ext>
                </a:extLst>
              </p:cNvPr>
              <p:cNvSpPr/>
              <p:nvPr/>
            </p:nvSpPr>
            <p:spPr>
              <a:xfrm>
                <a:off x="10120883" y="2210667"/>
                <a:ext cx="1692000" cy="504000"/>
              </a:xfrm>
              <a:prstGeom prst="rect">
                <a:avLst/>
              </a:prstGeom>
              <a:solidFill>
                <a:srgbClr val="F4D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hillslope, valley</a:t>
                </a:r>
                <a:endParaRPr lang="zh-CN" altLang="en-US" sz="1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8" name="矩形 67">
                <a:extLst>
                  <a:ext uri="{FF2B5EF4-FFF2-40B4-BE49-F238E27FC236}">
                    <a16:creationId xmlns:a16="http://schemas.microsoft.com/office/drawing/2014/main" id="{D60246E7-5AD1-A0A2-CA8A-992750F5BD0A}"/>
                  </a:ext>
                </a:extLst>
              </p:cNvPr>
              <p:cNvSpPr/>
              <p:nvPr/>
            </p:nvSpPr>
            <p:spPr>
              <a:xfrm>
                <a:off x="10120883" y="2870878"/>
                <a:ext cx="1692000" cy="504000"/>
              </a:xfrm>
              <a:prstGeom prst="rect">
                <a:avLst/>
              </a:prstGeom>
              <a:solidFill>
                <a:srgbClr val="F4D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Viscous, diluted, transitional</a:t>
                </a:r>
                <a:endParaRPr lang="zh-CN" altLang="en-US" sz="1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9" name="矩形 68">
                <a:extLst>
                  <a:ext uri="{FF2B5EF4-FFF2-40B4-BE49-F238E27FC236}">
                    <a16:creationId xmlns:a16="http://schemas.microsoft.com/office/drawing/2014/main" id="{96D4452E-3669-0123-899E-214039FEDF25}"/>
                  </a:ext>
                </a:extLst>
              </p:cNvPr>
              <p:cNvSpPr/>
              <p:nvPr/>
            </p:nvSpPr>
            <p:spPr>
              <a:xfrm>
                <a:off x="10120883" y="3531089"/>
                <a:ext cx="1692000" cy="504000"/>
              </a:xfrm>
              <a:prstGeom prst="rect">
                <a:avLst/>
              </a:prstGeom>
              <a:solidFill>
                <a:srgbClr val="F4D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Scale volume, economic loss</a:t>
                </a:r>
                <a:endParaRPr lang="zh-CN" altLang="en-US" sz="1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06" name="矩形 105">
                <a:extLst>
                  <a:ext uri="{FF2B5EF4-FFF2-40B4-BE49-F238E27FC236}">
                    <a16:creationId xmlns:a16="http://schemas.microsoft.com/office/drawing/2014/main" id="{08F6F8DD-3A2C-5DFA-00C6-08E7479A32D3}"/>
                  </a:ext>
                </a:extLst>
              </p:cNvPr>
              <p:cNvSpPr/>
              <p:nvPr/>
            </p:nvSpPr>
            <p:spPr>
              <a:xfrm>
                <a:off x="10120883" y="4191301"/>
                <a:ext cx="1692000" cy="504000"/>
              </a:xfrm>
              <a:prstGeom prst="rect">
                <a:avLst/>
              </a:prstGeom>
              <a:solidFill>
                <a:srgbClr val="F4D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sz="1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104" name="组合 103">
              <a:extLst>
                <a:ext uri="{FF2B5EF4-FFF2-40B4-BE49-F238E27FC236}">
                  <a16:creationId xmlns:a16="http://schemas.microsoft.com/office/drawing/2014/main" id="{BFFBE186-FA20-A2C9-2BD9-7A5C4E299674}"/>
                </a:ext>
              </a:extLst>
            </p:cNvPr>
            <p:cNvGrpSpPr/>
            <p:nvPr/>
          </p:nvGrpSpPr>
          <p:grpSpPr>
            <a:xfrm>
              <a:off x="9801691" y="1856847"/>
              <a:ext cx="314996" cy="2579993"/>
              <a:chOff x="9801691" y="1856847"/>
              <a:chExt cx="314996" cy="2579993"/>
            </a:xfrm>
          </p:grpSpPr>
          <p:cxnSp>
            <p:nvCxnSpPr>
              <p:cNvPr id="70" name="直接箭头连接符 69">
                <a:extLst>
                  <a:ext uri="{FF2B5EF4-FFF2-40B4-BE49-F238E27FC236}">
                    <a16:creationId xmlns:a16="http://schemas.microsoft.com/office/drawing/2014/main" id="{099425A7-2F66-C047-955C-81C78D27ED77}"/>
                  </a:ext>
                </a:extLst>
              </p:cNvPr>
              <p:cNvCxnSpPr>
                <a:cxnSpLocks/>
              </p:cNvCxnSpPr>
              <p:nvPr/>
            </p:nvCxnSpPr>
            <p:spPr>
              <a:xfrm flipV="1">
                <a:off x="9801691" y="2458909"/>
                <a:ext cx="314996" cy="5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70">
                <a:extLst>
                  <a:ext uri="{FF2B5EF4-FFF2-40B4-BE49-F238E27FC236}">
                    <a16:creationId xmlns:a16="http://schemas.microsoft.com/office/drawing/2014/main" id="{314DBEE8-BFAA-BA34-AF07-CE0F3012F473}"/>
                  </a:ext>
                </a:extLst>
              </p:cNvPr>
              <p:cNvCxnSpPr>
                <a:cxnSpLocks/>
              </p:cNvCxnSpPr>
              <p:nvPr/>
            </p:nvCxnSpPr>
            <p:spPr>
              <a:xfrm flipV="1">
                <a:off x="9801691" y="3130817"/>
                <a:ext cx="314996" cy="5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接箭头连接符 71">
                <a:extLst>
                  <a:ext uri="{FF2B5EF4-FFF2-40B4-BE49-F238E27FC236}">
                    <a16:creationId xmlns:a16="http://schemas.microsoft.com/office/drawing/2014/main" id="{6F9DC9BB-9F06-0C06-4091-78FC95A82246}"/>
                  </a:ext>
                </a:extLst>
              </p:cNvPr>
              <p:cNvCxnSpPr>
                <a:cxnSpLocks/>
              </p:cNvCxnSpPr>
              <p:nvPr/>
            </p:nvCxnSpPr>
            <p:spPr>
              <a:xfrm flipV="1">
                <a:off x="9801691" y="1856847"/>
                <a:ext cx="314996" cy="5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接箭头连接符 104">
                <a:extLst>
                  <a:ext uri="{FF2B5EF4-FFF2-40B4-BE49-F238E27FC236}">
                    <a16:creationId xmlns:a16="http://schemas.microsoft.com/office/drawing/2014/main" id="{9DB77FAA-A914-8F93-3615-A77397026491}"/>
                  </a:ext>
                </a:extLst>
              </p:cNvPr>
              <p:cNvCxnSpPr>
                <a:cxnSpLocks/>
              </p:cNvCxnSpPr>
              <p:nvPr/>
            </p:nvCxnSpPr>
            <p:spPr>
              <a:xfrm flipV="1">
                <a:off x="9801691" y="3774620"/>
                <a:ext cx="314996" cy="5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接箭头连接符 106">
                <a:extLst>
                  <a:ext uri="{FF2B5EF4-FFF2-40B4-BE49-F238E27FC236}">
                    <a16:creationId xmlns:a16="http://schemas.microsoft.com/office/drawing/2014/main" id="{9F35ADAF-FBF1-8E96-5A20-86EA4A19E606}"/>
                  </a:ext>
                </a:extLst>
              </p:cNvPr>
              <p:cNvCxnSpPr>
                <a:cxnSpLocks/>
              </p:cNvCxnSpPr>
              <p:nvPr/>
            </p:nvCxnSpPr>
            <p:spPr>
              <a:xfrm flipV="1">
                <a:off x="9801691" y="4436331"/>
                <a:ext cx="314996" cy="5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090348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3311F62-C092-4AB2-945B-BEFFCB7479BA}"/>
              </a:ext>
            </a:extLst>
          </p:cNvPr>
          <p:cNvSpPr txBox="1"/>
          <p:nvPr/>
        </p:nvSpPr>
        <p:spPr>
          <a:xfrm>
            <a:off x="1589317" y="671979"/>
            <a:ext cx="184731" cy="646331"/>
          </a:xfrm>
          <a:prstGeom prst="rect">
            <a:avLst/>
          </a:prstGeom>
          <a:noFill/>
        </p:spPr>
        <p:txBody>
          <a:bodyPr wrap="none" rtlCol="0">
            <a:spAutoFit/>
          </a:bodyPr>
          <a:lstStyle/>
          <a:p>
            <a:endParaRPr lang="en-US" altLang="zh-CN" dirty="0"/>
          </a:p>
          <a:p>
            <a:endParaRPr lang="zh-CN" altLang="en-US" dirty="0"/>
          </a:p>
        </p:txBody>
      </p:sp>
      <p:pic>
        <p:nvPicPr>
          <p:cNvPr id="1026" name="Picture 2" descr="EGU logo">
            <a:extLst>
              <a:ext uri="{FF2B5EF4-FFF2-40B4-BE49-F238E27FC236}">
                <a16:creationId xmlns:a16="http://schemas.microsoft.com/office/drawing/2014/main" id="{CD57A5E0-C955-BB3B-2DC1-E8BE045580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08" y="89763"/>
            <a:ext cx="2007243" cy="87816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logo">
            <a:extLst>
              <a:ext uri="{FF2B5EF4-FFF2-40B4-BE49-F238E27FC236}">
                <a16:creationId xmlns:a16="http://schemas.microsoft.com/office/drawing/2014/main" id="{8C100E4C-CC2A-3DD8-BAC3-8C9E3DB28F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32" name="Picture 8" descr="查看源图像">
            <a:extLst>
              <a:ext uri="{FF2B5EF4-FFF2-40B4-BE49-F238E27FC236}">
                <a16:creationId xmlns:a16="http://schemas.microsoft.com/office/drawing/2014/main" id="{116386C1-18DD-0CD0-2CBF-8D59A12573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71757" y="46211"/>
            <a:ext cx="920243" cy="92024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3E007FBF-2C37-E150-B575-B7B4A9DBDBAB}"/>
              </a:ext>
            </a:extLst>
          </p:cNvPr>
          <p:cNvSpPr txBox="1"/>
          <p:nvPr/>
        </p:nvSpPr>
        <p:spPr>
          <a:xfrm>
            <a:off x="450398" y="1133524"/>
            <a:ext cx="1607363" cy="461665"/>
          </a:xfrm>
          <a:prstGeom prst="rect">
            <a:avLst/>
          </a:prstGeom>
          <a:noFill/>
        </p:spPr>
        <p:txBody>
          <a:bodyPr wrap="none" rtlCol="0">
            <a:spAutoFit/>
          </a:bodyPr>
          <a:lstStyle/>
          <a:p>
            <a:r>
              <a:rPr lang="en-US" altLang="zh-CN" sz="2400" b="1" dirty="0">
                <a:solidFill>
                  <a:srgbClr val="4472C4"/>
                </a:solidFill>
                <a:latin typeface="Times New Roman" panose="02020603050405020304" pitchFamily="18" charset="0"/>
                <a:cs typeface="Times New Roman" panose="02020603050405020304" pitchFamily="18" charset="0"/>
              </a:rPr>
              <a:t>Study area</a:t>
            </a:r>
            <a:endParaRPr lang="zh-CN" altLang="en-US" sz="2400" b="1" dirty="0">
              <a:solidFill>
                <a:srgbClr val="4472C4"/>
              </a:solidFill>
              <a:latin typeface="Times New Roman" panose="02020603050405020304" pitchFamily="18" charset="0"/>
              <a:cs typeface="Times New Roman" panose="02020603050405020304" pitchFamily="18" charset="0"/>
            </a:endParaRPr>
          </a:p>
        </p:txBody>
      </p:sp>
      <p:grpSp>
        <p:nvGrpSpPr>
          <p:cNvPr id="23" name="组合 22">
            <a:extLst>
              <a:ext uri="{FF2B5EF4-FFF2-40B4-BE49-F238E27FC236}">
                <a16:creationId xmlns:a16="http://schemas.microsoft.com/office/drawing/2014/main" id="{A2A2320E-8826-5950-B253-97F76FF23DCC}"/>
              </a:ext>
            </a:extLst>
          </p:cNvPr>
          <p:cNvGrpSpPr/>
          <p:nvPr/>
        </p:nvGrpSpPr>
        <p:grpSpPr>
          <a:xfrm>
            <a:off x="5268046" y="1683957"/>
            <a:ext cx="6663113" cy="3021607"/>
            <a:chOff x="1157936" y="1761893"/>
            <a:chExt cx="6663113" cy="3021607"/>
          </a:xfrm>
        </p:grpSpPr>
        <p:sp>
          <p:nvSpPr>
            <p:cNvPr id="24" name="箭头: 右 23">
              <a:extLst>
                <a:ext uri="{FF2B5EF4-FFF2-40B4-BE49-F238E27FC236}">
                  <a16:creationId xmlns:a16="http://schemas.microsoft.com/office/drawing/2014/main" id="{C27D1FD9-A948-9EE6-69D0-C0B620AAFA9A}"/>
                </a:ext>
              </a:extLst>
            </p:cNvPr>
            <p:cNvSpPr/>
            <p:nvPr/>
          </p:nvSpPr>
          <p:spPr>
            <a:xfrm>
              <a:off x="2902585" y="3119258"/>
              <a:ext cx="374012" cy="209932"/>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25" name="组合 24">
              <a:extLst>
                <a:ext uri="{FF2B5EF4-FFF2-40B4-BE49-F238E27FC236}">
                  <a16:creationId xmlns:a16="http://schemas.microsoft.com/office/drawing/2014/main" id="{9BF7C59A-B677-00EA-93BC-6A4E96924734}"/>
                </a:ext>
              </a:extLst>
            </p:cNvPr>
            <p:cNvGrpSpPr/>
            <p:nvPr/>
          </p:nvGrpSpPr>
          <p:grpSpPr>
            <a:xfrm>
              <a:off x="3273791" y="2021212"/>
              <a:ext cx="1691447" cy="2298953"/>
              <a:chOff x="2168852" y="3367624"/>
              <a:chExt cx="1691447" cy="2298953"/>
            </a:xfrm>
          </p:grpSpPr>
          <p:sp>
            <p:nvSpPr>
              <p:cNvPr id="44" name="矩形 43">
                <a:extLst>
                  <a:ext uri="{FF2B5EF4-FFF2-40B4-BE49-F238E27FC236}">
                    <a16:creationId xmlns:a16="http://schemas.microsoft.com/office/drawing/2014/main" id="{0DEF14C1-9061-41C4-AFF0-FB5B2AEC50E5}"/>
                  </a:ext>
                </a:extLst>
              </p:cNvPr>
              <p:cNvSpPr/>
              <p:nvPr/>
            </p:nvSpPr>
            <p:spPr>
              <a:xfrm>
                <a:off x="2311180" y="3503353"/>
                <a:ext cx="1443614" cy="455773"/>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pitchFamily="18" charset="0"/>
                    <a:cs typeface="Times New Roman" panose="02020603050405020304" pitchFamily="18" charset="0"/>
                  </a:rPr>
                  <a:t>Landform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45" name="矩形 44">
                <a:extLst>
                  <a:ext uri="{FF2B5EF4-FFF2-40B4-BE49-F238E27FC236}">
                    <a16:creationId xmlns:a16="http://schemas.microsoft.com/office/drawing/2014/main" id="{C1FF667E-0DEA-C088-F586-BD2AF4955C64}"/>
                  </a:ext>
                </a:extLst>
              </p:cNvPr>
              <p:cNvSpPr/>
              <p:nvPr/>
            </p:nvSpPr>
            <p:spPr>
              <a:xfrm>
                <a:off x="2299916" y="4296622"/>
                <a:ext cx="1443614" cy="455773"/>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pitchFamily="18" charset="0"/>
                    <a:cs typeface="Times New Roman" panose="02020603050405020304" pitchFamily="18" charset="0"/>
                  </a:rPr>
                  <a:t>Deposition</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46" name="矩形 45">
                <a:extLst>
                  <a:ext uri="{FF2B5EF4-FFF2-40B4-BE49-F238E27FC236}">
                    <a16:creationId xmlns:a16="http://schemas.microsoft.com/office/drawing/2014/main" id="{EF4E242B-47F5-38C2-A620-BDC41C6EB591}"/>
                  </a:ext>
                </a:extLst>
              </p:cNvPr>
              <p:cNvSpPr/>
              <p:nvPr/>
            </p:nvSpPr>
            <p:spPr>
              <a:xfrm>
                <a:off x="2309939" y="5063606"/>
                <a:ext cx="1433590" cy="455773"/>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pitchFamily="18" charset="0"/>
                    <a:cs typeface="Times New Roman" panose="02020603050405020304" pitchFamily="18" charset="0"/>
                  </a:rPr>
                  <a:t>Barrage lake</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47" name="矩形 46">
                <a:extLst>
                  <a:ext uri="{FF2B5EF4-FFF2-40B4-BE49-F238E27FC236}">
                    <a16:creationId xmlns:a16="http://schemas.microsoft.com/office/drawing/2014/main" id="{919648DD-CECE-316C-2BD5-C07B3BB6ADBD}"/>
                  </a:ext>
                </a:extLst>
              </p:cNvPr>
              <p:cNvSpPr/>
              <p:nvPr/>
            </p:nvSpPr>
            <p:spPr>
              <a:xfrm>
                <a:off x="2168852" y="3367624"/>
                <a:ext cx="1691447" cy="2298953"/>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26" name="箭头: 右 25">
              <a:extLst>
                <a:ext uri="{FF2B5EF4-FFF2-40B4-BE49-F238E27FC236}">
                  <a16:creationId xmlns:a16="http://schemas.microsoft.com/office/drawing/2014/main" id="{E429E6AD-62A5-235E-52BD-98DD429E76B3}"/>
                </a:ext>
              </a:extLst>
            </p:cNvPr>
            <p:cNvSpPr/>
            <p:nvPr/>
          </p:nvSpPr>
          <p:spPr>
            <a:xfrm>
              <a:off x="5013592" y="3119258"/>
              <a:ext cx="374012" cy="209932"/>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27" name="组合 26">
              <a:extLst>
                <a:ext uri="{FF2B5EF4-FFF2-40B4-BE49-F238E27FC236}">
                  <a16:creationId xmlns:a16="http://schemas.microsoft.com/office/drawing/2014/main" id="{76E8A28A-0F72-DB13-ABBC-1CC0F366FC79}"/>
                </a:ext>
              </a:extLst>
            </p:cNvPr>
            <p:cNvGrpSpPr/>
            <p:nvPr/>
          </p:nvGrpSpPr>
          <p:grpSpPr>
            <a:xfrm>
              <a:off x="5415962" y="1761893"/>
              <a:ext cx="2405087" cy="3021607"/>
              <a:chOff x="4311023" y="3108305"/>
              <a:chExt cx="2405087" cy="3021607"/>
            </a:xfrm>
          </p:grpSpPr>
          <p:sp>
            <p:nvSpPr>
              <p:cNvPr id="39" name="矩形 38">
                <a:extLst>
                  <a:ext uri="{FF2B5EF4-FFF2-40B4-BE49-F238E27FC236}">
                    <a16:creationId xmlns:a16="http://schemas.microsoft.com/office/drawing/2014/main" id="{08604D93-3D7C-C074-3224-8EA51B2D0BF7}"/>
                  </a:ext>
                </a:extLst>
              </p:cNvPr>
              <p:cNvSpPr/>
              <p:nvPr/>
            </p:nvSpPr>
            <p:spPr>
              <a:xfrm>
                <a:off x="4443491" y="3173026"/>
                <a:ext cx="2160000" cy="576000"/>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pitchFamily="18" charset="0"/>
                    <a:cs typeface="Times New Roman" panose="02020603050405020304" pitchFamily="18" charset="0"/>
                  </a:rPr>
                  <a:t>sediment thickness measurement</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40" name="矩形 39">
                <a:extLst>
                  <a:ext uri="{FF2B5EF4-FFF2-40B4-BE49-F238E27FC236}">
                    <a16:creationId xmlns:a16="http://schemas.microsoft.com/office/drawing/2014/main" id="{74A4A04E-0F00-ED61-46C6-CEC6136D8FD0}"/>
                  </a:ext>
                </a:extLst>
              </p:cNvPr>
              <p:cNvSpPr/>
              <p:nvPr/>
            </p:nvSpPr>
            <p:spPr>
              <a:xfrm>
                <a:off x="4443491" y="3933646"/>
                <a:ext cx="2160000" cy="576000"/>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pitchFamily="18" charset="0"/>
                    <a:cs typeface="Times New Roman" panose="02020603050405020304" pitchFamily="18" charset="0"/>
                  </a:rPr>
                  <a:t>Vegetation biodiversity survey</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41" name="矩形 40">
                <a:extLst>
                  <a:ext uri="{FF2B5EF4-FFF2-40B4-BE49-F238E27FC236}">
                    <a16:creationId xmlns:a16="http://schemas.microsoft.com/office/drawing/2014/main" id="{0F04C356-91E8-3B99-4D0E-BFD301BDF14D}"/>
                  </a:ext>
                </a:extLst>
              </p:cNvPr>
              <p:cNvSpPr/>
              <p:nvPr/>
            </p:nvSpPr>
            <p:spPr>
              <a:xfrm>
                <a:off x="4433566" y="5454887"/>
                <a:ext cx="2160000" cy="576000"/>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pitchFamily="18" charset="0"/>
                    <a:cs typeface="Times New Roman" panose="02020603050405020304" pitchFamily="18" charset="0"/>
                  </a:rPr>
                  <a:t>UAV measuring terrain</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42" name="矩形 41">
                <a:extLst>
                  <a:ext uri="{FF2B5EF4-FFF2-40B4-BE49-F238E27FC236}">
                    <a16:creationId xmlns:a16="http://schemas.microsoft.com/office/drawing/2014/main" id="{95FA9B1B-9DFF-6189-920A-66D327157155}"/>
                  </a:ext>
                </a:extLst>
              </p:cNvPr>
              <p:cNvSpPr/>
              <p:nvPr/>
            </p:nvSpPr>
            <p:spPr>
              <a:xfrm>
                <a:off x="4443491" y="4694266"/>
                <a:ext cx="2160000" cy="576000"/>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pitchFamily="18" charset="0"/>
                    <a:cs typeface="Times New Roman" panose="02020603050405020304" pitchFamily="18" charset="0"/>
                  </a:rPr>
                  <a:t>Underwater terrain survey</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43" name="矩形 42">
                <a:extLst>
                  <a:ext uri="{FF2B5EF4-FFF2-40B4-BE49-F238E27FC236}">
                    <a16:creationId xmlns:a16="http://schemas.microsoft.com/office/drawing/2014/main" id="{38EC29BF-65A6-62A7-6CD9-0BAC8D9677E7}"/>
                  </a:ext>
                </a:extLst>
              </p:cNvPr>
              <p:cNvSpPr/>
              <p:nvPr/>
            </p:nvSpPr>
            <p:spPr>
              <a:xfrm>
                <a:off x="4311023" y="3108305"/>
                <a:ext cx="2405087" cy="3021607"/>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8" name="组合 27">
              <a:extLst>
                <a:ext uri="{FF2B5EF4-FFF2-40B4-BE49-F238E27FC236}">
                  <a16:creationId xmlns:a16="http://schemas.microsoft.com/office/drawing/2014/main" id="{9398F1ED-F623-9E9B-7EE3-C3AFBB6CB281}"/>
                </a:ext>
              </a:extLst>
            </p:cNvPr>
            <p:cNvGrpSpPr/>
            <p:nvPr/>
          </p:nvGrpSpPr>
          <p:grpSpPr>
            <a:xfrm>
              <a:off x="1157936" y="1830015"/>
              <a:ext cx="1691447" cy="2773848"/>
              <a:chOff x="45341" y="1848394"/>
              <a:chExt cx="1691447" cy="2691721"/>
            </a:xfrm>
          </p:grpSpPr>
          <p:grpSp>
            <p:nvGrpSpPr>
              <p:cNvPr id="29" name="组合 28">
                <a:extLst>
                  <a:ext uri="{FF2B5EF4-FFF2-40B4-BE49-F238E27FC236}">
                    <a16:creationId xmlns:a16="http://schemas.microsoft.com/office/drawing/2014/main" id="{A0E12007-C621-699F-6D4A-BABABA0C505F}"/>
                  </a:ext>
                </a:extLst>
              </p:cNvPr>
              <p:cNvGrpSpPr/>
              <p:nvPr/>
            </p:nvGrpSpPr>
            <p:grpSpPr>
              <a:xfrm>
                <a:off x="45341" y="1848394"/>
                <a:ext cx="1691447" cy="2691721"/>
                <a:chOff x="36036" y="3229678"/>
                <a:chExt cx="1691447" cy="2691721"/>
              </a:xfrm>
            </p:grpSpPr>
            <p:sp>
              <p:nvSpPr>
                <p:cNvPr id="31" name="矩形 30">
                  <a:extLst>
                    <a:ext uri="{FF2B5EF4-FFF2-40B4-BE49-F238E27FC236}">
                      <a16:creationId xmlns:a16="http://schemas.microsoft.com/office/drawing/2014/main" id="{9CC63FAC-F107-A595-5B23-67617BEBBB12}"/>
                    </a:ext>
                  </a:extLst>
                </p:cNvPr>
                <p:cNvSpPr/>
                <p:nvPr/>
              </p:nvSpPr>
              <p:spPr>
                <a:xfrm>
                  <a:off x="91819" y="3367624"/>
                  <a:ext cx="1535724" cy="455773"/>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chemeClr val="tx1"/>
                      </a:solidFill>
                      <a:latin typeface="Times New Roman" panose="02020603050405020304" pitchFamily="18" charset="0"/>
                      <a:cs typeface="Times New Roman" panose="02020603050405020304" pitchFamily="18" charset="0"/>
                    </a:rPr>
                    <a:t>Yarlung</a:t>
                  </a:r>
                  <a:r>
                    <a:rPr lang="en-US" altLang="zh-CN" dirty="0">
                      <a:solidFill>
                        <a:schemeClr val="tx1"/>
                      </a:solidFill>
                      <a:latin typeface="Times New Roman" panose="02020603050405020304" pitchFamily="18" charset="0"/>
                      <a:cs typeface="Times New Roman" panose="02020603050405020304" pitchFamily="18" charset="0"/>
                    </a:rPr>
                    <a:t> </a:t>
                  </a:r>
                  <a:r>
                    <a:rPr lang="en-US" altLang="zh-CN" dirty="0" err="1">
                      <a:solidFill>
                        <a:schemeClr val="tx1"/>
                      </a:solidFill>
                      <a:latin typeface="Times New Roman" panose="02020603050405020304" pitchFamily="18" charset="0"/>
                      <a:cs typeface="Times New Roman" panose="02020603050405020304" pitchFamily="18" charset="0"/>
                    </a:rPr>
                    <a:t>zangbo</a:t>
                  </a:r>
                  <a:r>
                    <a:rPr lang="en-US" altLang="zh-CN" dirty="0">
                      <a:solidFill>
                        <a:schemeClr val="tx1"/>
                      </a:solidFill>
                      <a:latin typeface="Times New Roman" panose="02020603050405020304" pitchFamily="18" charset="0"/>
                      <a:cs typeface="Times New Roman" panose="02020603050405020304" pitchFamily="18" charset="0"/>
                    </a:rPr>
                    <a:t> river</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6" name="矩形 35">
                  <a:extLst>
                    <a:ext uri="{FF2B5EF4-FFF2-40B4-BE49-F238E27FC236}">
                      <a16:creationId xmlns:a16="http://schemas.microsoft.com/office/drawing/2014/main" id="{BA1C1EC1-35AC-1958-8A4E-CBE2308C7BC3}"/>
                    </a:ext>
                  </a:extLst>
                </p:cNvPr>
                <p:cNvSpPr/>
                <p:nvPr/>
              </p:nvSpPr>
              <p:spPr>
                <a:xfrm>
                  <a:off x="91819" y="4039073"/>
                  <a:ext cx="1535725" cy="455773"/>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pitchFamily="18" charset="0"/>
                      <a:cs typeface="Times New Roman" panose="02020603050405020304" pitchFamily="18" charset="0"/>
                    </a:rPr>
                    <a:t>Nu River</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7" name="矩形 36">
                  <a:extLst>
                    <a:ext uri="{FF2B5EF4-FFF2-40B4-BE49-F238E27FC236}">
                      <a16:creationId xmlns:a16="http://schemas.microsoft.com/office/drawing/2014/main" id="{43A1A164-4886-E26B-304A-F87D9F2472B3}"/>
                    </a:ext>
                  </a:extLst>
                </p:cNvPr>
                <p:cNvSpPr/>
                <p:nvPr/>
              </p:nvSpPr>
              <p:spPr>
                <a:xfrm>
                  <a:off x="91818" y="4710522"/>
                  <a:ext cx="1539753" cy="455773"/>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pitchFamily="18" charset="0"/>
                      <a:cs typeface="Times New Roman" panose="02020603050405020304" pitchFamily="18" charset="0"/>
                    </a:rPr>
                    <a:t>Xiao River</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8" name="矩形 37">
                  <a:extLst>
                    <a:ext uri="{FF2B5EF4-FFF2-40B4-BE49-F238E27FC236}">
                      <a16:creationId xmlns:a16="http://schemas.microsoft.com/office/drawing/2014/main" id="{3F2BE530-2CAC-9161-B9FF-5258CAD94057}"/>
                    </a:ext>
                  </a:extLst>
                </p:cNvPr>
                <p:cNvSpPr/>
                <p:nvPr/>
              </p:nvSpPr>
              <p:spPr>
                <a:xfrm>
                  <a:off x="36036" y="3229678"/>
                  <a:ext cx="1691447" cy="2691721"/>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30" name="矩形 29">
                <a:extLst>
                  <a:ext uri="{FF2B5EF4-FFF2-40B4-BE49-F238E27FC236}">
                    <a16:creationId xmlns:a16="http://schemas.microsoft.com/office/drawing/2014/main" id="{F8C76F67-779C-12BB-921F-805B18B5EDE4}"/>
                  </a:ext>
                </a:extLst>
              </p:cNvPr>
              <p:cNvSpPr/>
              <p:nvPr/>
            </p:nvSpPr>
            <p:spPr>
              <a:xfrm>
                <a:off x="101123" y="4000688"/>
                <a:ext cx="1539753" cy="455773"/>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pitchFamily="18" charset="0"/>
                    <a:cs typeface="Times New Roman" panose="02020603050405020304" pitchFamily="18" charset="0"/>
                  </a:rPr>
                  <a:t>…</a:t>
                </a:r>
                <a:endParaRPr lang="zh-CN" altLang="en-US" dirty="0">
                  <a:solidFill>
                    <a:schemeClr val="tx1"/>
                  </a:solidFill>
                  <a:latin typeface="Times New Roman" panose="02020603050405020304" pitchFamily="18" charset="0"/>
                  <a:cs typeface="Times New Roman" panose="02020603050405020304" pitchFamily="18" charset="0"/>
                </a:endParaRPr>
              </a:p>
            </p:txBody>
          </p:sp>
        </p:grpSp>
      </p:grpSp>
      <p:grpSp>
        <p:nvGrpSpPr>
          <p:cNvPr id="8" name="组合 7">
            <a:extLst>
              <a:ext uri="{FF2B5EF4-FFF2-40B4-BE49-F238E27FC236}">
                <a16:creationId xmlns:a16="http://schemas.microsoft.com/office/drawing/2014/main" id="{C3FC7128-362B-8D99-9550-3ADBB9C617CB}"/>
              </a:ext>
            </a:extLst>
          </p:cNvPr>
          <p:cNvGrpSpPr/>
          <p:nvPr/>
        </p:nvGrpSpPr>
        <p:grpSpPr>
          <a:xfrm>
            <a:off x="5323829" y="4744372"/>
            <a:ext cx="6252450" cy="1541090"/>
            <a:chOff x="5392886" y="5205722"/>
            <a:chExt cx="6252450" cy="1541090"/>
          </a:xfrm>
        </p:grpSpPr>
        <p:pic>
          <p:nvPicPr>
            <p:cNvPr id="48" name="图片 47">
              <a:extLst>
                <a:ext uri="{FF2B5EF4-FFF2-40B4-BE49-F238E27FC236}">
                  <a16:creationId xmlns:a16="http://schemas.microsoft.com/office/drawing/2014/main" id="{2780DA54-06D5-5F39-D4C6-29DB273DEF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396" r="10498"/>
            <a:stretch/>
          </p:blipFill>
          <p:spPr>
            <a:xfrm>
              <a:off x="7452958" y="5205722"/>
              <a:ext cx="2050208" cy="1541090"/>
            </a:xfrm>
            <a:prstGeom prst="rect">
              <a:avLst/>
            </a:prstGeom>
          </p:spPr>
        </p:pic>
        <p:pic>
          <p:nvPicPr>
            <p:cNvPr id="49" name="图片 48">
              <a:extLst>
                <a:ext uri="{FF2B5EF4-FFF2-40B4-BE49-F238E27FC236}">
                  <a16:creationId xmlns:a16="http://schemas.microsoft.com/office/drawing/2014/main" id="{0BD36E76-6559-3A0C-6166-8DF794C65E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2886" y="5205722"/>
              <a:ext cx="1968109" cy="1541090"/>
            </a:xfrm>
            <a:prstGeom prst="rect">
              <a:avLst/>
            </a:prstGeom>
          </p:spPr>
        </p:pic>
        <p:pic>
          <p:nvPicPr>
            <p:cNvPr id="50" name="图片 49">
              <a:extLst>
                <a:ext uri="{FF2B5EF4-FFF2-40B4-BE49-F238E27FC236}">
                  <a16:creationId xmlns:a16="http://schemas.microsoft.com/office/drawing/2014/main" id="{27D12CC8-48FD-F380-2E56-A1A9F8FD02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129" y="5205722"/>
              <a:ext cx="2050207" cy="1537655"/>
            </a:xfrm>
            <a:prstGeom prst="rect">
              <a:avLst/>
            </a:prstGeom>
          </p:spPr>
        </p:pic>
      </p:grpSp>
      <p:sp>
        <p:nvSpPr>
          <p:cNvPr id="6" name="文本框 5">
            <a:extLst>
              <a:ext uri="{FF2B5EF4-FFF2-40B4-BE49-F238E27FC236}">
                <a16:creationId xmlns:a16="http://schemas.microsoft.com/office/drawing/2014/main" id="{D0953289-5BE2-724A-CEC8-C07401970050}"/>
              </a:ext>
            </a:extLst>
          </p:cNvPr>
          <p:cNvSpPr txBox="1"/>
          <p:nvPr/>
        </p:nvSpPr>
        <p:spPr>
          <a:xfrm>
            <a:off x="5268046" y="1133524"/>
            <a:ext cx="2601994" cy="461665"/>
          </a:xfrm>
          <a:prstGeom prst="rect">
            <a:avLst/>
          </a:prstGeom>
          <a:noFill/>
        </p:spPr>
        <p:txBody>
          <a:bodyPr wrap="none" rtlCol="0">
            <a:spAutoFit/>
          </a:bodyPr>
          <a:lstStyle/>
          <a:p>
            <a:r>
              <a:rPr lang="en-US" altLang="zh-CN" sz="2400" b="1" dirty="0">
                <a:solidFill>
                  <a:srgbClr val="4472C4"/>
                </a:solidFill>
                <a:latin typeface="Times New Roman" panose="02020603050405020304" pitchFamily="18" charset="0"/>
                <a:cs typeface="Times New Roman" panose="02020603050405020304" pitchFamily="18" charset="0"/>
              </a:rPr>
              <a:t>Field investigation</a:t>
            </a:r>
            <a:endParaRPr lang="zh-CN" altLang="en-US" sz="2400" b="1" dirty="0">
              <a:solidFill>
                <a:srgbClr val="4472C4"/>
              </a:solidFill>
              <a:latin typeface="Times New Roman" panose="02020603050405020304" pitchFamily="18" charset="0"/>
              <a:cs typeface="Times New Roman" panose="02020603050405020304" pitchFamily="18" charset="0"/>
            </a:endParaRPr>
          </a:p>
        </p:txBody>
      </p:sp>
      <p:grpSp>
        <p:nvGrpSpPr>
          <p:cNvPr id="52" name="组合 51">
            <a:extLst>
              <a:ext uri="{FF2B5EF4-FFF2-40B4-BE49-F238E27FC236}">
                <a16:creationId xmlns:a16="http://schemas.microsoft.com/office/drawing/2014/main" id="{10538428-7BFF-9EB7-8241-5AEC2FD6885E}"/>
              </a:ext>
            </a:extLst>
          </p:cNvPr>
          <p:cNvGrpSpPr/>
          <p:nvPr/>
        </p:nvGrpSpPr>
        <p:grpSpPr>
          <a:xfrm>
            <a:off x="2111053" y="238107"/>
            <a:ext cx="9072000" cy="578401"/>
            <a:chOff x="2181148" y="514354"/>
            <a:chExt cx="9072000" cy="422688"/>
          </a:xfrm>
        </p:grpSpPr>
        <p:sp>
          <p:nvSpPr>
            <p:cNvPr id="53" name="矩形 52">
              <a:extLst>
                <a:ext uri="{FF2B5EF4-FFF2-40B4-BE49-F238E27FC236}">
                  <a16:creationId xmlns:a16="http://schemas.microsoft.com/office/drawing/2014/main" id="{5232BEB8-E87C-D01A-C705-0AC9003AE344}"/>
                </a:ext>
              </a:extLst>
            </p:cNvPr>
            <p:cNvSpPr>
              <a:spLocks/>
            </p:cNvSpPr>
            <p:nvPr/>
          </p:nvSpPr>
          <p:spPr>
            <a:xfrm>
              <a:off x="2181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1.Background</a:t>
              </a:r>
              <a:endParaRPr lang="zh-CN" altLang="en-US" sz="2000" b="1" dirty="0">
                <a:solidFill>
                  <a:schemeClr val="bg1"/>
                </a:solidFill>
                <a:latin typeface="Times New Roman" panose="02020603050405020304" pitchFamily="18" charset="0"/>
              </a:endParaRPr>
            </a:p>
          </p:txBody>
        </p:sp>
        <p:sp>
          <p:nvSpPr>
            <p:cNvPr id="54" name="矩形 53">
              <a:extLst>
                <a:ext uri="{FF2B5EF4-FFF2-40B4-BE49-F238E27FC236}">
                  <a16:creationId xmlns:a16="http://schemas.microsoft.com/office/drawing/2014/main" id="{107211C4-553C-2897-9C4E-FC197D55C5B6}"/>
                </a:ext>
              </a:extLst>
            </p:cNvPr>
            <p:cNvSpPr>
              <a:spLocks/>
            </p:cNvSpPr>
            <p:nvPr/>
          </p:nvSpPr>
          <p:spPr>
            <a:xfrm>
              <a:off x="4449148" y="514354"/>
              <a:ext cx="2268000" cy="422688"/>
            </a:xfrm>
            <a:prstGeom prst="rect">
              <a:avLst/>
            </a:prstGeom>
            <a:solidFill>
              <a:srgbClr val="AE1324"/>
            </a:solidFill>
            <a:ln>
              <a:solidFill>
                <a:srgbClr val="E11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2.Method</a:t>
              </a:r>
              <a:endParaRPr lang="zh-CN" altLang="en-US" sz="2000" b="1" dirty="0">
                <a:solidFill>
                  <a:schemeClr val="bg1"/>
                </a:solidFill>
                <a:latin typeface="Times New Roman" panose="02020603050405020304" pitchFamily="18" charset="0"/>
              </a:endParaRPr>
            </a:p>
          </p:txBody>
        </p:sp>
        <p:sp>
          <p:nvSpPr>
            <p:cNvPr id="55" name="矩形 54">
              <a:extLst>
                <a:ext uri="{FF2B5EF4-FFF2-40B4-BE49-F238E27FC236}">
                  <a16:creationId xmlns:a16="http://schemas.microsoft.com/office/drawing/2014/main" id="{F2F43DA3-D27D-CBC2-E90F-C0E4986D1B52}"/>
                </a:ext>
              </a:extLst>
            </p:cNvPr>
            <p:cNvSpPr>
              <a:spLocks/>
            </p:cNvSpPr>
            <p:nvPr/>
          </p:nvSpPr>
          <p:spPr>
            <a:xfrm>
              <a:off x="6717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3.Result</a:t>
              </a:r>
              <a:endParaRPr lang="zh-CN" altLang="en-US" sz="2000" b="1" dirty="0">
                <a:solidFill>
                  <a:schemeClr val="bg1"/>
                </a:solidFill>
                <a:latin typeface="Times New Roman" panose="02020603050405020304" pitchFamily="18" charset="0"/>
              </a:endParaRPr>
            </a:p>
          </p:txBody>
        </p:sp>
        <p:sp>
          <p:nvSpPr>
            <p:cNvPr id="56" name="矩形 55">
              <a:extLst>
                <a:ext uri="{FF2B5EF4-FFF2-40B4-BE49-F238E27FC236}">
                  <a16:creationId xmlns:a16="http://schemas.microsoft.com/office/drawing/2014/main" id="{D3D039E7-CA9D-9B66-91E2-B5F8ABBA4C64}"/>
                </a:ext>
              </a:extLst>
            </p:cNvPr>
            <p:cNvSpPr>
              <a:spLocks/>
            </p:cNvSpPr>
            <p:nvPr/>
          </p:nvSpPr>
          <p:spPr>
            <a:xfrm>
              <a:off x="8985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4.Conclusion</a:t>
              </a:r>
              <a:endParaRPr lang="zh-CN" altLang="en-US" sz="2000" b="1" dirty="0">
                <a:solidFill>
                  <a:schemeClr val="bg1"/>
                </a:solidFill>
                <a:latin typeface="Times New Roman" panose="02020603050405020304" pitchFamily="18" charset="0"/>
              </a:endParaRPr>
            </a:p>
          </p:txBody>
        </p:sp>
      </p:grpSp>
      <p:pic>
        <p:nvPicPr>
          <p:cNvPr id="10" name="内容占位符 9">
            <a:extLst>
              <a:ext uri="{FF2B5EF4-FFF2-40B4-BE49-F238E27FC236}">
                <a16:creationId xmlns:a16="http://schemas.microsoft.com/office/drawing/2014/main" id="{CA0B1EFB-F0C2-3504-E643-2FB7272EBD6B}"/>
              </a:ext>
            </a:extLst>
          </p:cNvPr>
          <p:cNvPicPr>
            <a:picLocks noGrp="1" noChangeAspect="1"/>
          </p:cNvPicPr>
          <p:nvPr>
            <p:ph idx="1"/>
          </p:nvPr>
        </p:nvPicPr>
        <p:blipFill>
          <a:blip r:embed="rId8"/>
          <a:stretch>
            <a:fillRect/>
          </a:stretch>
        </p:blipFill>
        <p:spPr>
          <a:xfrm>
            <a:off x="459395" y="1634360"/>
            <a:ext cx="4441700" cy="5157615"/>
          </a:xfrm>
        </p:spPr>
      </p:pic>
    </p:spTree>
    <p:extLst>
      <p:ext uri="{BB962C8B-B14F-4D97-AF65-F5344CB8AC3E}">
        <p14:creationId xmlns:p14="http://schemas.microsoft.com/office/powerpoint/2010/main" val="115358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3311F62-C092-4AB2-945B-BEFFCB7479BA}"/>
              </a:ext>
            </a:extLst>
          </p:cNvPr>
          <p:cNvSpPr txBox="1"/>
          <p:nvPr/>
        </p:nvSpPr>
        <p:spPr>
          <a:xfrm>
            <a:off x="1589317" y="671979"/>
            <a:ext cx="184731" cy="646331"/>
          </a:xfrm>
          <a:prstGeom prst="rect">
            <a:avLst/>
          </a:prstGeom>
          <a:noFill/>
        </p:spPr>
        <p:txBody>
          <a:bodyPr wrap="none" rtlCol="0">
            <a:spAutoFit/>
          </a:bodyPr>
          <a:lstStyle/>
          <a:p>
            <a:endParaRPr lang="en-US" altLang="zh-CN" dirty="0"/>
          </a:p>
          <a:p>
            <a:endParaRPr lang="zh-CN" altLang="en-US" dirty="0"/>
          </a:p>
        </p:txBody>
      </p:sp>
      <p:grpSp>
        <p:nvGrpSpPr>
          <p:cNvPr id="14" name="组合 13">
            <a:extLst>
              <a:ext uri="{FF2B5EF4-FFF2-40B4-BE49-F238E27FC236}">
                <a16:creationId xmlns:a16="http://schemas.microsoft.com/office/drawing/2014/main" id="{5734D78D-4B97-8CF3-E8FE-F795A9CE504F}"/>
              </a:ext>
            </a:extLst>
          </p:cNvPr>
          <p:cNvGrpSpPr/>
          <p:nvPr/>
        </p:nvGrpSpPr>
        <p:grpSpPr>
          <a:xfrm>
            <a:off x="2111053" y="238107"/>
            <a:ext cx="9072000" cy="578401"/>
            <a:chOff x="2181148" y="514354"/>
            <a:chExt cx="9072000" cy="422688"/>
          </a:xfrm>
        </p:grpSpPr>
        <p:sp>
          <p:nvSpPr>
            <p:cNvPr id="32" name="矩形 31">
              <a:extLst>
                <a:ext uri="{FF2B5EF4-FFF2-40B4-BE49-F238E27FC236}">
                  <a16:creationId xmlns:a16="http://schemas.microsoft.com/office/drawing/2014/main" id="{CCE23934-7E4D-48C2-BBC1-8CEC18B61934}"/>
                </a:ext>
              </a:extLst>
            </p:cNvPr>
            <p:cNvSpPr>
              <a:spLocks/>
            </p:cNvSpPr>
            <p:nvPr/>
          </p:nvSpPr>
          <p:spPr>
            <a:xfrm>
              <a:off x="2181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1.Background</a:t>
              </a:r>
              <a:endParaRPr lang="zh-CN" altLang="en-US" sz="2000" b="1" dirty="0">
                <a:solidFill>
                  <a:schemeClr val="bg1"/>
                </a:solidFill>
                <a:latin typeface="Times New Roman" panose="02020603050405020304" pitchFamily="18" charset="0"/>
              </a:endParaRPr>
            </a:p>
          </p:txBody>
        </p:sp>
        <p:sp>
          <p:nvSpPr>
            <p:cNvPr id="33" name="矩形 32">
              <a:extLst>
                <a:ext uri="{FF2B5EF4-FFF2-40B4-BE49-F238E27FC236}">
                  <a16:creationId xmlns:a16="http://schemas.microsoft.com/office/drawing/2014/main" id="{55D7F6A0-4A48-4F82-9AE3-390F7D586D04}"/>
                </a:ext>
              </a:extLst>
            </p:cNvPr>
            <p:cNvSpPr>
              <a:spLocks/>
            </p:cNvSpPr>
            <p:nvPr/>
          </p:nvSpPr>
          <p:spPr>
            <a:xfrm>
              <a:off x="4449148" y="514354"/>
              <a:ext cx="2268000" cy="422688"/>
            </a:xfrm>
            <a:prstGeom prst="rect">
              <a:avLst/>
            </a:prstGeom>
            <a:solidFill>
              <a:srgbClr val="AE1324"/>
            </a:solidFill>
            <a:ln>
              <a:solidFill>
                <a:srgbClr val="E11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2.Method</a:t>
              </a:r>
              <a:endParaRPr lang="zh-CN" altLang="en-US" sz="2000" b="1" dirty="0">
                <a:solidFill>
                  <a:schemeClr val="bg1"/>
                </a:solidFill>
                <a:latin typeface="Times New Roman" panose="02020603050405020304" pitchFamily="18" charset="0"/>
              </a:endParaRPr>
            </a:p>
          </p:txBody>
        </p:sp>
        <p:sp>
          <p:nvSpPr>
            <p:cNvPr id="34" name="矩形 33">
              <a:extLst>
                <a:ext uri="{FF2B5EF4-FFF2-40B4-BE49-F238E27FC236}">
                  <a16:creationId xmlns:a16="http://schemas.microsoft.com/office/drawing/2014/main" id="{0CD12E4A-1EA0-4B7B-B13A-3D606F347669}"/>
                </a:ext>
              </a:extLst>
            </p:cNvPr>
            <p:cNvSpPr>
              <a:spLocks/>
            </p:cNvSpPr>
            <p:nvPr/>
          </p:nvSpPr>
          <p:spPr>
            <a:xfrm>
              <a:off x="6717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3.Result</a:t>
              </a:r>
              <a:endParaRPr lang="zh-CN" altLang="en-US" sz="2000" b="1" dirty="0">
                <a:solidFill>
                  <a:schemeClr val="bg1"/>
                </a:solidFill>
                <a:latin typeface="Times New Roman" panose="02020603050405020304" pitchFamily="18" charset="0"/>
              </a:endParaRPr>
            </a:p>
          </p:txBody>
        </p:sp>
        <p:sp>
          <p:nvSpPr>
            <p:cNvPr id="35" name="矩形 34">
              <a:extLst>
                <a:ext uri="{FF2B5EF4-FFF2-40B4-BE49-F238E27FC236}">
                  <a16:creationId xmlns:a16="http://schemas.microsoft.com/office/drawing/2014/main" id="{1134404C-E2D4-4783-AEE0-7193AD50E227}"/>
                </a:ext>
              </a:extLst>
            </p:cNvPr>
            <p:cNvSpPr>
              <a:spLocks/>
            </p:cNvSpPr>
            <p:nvPr/>
          </p:nvSpPr>
          <p:spPr>
            <a:xfrm>
              <a:off x="8985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4.Conclusion</a:t>
              </a:r>
              <a:endParaRPr lang="zh-CN" altLang="en-US" sz="2000" b="1" dirty="0">
                <a:solidFill>
                  <a:schemeClr val="bg1"/>
                </a:solidFill>
                <a:latin typeface="Times New Roman" panose="02020603050405020304" pitchFamily="18" charset="0"/>
              </a:endParaRPr>
            </a:p>
          </p:txBody>
        </p:sp>
      </p:grpSp>
      <p:pic>
        <p:nvPicPr>
          <p:cNvPr id="1026" name="Picture 2" descr="EGU logo">
            <a:extLst>
              <a:ext uri="{FF2B5EF4-FFF2-40B4-BE49-F238E27FC236}">
                <a16:creationId xmlns:a16="http://schemas.microsoft.com/office/drawing/2014/main" id="{CD57A5E0-C955-BB3B-2DC1-E8BE045580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08" y="89763"/>
            <a:ext cx="2007243" cy="87816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logo">
            <a:extLst>
              <a:ext uri="{FF2B5EF4-FFF2-40B4-BE49-F238E27FC236}">
                <a16:creationId xmlns:a16="http://schemas.microsoft.com/office/drawing/2014/main" id="{8C100E4C-CC2A-3DD8-BAC3-8C9E3DB28F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32" name="Picture 8" descr="查看源图像">
            <a:extLst>
              <a:ext uri="{FF2B5EF4-FFF2-40B4-BE49-F238E27FC236}">
                <a16:creationId xmlns:a16="http://schemas.microsoft.com/office/drawing/2014/main" id="{116386C1-18DD-0CD0-2CBF-8D59A12573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71757" y="46211"/>
            <a:ext cx="920243" cy="92024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graphicFrame>
            <p:nvGraphicFramePr>
              <p:cNvPr id="23" name="表格 22">
                <a:extLst>
                  <a:ext uri="{FF2B5EF4-FFF2-40B4-BE49-F238E27FC236}">
                    <a16:creationId xmlns:a16="http://schemas.microsoft.com/office/drawing/2014/main" id="{14A58442-D6C2-08F9-915E-F614864A284D}"/>
                  </a:ext>
                </a:extLst>
              </p:cNvPr>
              <p:cNvGraphicFramePr>
                <a:graphicFrameLocks noGrp="1"/>
              </p:cNvGraphicFramePr>
              <p:nvPr>
                <p:extLst>
                  <p:ext uri="{D42A27DB-BD31-4B8C-83A1-F6EECF244321}">
                    <p14:modId xmlns:p14="http://schemas.microsoft.com/office/powerpoint/2010/main" val="1037325478"/>
                  </p:ext>
                </p:extLst>
              </p:nvPr>
            </p:nvGraphicFramePr>
            <p:xfrm>
              <a:off x="395643" y="1398724"/>
              <a:ext cx="7076100" cy="5439601"/>
            </p:xfrm>
            <a:graphic>
              <a:graphicData uri="http://schemas.openxmlformats.org/drawingml/2006/table">
                <a:tbl>
                  <a:tblPr firstRow="1" firstCol="1" bandRow="1"/>
                  <a:tblGrid>
                    <a:gridCol w="1784909">
                      <a:extLst>
                        <a:ext uri="{9D8B030D-6E8A-4147-A177-3AD203B41FA5}">
                          <a16:colId xmlns:a16="http://schemas.microsoft.com/office/drawing/2014/main" val="2708633845"/>
                        </a:ext>
                      </a:extLst>
                    </a:gridCol>
                    <a:gridCol w="1777429">
                      <a:extLst>
                        <a:ext uri="{9D8B030D-6E8A-4147-A177-3AD203B41FA5}">
                          <a16:colId xmlns:a16="http://schemas.microsoft.com/office/drawing/2014/main" val="2072661239"/>
                        </a:ext>
                      </a:extLst>
                    </a:gridCol>
                    <a:gridCol w="3513762">
                      <a:extLst>
                        <a:ext uri="{9D8B030D-6E8A-4147-A177-3AD203B41FA5}">
                          <a16:colId xmlns:a16="http://schemas.microsoft.com/office/drawing/2014/main" val="2929062049"/>
                        </a:ext>
                      </a:extLst>
                    </a:gridCol>
                  </a:tblGrid>
                  <a:tr h="0">
                    <a:tc>
                      <a:txBody>
                        <a:bodyPr/>
                        <a:lstStyle/>
                        <a:p>
                          <a:pPr algn="ctr">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Parameter</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Formula</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Interpretation</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9539703"/>
                      </a:ext>
                    </a:extLst>
                  </a:tr>
                  <a:tr h="0">
                    <a:tc>
                      <a:txBody>
                        <a:bodyPr/>
                        <a:lstStyle/>
                        <a:p>
                          <a:pPr algn="ctr">
                            <a:lnSpc>
                              <a:spcPct val="100000"/>
                            </a:lnSpc>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Area (</a:t>
                          </a:r>
                          <a:r>
                            <a:rPr lang="en-US" sz="1300" i="1" kern="100" dirty="0">
                              <a:effectLst/>
                              <a:latin typeface="Times New Roman" panose="02020603050405020304" pitchFamily="18" charset="0"/>
                              <a:ea typeface="宋体" panose="02010600030101010101" pitchFamily="2" charset="-122"/>
                              <a:cs typeface="Times New Roman" panose="02020603050405020304" pitchFamily="18" charset="0"/>
                            </a:rPr>
                            <a:t>A</a:t>
                          </a: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The larger area, the greater possibility of providing loose material.</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982006096"/>
                      </a:ext>
                    </a:extLst>
                  </a:tr>
                  <a:tr h="0">
                    <a:tc>
                      <a:txBody>
                        <a:bodyPr/>
                        <a:lstStyle/>
                        <a:p>
                          <a:pPr algn="ctr">
                            <a:lnSpc>
                              <a:spcPct val="100000"/>
                            </a:lnSpc>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Slope (</a:t>
                          </a:r>
                          <a:r>
                            <a:rPr lang="en-US" sz="1300" i="1" kern="100" dirty="0">
                              <a:effectLst/>
                              <a:latin typeface="Times New Roman" panose="02020603050405020304" pitchFamily="18" charset="0"/>
                              <a:ea typeface="宋体" panose="02010600030101010101" pitchFamily="2" charset="-122"/>
                              <a:cs typeface="Times New Roman" panose="02020603050405020304" pitchFamily="18" charset="0"/>
                            </a:rPr>
                            <a:t>S</a:t>
                          </a: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𝑆</m:t>
                                </m:r>
                                <m:r>
                                  <a:rPr lang="en-US" sz="1300" kern="100">
                                    <a:effectLst/>
                                    <a:latin typeface="Cambria Math" panose="02040503050406030204" pitchFamily="18" charset="0"/>
                                    <a:ea typeface="宋体" panose="02010600030101010101" pitchFamily="2" charset="-122"/>
                                    <a:cs typeface="Times New Roman" panose="02020603050405020304" pitchFamily="18" charset="0"/>
                                  </a:rPr>
                                  <m:t>=</m:t>
                                </m:r>
                                <m:sSup>
                                  <m:sSupPr>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𝑡𝑎𝑛</m:t>
                                    </m:r>
                                  </m:e>
                                  <m:sup>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−1</m:t>
                                    </m:r>
                                  </m:sup>
                                </m:sSup>
                                <m:d>
                                  <m:dPr>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𝐻</m:t>
                                        </m:r>
                                      </m:num>
                                      <m:den>
                                        <m:sSub>
                                          <m:sSubPr>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𝐿</m:t>
                                            </m:r>
                                          </m:e>
                                          <m:sub>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h</m:t>
                                            </m:r>
                                          </m:sub>
                                        </m:sSub>
                                      </m:den>
                                    </m:f>
                                  </m:e>
                                </m:d>
                              </m:oMath>
                            </m:oMathPara>
                          </a14:m>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l">
                            <a:spcAft>
                              <a:spcPts val="0"/>
                            </a:spcAft>
                          </a:pPr>
                          <a:r>
                            <a:rPr lang="en-US" sz="1300" i="1" kern="100" dirty="0">
                              <a:effectLst/>
                              <a:latin typeface="Times New Roman" panose="02020603050405020304" pitchFamily="18" charset="0"/>
                              <a:ea typeface="宋体" panose="02010600030101010101" pitchFamily="2" charset="-122"/>
                              <a:cs typeface="Times New Roman" panose="02020603050405020304" pitchFamily="18" charset="0"/>
                            </a:rPr>
                            <a:t>H </a:t>
                          </a:r>
                          <a:r>
                            <a:rPr lang="en-US" altLang="zh-CN" sz="1300" dirty="0">
                              <a:latin typeface="Times New Roman" panose="02020603050405020304" pitchFamily="18" charset="0"/>
                              <a:cs typeface="Times New Roman" panose="02020603050405020304" pitchFamily="18" charset="0"/>
                            </a:rPr>
                            <a:t>is the vertical height</a:t>
                          </a: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r>
                                <a:rPr lang="en-US" altLang="zh-CN" sz="1300" b="0" i="0" kern="100" smtClean="0">
                                  <a:effectLst/>
                                  <a:latin typeface="Cambria Math" panose="02040503050406030204" pitchFamily="18" charset="0"/>
                                  <a:ea typeface="Cambria Math" panose="02040503050406030204" pitchFamily="18" charset="0"/>
                                  <a:cs typeface="Times New Roman" panose="02020603050405020304" pitchFamily="18" charset="0"/>
                                </a:rPr>
                                <m:t>  </m:t>
                              </m:r>
                              <m:sSub>
                                <m:sSubPr>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300" b="0" i="1" kern="100"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𝐿</m:t>
                                  </m:r>
                                </m:e>
                                <m:sub>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h</m:t>
                                  </m:r>
                                </m:sub>
                              </m:sSub>
                            </m:oMath>
                          </a14:m>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 the horizontal length, </a:t>
                          </a:r>
                          <a:r>
                            <a:rPr lang="en-US" sz="1300" i="1" kern="100" dirty="0">
                              <a:effectLst/>
                              <a:latin typeface="Times New Roman" panose="02020603050405020304" pitchFamily="18" charset="0"/>
                              <a:ea typeface="宋体" panose="02010600030101010101" pitchFamily="2" charset="-122"/>
                              <a:cs typeface="Times New Roman" panose="02020603050405020304" pitchFamily="18" charset="0"/>
                            </a:rPr>
                            <a:t>S </a:t>
                          </a: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is the average slope of gully.</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480981202"/>
                      </a:ext>
                    </a:extLst>
                  </a:tr>
                  <a:tr h="0">
                    <a:tc>
                      <a:txBody>
                        <a:bodyPr/>
                        <a:lstStyle/>
                        <a:p>
                          <a:pPr algn="ctr">
                            <a:lnSpc>
                              <a:spcPct val="100000"/>
                            </a:lnSpc>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Length of main river (</a:t>
                          </a:r>
                          <a:r>
                            <a:rPr lang="en-US" sz="1300" i="1" kern="100" dirty="0">
                              <a:effectLst/>
                              <a:latin typeface="Times New Roman" panose="02020603050405020304" pitchFamily="18" charset="0"/>
                              <a:ea typeface="宋体" panose="02010600030101010101" pitchFamily="2" charset="-122"/>
                              <a:cs typeface="Times New Roman" panose="02020603050405020304" pitchFamily="18" charset="0"/>
                            </a:rPr>
                            <a:t>L</a:t>
                          </a: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indent="0" algn="ctr">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indent="0" algn="l">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The longer main gully, the more loose debris is accepted and transported.</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896631651"/>
                      </a:ext>
                    </a:extLst>
                  </a:tr>
                  <a:tr h="0">
                    <a:tc>
                      <a:txBody>
                        <a:bodyPr/>
                        <a:lstStyle/>
                        <a:p>
                          <a:pPr algn="ctr">
                            <a:lnSpc>
                              <a:spcPct val="100000"/>
                            </a:lnSpc>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Gradient</a:t>
                          </a:r>
                          <a:r>
                            <a:rPr 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1300" i="1" kern="100" dirty="0">
                              <a:effectLst/>
                              <a:latin typeface="Times New Roman" panose="02020603050405020304" pitchFamily="18" charset="0"/>
                              <a:ea typeface="宋体" panose="02010600030101010101" pitchFamily="2" charset="-122"/>
                              <a:cs typeface="Times New Roman" panose="02020603050405020304" pitchFamily="18" charset="0"/>
                            </a:rPr>
                            <a:t>G</a:t>
                          </a:r>
                          <a:r>
                            <a:rPr 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p>
                      </a:txBody>
                      <a:tcPr marL="68580" marR="68580" marT="0" marB="0">
                        <a:lnL>
                          <a:noFill/>
                        </a:lnL>
                        <a:lnR>
                          <a:noFill/>
                        </a:lnR>
                        <a:lnT>
                          <a:noFill/>
                        </a:lnT>
                        <a:lnB>
                          <a:noFill/>
                        </a:lnB>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𝐺</m:t>
                                </m:r>
                                <m:r>
                                  <a:rPr lang="en-US" sz="1300" kern="100">
                                    <a:effectLst/>
                                    <a:latin typeface="Cambria Math" panose="02040503050406030204" pitchFamily="18" charset="0"/>
                                    <a:ea typeface="宋体" panose="02010600030101010101" pitchFamily="2" charset="-122"/>
                                    <a:cs typeface="Times New Roman" panose="02020603050405020304" pitchFamily="18" charset="0"/>
                                  </a:rPr>
                                  <m:t>=</m:t>
                                </m:r>
                                <m:f>
                                  <m:fPr>
                                    <m:type m:val="skw"/>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m:t>
                                    </m:r>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𝐻</m:t>
                                    </m:r>
                                  </m:num>
                                  <m:den>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m:t>
                                    </m:r>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𝐿</m:t>
                                    </m:r>
                                  </m:den>
                                </m:f>
                              </m:oMath>
                            </m:oMathPara>
                          </a14:m>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l">
                            <a:spcAft>
                              <a:spcPts val="0"/>
                            </a:spcAft>
                          </a:pPr>
                          <a14:m>
                            <m:oMath xmlns:m="http://schemas.openxmlformats.org/officeDocument/2006/math">
                              <m:r>
                                <a:rPr lang="en-US" sz="1300" i="1" kern="100" smtClean="0">
                                  <a:effectLst/>
                                  <a:latin typeface="Cambria Math" panose="02040503050406030204" pitchFamily="18" charset="0"/>
                                  <a:ea typeface="宋体" panose="02010600030101010101" pitchFamily="2" charset="-122"/>
                                  <a:cs typeface="Times New Roman" panose="02020603050405020304" pitchFamily="18" charset="0"/>
                                </a:rPr>
                                <m:t>∆</m:t>
                              </m:r>
                              <m:r>
                                <a:rPr lang="en-US" sz="1300" i="1" kern="100" smtClean="0">
                                  <a:effectLst/>
                                  <a:latin typeface="Cambria Math" panose="02040503050406030204" pitchFamily="18" charset="0"/>
                                  <a:ea typeface="宋体" panose="02010600030101010101" pitchFamily="2" charset="-122"/>
                                  <a:cs typeface="Times New Roman" panose="02020603050405020304" pitchFamily="18" charset="0"/>
                                </a:rPr>
                                <m:t>𝐻</m:t>
                              </m:r>
                            </m:oMath>
                          </a14:m>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 is the elevation change</a:t>
                          </a:r>
                          <a:r>
                            <a:rPr 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m:t>
                              </m:r>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𝐿</m:t>
                              </m:r>
                            </m:oMath>
                          </a14:m>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 is the length change. Gradient reflects the hydrodynamic conditions and material transport capacity of debris flow.</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830373254"/>
                      </a:ext>
                    </a:extLst>
                  </a:tr>
                  <a:tr h="50047">
                    <a:tc>
                      <a:txBody>
                        <a:bodyPr/>
                        <a:lstStyle/>
                        <a:p>
                          <a:pPr algn="ctr">
                            <a:lnSpc>
                              <a:spcPct val="100000"/>
                            </a:lnSpc>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Relative altitude (</a:t>
                          </a:r>
                          <a:r>
                            <a:rPr lang="en-US" sz="1300" i="1" kern="100" dirty="0">
                              <a:effectLst/>
                              <a:latin typeface="Times New Roman" panose="02020603050405020304" pitchFamily="18" charset="0"/>
                              <a:ea typeface="宋体" panose="02010600030101010101" pitchFamily="2" charset="-122"/>
                              <a:cs typeface="Times New Roman" panose="02020603050405020304" pitchFamily="18" charset="0"/>
                            </a:rPr>
                            <a:t>RA</a:t>
                          </a: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marL="228600" indent="190500" algn="ctr">
                            <a:spcAft>
                              <a:spcPts val="0"/>
                            </a:spcAft>
                          </a:pPr>
                          <a14:m>
                            <m:oMathPara xmlns:m="http://schemas.openxmlformats.org/officeDocument/2006/math">
                              <m:oMathParaPr>
                                <m:jc m:val="centerGroup"/>
                              </m:oMathParaPr>
                              <m:oMath xmlns:m="http://schemas.openxmlformats.org/officeDocument/2006/math">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𝑅𝐴</m:t>
                                </m:r>
                                <m:r>
                                  <a:rPr lang="en-US" sz="1300" kern="1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300" i="1" kern="100">
                                        <a:effectLst/>
                                        <a:latin typeface="Cambria Math" panose="02040503050406030204" pitchFamily="18" charset="0"/>
                                        <a:ea typeface="MS Gothic" panose="020B0609070205080204" pitchFamily="49" charset="-128"/>
                                        <a:cs typeface="MS Gothic" panose="020B0609070205080204" pitchFamily="49" charset="-128"/>
                                      </a:rPr>
                                      <m:t>h</m:t>
                                    </m:r>
                                  </m:e>
                                  <m:sub>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𝑚𝑎𝑥</m:t>
                                    </m:r>
                                  </m:sub>
                                </m:sSub>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h</m:t>
                                    </m:r>
                                  </m:e>
                                  <m:sub>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𝑚𝑖𝑛</m:t>
                                    </m:r>
                                  </m:sub>
                                </m:sSub>
                              </m:oMath>
                            </m:oMathPara>
                          </a14:m>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l">
                            <a:spcAft>
                              <a:spcPts val="0"/>
                            </a:spcAft>
                          </a:pPr>
                          <a14:m>
                            <m:oMath xmlns:m="http://schemas.openxmlformats.org/officeDocument/2006/math">
                              <m:sSub>
                                <m:sSubPr>
                                  <m:ctrlPr>
                                    <a:rPr lang="zh-CN" sz="13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300" i="1" kern="100">
                                      <a:effectLst/>
                                      <a:latin typeface="Cambria Math" panose="02040503050406030204" pitchFamily="18" charset="0"/>
                                      <a:ea typeface="MS Gothic" panose="020B0609070205080204" pitchFamily="49" charset="-128"/>
                                      <a:cs typeface="MS Gothic" panose="020B0609070205080204" pitchFamily="49" charset="-128"/>
                                    </a:rPr>
                                    <m:t>h</m:t>
                                  </m:r>
                                </m:e>
                                <m:sub>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𝑚𝑎𝑥</m:t>
                                  </m:r>
                                </m:sub>
                              </m:sSub>
                              <m:r>
                                <a:rPr lang="en-US" sz="1300" b="0" i="1" kern="100" smtClean="0">
                                  <a:effectLst/>
                                  <a:latin typeface="Cambria Math" panose="02040503050406030204" pitchFamily="18" charset="0"/>
                                  <a:ea typeface="宋体" panose="02010600030101010101" pitchFamily="2" charset="-122"/>
                                  <a:cs typeface="Times New Roman" panose="02020603050405020304" pitchFamily="18" charset="0"/>
                                </a:rPr>
                                <m:t> </m:t>
                              </m:r>
                              <m:r>
                                <m:rPr>
                                  <m:nor/>
                                </m:rPr>
                                <a:rPr lang="en-US" altLang="zh-CN" sz="1300" kern="100" dirty="0" smtClean="0">
                                  <a:effectLst/>
                                  <a:latin typeface="Times New Roman" panose="02020603050405020304" pitchFamily="18" charset="0"/>
                                  <a:ea typeface="宋体" panose="02010600030101010101" pitchFamily="2" charset="-122"/>
                                  <a:cs typeface="Times New Roman" panose="02020603050405020304" pitchFamily="18" charset="0"/>
                                </a:rPr>
                                <m:t>and</m:t>
                              </m:r>
                              <m:r>
                                <a:rPr lang="en-US" altLang="zh-CN" sz="1300" b="0" i="1" kern="100" dirty="0" smtClean="0">
                                  <a:effectLst/>
                                  <a:latin typeface="Cambria Math" panose="02040503050406030204" pitchFamily="18" charset="0"/>
                                  <a:ea typeface="宋体" panose="02010600030101010101" pitchFamily="2" charset="-122"/>
                                  <a:cs typeface="Times New Roman" panose="02020603050405020304" pitchFamily="18" charset="0"/>
                                </a:rPr>
                                <m:t> </m:t>
                              </m:r>
                              <m:sSub>
                                <m:sSubPr>
                                  <m:ctrlPr>
                                    <a:rPr lang="zh-CN" sz="13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h</m:t>
                                  </m:r>
                                </m:e>
                                <m:sub>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𝑚𝑖𝑛</m:t>
                                  </m:r>
                                </m:sub>
                              </m:sSub>
                              <m:r>
                                <a:rPr lang="en-US" sz="1300" b="0" i="0" kern="100" smtClean="0">
                                  <a:effectLst/>
                                  <a:latin typeface="Cambria Math" panose="02040503050406030204" pitchFamily="18" charset="0"/>
                                  <a:ea typeface="宋体" panose="02010600030101010101" pitchFamily="2" charset="-122"/>
                                  <a:cs typeface="Times New Roman" panose="02020603050405020304" pitchFamily="18" charset="0"/>
                                </a:rPr>
                                <m:t> </m:t>
                              </m:r>
                            </m:oMath>
                          </a14:m>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is the highest and lowest elevation</a:t>
                          </a:r>
                          <a:r>
                            <a:rPr lang="en-US" altLang="zh-CN" sz="1300" kern="100" baseline="0" dirty="0">
                              <a:effectLst/>
                              <a:latin typeface="Times New Roman" panose="02020603050405020304" pitchFamily="18" charset="0"/>
                              <a:ea typeface="宋体" panose="02010600030101010101" pitchFamily="2" charset="-122"/>
                              <a:cs typeface="Times New Roman" panose="02020603050405020304" pitchFamily="18" charset="0"/>
                            </a:rPr>
                            <a:t> in gully. RA indicates river incision and surface denudation.</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155335222"/>
                      </a:ext>
                    </a:extLst>
                  </a:tr>
                  <a:tr h="0">
                    <a:tc>
                      <a:txBody>
                        <a:bodyPr/>
                        <a:lstStyle/>
                        <a:p>
                          <a:pPr algn="ctr">
                            <a:lnSpc>
                              <a:spcPct val="100000"/>
                            </a:lnSpc>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Ratio of form</a:t>
                          </a:r>
                        </a:p>
                        <a:p>
                          <a:pPr algn="ctr">
                            <a:lnSpc>
                              <a:spcPct val="100000"/>
                            </a:lnSpc>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300" i="1" kern="100" dirty="0">
                              <a:effectLst/>
                              <a:latin typeface="Times New Roman" panose="02020603050405020304" pitchFamily="18" charset="0"/>
                              <a:ea typeface="宋体" panose="02010600030101010101" pitchFamily="2" charset="-122"/>
                              <a:cs typeface="Times New Roman" panose="02020603050405020304" pitchFamily="18" charset="0"/>
                            </a:rPr>
                            <a:t>Rf</a:t>
                          </a: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marL="228600" indent="190500" algn="ctr">
                            <a:lnSpc>
                              <a:spcPct val="100000"/>
                            </a:lnSpc>
                            <a:spcAft>
                              <a:spcPts val="0"/>
                            </a:spcAft>
                          </a:pPr>
                          <a14:m>
                            <m:oMathPara xmlns:m="http://schemas.openxmlformats.org/officeDocument/2006/math">
                              <m:oMathParaPr>
                                <m:jc m:val="centerGroup"/>
                              </m:oMathParaPr>
                              <m:oMath xmlns:m="http://schemas.openxmlformats.org/officeDocument/2006/math">
                                <m:sSub>
                                  <m:sSubPr>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𝑅</m:t>
                                    </m:r>
                                  </m:e>
                                  <m:sub>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𝑓</m:t>
                                    </m:r>
                                  </m:sub>
                                </m:sSub>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m:t>
                                </m:r>
                                <m:f>
                                  <m:fPr>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𝐴</m:t>
                                    </m:r>
                                  </m:num>
                                  <m:den>
                                    <m:sSup>
                                      <m:sSupPr>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𝐿</m:t>
                                        </m:r>
                                      </m:e>
                                      <m:sup>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2</m:t>
                                        </m:r>
                                      </m:sup>
                                    </m:sSup>
                                  </m:den>
                                </m:f>
                              </m:oMath>
                            </m:oMathPara>
                          </a14:m>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l">
                            <a:lnSpc>
                              <a:spcPct val="100000"/>
                            </a:lnSpc>
                            <a:spcAft>
                              <a:spcPts val="0"/>
                            </a:spcAft>
                          </a:pPr>
                          <a:r>
                            <a:rPr lang="en-US" altLang="zh-CN" sz="1300" i="1" kern="100" dirty="0">
                              <a:effectLst/>
                              <a:latin typeface="Times New Roman" panose="02020603050405020304" pitchFamily="18" charset="0"/>
                              <a:ea typeface="宋体" panose="02010600030101010101" pitchFamily="2" charset="-122"/>
                              <a:cs typeface="Times New Roman" panose="02020603050405020304" pitchFamily="18" charset="0"/>
                            </a:rPr>
                            <a:t>Rf</a:t>
                          </a: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 reflects the hydrodynamic conditions of the gully.</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078597414"/>
                      </a:ext>
                    </a:extLst>
                  </a:tr>
                  <a:tr h="0">
                    <a:tc>
                      <a:txBody>
                        <a:bodyPr/>
                        <a:lstStyle/>
                        <a:p>
                          <a:pPr algn="ctr">
                            <a:lnSpc>
                              <a:spcPct val="100000"/>
                            </a:lnSpc>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Hypsometric curve (</a:t>
                          </a:r>
                          <a:r>
                            <a:rPr lang="en-US" sz="1300" i="1" kern="100" dirty="0">
                              <a:effectLst/>
                              <a:latin typeface="Times New Roman" panose="02020603050405020304" pitchFamily="18" charset="0"/>
                              <a:ea typeface="宋体" panose="02010600030101010101" pitchFamily="2" charset="-122"/>
                              <a:cs typeface="Times New Roman" panose="02020603050405020304" pitchFamily="18" charset="0"/>
                            </a:rPr>
                            <a:t>HI</a:t>
                          </a: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marL="228600" indent="190500" algn="ctr">
                            <a:spcAft>
                              <a:spcPts val="0"/>
                            </a:spcAft>
                          </a:pPr>
                          <a14:m>
                            <m:oMathPara xmlns:m="http://schemas.openxmlformats.org/officeDocument/2006/math">
                              <m:oMathParaPr>
                                <m:jc m:val="centerGroup"/>
                              </m:oMathParaPr>
                              <m:oMath xmlns:m="http://schemas.openxmlformats.org/officeDocument/2006/math">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𝐻𝐼</m:t>
                                </m:r>
                                <m:r>
                                  <a:rPr lang="en-US" sz="1300" kern="100">
                                    <a:effectLst/>
                                    <a:latin typeface="Cambria Math" panose="02040503050406030204" pitchFamily="18" charset="0"/>
                                    <a:ea typeface="宋体" panose="02010600030101010101" pitchFamily="2" charset="-122"/>
                                    <a:cs typeface="Times New Roman" panose="02020603050405020304" pitchFamily="18" charset="0"/>
                                  </a:rPr>
                                  <m:t>=</m:t>
                                </m:r>
                                <m:f>
                                  <m:fPr>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300" i="1" kern="100">
                                            <a:effectLst/>
                                            <a:latin typeface="Cambria Math" panose="02040503050406030204" pitchFamily="18" charset="0"/>
                                            <a:ea typeface="MS Gothic" panose="020B0609070205080204" pitchFamily="49" charset="-128"/>
                                            <a:cs typeface="MS Gothic" panose="020B0609070205080204" pitchFamily="49" charset="-128"/>
                                          </a:rPr>
                                          <m:t>h</m:t>
                                        </m:r>
                                      </m:e>
                                      <m:sub>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𝑚𝑒𝑎𝑛</m:t>
                                        </m:r>
                                      </m:sub>
                                    </m:sSub>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h</m:t>
                                        </m:r>
                                      </m:e>
                                      <m:sub>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𝑚𝑖𝑛</m:t>
                                        </m:r>
                                      </m:sub>
                                    </m:sSub>
                                  </m:num>
                                  <m:den>
                                    <m:sSub>
                                      <m:sSubPr>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h</m:t>
                                        </m:r>
                                      </m:e>
                                      <m:sub>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𝑚𝑎𝑥</m:t>
                                        </m:r>
                                      </m:sub>
                                    </m:sSub>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h</m:t>
                                        </m:r>
                                      </m:e>
                                      <m:sub>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𝑚𝑖𝑛</m:t>
                                        </m:r>
                                      </m:sub>
                                    </m:sSub>
                                  </m:den>
                                </m:f>
                              </m:oMath>
                            </m:oMathPara>
                          </a14:m>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l">
                            <a:spcAft>
                              <a:spcPts val="0"/>
                            </a:spcAft>
                          </a:pPr>
                          <a14:m>
                            <m:oMath xmlns:m="http://schemas.openxmlformats.org/officeDocument/2006/math">
                              <m:sSub>
                                <m:sSubPr>
                                  <m:ctrlPr>
                                    <a:rPr lang="zh-CN" sz="13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h</m:t>
                                  </m:r>
                                </m:e>
                                <m:sub>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𝑚𝑒𝑎𝑛</m:t>
                                  </m:r>
                                </m:sub>
                              </m:sSub>
                            </m:oMath>
                          </a14:m>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 is</a:t>
                          </a:r>
                          <a:r>
                            <a:rPr lang="en-US" altLang="zh-CN" sz="1300" kern="100" baseline="0" dirty="0">
                              <a:effectLst/>
                              <a:latin typeface="Times New Roman" panose="02020603050405020304" pitchFamily="18" charset="0"/>
                              <a:ea typeface="宋体" panose="02010600030101010101" pitchFamily="2" charset="-122"/>
                              <a:cs typeface="Times New Roman" panose="02020603050405020304" pitchFamily="18" charset="0"/>
                            </a:rPr>
                            <a:t> average elevation. HI Reflects the stage of gully evolution.</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401177862"/>
                      </a:ext>
                    </a:extLst>
                  </a:tr>
                  <a:tr h="0">
                    <a:tc>
                      <a:txBody>
                        <a:bodyPr/>
                        <a:lstStyle/>
                        <a:p>
                          <a:pPr algn="just">
                            <a:lnSpc>
                              <a:spcPct val="100000"/>
                            </a:lnSpc>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Shape of the longitudinal profile of gully (</a:t>
                          </a:r>
                          <a:r>
                            <a:rPr lang="en-US" sz="1300" i="1" kern="100" dirty="0">
                              <a:effectLst/>
                              <a:latin typeface="Times New Roman" panose="02020603050405020304" pitchFamily="18" charset="0"/>
                              <a:ea typeface="宋体" panose="02010600030101010101" pitchFamily="2" charset="-122"/>
                              <a:cs typeface="Times New Roman" panose="02020603050405020304" pitchFamily="18" charset="0"/>
                            </a:rPr>
                            <a:t>N</a:t>
                          </a: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indent="190500" algn="ctr">
                            <a:spcAft>
                              <a:spcPts val="0"/>
                            </a:spcAft>
                          </a:pPr>
                          <a14:m>
                            <m:oMathPara xmlns:m="http://schemas.openxmlformats.org/officeDocument/2006/math">
                              <m:oMathParaPr>
                                <m:jc m:val="centerGroup"/>
                              </m:oMathParaPr>
                              <m:oMath xmlns:m="http://schemas.openxmlformats.org/officeDocument/2006/math">
                                <m:r>
                                  <a:rPr lang="en-US" sz="1300" i="1" kern="100">
                                    <a:effectLst/>
                                    <a:latin typeface="Cambria Math" panose="02040503050406030204" pitchFamily="18" charset="0"/>
                                    <a:ea typeface="等线" panose="02010600030101010101" pitchFamily="2" charset="-122"/>
                                    <a:cs typeface="Times New Roman" panose="02020603050405020304" pitchFamily="18" charset="0"/>
                                  </a:rPr>
                                  <m:t>h</m:t>
                                </m:r>
                                <m:r>
                                  <a:rPr lang="en-US" sz="1300" i="1" kern="100">
                                    <a:effectLst/>
                                    <a:latin typeface="Cambria Math" panose="02040503050406030204" pitchFamily="18" charset="0"/>
                                    <a:ea typeface="等线" panose="02010600030101010101" pitchFamily="2" charset="-122"/>
                                    <a:cs typeface="Times New Roman" panose="02020603050405020304" pitchFamily="18" charset="0"/>
                                  </a:rPr>
                                  <m:t>=</m:t>
                                </m:r>
                                <m:sSup>
                                  <m:sSupPr>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1300" i="1" kern="100">
                                        <a:effectLst/>
                                        <a:latin typeface="Cambria Math" panose="02040503050406030204" pitchFamily="18" charset="0"/>
                                        <a:ea typeface="等线" panose="02010600030101010101" pitchFamily="2" charset="-122"/>
                                        <a:cs typeface="Times New Roman" panose="02020603050405020304" pitchFamily="18" charset="0"/>
                                      </a:rPr>
                                      <m:t>𝐻</m:t>
                                    </m:r>
                                    <m:d>
                                      <m:dPr>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1300" i="1" kern="100">
                                                <a:effectLst/>
                                                <a:latin typeface="Cambria Math" panose="02040503050406030204" pitchFamily="18" charset="0"/>
                                                <a:ea typeface="等线" panose="02010600030101010101" pitchFamily="2" charset="-122"/>
                                                <a:cs typeface="Times New Roman" panose="02020603050405020304" pitchFamily="18" charset="0"/>
                                              </a:rPr>
                                              <m:t>𝑙</m:t>
                                            </m:r>
                                          </m:num>
                                          <m:den>
                                            <m:r>
                                              <a:rPr lang="en-US" sz="1300" i="1" kern="100">
                                                <a:effectLst/>
                                                <a:latin typeface="Cambria Math" panose="02040503050406030204" pitchFamily="18" charset="0"/>
                                                <a:ea typeface="等线" panose="02010600030101010101" pitchFamily="2" charset="-122"/>
                                                <a:cs typeface="Times New Roman" panose="02020603050405020304" pitchFamily="18" charset="0"/>
                                              </a:rPr>
                                              <m:t>𝐿</m:t>
                                            </m:r>
                                          </m:den>
                                        </m:f>
                                      </m:e>
                                    </m:d>
                                  </m:e>
                                  <m:sup>
                                    <m:r>
                                      <a:rPr lang="en-US" sz="1300" i="1" kern="100">
                                        <a:effectLst/>
                                        <a:latin typeface="Cambria Math" panose="02040503050406030204" pitchFamily="18" charset="0"/>
                                        <a:ea typeface="等线" panose="02010600030101010101" pitchFamily="2" charset="-122"/>
                                        <a:cs typeface="Times New Roman" panose="02020603050405020304" pitchFamily="18" charset="0"/>
                                      </a:rPr>
                                      <m:t>𝑁</m:t>
                                    </m:r>
                                  </m:sup>
                                </m:sSup>
                              </m:oMath>
                            </m:oMathPara>
                          </a14:m>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l">
                            <a:spcAft>
                              <a:spcPts val="0"/>
                            </a:spcAft>
                          </a:pPr>
                          <a:r>
                            <a:rPr lang="en-US" sz="1300" b="0" i="0" kern="100" dirty="0">
                              <a:effectLst/>
                              <a:latin typeface="Times New Roman" panose="02020603050405020304" pitchFamily="18" charset="0"/>
                              <a:ea typeface="宋体" panose="02010600030101010101" pitchFamily="2" charset="-122"/>
                              <a:cs typeface="Times New Roman" panose="02020603050405020304" pitchFamily="18" charset="0"/>
                            </a:rPr>
                            <a:t>N reflects the developmental topographic conditions and can be divided into young, prime and old age.</a:t>
                          </a:r>
                        </a:p>
                      </a:txBody>
                      <a:tcPr marL="68580" marR="68580" marT="0" marB="0">
                        <a:lnL>
                          <a:noFill/>
                        </a:lnL>
                        <a:lnR>
                          <a:noFill/>
                        </a:lnR>
                        <a:lnT>
                          <a:noFill/>
                        </a:lnT>
                        <a:lnB>
                          <a:noFill/>
                        </a:lnB>
                      </a:tcPr>
                    </a:tc>
                    <a:extLst>
                      <a:ext uri="{0D108BD9-81ED-4DB2-BD59-A6C34878D82A}">
                        <a16:rowId xmlns:a16="http://schemas.microsoft.com/office/drawing/2014/main" val="1334438140"/>
                      </a:ext>
                    </a:extLst>
                  </a:tr>
                  <a:tr h="0">
                    <a:tc>
                      <a:txBody>
                        <a:bodyPr/>
                        <a:lstStyle/>
                        <a:p>
                          <a:pPr algn="just">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gully density (</a:t>
                          </a:r>
                          <a:r>
                            <a:rPr lang="en-US" sz="1300" i="1" kern="100" dirty="0">
                              <a:effectLst/>
                              <a:latin typeface="Times New Roman" panose="02020603050405020304" pitchFamily="18" charset="0"/>
                              <a:ea typeface="宋体" panose="02010600030101010101" pitchFamily="2" charset="-122"/>
                              <a:cs typeface="Times New Roman" panose="02020603050405020304" pitchFamily="18" charset="0"/>
                            </a:rPr>
                            <a:t>GD</a:t>
                          </a: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1300" i="1" kern="100" smtClean="0">
                                    <a:effectLst/>
                                    <a:latin typeface="Cambria Math" panose="02040503050406030204" pitchFamily="18" charset="0"/>
                                    <a:ea typeface="等线" panose="02010600030101010101" pitchFamily="2" charset="-122"/>
                                    <a:cs typeface="Times New Roman" panose="02020603050405020304" pitchFamily="18" charset="0"/>
                                  </a:rPr>
                                  <m:t>𝐺𝐷</m:t>
                                </m:r>
                                <m:r>
                                  <a:rPr lang="en-US" sz="1300" kern="1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𝐿</m:t>
                                    </m:r>
                                  </m:e>
                                  <m:sub>
                                    <m:r>
                                      <a:rPr lang="en-US" altLang="zh-CN" sz="1300" b="0" i="1" kern="100" smtClean="0">
                                        <a:effectLst/>
                                        <a:latin typeface="Cambria Math" panose="02040503050406030204" pitchFamily="18" charset="0"/>
                                        <a:ea typeface="宋体" panose="02010600030101010101" pitchFamily="2" charset="-122"/>
                                        <a:cs typeface="Times New Roman" panose="02020603050405020304" pitchFamily="18" charset="0"/>
                                      </a:rPr>
                                      <m:t>𝑎𝑙𝑙</m:t>
                                    </m:r>
                                  </m:sub>
                                </m:sSub>
                                <m:r>
                                  <a:rPr lang="en-US" sz="1300" kern="100">
                                    <a:effectLst/>
                                    <a:latin typeface="Cambria Math" panose="02040503050406030204" pitchFamily="18" charset="0"/>
                                    <a:ea typeface="宋体" panose="02010600030101010101" pitchFamily="2" charset="-122"/>
                                    <a:cs typeface="Times New Roman" panose="02020603050405020304" pitchFamily="18" charset="0"/>
                                  </a:rPr>
                                  <m:t>/</m:t>
                                </m:r>
                                <m:r>
                                  <a:rPr lang="en-US" sz="1300" i="1" kern="100">
                                    <a:effectLst/>
                                    <a:latin typeface="Cambria Math" panose="02040503050406030204" pitchFamily="18" charset="0"/>
                                    <a:ea typeface="等线" panose="02010600030101010101" pitchFamily="2" charset="-122"/>
                                    <a:cs typeface="Times New Roman" panose="02020603050405020304" pitchFamily="18" charset="0"/>
                                  </a:rPr>
                                  <m:t>𝐴</m:t>
                                </m:r>
                              </m:oMath>
                            </m:oMathPara>
                          </a14:m>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l">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The greater density of gullies, the more unstable surfaces and the weaker the slope stability.</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379050946"/>
                      </a:ext>
                    </a:extLst>
                  </a:tr>
                  <a:tr h="0">
                    <a:tc>
                      <a:txBody>
                        <a:bodyPr/>
                        <a:lstStyle/>
                        <a:p>
                          <a:pPr algn="just">
                            <a:lnSpc>
                              <a:spcPct val="100000"/>
                            </a:lnSpc>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fractional vegetation cover (</a:t>
                          </a:r>
                          <a:r>
                            <a:rPr lang="en-US" altLang="zh-CN" sz="1300" i="1" kern="100" dirty="0">
                              <a:effectLst/>
                              <a:latin typeface="Times New Roman" panose="02020603050405020304" pitchFamily="18" charset="0"/>
                              <a:ea typeface="宋体" panose="02010600030101010101" pitchFamily="2" charset="-122"/>
                              <a:cs typeface="Times New Roman" panose="02020603050405020304" pitchFamily="18" charset="0"/>
                            </a:rPr>
                            <a:t>FV</a:t>
                          </a:r>
                          <a:r>
                            <a:rPr lang="en-US" sz="1300" i="1" kern="100" dirty="0">
                              <a:effectLst/>
                              <a:latin typeface="Times New Roman" panose="02020603050405020304" pitchFamily="18" charset="0"/>
                              <a:ea typeface="宋体" panose="02010600030101010101" pitchFamily="2" charset="-122"/>
                              <a:cs typeface="Times New Roman" panose="02020603050405020304" pitchFamily="18" charset="0"/>
                            </a:rPr>
                            <a:t>C</a:t>
                          </a: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228600" indent="190500" algn="ctr">
                            <a:spcAft>
                              <a:spcPts val="0"/>
                            </a:spcAft>
                          </a:pPr>
                          <a14:m>
                            <m:oMathPara xmlns:m="http://schemas.openxmlformats.org/officeDocument/2006/math">
                              <m:oMathParaPr>
                                <m:jc m:val="centerGroup"/>
                              </m:oMathParaPr>
                              <m:oMath xmlns:m="http://schemas.openxmlformats.org/officeDocument/2006/math">
                                <m:r>
                                  <a:rPr lang="en-US" sz="1300" i="1" kern="100" smtClean="0">
                                    <a:effectLst/>
                                    <a:latin typeface="Cambria Math" panose="02040503050406030204" pitchFamily="18" charset="0"/>
                                    <a:ea typeface="宋体" panose="02010600030101010101" pitchFamily="2" charset="-122"/>
                                    <a:cs typeface="Times New Roman" panose="02020603050405020304" pitchFamily="18" charset="0"/>
                                  </a:rPr>
                                  <m:t>𝐹</m:t>
                                </m:r>
                                <m:r>
                                  <a:rPr lang="en-US" sz="1300" b="0" i="1" kern="100" smtClean="0">
                                    <a:effectLst/>
                                    <a:latin typeface="Cambria Math" panose="02040503050406030204" pitchFamily="18" charset="0"/>
                                    <a:ea typeface="宋体" panose="02010600030101010101" pitchFamily="2" charset="-122"/>
                                    <a:cs typeface="Times New Roman" panose="02020603050405020304" pitchFamily="18" charset="0"/>
                                  </a:rPr>
                                  <m:t>𝑉</m:t>
                                </m:r>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𝐶</m:t>
                                </m:r>
                                <m:r>
                                  <a:rPr lang="en-US" sz="1300" kern="100">
                                    <a:effectLst/>
                                    <a:latin typeface="Cambria Math" panose="02040503050406030204" pitchFamily="18" charset="0"/>
                                    <a:ea typeface="宋体" panose="02010600030101010101" pitchFamily="2" charset="-122"/>
                                    <a:cs typeface="Times New Roman" panose="02020603050405020304" pitchFamily="18" charset="0"/>
                                  </a:rPr>
                                  <m:t>=</m:t>
                                </m:r>
                                <m:f>
                                  <m:fPr>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m:t>
                                    </m:r>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𝑁𝐷𝑉𝐼</m:t>
                                    </m:r>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𝑁𝐷𝑉𝐼</m:t>
                                        </m:r>
                                      </m:e>
                                      <m:sub>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𝑠𝑜𝑖𝑙</m:t>
                                        </m:r>
                                      </m:sub>
                                    </m:sSub>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m:t>
                                    </m:r>
                                  </m:num>
                                  <m:den>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𝑁𝐷𝑉𝐼</m:t>
                                        </m:r>
                                      </m:e>
                                      <m:sub>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𝑣𝑒𝑔</m:t>
                                        </m:r>
                                      </m:sub>
                                    </m:sSub>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sz="13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𝑁𝐷𝑉𝐼</m:t>
                                        </m:r>
                                      </m:e>
                                      <m:sub>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𝑠𝑜𝑖𝑙</m:t>
                                        </m:r>
                                      </m:sub>
                                    </m:sSub>
                                    <m:r>
                                      <a:rPr lang="en-US" sz="1300" i="1" kern="100">
                                        <a:effectLst/>
                                        <a:latin typeface="Cambria Math" panose="02040503050406030204" pitchFamily="18" charset="0"/>
                                        <a:ea typeface="宋体" panose="02010600030101010101" pitchFamily="2" charset="-122"/>
                                        <a:cs typeface="Times New Roman" panose="02020603050405020304" pitchFamily="18" charset="0"/>
                                      </a:rPr>
                                      <m:t>)</m:t>
                                    </m:r>
                                  </m:den>
                                </m:f>
                              </m:oMath>
                            </m:oMathPara>
                          </a14:m>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l">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Usually the vegetation cover higher, the more stable the slope.</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3953322"/>
                      </a:ext>
                    </a:extLst>
                  </a:tr>
                </a:tbl>
              </a:graphicData>
            </a:graphic>
          </p:graphicFrame>
        </mc:Choice>
        <mc:Fallback xmlns="">
          <p:graphicFrame>
            <p:nvGraphicFramePr>
              <p:cNvPr id="23" name="表格 22">
                <a:extLst>
                  <a:ext uri="{FF2B5EF4-FFF2-40B4-BE49-F238E27FC236}">
                    <a16:creationId xmlns:a16="http://schemas.microsoft.com/office/drawing/2014/main" id="{14A58442-D6C2-08F9-915E-F614864A284D}"/>
                  </a:ext>
                </a:extLst>
              </p:cNvPr>
              <p:cNvGraphicFramePr>
                <a:graphicFrameLocks noGrp="1"/>
              </p:cNvGraphicFramePr>
              <p:nvPr>
                <p:extLst>
                  <p:ext uri="{D42A27DB-BD31-4B8C-83A1-F6EECF244321}">
                    <p14:modId xmlns:p14="http://schemas.microsoft.com/office/powerpoint/2010/main" val="1037325478"/>
                  </p:ext>
                </p:extLst>
              </p:nvPr>
            </p:nvGraphicFramePr>
            <p:xfrm>
              <a:off x="395643" y="1398724"/>
              <a:ext cx="7076100" cy="5439601"/>
            </p:xfrm>
            <a:graphic>
              <a:graphicData uri="http://schemas.openxmlformats.org/drawingml/2006/table">
                <a:tbl>
                  <a:tblPr firstRow="1" firstCol="1" bandRow="1"/>
                  <a:tblGrid>
                    <a:gridCol w="1784909">
                      <a:extLst>
                        <a:ext uri="{9D8B030D-6E8A-4147-A177-3AD203B41FA5}">
                          <a16:colId xmlns:a16="http://schemas.microsoft.com/office/drawing/2014/main" val="2708633845"/>
                        </a:ext>
                      </a:extLst>
                    </a:gridCol>
                    <a:gridCol w="1777429">
                      <a:extLst>
                        <a:ext uri="{9D8B030D-6E8A-4147-A177-3AD203B41FA5}">
                          <a16:colId xmlns:a16="http://schemas.microsoft.com/office/drawing/2014/main" val="2072661239"/>
                        </a:ext>
                      </a:extLst>
                    </a:gridCol>
                    <a:gridCol w="3513762">
                      <a:extLst>
                        <a:ext uri="{9D8B030D-6E8A-4147-A177-3AD203B41FA5}">
                          <a16:colId xmlns:a16="http://schemas.microsoft.com/office/drawing/2014/main" val="2929062049"/>
                        </a:ext>
                      </a:extLst>
                    </a:gridCol>
                  </a:tblGrid>
                  <a:tr h="198120">
                    <a:tc>
                      <a:txBody>
                        <a:bodyPr/>
                        <a:lstStyle/>
                        <a:p>
                          <a:pPr algn="ctr">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Parameter</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Formula</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Interpretation</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9539703"/>
                      </a:ext>
                    </a:extLst>
                  </a:tr>
                  <a:tr h="396240">
                    <a:tc>
                      <a:txBody>
                        <a:bodyPr/>
                        <a:lstStyle/>
                        <a:p>
                          <a:pPr algn="ctr">
                            <a:lnSpc>
                              <a:spcPct val="100000"/>
                            </a:lnSpc>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Area (</a:t>
                          </a:r>
                          <a:r>
                            <a:rPr lang="en-US" sz="1300" i="1" kern="100" dirty="0">
                              <a:effectLst/>
                              <a:latin typeface="Times New Roman" panose="02020603050405020304" pitchFamily="18" charset="0"/>
                              <a:ea typeface="宋体" panose="02010600030101010101" pitchFamily="2" charset="-122"/>
                              <a:cs typeface="Times New Roman" panose="02020603050405020304" pitchFamily="18" charset="0"/>
                            </a:rPr>
                            <a:t>A</a:t>
                          </a: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The larger area, the greater possibility of providing loose material.</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982006096"/>
                      </a:ext>
                    </a:extLst>
                  </a:tr>
                  <a:tr h="445135">
                    <a:tc>
                      <a:txBody>
                        <a:bodyPr/>
                        <a:lstStyle/>
                        <a:p>
                          <a:pPr algn="ctr">
                            <a:lnSpc>
                              <a:spcPct val="100000"/>
                            </a:lnSpc>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Slope (</a:t>
                          </a:r>
                          <a:r>
                            <a:rPr lang="en-US" sz="1300" i="1" kern="100" dirty="0">
                              <a:effectLst/>
                              <a:latin typeface="Times New Roman" panose="02020603050405020304" pitchFamily="18" charset="0"/>
                              <a:ea typeface="宋体" panose="02010600030101010101" pitchFamily="2" charset="-122"/>
                              <a:cs typeface="Times New Roman" panose="02020603050405020304" pitchFamily="18" charset="0"/>
                            </a:rPr>
                            <a:t>S</a:t>
                          </a: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endParaRPr lang="zh-CN"/>
                        </a:p>
                      </a:txBody>
                      <a:tcPr marL="68580" marR="68580" marT="0" marB="0">
                        <a:lnL>
                          <a:noFill/>
                        </a:lnL>
                        <a:lnR>
                          <a:noFill/>
                        </a:lnR>
                        <a:lnT>
                          <a:noFill/>
                        </a:lnT>
                        <a:lnB>
                          <a:noFill/>
                        </a:lnB>
                        <a:blipFill>
                          <a:blip r:embed="rId8"/>
                          <a:stretch>
                            <a:fillRect l="-100342" t="-145205" r="-197945" b="-1001370"/>
                          </a:stretch>
                        </a:blipFill>
                      </a:tcPr>
                    </a:tc>
                    <a:tc>
                      <a:txBody>
                        <a:bodyPr/>
                        <a:lstStyle/>
                        <a:p>
                          <a:endParaRPr lang="zh-CN"/>
                        </a:p>
                      </a:txBody>
                      <a:tcPr marL="68580" marR="68580" marT="0" marB="0">
                        <a:lnL>
                          <a:noFill/>
                        </a:lnL>
                        <a:lnR>
                          <a:noFill/>
                        </a:lnR>
                        <a:lnT>
                          <a:noFill/>
                        </a:lnT>
                        <a:lnB>
                          <a:noFill/>
                        </a:lnB>
                        <a:blipFill>
                          <a:blip r:embed="rId8"/>
                          <a:stretch>
                            <a:fillRect l="-101386" t="-145205" r="-173" b="-1001370"/>
                          </a:stretch>
                        </a:blipFill>
                      </a:tcPr>
                    </a:tc>
                    <a:extLst>
                      <a:ext uri="{0D108BD9-81ED-4DB2-BD59-A6C34878D82A}">
                        <a16:rowId xmlns:a16="http://schemas.microsoft.com/office/drawing/2014/main" val="2480981202"/>
                      </a:ext>
                    </a:extLst>
                  </a:tr>
                  <a:tr h="396240">
                    <a:tc>
                      <a:txBody>
                        <a:bodyPr/>
                        <a:lstStyle/>
                        <a:p>
                          <a:pPr algn="ctr">
                            <a:lnSpc>
                              <a:spcPct val="100000"/>
                            </a:lnSpc>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Length of main river (</a:t>
                          </a:r>
                          <a:r>
                            <a:rPr lang="en-US" sz="1300" i="1" kern="100" dirty="0">
                              <a:effectLst/>
                              <a:latin typeface="Times New Roman" panose="02020603050405020304" pitchFamily="18" charset="0"/>
                              <a:ea typeface="宋体" panose="02010600030101010101" pitchFamily="2" charset="-122"/>
                              <a:cs typeface="Times New Roman" panose="02020603050405020304" pitchFamily="18" charset="0"/>
                            </a:rPr>
                            <a:t>L</a:t>
                          </a: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indent="0" algn="ctr">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indent="0" algn="l">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The longer main gully, the more loose debris is accepted and transported.</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896631651"/>
                      </a:ext>
                    </a:extLst>
                  </a:tr>
                  <a:tr h="792480">
                    <a:tc>
                      <a:txBody>
                        <a:bodyPr/>
                        <a:lstStyle/>
                        <a:p>
                          <a:pPr algn="ctr">
                            <a:lnSpc>
                              <a:spcPct val="100000"/>
                            </a:lnSpc>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Gradient</a:t>
                          </a:r>
                          <a:r>
                            <a:rPr 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1300" i="1" kern="100" dirty="0">
                              <a:effectLst/>
                              <a:latin typeface="Times New Roman" panose="02020603050405020304" pitchFamily="18" charset="0"/>
                              <a:ea typeface="宋体" panose="02010600030101010101" pitchFamily="2" charset="-122"/>
                              <a:cs typeface="Times New Roman" panose="02020603050405020304" pitchFamily="18" charset="0"/>
                            </a:rPr>
                            <a:t>G</a:t>
                          </a:r>
                          <a:r>
                            <a:rPr 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p>
                      </a:txBody>
                      <a:tcPr marL="68580" marR="68580" marT="0" marB="0">
                        <a:lnL>
                          <a:noFill/>
                        </a:lnL>
                        <a:lnR>
                          <a:noFill/>
                        </a:lnR>
                        <a:lnT>
                          <a:noFill/>
                        </a:lnT>
                        <a:lnB>
                          <a:noFill/>
                        </a:lnB>
                      </a:tcPr>
                    </a:tc>
                    <a:tc>
                      <a:txBody>
                        <a:bodyPr/>
                        <a:lstStyle/>
                        <a:p>
                          <a:endParaRPr lang="zh-CN"/>
                        </a:p>
                      </a:txBody>
                      <a:tcPr marL="68580" marR="68580" marT="0" marB="0">
                        <a:lnL>
                          <a:noFill/>
                        </a:lnL>
                        <a:lnR>
                          <a:noFill/>
                        </a:lnR>
                        <a:lnT>
                          <a:noFill/>
                        </a:lnT>
                        <a:lnB>
                          <a:noFill/>
                        </a:lnB>
                        <a:blipFill>
                          <a:blip r:embed="rId8"/>
                          <a:stretch>
                            <a:fillRect l="-100342" t="-187692" r="-197945" b="-412308"/>
                          </a:stretch>
                        </a:blipFill>
                      </a:tcPr>
                    </a:tc>
                    <a:tc>
                      <a:txBody>
                        <a:bodyPr/>
                        <a:lstStyle/>
                        <a:p>
                          <a:endParaRPr lang="zh-CN"/>
                        </a:p>
                      </a:txBody>
                      <a:tcPr marL="68580" marR="68580" marT="0" marB="0">
                        <a:lnL>
                          <a:noFill/>
                        </a:lnL>
                        <a:lnR>
                          <a:noFill/>
                        </a:lnR>
                        <a:lnT>
                          <a:noFill/>
                        </a:lnT>
                        <a:lnB>
                          <a:noFill/>
                        </a:lnB>
                        <a:blipFill>
                          <a:blip r:embed="rId8"/>
                          <a:stretch>
                            <a:fillRect l="-101386" t="-187692" r="-173" b="-412308"/>
                          </a:stretch>
                        </a:blipFill>
                      </a:tcPr>
                    </a:tc>
                    <a:extLst>
                      <a:ext uri="{0D108BD9-81ED-4DB2-BD59-A6C34878D82A}">
                        <a16:rowId xmlns:a16="http://schemas.microsoft.com/office/drawing/2014/main" val="2830373254"/>
                      </a:ext>
                    </a:extLst>
                  </a:tr>
                  <a:tr h="594360">
                    <a:tc>
                      <a:txBody>
                        <a:bodyPr/>
                        <a:lstStyle/>
                        <a:p>
                          <a:pPr algn="ctr">
                            <a:lnSpc>
                              <a:spcPct val="100000"/>
                            </a:lnSpc>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Relative altitude (</a:t>
                          </a:r>
                          <a:r>
                            <a:rPr lang="en-US" sz="1300" i="1" kern="100" dirty="0">
                              <a:effectLst/>
                              <a:latin typeface="Times New Roman" panose="02020603050405020304" pitchFamily="18" charset="0"/>
                              <a:ea typeface="宋体" panose="02010600030101010101" pitchFamily="2" charset="-122"/>
                              <a:cs typeface="Times New Roman" panose="02020603050405020304" pitchFamily="18" charset="0"/>
                            </a:rPr>
                            <a:t>RA</a:t>
                          </a: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endParaRPr lang="zh-CN"/>
                        </a:p>
                      </a:txBody>
                      <a:tcPr marL="68580" marR="68580" marT="0" marB="0">
                        <a:lnL>
                          <a:noFill/>
                        </a:lnL>
                        <a:lnR>
                          <a:noFill/>
                        </a:lnR>
                        <a:lnT>
                          <a:noFill/>
                        </a:lnT>
                        <a:lnB>
                          <a:noFill/>
                        </a:lnB>
                        <a:blipFill>
                          <a:blip r:embed="rId8"/>
                          <a:stretch>
                            <a:fillRect l="-100342" t="-385567" r="-197945" b="-452577"/>
                          </a:stretch>
                        </a:blipFill>
                      </a:tcPr>
                    </a:tc>
                    <a:tc>
                      <a:txBody>
                        <a:bodyPr/>
                        <a:lstStyle/>
                        <a:p>
                          <a:endParaRPr lang="zh-CN"/>
                        </a:p>
                      </a:txBody>
                      <a:tcPr marL="68580" marR="68580" marT="0" marB="0">
                        <a:lnL>
                          <a:noFill/>
                        </a:lnL>
                        <a:lnR>
                          <a:noFill/>
                        </a:lnR>
                        <a:lnT>
                          <a:noFill/>
                        </a:lnT>
                        <a:lnB>
                          <a:noFill/>
                        </a:lnB>
                        <a:blipFill>
                          <a:blip r:embed="rId8"/>
                          <a:stretch>
                            <a:fillRect l="-101386" t="-385567" r="-173" b="-452577"/>
                          </a:stretch>
                        </a:blipFill>
                      </a:tcPr>
                    </a:tc>
                    <a:extLst>
                      <a:ext uri="{0D108BD9-81ED-4DB2-BD59-A6C34878D82A}">
                        <a16:rowId xmlns:a16="http://schemas.microsoft.com/office/drawing/2014/main" val="4155335222"/>
                      </a:ext>
                    </a:extLst>
                  </a:tr>
                  <a:tr h="396240">
                    <a:tc>
                      <a:txBody>
                        <a:bodyPr/>
                        <a:lstStyle/>
                        <a:p>
                          <a:pPr algn="ctr">
                            <a:lnSpc>
                              <a:spcPct val="100000"/>
                            </a:lnSpc>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Ratio of form</a:t>
                          </a:r>
                        </a:p>
                        <a:p>
                          <a:pPr algn="ctr">
                            <a:lnSpc>
                              <a:spcPct val="100000"/>
                            </a:lnSpc>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300" i="1" kern="100" dirty="0">
                              <a:effectLst/>
                              <a:latin typeface="Times New Roman" panose="02020603050405020304" pitchFamily="18" charset="0"/>
                              <a:ea typeface="宋体" panose="02010600030101010101" pitchFamily="2" charset="-122"/>
                              <a:cs typeface="Times New Roman" panose="02020603050405020304" pitchFamily="18" charset="0"/>
                            </a:rPr>
                            <a:t>Rf</a:t>
                          </a: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endParaRPr lang="zh-CN"/>
                        </a:p>
                      </a:txBody>
                      <a:tcPr marL="68580" marR="68580" marT="0" marB="0">
                        <a:lnL>
                          <a:noFill/>
                        </a:lnL>
                        <a:lnR>
                          <a:noFill/>
                        </a:lnR>
                        <a:lnT>
                          <a:noFill/>
                        </a:lnT>
                        <a:lnB>
                          <a:noFill/>
                        </a:lnB>
                        <a:blipFill>
                          <a:blip r:embed="rId8"/>
                          <a:stretch>
                            <a:fillRect l="-100342" t="-724615" r="-197945" b="-575385"/>
                          </a:stretch>
                        </a:blipFill>
                      </a:tcPr>
                    </a:tc>
                    <a:tc>
                      <a:txBody>
                        <a:bodyPr/>
                        <a:lstStyle/>
                        <a:p>
                          <a:pPr algn="l">
                            <a:lnSpc>
                              <a:spcPct val="100000"/>
                            </a:lnSpc>
                            <a:spcAft>
                              <a:spcPts val="0"/>
                            </a:spcAft>
                          </a:pPr>
                          <a:r>
                            <a:rPr lang="en-US" altLang="zh-CN" sz="1300" i="1" kern="100" dirty="0">
                              <a:effectLst/>
                              <a:latin typeface="Times New Roman" panose="02020603050405020304" pitchFamily="18" charset="0"/>
                              <a:ea typeface="宋体" panose="02010600030101010101" pitchFamily="2" charset="-122"/>
                              <a:cs typeface="Times New Roman" panose="02020603050405020304" pitchFamily="18" charset="0"/>
                            </a:rPr>
                            <a:t>Rf</a:t>
                          </a: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 reflects the hydrodynamic conditions of the gully.</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078597414"/>
                      </a:ext>
                    </a:extLst>
                  </a:tr>
                  <a:tr h="603187">
                    <a:tc>
                      <a:txBody>
                        <a:bodyPr/>
                        <a:lstStyle/>
                        <a:p>
                          <a:pPr algn="ctr">
                            <a:lnSpc>
                              <a:spcPct val="100000"/>
                            </a:lnSpc>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Hypsometric curve (</a:t>
                          </a:r>
                          <a:r>
                            <a:rPr lang="en-US" sz="1300" i="1" kern="100" dirty="0">
                              <a:effectLst/>
                              <a:latin typeface="Times New Roman" panose="02020603050405020304" pitchFamily="18" charset="0"/>
                              <a:ea typeface="宋体" panose="02010600030101010101" pitchFamily="2" charset="-122"/>
                              <a:cs typeface="Times New Roman" panose="02020603050405020304" pitchFamily="18" charset="0"/>
                            </a:rPr>
                            <a:t>HI</a:t>
                          </a: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endParaRPr lang="zh-CN"/>
                        </a:p>
                      </a:txBody>
                      <a:tcPr marL="68580" marR="68580" marT="0" marB="0">
                        <a:lnL>
                          <a:noFill/>
                        </a:lnL>
                        <a:lnR>
                          <a:noFill/>
                        </a:lnR>
                        <a:lnT>
                          <a:noFill/>
                        </a:lnT>
                        <a:lnB>
                          <a:noFill/>
                        </a:lnB>
                        <a:blipFill>
                          <a:blip r:embed="rId8"/>
                          <a:stretch>
                            <a:fillRect l="-100342" t="-541414" r="-197945" b="-277778"/>
                          </a:stretch>
                        </a:blipFill>
                      </a:tcPr>
                    </a:tc>
                    <a:tc>
                      <a:txBody>
                        <a:bodyPr/>
                        <a:lstStyle/>
                        <a:p>
                          <a:endParaRPr lang="zh-CN"/>
                        </a:p>
                      </a:txBody>
                      <a:tcPr marL="68580" marR="68580" marT="0" marB="0">
                        <a:lnL>
                          <a:noFill/>
                        </a:lnL>
                        <a:lnR>
                          <a:noFill/>
                        </a:lnR>
                        <a:lnT>
                          <a:noFill/>
                        </a:lnT>
                        <a:lnB>
                          <a:noFill/>
                        </a:lnB>
                        <a:blipFill>
                          <a:blip r:embed="rId8"/>
                          <a:stretch>
                            <a:fillRect l="-101386" t="-541414" r="-173" b="-277778"/>
                          </a:stretch>
                        </a:blipFill>
                      </a:tcPr>
                    </a:tc>
                    <a:extLst>
                      <a:ext uri="{0D108BD9-81ED-4DB2-BD59-A6C34878D82A}">
                        <a16:rowId xmlns:a16="http://schemas.microsoft.com/office/drawing/2014/main" val="2401177862"/>
                      </a:ext>
                    </a:extLst>
                  </a:tr>
                  <a:tr h="594360">
                    <a:tc>
                      <a:txBody>
                        <a:bodyPr/>
                        <a:lstStyle/>
                        <a:p>
                          <a:pPr algn="just">
                            <a:lnSpc>
                              <a:spcPct val="100000"/>
                            </a:lnSpc>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Shape of the longitudinal profile of gully (</a:t>
                          </a:r>
                          <a:r>
                            <a:rPr lang="en-US" sz="1300" i="1" kern="100" dirty="0">
                              <a:effectLst/>
                              <a:latin typeface="Times New Roman" panose="02020603050405020304" pitchFamily="18" charset="0"/>
                              <a:ea typeface="宋体" panose="02010600030101010101" pitchFamily="2" charset="-122"/>
                              <a:cs typeface="Times New Roman" panose="02020603050405020304" pitchFamily="18" charset="0"/>
                            </a:rPr>
                            <a:t>N</a:t>
                          </a: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endParaRPr lang="zh-CN"/>
                        </a:p>
                      </a:txBody>
                      <a:tcPr marL="68580" marR="68580" marT="0" marB="0">
                        <a:lnL>
                          <a:noFill/>
                        </a:lnL>
                        <a:lnR>
                          <a:noFill/>
                        </a:lnR>
                        <a:lnT>
                          <a:noFill/>
                        </a:lnT>
                        <a:lnB>
                          <a:noFill/>
                        </a:lnB>
                        <a:blipFill>
                          <a:blip r:embed="rId8"/>
                          <a:stretch>
                            <a:fillRect l="-100342" t="-647959" r="-197945" b="-180612"/>
                          </a:stretch>
                        </a:blipFill>
                      </a:tcPr>
                    </a:tc>
                    <a:tc>
                      <a:txBody>
                        <a:bodyPr/>
                        <a:lstStyle/>
                        <a:p>
                          <a:pPr algn="l">
                            <a:spcAft>
                              <a:spcPts val="0"/>
                            </a:spcAft>
                          </a:pPr>
                          <a:r>
                            <a:rPr lang="en-US" sz="1300" b="0" i="0" kern="100" dirty="0">
                              <a:effectLst/>
                              <a:latin typeface="Times New Roman" panose="02020603050405020304" pitchFamily="18" charset="0"/>
                              <a:ea typeface="宋体" panose="02010600030101010101" pitchFamily="2" charset="-122"/>
                              <a:cs typeface="Times New Roman" panose="02020603050405020304" pitchFamily="18" charset="0"/>
                            </a:rPr>
                            <a:t>N reflects the developmental topographic conditions and can be divided into young, prime and old age.</a:t>
                          </a:r>
                        </a:p>
                      </a:txBody>
                      <a:tcPr marL="68580" marR="68580" marT="0" marB="0">
                        <a:lnL>
                          <a:noFill/>
                        </a:lnL>
                        <a:lnR>
                          <a:noFill/>
                        </a:lnR>
                        <a:lnT>
                          <a:noFill/>
                        </a:lnT>
                        <a:lnB>
                          <a:noFill/>
                        </a:lnB>
                      </a:tcPr>
                    </a:tc>
                    <a:extLst>
                      <a:ext uri="{0D108BD9-81ED-4DB2-BD59-A6C34878D82A}">
                        <a16:rowId xmlns:a16="http://schemas.microsoft.com/office/drawing/2014/main" val="1334438140"/>
                      </a:ext>
                    </a:extLst>
                  </a:tr>
                  <a:tr h="396240">
                    <a:tc>
                      <a:txBody>
                        <a:bodyPr/>
                        <a:lstStyle/>
                        <a:p>
                          <a:pPr algn="just">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gully density (</a:t>
                          </a:r>
                          <a:r>
                            <a:rPr lang="en-US" sz="1300" i="1" kern="100" dirty="0">
                              <a:effectLst/>
                              <a:latin typeface="Times New Roman" panose="02020603050405020304" pitchFamily="18" charset="0"/>
                              <a:ea typeface="宋体" panose="02010600030101010101" pitchFamily="2" charset="-122"/>
                              <a:cs typeface="Times New Roman" panose="02020603050405020304" pitchFamily="18" charset="0"/>
                            </a:rPr>
                            <a:t>GD</a:t>
                          </a: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endParaRPr lang="zh-CN"/>
                        </a:p>
                      </a:txBody>
                      <a:tcPr marL="68580" marR="68580" marT="0" marB="0">
                        <a:lnL>
                          <a:noFill/>
                        </a:lnL>
                        <a:lnR>
                          <a:noFill/>
                        </a:lnR>
                        <a:lnT>
                          <a:noFill/>
                        </a:lnT>
                        <a:lnB>
                          <a:noFill/>
                        </a:lnB>
                        <a:blipFill>
                          <a:blip r:embed="rId8"/>
                          <a:stretch>
                            <a:fillRect l="-100342" t="-1127692" r="-197945" b="-172308"/>
                          </a:stretch>
                        </a:blipFill>
                      </a:tcPr>
                    </a:tc>
                    <a:tc>
                      <a:txBody>
                        <a:bodyPr/>
                        <a:lstStyle/>
                        <a:p>
                          <a:pPr algn="l">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The greater density of gullies, the more unstable surfaces and the weaker the slope stability.</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379050946"/>
                      </a:ext>
                    </a:extLst>
                  </a:tr>
                  <a:tr h="626999">
                    <a:tc>
                      <a:txBody>
                        <a:bodyPr/>
                        <a:lstStyle/>
                        <a:p>
                          <a:pPr algn="just">
                            <a:lnSpc>
                              <a:spcPct val="100000"/>
                            </a:lnSpc>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fractional vegetation cover (</a:t>
                          </a:r>
                          <a:r>
                            <a:rPr lang="en-US" altLang="zh-CN" sz="1300" i="1" kern="100" dirty="0">
                              <a:effectLst/>
                              <a:latin typeface="Times New Roman" panose="02020603050405020304" pitchFamily="18" charset="0"/>
                              <a:ea typeface="宋体" panose="02010600030101010101" pitchFamily="2" charset="-122"/>
                              <a:cs typeface="Times New Roman" panose="02020603050405020304" pitchFamily="18" charset="0"/>
                            </a:rPr>
                            <a:t>FV</a:t>
                          </a:r>
                          <a:r>
                            <a:rPr lang="en-US" sz="1300" i="1" kern="100" dirty="0">
                              <a:effectLst/>
                              <a:latin typeface="Times New Roman" panose="02020603050405020304" pitchFamily="18" charset="0"/>
                              <a:ea typeface="宋体" panose="02010600030101010101" pitchFamily="2" charset="-122"/>
                              <a:cs typeface="Times New Roman" panose="02020603050405020304" pitchFamily="18" charset="0"/>
                            </a:rPr>
                            <a:t>C</a:t>
                          </a: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zh-CN"/>
                        </a:p>
                      </a:txBody>
                      <a:tcPr marL="68580" marR="68580" marT="0" marB="0">
                        <a:lnL>
                          <a:noFill/>
                        </a:lnL>
                        <a:lnR>
                          <a:noFill/>
                        </a:lnR>
                        <a:lnT>
                          <a:noFill/>
                        </a:lnT>
                        <a:lnB w="12700" cap="flat" cmpd="sng" algn="ctr">
                          <a:solidFill>
                            <a:srgbClr val="000000"/>
                          </a:solidFill>
                          <a:prstDash val="solid"/>
                          <a:round/>
                          <a:headEnd type="none" w="med" len="med"/>
                          <a:tailEnd type="none" w="med" len="med"/>
                        </a:lnB>
                        <a:blipFill>
                          <a:blip r:embed="rId8"/>
                          <a:stretch>
                            <a:fillRect l="-100342" t="-774757" r="-197945" b="-8738"/>
                          </a:stretch>
                        </a:blipFill>
                      </a:tcPr>
                    </a:tc>
                    <a:tc>
                      <a:txBody>
                        <a:bodyPr/>
                        <a:lstStyle/>
                        <a:p>
                          <a:pPr algn="l">
                            <a:spcAft>
                              <a:spcPts val="0"/>
                            </a:spcAft>
                          </a:pPr>
                          <a:r>
                            <a:rPr lang="en-US" altLang="zh-CN" sz="1300" kern="100" dirty="0">
                              <a:effectLst/>
                              <a:latin typeface="Times New Roman" panose="02020603050405020304" pitchFamily="18" charset="0"/>
                              <a:ea typeface="宋体" panose="02010600030101010101" pitchFamily="2" charset="-122"/>
                              <a:cs typeface="Times New Roman" panose="02020603050405020304" pitchFamily="18" charset="0"/>
                            </a:rPr>
                            <a:t>Usually the vegetation cover higher, the more stable the slope.</a:t>
                          </a:r>
                          <a:endParaRPr lang="zh-CN" sz="13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3953322"/>
                      </a:ext>
                    </a:extLst>
                  </a:tr>
                </a:tbl>
              </a:graphicData>
            </a:graphic>
          </p:graphicFrame>
        </mc:Fallback>
      </mc:AlternateContent>
      <p:grpSp>
        <p:nvGrpSpPr>
          <p:cNvPr id="7" name="组合 6">
            <a:extLst>
              <a:ext uri="{FF2B5EF4-FFF2-40B4-BE49-F238E27FC236}">
                <a16:creationId xmlns:a16="http://schemas.microsoft.com/office/drawing/2014/main" id="{4A4CB30A-4ECB-439F-515A-456CD2BB670F}"/>
              </a:ext>
            </a:extLst>
          </p:cNvPr>
          <p:cNvGrpSpPr/>
          <p:nvPr/>
        </p:nvGrpSpPr>
        <p:grpSpPr>
          <a:xfrm>
            <a:off x="7709590" y="3574356"/>
            <a:ext cx="4199915" cy="3212599"/>
            <a:chOff x="7280823" y="1184740"/>
            <a:chExt cx="4199915" cy="3212599"/>
          </a:xfrm>
        </p:grpSpPr>
        <p:grpSp>
          <p:nvGrpSpPr>
            <p:cNvPr id="24" name="组合 23">
              <a:extLst>
                <a:ext uri="{FF2B5EF4-FFF2-40B4-BE49-F238E27FC236}">
                  <a16:creationId xmlns:a16="http://schemas.microsoft.com/office/drawing/2014/main" id="{810AD106-E26D-7445-7500-E9D9E78C761D}"/>
                </a:ext>
              </a:extLst>
            </p:cNvPr>
            <p:cNvGrpSpPr/>
            <p:nvPr/>
          </p:nvGrpSpPr>
          <p:grpSpPr>
            <a:xfrm>
              <a:off x="7280823" y="1184740"/>
              <a:ext cx="4109974" cy="3212599"/>
              <a:chOff x="5313130" y="1448576"/>
              <a:chExt cx="3957071" cy="3212599"/>
            </a:xfrm>
          </p:grpSpPr>
          <p:grpSp>
            <p:nvGrpSpPr>
              <p:cNvPr id="25" name="组合 24">
                <a:extLst>
                  <a:ext uri="{FF2B5EF4-FFF2-40B4-BE49-F238E27FC236}">
                    <a16:creationId xmlns:a16="http://schemas.microsoft.com/office/drawing/2014/main" id="{13886469-3E58-40B8-8006-15F93E3C9A63}"/>
                  </a:ext>
                </a:extLst>
              </p:cNvPr>
              <p:cNvGrpSpPr/>
              <p:nvPr/>
            </p:nvGrpSpPr>
            <p:grpSpPr>
              <a:xfrm>
                <a:off x="5313130" y="1448576"/>
                <a:ext cx="3957071" cy="3036757"/>
                <a:chOff x="5313130" y="1448576"/>
                <a:chExt cx="3957071" cy="3036757"/>
              </a:xfrm>
            </p:grpSpPr>
            <p:pic>
              <p:nvPicPr>
                <p:cNvPr id="30" name="图片 29">
                  <a:extLst>
                    <a:ext uri="{FF2B5EF4-FFF2-40B4-BE49-F238E27FC236}">
                      <a16:creationId xmlns:a16="http://schemas.microsoft.com/office/drawing/2014/main" id="{F74C2304-42CE-292E-DF2E-AAD1CF3E6294}"/>
                    </a:ext>
                  </a:extLst>
                </p:cNvPr>
                <p:cNvPicPr>
                  <a:picLocks noChangeAspect="1"/>
                </p:cNvPicPr>
                <p:nvPr/>
              </p:nvPicPr>
              <p:blipFill rotWithShape="1">
                <a:blip r:embed="rId9"/>
                <a:srcRect l="8700" r="10932" b="48513"/>
                <a:stretch/>
              </p:blipFill>
              <p:spPr>
                <a:xfrm>
                  <a:off x="5313130" y="3081725"/>
                  <a:ext cx="1802782" cy="1403608"/>
                </a:xfrm>
                <a:prstGeom prst="rect">
                  <a:avLst/>
                </a:prstGeom>
              </p:spPr>
            </p:pic>
            <p:graphicFrame>
              <p:nvGraphicFramePr>
                <p:cNvPr id="31" name="对象 30">
                  <a:extLst>
                    <a:ext uri="{FF2B5EF4-FFF2-40B4-BE49-F238E27FC236}">
                      <a16:creationId xmlns:a16="http://schemas.microsoft.com/office/drawing/2014/main" id="{FB25DF42-5ABA-D184-45D1-CA2E8719BF35}"/>
                    </a:ext>
                  </a:extLst>
                </p:cNvPr>
                <p:cNvGraphicFramePr>
                  <a:graphicFrameLocks noChangeAspect="1"/>
                </p:cNvGraphicFramePr>
                <p:nvPr>
                  <p:extLst>
                    <p:ext uri="{D42A27DB-BD31-4B8C-83A1-F6EECF244321}">
                      <p14:modId xmlns:p14="http://schemas.microsoft.com/office/powerpoint/2010/main" val="701420576"/>
                    </p:ext>
                  </p:extLst>
                </p:nvPr>
              </p:nvGraphicFramePr>
              <p:xfrm>
                <a:off x="6132789" y="2510381"/>
                <a:ext cx="1453099" cy="272456"/>
              </p:xfrm>
              <a:graphic>
                <a:graphicData uri="http://schemas.openxmlformats.org/presentationml/2006/ole">
                  <mc:AlternateContent xmlns:mc="http://schemas.openxmlformats.org/markup-compatibility/2006">
                    <mc:Choice xmlns:v="urn:schemas-microsoft-com:vml" Requires="v">
                      <p:oleObj spid="_x0000_s1036" name="Equation" r:id="rId10" imgW="1015920" imgH="190440" progId="Equation.DSMT4">
                        <p:embed/>
                      </p:oleObj>
                    </mc:Choice>
                    <mc:Fallback>
                      <p:oleObj name="Equation" r:id="rId10" imgW="1015920" imgH="190440" progId="Equation.DSMT4">
                        <p:embed/>
                        <p:pic>
                          <p:nvPicPr>
                            <p:cNvPr id="31" name="对象 30">
                              <a:extLst>
                                <a:ext uri="{FF2B5EF4-FFF2-40B4-BE49-F238E27FC236}">
                                  <a16:creationId xmlns:a16="http://schemas.microsoft.com/office/drawing/2014/main" id="{FB25DF42-5ABA-D184-45D1-CA2E8719BF35}"/>
                                </a:ext>
                              </a:extLst>
                            </p:cNvPr>
                            <p:cNvPicPr/>
                            <p:nvPr/>
                          </p:nvPicPr>
                          <p:blipFill>
                            <a:blip r:embed="rId11"/>
                            <a:stretch>
                              <a:fillRect/>
                            </a:stretch>
                          </p:blipFill>
                          <p:spPr>
                            <a:xfrm>
                              <a:off x="6132789" y="2510381"/>
                              <a:ext cx="1453099" cy="272456"/>
                            </a:xfrm>
                            <a:prstGeom prst="rect">
                              <a:avLst/>
                            </a:prstGeom>
                          </p:spPr>
                        </p:pic>
                      </p:oleObj>
                    </mc:Fallback>
                  </mc:AlternateContent>
                </a:graphicData>
              </a:graphic>
            </p:graphicFrame>
            <p:graphicFrame>
              <p:nvGraphicFramePr>
                <p:cNvPr id="36" name="对象 35">
                  <a:extLst>
                    <a:ext uri="{FF2B5EF4-FFF2-40B4-BE49-F238E27FC236}">
                      <a16:creationId xmlns:a16="http://schemas.microsoft.com/office/drawing/2014/main" id="{47A22FA4-75B7-01BF-508B-CB4BE366CDAB}"/>
                    </a:ext>
                  </a:extLst>
                </p:cNvPr>
                <p:cNvGraphicFramePr>
                  <a:graphicFrameLocks noChangeAspect="1"/>
                </p:cNvGraphicFramePr>
                <p:nvPr>
                  <p:extLst>
                    <p:ext uri="{D42A27DB-BD31-4B8C-83A1-F6EECF244321}">
                      <p14:modId xmlns:p14="http://schemas.microsoft.com/office/powerpoint/2010/main" val="3480322608"/>
                    </p:ext>
                  </p:extLst>
                </p:nvPr>
              </p:nvGraphicFramePr>
              <p:xfrm>
                <a:off x="6114626" y="2799237"/>
                <a:ext cx="1489426" cy="272456"/>
              </p:xfrm>
              <a:graphic>
                <a:graphicData uri="http://schemas.openxmlformats.org/presentationml/2006/ole">
                  <mc:AlternateContent xmlns:mc="http://schemas.openxmlformats.org/markup-compatibility/2006">
                    <mc:Choice xmlns:v="urn:schemas-microsoft-com:vml" Requires="v">
                      <p:oleObj spid="_x0000_s1037" name="Equation" r:id="rId12" imgW="1041120" imgH="190440" progId="Equation.DSMT4">
                        <p:embed/>
                      </p:oleObj>
                    </mc:Choice>
                    <mc:Fallback>
                      <p:oleObj name="Equation" r:id="rId12" imgW="1041120" imgH="190440" progId="Equation.DSMT4">
                        <p:embed/>
                        <p:pic>
                          <p:nvPicPr>
                            <p:cNvPr id="36" name="对象 35">
                              <a:extLst>
                                <a:ext uri="{FF2B5EF4-FFF2-40B4-BE49-F238E27FC236}">
                                  <a16:creationId xmlns:a16="http://schemas.microsoft.com/office/drawing/2014/main" id="{47A22FA4-75B7-01BF-508B-CB4BE366CDAB}"/>
                                </a:ext>
                              </a:extLst>
                            </p:cNvPr>
                            <p:cNvPicPr/>
                            <p:nvPr/>
                          </p:nvPicPr>
                          <p:blipFill>
                            <a:blip r:embed="rId13"/>
                            <a:stretch>
                              <a:fillRect/>
                            </a:stretch>
                          </p:blipFill>
                          <p:spPr>
                            <a:xfrm>
                              <a:off x="6114626" y="2799237"/>
                              <a:ext cx="1489426" cy="272456"/>
                            </a:xfrm>
                            <a:prstGeom prst="rect">
                              <a:avLst/>
                            </a:prstGeom>
                          </p:spPr>
                        </p:pic>
                      </p:oleObj>
                    </mc:Fallback>
                  </mc:AlternateContent>
                </a:graphicData>
              </a:graphic>
            </p:graphicFrame>
            <p:sp>
              <p:nvSpPr>
                <p:cNvPr id="37" name="文本框 36">
                  <a:extLst>
                    <a:ext uri="{FF2B5EF4-FFF2-40B4-BE49-F238E27FC236}">
                      <a16:creationId xmlns:a16="http://schemas.microsoft.com/office/drawing/2014/main" id="{74DAB65B-BB9B-9539-7918-7F0D57A0D869}"/>
                    </a:ext>
                  </a:extLst>
                </p:cNvPr>
                <p:cNvSpPr txBox="1"/>
                <p:nvPr/>
              </p:nvSpPr>
              <p:spPr>
                <a:xfrm>
                  <a:off x="5402791" y="1732950"/>
                  <a:ext cx="3454884" cy="369332"/>
                </a:xfrm>
                <a:prstGeom prst="rect">
                  <a:avLst/>
                </a:prstGeom>
                <a:noFill/>
              </p:spPr>
              <p:txBody>
                <a:bodyPr wrap="square">
                  <a:spAutoFit/>
                </a:bodyPr>
                <a:lstStyle/>
                <a:p>
                  <a:endParaRPr lang="zh-CN" altLang="en-US" b="1" dirty="0">
                    <a:latin typeface="微软雅黑" panose="020B0503020204020204" pitchFamily="34" charset="-122"/>
                    <a:ea typeface="微软雅黑" panose="020B0503020204020204" pitchFamily="34" charset="-122"/>
                  </a:endParaRPr>
                </a:p>
              </p:txBody>
            </p:sp>
            <p:sp>
              <p:nvSpPr>
                <p:cNvPr id="38" name="文本框 37">
                  <a:extLst>
                    <a:ext uri="{FF2B5EF4-FFF2-40B4-BE49-F238E27FC236}">
                      <a16:creationId xmlns:a16="http://schemas.microsoft.com/office/drawing/2014/main" id="{70410870-F078-F491-32C0-5C8D4FA42A18}"/>
                    </a:ext>
                  </a:extLst>
                </p:cNvPr>
                <p:cNvSpPr txBox="1"/>
                <p:nvPr/>
              </p:nvSpPr>
              <p:spPr>
                <a:xfrm>
                  <a:off x="5402790" y="1448576"/>
                  <a:ext cx="3867411" cy="369332"/>
                </a:xfrm>
                <a:prstGeom prst="rect">
                  <a:avLst/>
                </a:prstGeom>
                <a:noFill/>
              </p:spPr>
              <p:txBody>
                <a:bodyPr wrap="square">
                  <a:spAutoFit/>
                </a:bodyPr>
                <a:lstStyle/>
                <a:p>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Stream length-gradient index</a:t>
                  </a:r>
                  <a:endPar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6" name="文本框 25">
                <a:extLst>
                  <a:ext uri="{FF2B5EF4-FFF2-40B4-BE49-F238E27FC236}">
                    <a16:creationId xmlns:a16="http://schemas.microsoft.com/office/drawing/2014/main" id="{BAD876F1-C9C7-555B-9605-478DB61D8477}"/>
                  </a:ext>
                </a:extLst>
              </p:cNvPr>
              <p:cNvSpPr txBox="1"/>
              <p:nvPr/>
            </p:nvSpPr>
            <p:spPr>
              <a:xfrm>
                <a:off x="6127341" y="4394309"/>
                <a:ext cx="1097142" cy="261610"/>
              </a:xfrm>
              <a:prstGeom prst="rect">
                <a:avLst/>
              </a:prstGeom>
              <a:noFill/>
            </p:spPr>
            <p:txBody>
              <a:bodyPr wrap="square">
                <a:spAutoFit/>
              </a:bodyPr>
              <a:lstStyle/>
              <a:p>
                <a:r>
                  <a:rPr lang="en-US" altLang="zh-CN" sz="1100" dirty="0">
                    <a:solidFill>
                      <a:srgbClr val="0D0D0D"/>
                    </a:solidFill>
                    <a:latin typeface="黑体" panose="02010609060101010101" pitchFamily="49" charset="-122"/>
                    <a:ea typeface="黑体" panose="02010609060101010101" pitchFamily="49" charset="-122"/>
                    <a:cs typeface="Times New Roman" panose="02020603050405020304" pitchFamily="18" charset="0"/>
                  </a:rPr>
                  <a:t>Hack, 1973</a:t>
                </a:r>
                <a:endParaRPr lang="zh-CN" altLang="en-US" sz="1100" dirty="0">
                  <a:solidFill>
                    <a:srgbClr val="0D0D0D"/>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7" name="矩形 26">
                <a:extLst>
                  <a:ext uri="{FF2B5EF4-FFF2-40B4-BE49-F238E27FC236}">
                    <a16:creationId xmlns:a16="http://schemas.microsoft.com/office/drawing/2014/main" id="{21080194-FCC5-7D24-7753-710DB7921334}"/>
                  </a:ext>
                </a:extLst>
              </p:cNvPr>
              <p:cNvSpPr/>
              <p:nvPr/>
            </p:nvSpPr>
            <p:spPr>
              <a:xfrm>
                <a:off x="5329554" y="1482212"/>
                <a:ext cx="3757056" cy="3178963"/>
              </a:xfrm>
              <a:prstGeom prst="rect">
                <a:avLst/>
              </a:prstGeom>
              <a:noFill/>
              <a:ln w="19050">
                <a:solidFill>
                  <a:srgbClr val="4472C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8" name="图片 27">
                <a:extLst>
                  <a:ext uri="{FF2B5EF4-FFF2-40B4-BE49-F238E27FC236}">
                    <a16:creationId xmlns:a16="http://schemas.microsoft.com/office/drawing/2014/main" id="{D4032BA3-ED21-73A7-A4FA-FC3995779855}"/>
                  </a:ext>
                </a:extLst>
              </p:cNvPr>
              <p:cNvPicPr>
                <a:picLocks noChangeAspect="1"/>
              </p:cNvPicPr>
              <p:nvPr/>
            </p:nvPicPr>
            <p:blipFill rotWithShape="1">
              <a:blip r:embed="rId9"/>
              <a:srcRect t="51275" r="2805"/>
              <a:stretch/>
            </p:blipFill>
            <p:spPr>
              <a:xfrm>
                <a:off x="7063049" y="3155576"/>
                <a:ext cx="1957910" cy="1192842"/>
              </a:xfrm>
              <a:prstGeom prst="rect">
                <a:avLst/>
              </a:prstGeom>
            </p:spPr>
          </p:pic>
        </p:grpSp>
        <p:sp>
          <p:nvSpPr>
            <p:cNvPr id="40" name="文本框 39">
              <a:extLst>
                <a:ext uri="{FF2B5EF4-FFF2-40B4-BE49-F238E27FC236}">
                  <a16:creationId xmlns:a16="http://schemas.microsoft.com/office/drawing/2014/main" id="{2272946C-E0BC-6B31-36FA-38E4BC25568A}"/>
                </a:ext>
              </a:extLst>
            </p:cNvPr>
            <p:cNvSpPr txBox="1"/>
            <p:nvPr/>
          </p:nvSpPr>
          <p:spPr>
            <a:xfrm>
              <a:off x="7349009" y="1532242"/>
              <a:ext cx="4131729" cy="584775"/>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Reflecting tectonic activities differences of local sections in medium-small scale </a:t>
              </a:r>
            </a:p>
          </p:txBody>
        </p:sp>
      </p:grpSp>
      <p:sp>
        <p:nvSpPr>
          <p:cNvPr id="41" name="文本框 40">
            <a:extLst>
              <a:ext uri="{FF2B5EF4-FFF2-40B4-BE49-F238E27FC236}">
                <a16:creationId xmlns:a16="http://schemas.microsoft.com/office/drawing/2014/main" id="{3ECD5881-F33F-7074-50F4-EEDD6AD977C5}"/>
              </a:ext>
            </a:extLst>
          </p:cNvPr>
          <p:cNvSpPr txBox="1"/>
          <p:nvPr/>
        </p:nvSpPr>
        <p:spPr>
          <a:xfrm>
            <a:off x="371608" y="1048346"/>
            <a:ext cx="6097712" cy="369332"/>
          </a:xfrm>
          <a:prstGeom prst="rect">
            <a:avLst/>
          </a:prstGeom>
          <a:noFill/>
        </p:spPr>
        <p:txBody>
          <a:bodyPr wrap="square">
            <a:spAutoFit/>
          </a:bodyPr>
          <a:lstStyle/>
          <a:p>
            <a:r>
              <a:rPr lang="en-US" altLang="zh-CN" b="1" dirty="0">
                <a:solidFill>
                  <a:srgbClr val="FF0000"/>
                </a:solidFill>
                <a:latin typeface="Times New Roman" panose="02020603050405020304" pitchFamily="18" charset="0"/>
                <a:cs typeface="Times New Roman" panose="02020603050405020304" pitchFamily="18" charset="0"/>
              </a:rPr>
              <a:t>Main factors of debris flow</a:t>
            </a:r>
            <a:endParaRPr lang="zh-CN" altLang="en-US" b="1" dirty="0">
              <a:solidFill>
                <a:srgbClr val="FF0000"/>
              </a:solidFill>
              <a:latin typeface="Times New Roman" panose="02020603050405020304" pitchFamily="18" charset="0"/>
              <a:cs typeface="Times New Roman" panose="02020603050405020304" pitchFamily="18" charset="0"/>
            </a:endParaRPr>
          </a:p>
        </p:txBody>
      </p:sp>
      <p:grpSp>
        <p:nvGrpSpPr>
          <p:cNvPr id="6" name="组合 5">
            <a:extLst>
              <a:ext uri="{FF2B5EF4-FFF2-40B4-BE49-F238E27FC236}">
                <a16:creationId xmlns:a16="http://schemas.microsoft.com/office/drawing/2014/main" id="{F99B026C-1F82-E142-C45F-13CA105EE472}"/>
              </a:ext>
            </a:extLst>
          </p:cNvPr>
          <p:cNvGrpSpPr/>
          <p:nvPr/>
        </p:nvGrpSpPr>
        <p:grpSpPr>
          <a:xfrm>
            <a:off x="7719866" y="1233012"/>
            <a:ext cx="3902230" cy="2264972"/>
            <a:chOff x="7280823" y="4546817"/>
            <a:chExt cx="3902230" cy="2264972"/>
          </a:xfrm>
        </p:grpSpPr>
        <p:grpSp>
          <p:nvGrpSpPr>
            <p:cNvPr id="11" name="组合 10">
              <a:extLst>
                <a:ext uri="{FF2B5EF4-FFF2-40B4-BE49-F238E27FC236}">
                  <a16:creationId xmlns:a16="http://schemas.microsoft.com/office/drawing/2014/main" id="{DAD92BBC-B8AB-38AA-7B6B-47012E316C72}"/>
                </a:ext>
              </a:extLst>
            </p:cNvPr>
            <p:cNvGrpSpPr/>
            <p:nvPr/>
          </p:nvGrpSpPr>
          <p:grpSpPr>
            <a:xfrm>
              <a:off x="7280823" y="4546817"/>
              <a:ext cx="3902230" cy="2264972"/>
              <a:chOff x="145134" y="4507839"/>
              <a:chExt cx="3902230" cy="2264972"/>
            </a:xfrm>
          </p:grpSpPr>
          <p:sp>
            <p:nvSpPr>
              <p:cNvPr id="17" name="文本框 16">
                <a:extLst>
                  <a:ext uri="{FF2B5EF4-FFF2-40B4-BE49-F238E27FC236}">
                    <a16:creationId xmlns:a16="http://schemas.microsoft.com/office/drawing/2014/main" id="{F85A1D67-331C-BC97-8ED6-7E6CD90D32C5}"/>
                  </a:ext>
                </a:extLst>
              </p:cNvPr>
              <p:cNvSpPr txBox="1"/>
              <p:nvPr/>
            </p:nvSpPr>
            <p:spPr>
              <a:xfrm>
                <a:off x="176391" y="4626078"/>
                <a:ext cx="2589170" cy="369332"/>
              </a:xfrm>
              <a:prstGeom prst="rect">
                <a:avLst/>
              </a:prstGeom>
              <a:noFill/>
            </p:spPr>
            <p:txBody>
              <a:bodyPr wrap="none" rtlCol="0">
                <a:spAutoFit/>
              </a:bodyPr>
              <a:lstStyle/>
              <a:p>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Hydraulic characteristic</a:t>
                </a:r>
                <a:endPar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矩形 12">
                <a:extLst>
                  <a:ext uri="{FF2B5EF4-FFF2-40B4-BE49-F238E27FC236}">
                    <a16:creationId xmlns:a16="http://schemas.microsoft.com/office/drawing/2014/main" id="{10156197-6900-34A2-B8FC-C6026D058F47}"/>
                  </a:ext>
                </a:extLst>
              </p:cNvPr>
              <p:cNvSpPr/>
              <p:nvPr/>
            </p:nvSpPr>
            <p:spPr>
              <a:xfrm>
                <a:off x="145134" y="4507839"/>
                <a:ext cx="3902230" cy="2264972"/>
              </a:xfrm>
              <a:prstGeom prst="rect">
                <a:avLst/>
              </a:prstGeom>
              <a:noFill/>
              <a:ln w="19050">
                <a:solidFill>
                  <a:srgbClr val="4472C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mc:AlternateContent xmlns:mc="http://schemas.openxmlformats.org/markup-compatibility/2006" xmlns:a14="http://schemas.microsoft.com/office/drawing/2010/main">
          <mc:Choice Requires="a14">
            <p:sp>
              <p:nvSpPr>
                <p:cNvPr id="42" name="矩形 41">
                  <a:extLst>
                    <a:ext uri="{FF2B5EF4-FFF2-40B4-BE49-F238E27FC236}">
                      <a16:creationId xmlns:a16="http://schemas.microsoft.com/office/drawing/2014/main" id="{73775E2A-2794-014D-C952-6F0D1B9B4BD1}"/>
                    </a:ext>
                  </a:extLst>
                </p:cNvPr>
                <p:cNvSpPr/>
                <p:nvPr/>
              </p:nvSpPr>
              <p:spPr>
                <a:xfrm>
                  <a:off x="7349009" y="4822427"/>
                  <a:ext cx="3834044" cy="1914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zh-CN" sz="1600" kern="100" spc="1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Stream power index(</a:t>
                  </a:r>
                  <a:r>
                    <a:rPr lang="en-US" altLang="zh-CN" sz="1600" i="1" kern="100" spc="1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SPI</a:t>
                  </a:r>
                  <a:r>
                    <a:rPr lang="en-US" altLang="zh-CN" sz="1600" kern="100" spc="1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1600" kern="100" spc="1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a:t>
                  </a:r>
                  <a:endParaRPr lang="en-US" altLang="zh-CN" sz="1600" kern="100" spc="1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altLang="zh-CN" sz="1600" b="0" kern="100" spc="100" smtClean="0">
                            <a:solidFill>
                              <a:schemeClr val="tx1"/>
                            </a:solidFill>
                            <a:latin typeface="Cambria Math" panose="02040503050406030204" pitchFamily="18" charset="0"/>
                          </a:rPr>
                          <m:t>     </m:t>
                        </m:r>
                        <m:r>
                          <a:rPr lang="en-US" altLang="zh-CN" sz="1600" b="0" i="1" kern="100" spc="100" smtClean="0">
                            <a:solidFill>
                              <a:schemeClr val="tx1"/>
                            </a:solidFill>
                            <a:latin typeface="Cambria Math" panose="02040503050406030204" pitchFamily="18" charset="0"/>
                          </a:rPr>
                          <m:t>𝑆𝑃𝐼</m:t>
                        </m:r>
                        <m:r>
                          <a:rPr lang="en-US" altLang="zh-CN" sz="1600" b="0" kern="100" spc="100" smtClean="0">
                            <a:solidFill>
                              <a:schemeClr val="tx1"/>
                            </a:solidFill>
                            <a:latin typeface="Cambria Math" panose="02040503050406030204" pitchFamily="18" charset="0"/>
                          </a:rPr>
                          <m:t>=</m:t>
                        </m:r>
                        <m:r>
                          <a:rPr lang="en-US" altLang="zh-CN" sz="1600" b="0" i="1" kern="100" spc="100">
                            <a:solidFill>
                              <a:schemeClr val="tx1"/>
                            </a:solidFill>
                            <a:latin typeface="Cambria Math" panose="02040503050406030204" pitchFamily="18" charset="0"/>
                          </a:rPr>
                          <m:t>𝐿𝑛</m:t>
                        </m:r>
                        <m:r>
                          <a:rPr lang="en-US" altLang="zh-CN" sz="1600" b="0" kern="100" spc="100">
                            <a:solidFill>
                              <a:schemeClr val="tx1"/>
                            </a:solidFill>
                            <a:latin typeface="Cambria Math" panose="02040503050406030204" pitchFamily="18" charset="0"/>
                          </a:rPr>
                          <m:t>(</m:t>
                        </m:r>
                        <m:sSub>
                          <m:sSubPr>
                            <m:ctrlPr>
                              <a:rPr lang="zh-CN" altLang="zh-CN" sz="1600" i="1" kern="100" spc="100">
                                <a:solidFill>
                                  <a:schemeClr val="tx1"/>
                                </a:solidFill>
                                <a:latin typeface="Cambria Math" panose="02040503050406030204" pitchFamily="18" charset="0"/>
                              </a:rPr>
                            </m:ctrlPr>
                          </m:sSubPr>
                          <m:e>
                            <m:r>
                              <a:rPr lang="en-US" altLang="zh-CN" sz="1600" b="0" i="1" kern="100" spc="100" smtClean="0">
                                <a:solidFill>
                                  <a:schemeClr val="tx1"/>
                                </a:solidFill>
                                <a:latin typeface="Cambria Math" panose="02040503050406030204" pitchFamily="18" charset="0"/>
                              </a:rPr>
                              <m:t>𝐴</m:t>
                            </m:r>
                          </m:e>
                          <m:sub>
                            <m:r>
                              <a:rPr lang="en-US" altLang="zh-CN" sz="1600" b="0" i="1" kern="100" spc="100" smtClean="0">
                                <a:solidFill>
                                  <a:schemeClr val="tx1"/>
                                </a:solidFill>
                                <a:latin typeface="Cambria Math" panose="02040503050406030204" pitchFamily="18" charset="0"/>
                              </a:rPr>
                              <m:t>𝑆</m:t>
                            </m:r>
                          </m:sub>
                        </m:sSub>
                        <m:func>
                          <m:funcPr>
                            <m:ctrlPr>
                              <a:rPr lang="zh-CN" altLang="zh-CN" sz="1600" i="1" kern="100" spc="100">
                                <a:solidFill>
                                  <a:schemeClr val="tx1"/>
                                </a:solidFill>
                                <a:latin typeface="Cambria Math" panose="02040503050406030204" pitchFamily="18" charset="0"/>
                              </a:rPr>
                            </m:ctrlPr>
                          </m:funcPr>
                          <m:fName>
                            <m:r>
                              <a:rPr lang="en-US" altLang="zh-CN" sz="1600" b="0" i="1" kern="100" spc="100" smtClean="0">
                                <a:solidFill>
                                  <a:schemeClr val="tx1"/>
                                </a:solidFill>
                                <a:latin typeface="Cambria Math" panose="02040503050406030204" pitchFamily="18" charset="0"/>
                              </a:rPr>
                              <m:t>𝑡𝑎𝑛</m:t>
                            </m:r>
                          </m:fName>
                          <m:e>
                            <m:d>
                              <m:dPr>
                                <m:ctrlPr>
                                  <a:rPr lang="zh-CN" altLang="zh-CN" sz="1600" i="1" kern="100" spc="100">
                                    <a:solidFill>
                                      <a:schemeClr val="tx1"/>
                                    </a:solidFill>
                                    <a:latin typeface="Cambria Math" panose="02040503050406030204" pitchFamily="18" charset="0"/>
                                  </a:rPr>
                                </m:ctrlPr>
                              </m:dPr>
                              <m:e>
                                <m:r>
                                  <a:rPr lang="en-US" altLang="zh-CN" sz="1600" b="0" i="1" kern="100" spc="100" smtClean="0">
                                    <a:solidFill>
                                      <a:schemeClr val="tx1"/>
                                    </a:solidFill>
                                    <a:latin typeface="Cambria Math" panose="02040503050406030204" pitchFamily="18" charset="0"/>
                                  </a:rPr>
                                  <m:t>𝛽</m:t>
                                </m:r>
                              </m:e>
                            </m:d>
                          </m:e>
                        </m:func>
                        <m:r>
                          <a:rPr lang="en-US" altLang="zh-CN" sz="1600" b="0" kern="100" spc="100" smtClean="0">
                            <a:solidFill>
                              <a:schemeClr val="tx1"/>
                            </a:solidFill>
                            <a:latin typeface="Cambria Math" panose="02040503050406030204" pitchFamily="18" charset="0"/>
                          </a:rPr>
                          <m:t>)</m:t>
                        </m:r>
                      </m:oMath>
                    </m:oMathPara>
                  </a14:m>
                  <a:endParaRPr lang="zh-CN" altLang="zh-CN" sz="1600" kern="100" spc="1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a:p>
                  <a:pPr algn="just">
                    <a:lnSpc>
                      <a:spcPct val="150000"/>
                    </a:lnSpc>
                  </a:pPr>
                  <a:r>
                    <a:rPr lang="en-US" altLang="zh-CN" sz="1600" kern="100" spc="1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Topographic wetness index (</a:t>
                  </a:r>
                  <a:r>
                    <a:rPr lang="en-US" altLang="zh-CN" sz="1600" i="1" kern="100" spc="1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TWI</a:t>
                  </a:r>
                  <a:r>
                    <a:rPr lang="en-US" altLang="zh-CN" sz="1600" kern="100" spc="1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1600" kern="100" spc="1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a:t>
                  </a:r>
                  <a:endParaRPr lang="en-US" altLang="zh-CN" sz="1600" kern="100" spc="1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altLang="zh-CN" sz="1600" b="0" i="1" kern="100" spc="100" smtClean="0">
                            <a:solidFill>
                              <a:schemeClr val="tx1"/>
                            </a:solidFill>
                            <a:latin typeface="Cambria Math" panose="02040503050406030204" pitchFamily="18" charset="0"/>
                          </a:rPr>
                          <m:t>𝑇𝑊𝐼</m:t>
                        </m:r>
                        <m:r>
                          <a:rPr lang="en-US" altLang="zh-CN" sz="1600" b="0" kern="100" spc="100">
                            <a:solidFill>
                              <a:schemeClr val="tx1"/>
                            </a:solidFill>
                            <a:latin typeface="Cambria Math" panose="02040503050406030204" pitchFamily="18" charset="0"/>
                          </a:rPr>
                          <m:t>=</m:t>
                        </m:r>
                        <m:r>
                          <a:rPr lang="en-US" altLang="zh-CN" sz="1600" b="0" i="1" kern="100" spc="100">
                            <a:solidFill>
                              <a:schemeClr val="tx1"/>
                            </a:solidFill>
                            <a:latin typeface="Cambria Math" panose="02040503050406030204" pitchFamily="18" charset="0"/>
                          </a:rPr>
                          <m:t>𝐿𝑛</m:t>
                        </m:r>
                        <m:r>
                          <a:rPr lang="en-US" altLang="zh-CN" sz="1600" b="0" kern="100" spc="100">
                            <a:solidFill>
                              <a:schemeClr val="tx1"/>
                            </a:solidFill>
                            <a:latin typeface="Cambria Math" panose="02040503050406030204" pitchFamily="18" charset="0"/>
                          </a:rPr>
                          <m:t>(</m:t>
                        </m:r>
                        <m:sSub>
                          <m:sSubPr>
                            <m:ctrlPr>
                              <a:rPr lang="zh-CN" altLang="zh-CN" sz="1600" i="1" kern="100" spc="100">
                                <a:solidFill>
                                  <a:schemeClr val="tx1"/>
                                </a:solidFill>
                                <a:latin typeface="Cambria Math" panose="02040503050406030204" pitchFamily="18" charset="0"/>
                              </a:rPr>
                            </m:ctrlPr>
                          </m:sSubPr>
                          <m:e>
                            <m:r>
                              <a:rPr lang="en-US" altLang="zh-CN" sz="1600" b="0" i="1" kern="100" spc="100" smtClean="0">
                                <a:solidFill>
                                  <a:schemeClr val="tx1"/>
                                </a:solidFill>
                                <a:latin typeface="Cambria Math" panose="02040503050406030204" pitchFamily="18" charset="0"/>
                              </a:rPr>
                              <m:t>𝐴</m:t>
                            </m:r>
                          </m:e>
                          <m:sub>
                            <m:r>
                              <a:rPr lang="en-US" altLang="zh-CN" sz="1600" b="0" i="1" kern="100" spc="100" smtClean="0">
                                <a:solidFill>
                                  <a:schemeClr val="tx1"/>
                                </a:solidFill>
                                <a:latin typeface="Cambria Math" panose="02040503050406030204" pitchFamily="18" charset="0"/>
                              </a:rPr>
                              <m:t>𝑆</m:t>
                            </m:r>
                          </m:sub>
                        </m:sSub>
                        <m:r>
                          <a:rPr lang="en-US" altLang="zh-CN" sz="1600" b="0" kern="100" spc="100" smtClean="0">
                            <a:solidFill>
                              <a:schemeClr val="tx1"/>
                            </a:solidFill>
                            <a:latin typeface="Cambria Math" panose="02040503050406030204" pitchFamily="18" charset="0"/>
                          </a:rPr>
                          <m:t>/</m:t>
                        </m:r>
                        <m:func>
                          <m:funcPr>
                            <m:ctrlPr>
                              <a:rPr lang="zh-CN" altLang="zh-CN" sz="1600" i="1" kern="100" spc="100">
                                <a:solidFill>
                                  <a:schemeClr val="tx1"/>
                                </a:solidFill>
                                <a:latin typeface="Cambria Math" panose="02040503050406030204" pitchFamily="18" charset="0"/>
                              </a:rPr>
                            </m:ctrlPr>
                          </m:funcPr>
                          <m:fName>
                            <m:r>
                              <a:rPr lang="en-US" altLang="zh-CN" sz="1600" b="0" i="1" kern="100" spc="100" smtClean="0">
                                <a:solidFill>
                                  <a:schemeClr val="tx1"/>
                                </a:solidFill>
                                <a:latin typeface="Cambria Math" panose="02040503050406030204" pitchFamily="18" charset="0"/>
                              </a:rPr>
                              <m:t>𝑡𝑎𝑛</m:t>
                            </m:r>
                          </m:fName>
                          <m:e>
                            <m:d>
                              <m:dPr>
                                <m:ctrlPr>
                                  <a:rPr lang="zh-CN" altLang="zh-CN" sz="1600" i="1" kern="100" spc="100">
                                    <a:solidFill>
                                      <a:schemeClr val="tx1"/>
                                    </a:solidFill>
                                    <a:latin typeface="Cambria Math" panose="02040503050406030204" pitchFamily="18" charset="0"/>
                                  </a:rPr>
                                </m:ctrlPr>
                              </m:dPr>
                              <m:e>
                                <m:r>
                                  <a:rPr lang="en-US" altLang="zh-CN" sz="1600" b="0" i="1" kern="100" spc="100" smtClean="0">
                                    <a:solidFill>
                                      <a:schemeClr val="tx1"/>
                                    </a:solidFill>
                                    <a:latin typeface="Cambria Math" panose="02040503050406030204" pitchFamily="18" charset="0"/>
                                  </a:rPr>
                                  <m:t>𝛽</m:t>
                                </m:r>
                              </m:e>
                            </m:d>
                          </m:e>
                        </m:func>
                        <m:r>
                          <a:rPr lang="en-US" altLang="zh-CN" sz="1600" b="0" kern="100" spc="100" smtClean="0">
                            <a:solidFill>
                              <a:schemeClr val="tx1"/>
                            </a:solidFill>
                            <a:latin typeface="Cambria Math" panose="02040503050406030204" pitchFamily="18" charset="0"/>
                          </a:rPr>
                          <m:t>)</m:t>
                        </m:r>
                      </m:oMath>
                    </m:oMathPara>
                  </a14:m>
                  <a:endParaRPr lang="zh-CN" altLang="zh-CN" sz="1200" kern="100" spc="1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42" name="矩形 41">
                  <a:extLst>
                    <a:ext uri="{FF2B5EF4-FFF2-40B4-BE49-F238E27FC236}">
                      <a16:creationId xmlns:a16="http://schemas.microsoft.com/office/drawing/2014/main" id="{73775E2A-2794-014D-C952-6F0D1B9B4BD1}"/>
                    </a:ext>
                  </a:extLst>
                </p:cNvPr>
                <p:cNvSpPr>
                  <a:spLocks noRot="1" noChangeAspect="1" noMove="1" noResize="1" noEditPoints="1" noAdjustHandles="1" noChangeArrowheads="1" noChangeShapeType="1" noTextEdit="1"/>
                </p:cNvSpPr>
                <p:nvPr/>
              </p:nvSpPr>
              <p:spPr>
                <a:xfrm>
                  <a:off x="7349009" y="4822427"/>
                  <a:ext cx="3834044" cy="1914287"/>
                </a:xfrm>
                <a:prstGeom prst="rect">
                  <a:avLst/>
                </a:prstGeom>
                <a:blipFill>
                  <a:blip r:embed="rId14"/>
                  <a:stretch>
                    <a:fillRect l="-954"/>
                  </a:stretch>
                </a:blipFill>
                <a:ln>
                  <a:noFill/>
                </a:ln>
              </p:spPr>
              <p:txBody>
                <a:bodyPr/>
                <a:lstStyle/>
                <a:p>
                  <a:r>
                    <a:rPr lang="zh-CN" altLang="en-US">
                      <a:noFill/>
                    </a:rPr>
                    <a:t> </a:t>
                  </a:r>
                </a:p>
              </p:txBody>
            </p:sp>
          </mc:Fallback>
        </mc:AlternateContent>
      </p:grpSp>
    </p:spTree>
    <p:extLst>
      <p:ext uri="{BB962C8B-B14F-4D97-AF65-F5344CB8AC3E}">
        <p14:creationId xmlns:p14="http://schemas.microsoft.com/office/powerpoint/2010/main" val="4122471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a:extLst>
              <a:ext uri="{FF2B5EF4-FFF2-40B4-BE49-F238E27FC236}">
                <a16:creationId xmlns:a16="http://schemas.microsoft.com/office/drawing/2014/main" id="{89747E9A-D9AF-AC26-CB04-1C4F381EE756}"/>
              </a:ext>
            </a:extLst>
          </p:cNvPr>
          <p:cNvSpPr/>
          <p:nvPr/>
        </p:nvSpPr>
        <p:spPr>
          <a:xfrm>
            <a:off x="5466666" y="1130423"/>
            <a:ext cx="6328186" cy="2862930"/>
          </a:xfrm>
          <a:prstGeom prst="rect">
            <a:avLst/>
          </a:prstGeom>
          <a:solidFill>
            <a:schemeClr val="accent1">
              <a:alpha val="0"/>
            </a:schemeClr>
          </a:solidFill>
          <a:ln w="19050">
            <a:solidFill>
              <a:srgbClr val="4472C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𝐸</a:t>
            </a:r>
            <a:r>
              <a:rPr lang="en-US" altLang="zh-CN" dirty="0"/>
              <a:t>_</a:t>
            </a:r>
            <a:r>
              <a:rPr lang="zh-CN" altLang="en-US" dirty="0"/>
              <a:t>𝑖 </a:t>
            </a:r>
            <a:r>
              <a:rPr lang="en-US" altLang="zh-CN" dirty="0"/>
              <a:t>indicates that the greater the degree of variation in the value of the indicator, the greater the amount of information provided</a:t>
            </a:r>
          </a:p>
        </p:txBody>
      </p:sp>
      <p:sp>
        <p:nvSpPr>
          <p:cNvPr id="39" name="矩形 38">
            <a:extLst>
              <a:ext uri="{FF2B5EF4-FFF2-40B4-BE49-F238E27FC236}">
                <a16:creationId xmlns:a16="http://schemas.microsoft.com/office/drawing/2014/main" id="{04E23B19-1DC4-4C66-D42D-DBF10F173E5F}"/>
              </a:ext>
            </a:extLst>
          </p:cNvPr>
          <p:cNvSpPr/>
          <p:nvPr/>
        </p:nvSpPr>
        <p:spPr>
          <a:xfrm>
            <a:off x="164701" y="4963672"/>
            <a:ext cx="5139397" cy="1732018"/>
          </a:xfrm>
          <a:prstGeom prst="rect">
            <a:avLst/>
          </a:prstGeom>
          <a:solidFill>
            <a:schemeClr val="accent1">
              <a:alpha val="0"/>
            </a:schemeClr>
          </a:solidFill>
          <a:ln w="19050">
            <a:solidFill>
              <a:srgbClr val="4472C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a:extLst>
              <a:ext uri="{FF2B5EF4-FFF2-40B4-BE49-F238E27FC236}">
                <a16:creationId xmlns:a16="http://schemas.microsoft.com/office/drawing/2014/main" id="{D3311F62-C092-4AB2-945B-BEFFCB7479BA}"/>
              </a:ext>
            </a:extLst>
          </p:cNvPr>
          <p:cNvSpPr txBox="1"/>
          <p:nvPr/>
        </p:nvSpPr>
        <p:spPr>
          <a:xfrm>
            <a:off x="1589317" y="671979"/>
            <a:ext cx="184731" cy="646331"/>
          </a:xfrm>
          <a:prstGeom prst="rect">
            <a:avLst/>
          </a:prstGeom>
          <a:noFill/>
        </p:spPr>
        <p:txBody>
          <a:bodyPr wrap="none" rtlCol="0">
            <a:spAutoFit/>
          </a:bodyPr>
          <a:lstStyle/>
          <a:p>
            <a:endParaRPr lang="en-US" altLang="zh-CN" dirty="0"/>
          </a:p>
          <a:p>
            <a:endParaRPr lang="zh-CN" altLang="en-US" dirty="0"/>
          </a:p>
        </p:txBody>
      </p:sp>
      <p:grpSp>
        <p:nvGrpSpPr>
          <p:cNvPr id="14" name="组合 13">
            <a:extLst>
              <a:ext uri="{FF2B5EF4-FFF2-40B4-BE49-F238E27FC236}">
                <a16:creationId xmlns:a16="http://schemas.microsoft.com/office/drawing/2014/main" id="{5734D78D-4B97-8CF3-E8FE-F795A9CE504F}"/>
              </a:ext>
            </a:extLst>
          </p:cNvPr>
          <p:cNvGrpSpPr/>
          <p:nvPr/>
        </p:nvGrpSpPr>
        <p:grpSpPr>
          <a:xfrm>
            <a:off x="2111053" y="238107"/>
            <a:ext cx="9072000" cy="578401"/>
            <a:chOff x="2181148" y="514354"/>
            <a:chExt cx="9072000" cy="422688"/>
          </a:xfrm>
        </p:grpSpPr>
        <p:sp>
          <p:nvSpPr>
            <p:cNvPr id="32" name="矩形 31">
              <a:extLst>
                <a:ext uri="{FF2B5EF4-FFF2-40B4-BE49-F238E27FC236}">
                  <a16:creationId xmlns:a16="http://schemas.microsoft.com/office/drawing/2014/main" id="{CCE23934-7E4D-48C2-BBC1-8CEC18B61934}"/>
                </a:ext>
              </a:extLst>
            </p:cNvPr>
            <p:cNvSpPr>
              <a:spLocks/>
            </p:cNvSpPr>
            <p:nvPr/>
          </p:nvSpPr>
          <p:spPr>
            <a:xfrm>
              <a:off x="2181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1.Background</a:t>
              </a:r>
              <a:endParaRPr lang="zh-CN" altLang="en-US" sz="2000" b="1" dirty="0">
                <a:solidFill>
                  <a:schemeClr val="bg1"/>
                </a:solidFill>
                <a:latin typeface="Times New Roman" panose="02020603050405020304" pitchFamily="18" charset="0"/>
              </a:endParaRPr>
            </a:p>
          </p:txBody>
        </p:sp>
        <p:sp>
          <p:nvSpPr>
            <p:cNvPr id="33" name="矩形 32">
              <a:extLst>
                <a:ext uri="{FF2B5EF4-FFF2-40B4-BE49-F238E27FC236}">
                  <a16:creationId xmlns:a16="http://schemas.microsoft.com/office/drawing/2014/main" id="{55D7F6A0-4A48-4F82-9AE3-390F7D586D04}"/>
                </a:ext>
              </a:extLst>
            </p:cNvPr>
            <p:cNvSpPr>
              <a:spLocks/>
            </p:cNvSpPr>
            <p:nvPr/>
          </p:nvSpPr>
          <p:spPr>
            <a:xfrm>
              <a:off x="4449148" y="514354"/>
              <a:ext cx="2268000" cy="422688"/>
            </a:xfrm>
            <a:prstGeom prst="rect">
              <a:avLst/>
            </a:prstGeom>
            <a:solidFill>
              <a:srgbClr val="AE1324"/>
            </a:solidFill>
            <a:ln>
              <a:solidFill>
                <a:srgbClr val="E11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2.Method</a:t>
              </a:r>
              <a:endParaRPr lang="zh-CN" altLang="en-US" sz="2000" b="1" dirty="0">
                <a:solidFill>
                  <a:schemeClr val="bg1"/>
                </a:solidFill>
                <a:latin typeface="Times New Roman" panose="02020603050405020304" pitchFamily="18" charset="0"/>
              </a:endParaRPr>
            </a:p>
          </p:txBody>
        </p:sp>
        <p:sp>
          <p:nvSpPr>
            <p:cNvPr id="34" name="矩形 33">
              <a:extLst>
                <a:ext uri="{FF2B5EF4-FFF2-40B4-BE49-F238E27FC236}">
                  <a16:creationId xmlns:a16="http://schemas.microsoft.com/office/drawing/2014/main" id="{0CD12E4A-1EA0-4B7B-B13A-3D606F347669}"/>
                </a:ext>
              </a:extLst>
            </p:cNvPr>
            <p:cNvSpPr>
              <a:spLocks/>
            </p:cNvSpPr>
            <p:nvPr/>
          </p:nvSpPr>
          <p:spPr>
            <a:xfrm>
              <a:off x="6717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3.Result</a:t>
              </a:r>
              <a:endParaRPr lang="zh-CN" altLang="en-US" sz="2000" b="1" dirty="0">
                <a:solidFill>
                  <a:schemeClr val="bg1"/>
                </a:solidFill>
                <a:latin typeface="Times New Roman" panose="02020603050405020304" pitchFamily="18" charset="0"/>
              </a:endParaRPr>
            </a:p>
          </p:txBody>
        </p:sp>
        <p:sp>
          <p:nvSpPr>
            <p:cNvPr id="35" name="矩形 34">
              <a:extLst>
                <a:ext uri="{FF2B5EF4-FFF2-40B4-BE49-F238E27FC236}">
                  <a16:creationId xmlns:a16="http://schemas.microsoft.com/office/drawing/2014/main" id="{1134404C-E2D4-4783-AEE0-7193AD50E227}"/>
                </a:ext>
              </a:extLst>
            </p:cNvPr>
            <p:cNvSpPr>
              <a:spLocks/>
            </p:cNvSpPr>
            <p:nvPr/>
          </p:nvSpPr>
          <p:spPr>
            <a:xfrm>
              <a:off x="8985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4.Conclusion</a:t>
              </a:r>
              <a:endParaRPr lang="zh-CN" altLang="en-US" sz="2000" b="1" dirty="0">
                <a:solidFill>
                  <a:schemeClr val="bg1"/>
                </a:solidFill>
                <a:latin typeface="Times New Roman" panose="02020603050405020304" pitchFamily="18" charset="0"/>
              </a:endParaRPr>
            </a:p>
          </p:txBody>
        </p:sp>
      </p:grpSp>
      <p:pic>
        <p:nvPicPr>
          <p:cNvPr id="1026" name="Picture 2" descr="EGU logo">
            <a:extLst>
              <a:ext uri="{FF2B5EF4-FFF2-40B4-BE49-F238E27FC236}">
                <a16:creationId xmlns:a16="http://schemas.microsoft.com/office/drawing/2014/main" id="{CD57A5E0-C955-BB3B-2DC1-E8BE045580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08" y="89763"/>
            <a:ext cx="2007243" cy="87816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logo">
            <a:extLst>
              <a:ext uri="{FF2B5EF4-FFF2-40B4-BE49-F238E27FC236}">
                <a16:creationId xmlns:a16="http://schemas.microsoft.com/office/drawing/2014/main" id="{8C100E4C-CC2A-3DD8-BAC3-8C9E3DB28F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32" name="Picture 8" descr="查看源图像">
            <a:extLst>
              <a:ext uri="{FF2B5EF4-FFF2-40B4-BE49-F238E27FC236}">
                <a16:creationId xmlns:a16="http://schemas.microsoft.com/office/drawing/2014/main" id="{116386C1-18DD-0CD0-2CBF-8D59A12573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71757" y="46211"/>
            <a:ext cx="920243" cy="920243"/>
          </a:xfrm>
          <a:prstGeom prst="rect">
            <a:avLst/>
          </a:prstGeom>
          <a:noFill/>
          <a:extLst>
            <a:ext uri="{909E8E84-426E-40DD-AFC4-6F175D3DCCD1}">
              <a14:hiddenFill xmlns:a14="http://schemas.microsoft.com/office/drawing/2010/main">
                <a:solidFill>
                  <a:srgbClr val="FFFFFF"/>
                </a:solidFill>
              </a14:hiddenFill>
            </a:ext>
          </a:extLst>
        </p:spPr>
      </p:pic>
      <p:sp>
        <p:nvSpPr>
          <p:cNvPr id="13" name="内容占位符 2">
            <a:extLst>
              <a:ext uri="{FF2B5EF4-FFF2-40B4-BE49-F238E27FC236}">
                <a16:creationId xmlns:a16="http://schemas.microsoft.com/office/drawing/2014/main" id="{68FC27FD-22FD-8499-F6D6-8ECFFA0CEEB8}"/>
              </a:ext>
            </a:extLst>
          </p:cNvPr>
          <p:cNvSpPr>
            <a:spLocks noGrp="1"/>
          </p:cNvSpPr>
          <p:nvPr>
            <p:ph idx="1"/>
          </p:nvPr>
        </p:nvSpPr>
        <p:spPr>
          <a:xfrm>
            <a:off x="164701" y="1256368"/>
            <a:ext cx="4630457" cy="463630"/>
          </a:xfrm>
        </p:spPr>
        <p:txBody>
          <a:bodyPr>
            <a:noAutofit/>
          </a:bodyPr>
          <a:lstStyle/>
          <a:p>
            <a:pPr marL="0" indent="0">
              <a:buNone/>
            </a:pPr>
            <a:r>
              <a:rPr lang="en-US" altLang="zh-CN" sz="1800" b="1" dirty="0">
                <a:solidFill>
                  <a:srgbClr val="FF0000"/>
                </a:solidFill>
                <a:latin typeface="Times New Roman" panose="02020603050405020304" pitchFamily="18" charset="0"/>
                <a:cs typeface="Times New Roman" panose="02020603050405020304" pitchFamily="18" charset="0"/>
              </a:rPr>
              <a:t>Nonmetric multidimensional scaling(NMDS)</a:t>
            </a:r>
          </a:p>
          <a:p>
            <a:pPr marL="0" indent="0">
              <a:buNone/>
            </a:pPr>
            <a:endParaRPr lang="en-US" altLang="zh-CN" sz="1800" dirty="0">
              <a:solidFill>
                <a:srgbClr val="FF0000"/>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E4A6186-CD51-9FE7-1E9F-2AB9D57DD242}"/>
              </a:ext>
            </a:extLst>
          </p:cNvPr>
          <p:cNvSpPr txBox="1"/>
          <p:nvPr/>
        </p:nvSpPr>
        <p:spPr>
          <a:xfrm>
            <a:off x="264260" y="2120082"/>
            <a:ext cx="4773367" cy="523220"/>
          </a:xfrm>
          <a:prstGeom prst="rect">
            <a:avLst/>
          </a:prstGeom>
          <a:noFill/>
        </p:spPr>
        <p:txBody>
          <a:bodyPr wrap="square" rtlCol="0">
            <a:spAutoFit/>
          </a:bodyPr>
          <a:lstStyle/>
          <a:p>
            <a:pPr marL="285750" indent="-285750">
              <a:buFont typeface="Wingdings" panose="05000000000000000000" pitchFamily="2" charset="2"/>
              <a:buChar char="u"/>
            </a:pPr>
            <a:r>
              <a:rPr lang="en-US" altLang="zh-CN" sz="1400" dirty="0">
                <a:latin typeface="Times New Roman" panose="02020603050405020304" pitchFamily="18" charset="0"/>
                <a:ea typeface="宋体" panose="02010600030101010101" pitchFamily="2" charset="-122"/>
              </a:rPr>
              <a:t>Calculation of dissimilarity </a:t>
            </a:r>
            <a:r>
              <a:rPr lang="en-US" altLang="zh-CN" sz="1400" dirty="0" err="1">
                <a:latin typeface="Times New Roman" panose="02020603050405020304" pitchFamily="18" charset="0"/>
                <a:ea typeface="宋体" panose="02010600030101010101" pitchFamily="2" charset="-122"/>
              </a:rPr>
              <a:t>δ</a:t>
            </a:r>
            <a:r>
              <a:rPr lang="en-US" altLang="zh-CN" sz="1400" baseline="-25000" dirty="0" err="1">
                <a:latin typeface="Times New Roman" panose="02020603050405020304" pitchFamily="18" charset="0"/>
                <a:ea typeface="宋体" panose="02010600030101010101" pitchFamily="2" charset="-122"/>
              </a:rPr>
              <a:t>ij</a:t>
            </a:r>
            <a:r>
              <a:rPr lang="en-US" altLang="zh-CN" sz="1400" baseline="-25000" dirty="0">
                <a:latin typeface="Times New Roman" panose="02020603050405020304" pitchFamily="18" charset="0"/>
                <a:ea typeface="宋体" panose="02010600030101010101" pitchFamily="2" charset="-122"/>
              </a:rPr>
              <a:t> </a:t>
            </a:r>
            <a:r>
              <a:rPr lang="en-US" altLang="zh-CN" sz="1400" dirty="0">
                <a:latin typeface="Times New Roman" panose="02020603050405020304" pitchFamily="18" charset="0"/>
                <a:ea typeface="宋体" panose="02010600030101010101" pitchFamily="2" charset="-122"/>
              </a:rPr>
              <a:t>between debris flow gullies by Euclidean distance</a:t>
            </a:r>
          </a:p>
        </p:txBody>
      </p:sp>
      <mc:AlternateContent xmlns:mc="http://schemas.openxmlformats.org/markup-compatibility/2006" xmlns:a14="http://schemas.microsoft.com/office/drawing/2010/main">
        <mc:Choice Requires="a14">
          <p:sp>
            <p:nvSpPr>
              <p:cNvPr id="20" name="矩形 19">
                <a:extLst>
                  <a:ext uri="{FF2B5EF4-FFF2-40B4-BE49-F238E27FC236}">
                    <a16:creationId xmlns:a16="http://schemas.microsoft.com/office/drawing/2014/main" id="{7777CA6C-7456-5A51-F8F4-C644209697F0}"/>
                  </a:ext>
                </a:extLst>
              </p:cNvPr>
              <p:cNvSpPr/>
              <p:nvPr/>
            </p:nvSpPr>
            <p:spPr>
              <a:xfrm>
                <a:off x="836884" y="3950335"/>
                <a:ext cx="2997615" cy="8336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400" i="1">
                          <a:latin typeface="Cambria Math" panose="02040503050406030204" pitchFamily="18" charset="0"/>
                        </a:rPr>
                        <m:t>𝑆𝑡𝑟𝑒𝑠𝑠</m:t>
                      </m:r>
                      <m:r>
                        <a:rPr lang="zh-CN" altLang="en-US" sz="1400">
                          <a:latin typeface="Cambria Math" panose="02040503050406030204" pitchFamily="18" charset="0"/>
                        </a:rPr>
                        <m:t>=</m:t>
                      </m:r>
                      <m:sSup>
                        <m:sSupPr>
                          <m:ctrlPr>
                            <a:rPr lang="zh-CN" altLang="en-US" sz="1400" i="1">
                              <a:latin typeface="Cambria Math" panose="02040503050406030204" pitchFamily="18" charset="0"/>
                            </a:rPr>
                          </m:ctrlPr>
                        </m:sSupPr>
                        <m:e>
                          <m:d>
                            <m:dPr>
                              <m:begChr m:val="["/>
                              <m:endChr m:val="]"/>
                              <m:ctrlPr>
                                <a:rPr lang="zh-CN" altLang="en-US" sz="1400" i="1">
                                  <a:latin typeface="Cambria Math" panose="02040503050406030204" pitchFamily="18" charset="0"/>
                                </a:rPr>
                              </m:ctrlPr>
                            </m:dPr>
                            <m:e>
                              <m:f>
                                <m:fPr>
                                  <m:ctrlPr>
                                    <a:rPr lang="zh-CN" altLang="en-US" sz="1400" i="1">
                                      <a:latin typeface="Cambria Math" panose="02040503050406030204" pitchFamily="18" charset="0"/>
                                    </a:rPr>
                                  </m:ctrlPr>
                                </m:fPr>
                                <m:num>
                                  <m:nary>
                                    <m:naryPr>
                                      <m:chr m:val="∑"/>
                                      <m:limLoc m:val="undOvr"/>
                                      <m:ctrlPr>
                                        <a:rPr lang="zh-CN" altLang="en-US" sz="1400" i="1">
                                          <a:latin typeface="Cambria Math" panose="02040503050406030204" pitchFamily="18" charset="0"/>
                                        </a:rPr>
                                      </m:ctrlPr>
                                    </m:naryPr>
                                    <m:sub>
                                      <m:r>
                                        <a:rPr lang="zh-CN" altLang="en-US" sz="1400" i="1">
                                          <a:latin typeface="Cambria Math" panose="02040503050406030204" pitchFamily="18" charset="0"/>
                                        </a:rPr>
                                        <m:t>𝑖</m:t>
                                      </m:r>
                                      <m:r>
                                        <a:rPr lang="zh-CN" altLang="en-US" sz="1400">
                                          <a:latin typeface="Cambria Math" panose="02040503050406030204" pitchFamily="18" charset="0"/>
                                        </a:rPr>
                                        <m:t>=1</m:t>
                                      </m:r>
                                    </m:sub>
                                    <m:sup>
                                      <m:r>
                                        <a:rPr lang="zh-CN" altLang="en-US" sz="1400" i="1">
                                          <a:latin typeface="Cambria Math" panose="02040503050406030204" pitchFamily="18" charset="0"/>
                                        </a:rPr>
                                        <m:t>𝑛</m:t>
                                      </m:r>
                                    </m:sup>
                                    <m:e>
                                      <m:nary>
                                        <m:naryPr>
                                          <m:chr m:val="∑"/>
                                          <m:limLoc m:val="undOvr"/>
                                          <m:ctrlPr>
                                            <a:rPr lang="zh-CN" altLang="en-US" sz="1400" i="1">
                                              <a:latin typeface="Cambria Math" panose="02040503050406030204" pitchFamily="18" charset="0"/>
                                            </a:rPr>
                                          </m:ctrlPr>
                                        </m:naryPr>
                                        <m:sub>
                                          <m:r>
                                            <a:rPr lang="zh-CN" altLang="en-US" sz="1400" i="1">
                                              <a:latin typeface="Cambria Math" panose="02040503050406030204" pitchFamily="18" charset="0"/>
                                            </a:rPr>
                                            <m:t>𝑗</m:t>
                                          </m:r>
                                          <m:r>
                                            <a:rPr lang="zh-CN" altLang="en-US" sz="1400">
                                              <a:latin typeface="Cambria Math" panose="02040503050406030204" pitchFamily="18" charset="0"/>
                                            </a:rPr>
                                            <m:t>=1</m:t>
                                          </m:r>
                                        </m:sub>
                                        <m:sup>
                                          <m:r>
                                            <a:rPr lang="zh-CN" altLang="en-US" sz="1400" i="1">
                                              <a:latin typeface="Cambria Math" panose="02040503050406030204" pitchFamily="18" charset="0"/>
                                            </a:rPr>
                                            <m:t>𝑛</m:t>
                                          </m:r>
                                        </m:sup>
                                        <m:e>
                                          <m:sSup>
                                            <m:sSupPr>
                                              <m:ctrlPr>
                                                <a:rPr lang="zh-CN" altLang="en-US" sz="1400" i="1">
                                                  <a:latin typeface="Cambria Math" panose="02040503050406030204" pitchFamily="18" charset="0"/>
                                                </a:rPr>
                                              </m:ctrlPr>
                                            </m:sSupPr>
                                            <m:e>
                                              <m:d>
                                                <m:dPr>
                                                  <m:ctrlPr>
                                                    <a:rPr lang="zh-CN" altLang="en-US" sz="1400" i="1">
                                                      <a:latin typeface="Cambria Math" panose="02040503050406030204" pitchFamily="18" charset="0"/>
                                                    </a:rPr>
                                                  </m:ctrlPr>
                                                </m:dPr>
                                                <m:e>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𝑑</m:t>
                                                      </m:r>
                                                    </m:e>
                                                    <m:sub>
                                                      <m:r>
                                                        <a:rPr lang="zh-CN" altLang="en-US" sz="1400" i="1">
                                                          <a:latin typeface="Cambria Math" panose="02040503050406030204" pitchFamily="18" charset="0"/>
                                                        </a:rPr>
                                                        <m:t>𝑖𝑗</m:t>
                                                      </m:r>
                                                    </m:sub>
                                                  </m:sSub>
                                                  <m:r>
                                                    <a:rPr lang="zh-CN" altLang="en-US" sz="1400">
                                                      <a:latin typeface="Cambria Math" panose="02040503050406030204" pitchFamily="18" charset="0"/>
                                                    </a:rPr>
                                                    <m:t>−</m:t>
                                                  </m:r>
                                                  <m:sSub>
                                                    <m:sSubPr>
                                                      <m:ctrlPr>
                                                        <a:rPr lang="zh-CN" altLang="en-US" sz="1400" i="1">
                                                          <a:latin typeface="Cambria Math" panose="02040503050406030204" pitchFamily="18" charset="0"/>
                                                        </a:rPr>
                                                      </m:ctrlPr>
                                                    </m:sSubPr>
                                                    <m:e>
                                                      <m:acc>
                                                        <m:accPr>
                                                          <m:chr m:val="̂"/>
                                                          <m:ctrlPr>
                                                            <a:rPr lang="zh-CN" altLang="en-US" sz="1400" i="1">
                                                              <a:latin typeface="Cambria Math" panose="02040503050406030204" pitchFamily="18" charset="0"/>
                                                            </a:rPr>
                                                          </m:ctrlPr>
                                                        </m:accPr>
                                                        <m:e>
                                                          <m:r>
                                                            <a:rPr lang="zh-CN" altLang="en-US" sz="1400" i="1">
                                                              <a:latin typeface="Cambria Math" panose="02040503050406030204" pitchFamily="18" charset="0"/>
                                                            </a:rPr>
                                                            <m:t>𝑑</m:t>
                                                          </m:r>
                                                        </m:e>
                                                      </m:acc>
                                                    </m:e>
                                                    <m:sub>
                                                      <m:r>
                                                        <a:rPr lang="zh-CN" altLang="en-US" sz="1400" i="1">
                                                          <a:latin typeface="Cambria Math" panose="02040503050406030204" pitchFamily="18" charset="0"/>
                                                        </a:rPr>
                                                        <m:t>𝑖𝑗</m:t>
                                                      </m:r>
                                                    </m:sub>
                                                  </m:sSub>
                                                </m:e>
                                              </m:d>
                                            </m:e>
                                            <m:sup>
                                              <m:r>
                                                <a:rPr lang="zh-CN" altLang="en-US" sz="1400">
                                                  <a:latin typeface="Cambria Math" panose="02040503050406030204" pitchFamily="18" charset="0"/>
                                                </a:rPr>
                                                <m:t>2</m:t>
                                              </m:r>
                                            </m:sup>
                                          </m:sSup>
                                        </m:e>
                                      </m:nary>
                                    </m:e>
                                  </m:nary>
                                </m:num>
                                <m:den>
                                  <m:nary>
                                    <m:naryPr>
                                      <m:chr m:val="∑"/>
                                      <m:limLoc m:val="undOvr"/>
                                      <m:ctrlPr>
                                        <a:rPr lang="zh-CN" altLang="en-US" sz="1400" i="1">
                                          <a:latin typeface="Cambria Math" panose="02040503050406030204" pitchFamily="18" charset="0"/>
                                        </a:rPr>
                                      </m:ctrlPr>
                                    </m:naryPr>
                                    <m:sub>
                                      <m:r>
                                        <a:rPr lang="zh-CN" altLang="en-US" sz="1400" i="1">
                                          <a:latin typeface="Cambria Math" panose="02040503050406030204" pitchFamily="18" charset="0"/>
                                        </a:rPr>
                                        <m:t>𝑖</m:t>
                                      </m:r>
                                    </m:sub>
                                    <m:sup>
                                      <m:r>
                                        <a:rPr lang="zh-CN" altLang="en-US" sz="1400" i="1">
                                          <a:latin typeface="Cambria Math" panose="02040503050406030204" pitchFamily="18" charset="0"/>
                                        </a:rPr>
                                        <m:t>𝑛</m:t>
                                      </m:r>
                                    </m:sup>
                                    <m:e>
                                      <m:nary>
                                        <m:naryPr>
                                          <m:chr m:val="∑"/>
                                          <m:limLoc m:val="undOvr"/>
                                          <m:ctrlPr>
                                            <a:rPr lang="zh-CN" altLang="en-US" sz="1400" i="1">
                                              <a:latin typeface="Cambria Math" panose="02040503050406030204" pitchFamily="18" charset="0"/>
                                            </a:rPr>
                                          </m:ctrlPr>
                                        </m:naryPr>
                                        <m:sub>
                                          <m:r>
                                            <a:rPr lang="zh-CN" altLang="en-US" sz="1400" i="1">
                                              <a:latin typeface="Cambria Math" panose="02040503050406030204" pitchFamily="18" charset="0"/>
                                            </a:rPr>
                                            <m:t>𝑗</m:t>
                                          </m:r>
                                        </m:sub>
                                        <m:sup>
                                          <m:r>
                                            <a:rPr lang="zh-CN" altLang="en-US" sz="1400" i="1">
                                              <a:latin typeface="Cambria Math" panose="02040503050406030204" pitchFamily="18" charset="0"/>
                                            </a:rPr>
                                            <m:t>𝑛</m:t>
                                          </m:r>
                                        </m:sup>
                                        <m:e>
                                          <m:sSubSup>
                                            <m:sSubSupPr>
                                              <m:ctrlPr>
                                                <a:rPr lang="zh-CN" altLang="en-US" sz="1400" i="1">
                                                  <a:latin typeface="Cambria Math" panose="02040503050406030204" pitchFamily="18" charset="0"/>
                                                </a:rPr>
                                              </m:ctrlPr>
                                            </m:sSubSupPr>
                                            <m:e>
                                              <m:r>
                                                <a:rPr lang="zh-CN" altLang="en-US" sz="1400" i="1">
                                                  <a:latin typeface="Cambria Math" panose="02040503050406030204" pitchFamily="18" charset="0"/>
                                                </a:rPr>
                                                <m:t>𝑑</m:t>
                                              </m:r>
                                            </m:e>
                                            <m:sub>
                                              <m:r>
                                                <a:rPr lang="zh-CN" altLang="en-US" sz="1400" i="1">
                                                  <a:latin typeface="Cambria Math" panose="02040503050406030204" pitchFamily="18" charset="0"/>
                                                </a:rPr>
                                                <m:t>𝑖𝑗</m:t>
                                              </m:r>
                                            </m:sub>
                                            <m:sup>
                                              <m:r>
                                                <a:rPr lang="zh-CN" altLang="en-US" sz="1400">
                                                  <a:latin typeface="Cambria Math" panose="02040503050406030204" pitchFamily="18" charset="0"/>
                                                </a:rPr>
                                                <m:t>2</m:t>
                                              </m:r>
                                            </m:sup>
                                          </m:sSubSup>
                                        </m:e>
                                      </m:nary>
                                    </m:e>
                                  </m:nary>
                                </m:den>
                              </m:f>
                            </m:e>
                          </m:d>
                        </m:e>
                        <m:sup>
                          <m:f>
                            <m:fPr>
                              <m:type m:val="lin"/>
                              <m:ctrlPr>
                                <a:rPr lang="zh-CN" altLang="en-US" sz="1400" i="1">
                                  <a:latin typeface="Cambria Math" panose="02040503050406030204" pitchFamily="18" charset="0"/>
                                </a:rPr>
                              </m:ctrlPr>
                            </m:fPr>
                            <m:num>
                              <m:r>
                                <a:rPr lang="zh-CN" altLang="en-US" sz="1400">
                                  <a:latin typeface="Cambria Math" panose="02040503050406030204" pitchFamily="18" charset="0"/>
                                </a:rPr>
                                <m:t>1</m:t>
                              </m:r>
                            </m:num>
                            <m:den>
                              <m:r>
                                <a:rPr lang="zh-CN" altLang="en-US" sz="1400">
                                  <a:latin typeface="Cambria Math" panose="02040503050406030204" pitchFamily="18" charset="0"/>
                                </a:rPr>
                                <m:t>2</m:t>
                              </m:r>
                            </m:den>
                          </m:f>
                        </m:sup>
                      </m:sSup>
                    </m:oMath>
                  </m:oMathPara>
                </a14:m>
                <a:endParaRPr lang="zh-CN" altLang="en-US" sz="1400" dirty="0"/>
              </a:p>
            </p:txBody>
          </p:sp>
        </mc:Choice>
        <mc:Fallback xmlns="">
          <p:sp>
            <p:nvSpPr>
              <p:cNvPr id="20" name="矩形 19">
                <a:extLst>
                  <a:ext uri="{FF2B5EF4-FFF2-40B4-BE49-F238E27FC236}">
                    <a16:creationId xmlns:a16="http://schemas.microsoft.com/office/drawing/2014/main" id="{7777CA6C-7456-5A51-F8F4-C644209697F0}"/>
                  </a:ext>
                </a:extLst>
              </p:cNvPr>
              <p:cNvSpPr>
                <a:spLocks noRot="1" noChangeAspect="1" noMove="1" noResize="1" noEditPoints="1" noAdjustHandles="1" noChangeArrowheads="1" noChangeShapeType="1" noTextEdit="1"/>
              </p:cNvSpPr>
              <p:nvPr/>
            </p:nvSpPr>
            <p:spPr>
              <a:xfrm>
                <a:off x="836884" y="3950335"/>
                <a:ext cx="2997615" cy="833626"/>
              </a:xfrm>
              <a:prstGeom prst="rect">
                <a:avLst/>
              </a:prstGeom>
              <a:blipFill>
                <a:blip r:embed="rId8"/>
                <a:stretch>
                  <a:fillRect/>
                </a:stretch>
              </a:blipFill>
            </p:spPr>
            <p:txBody>
              <a:bodyPr/>
              <a:lstStyle/>
              <a:p>
                <a:r>
                  <a:rPr lang="zh-CN" altLang="en-US">
                    <a:noFill/>
                  </a:rPr>
                  <a:t> </a:t>
                </a:r>
              </a:p>
            </p:txBody>
          </p:sp>
        </mc:Fallback>
      </mc:AlternateContent>
      <p:sp>
        <p:nvSpPr>
          <p:cNvPr id="21" name="矩形 20">
            <a:extLst>
              <a:ext uri="{FF2B5EF4-FFF2-40B4-BE49-F238E27FC236}">
                <a16:creationId xmlns:a16="http://schemas.microsoft.com/office/drawing/2014/main" id="{C36465E8-4309-E8A6-0A64-F32447602E08}"/>
              </a:ext>
            </a:extLst>
          </p:cNvPr>
          <p:cNvSpPr/>
          <p:nvPr/>
        </p:nvSpPr>
        <p:spPr>
          <a:xfrm>
            <a:off x="164701" y="5008091"/>
            <a:ext cx="2191626" cy="369332"/>
          </a:xfrm>
          <a:prstGeom prst="rect">
            <a:avLst/>
          </a:prstGeom>
        </p:spPr>
        <p:txBody>
          <a:bodyPr wrap="none">
            <a:spAutoFit/>
          </a:bodyPr>
          <a:lstStyle/>
          <a:p>
            <a:r>
              <a:rPr lang="en-US" altLang="zh-CN" b="1" kern="100" dirty="0">
                <a:solidFill>
                  <a:srgbClr val="FF0000"/>
                </a:solidFill>
                <a:latin typeface="Times New Roman" panose="02020603050405020304" pitchFamily="18" charset="0"/>
                <a:cs typeface="Times New Roman" panose="02020603050405020304" pitchFamily="18" charset="0"/>
              </a:rPr>
              <a:t>Nonparametric tests</a:t>
            </a:r>
            <a:endParaRPr lang="zh-CN" altLang="zh-CN" b="1" kern="100" dirty="0">
              <a:solidFill>
                <a:srgbClr val="FF0000"/>
              </a:solidFill>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279BEC9B-7856-335F-9E90-491A03299F3B}"/>
              </a:ext>
            </a:extLst>
          </p:cNvPr>
          <p:cNvSpPr/>
          <p:nvPr/>
        </p:nvSpPr>
        <p:spPr>
          <a:xfrm>
            <a:off x="179539" y="5295858"/>
            <a:ext cx="4961381" cy="1669496"/>
          </a:xfrm>
          <a:prstGeom prst="rect">
            <a:avLst/>
          </a:prstGeom>
        </p:spPr>
        <p:txBody>
          <a:bodyPr wrap="square">
            <a:spAutoFit/>
          </a:bodyPr>
          <a:lstStyle/>
          <a:p>
            <a:pPr marL="285750" indent="-285750">
              <a:lnSpc>
                <a:spcPct val="150000"/>
              </a:lnSpc>
              <a:buFont typeface="Wingdings" panose="05000000000000000000" pitchFamily="2" charset="2"/>
              <a:buChar char="u"/>
            </a:pPr>
            <a:r>
              <a:rPr lang="en-US" altLang="zh-CN" sz="1400" dirty="0">
                <a:latin typeface="Times New Roman" panose="02020603050405020304" pitchFamily="18" charset="0"/>
                <a:cs typeface="Times New Roman" panose="02020603050405020304" pitchFamily="18" charset="0"/>
              </a:rPr>
              <a:t>Infer whether the median or distribution pattern of samples from multiple aggregates is differentially significant.</a:t>
            </a:r>
          </a:p>
          <a:p>
            <a:pPr marL="285750" indent="-285750">
              <a:lnSpc>
                <a:spcPct val="150000"/>
              </a:lnSpc>
              <a:buFont typeface="Wingdings" panose="05000000000000000000" pitchFamily="2" charset="2"/>
              <a:buChar char="u"/>
            </a:pPr>
            <a:r>
              <a:rPr lang="en-US" altLang="zh-CN" sz="1400" dirty="0">
                <a:latin typeface="Times New Roman" panose="02020603050405020304" pitchFamily="18" charset="0"/>
                <a:cs typeface="Times New Roman" panose="02020603050405020304" pitchFamily="18" charset="0"/>
              </a:rPr>
              <a:t>Significance tests of geomorphic factors for different types of debris flow gullies.</a:t>
            </a:r>
          </a:p>
          <a:p>
            <a:pPr indent="360000">
              <a:lnSpc>
                <a:spcPct val="150000"/>
              </a:lnSpc>
            </a:pPr>
            <a:endParaRPr lang="en-US" altLang="zh-CN" sz="1400" b="1" dirty="0">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9B2104B6-25E0-28B3-733C-C6D7194619CA}"/>
              </a:ext>
            </a:extLst>
          </p:cNvPr>
          <p:cNvSpPr/>
          <p:nvPr/>
        </p:nvSpPr>
        <p:spPr>
          <a:xfrm>
            <a:off x="164701" y="1115839"/>
            <a:ext cx="5154058" cy="3705847"/>
          </a:xfrm>
          <a:prstGeom prst="rect">
            <a:avLst/>
          </a:prstGeom>
          <a:noFill/>
          <a:ln w="19050">
            <a:solidFill>
              <a:srgbClr val="4472C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a:extLst>
              <a:ext uri="{FF2B5EF4-FFF2-40B4-BE49-F238E27FC236}">
                <a16:creationId xmlns:a16="http://schemas.microsoft.com/office/drawing/2014/main" id="{C76C6755-C52A-EB9B-037C-5AF7F8CF7837}"/>
              </a:ext>
            </a:extLst>
          </p:cNvPr>
          <p:cNvGrpSpPr/>
          <p:nvPr/>
        </p:nvGrpSpPr>
        <p:grpSpPr>
          <a:xfrm>
            <a:off x="5305748" y="1726492"/>
            <a:ext cx="4491295" cy="2136085"/>
            <a:chOff x="1864424" y="1943835"/>
            <a:chExt cx="4491295" cy="2136085"/>
          </a:xfrm>
        </p:grpSpPr>
        <mc:AlternateContent xmlns:mc="http://schemas.openxmlformats.org/markup-compatibility/2006" xmlns:a14="http://schemas.microsoft.com/office/drawing/2010/main">
          <mc:Choice Requires="a14">
            <p:sp>
              <p:nvSpPr>
                <p:cNvPr id="29" name="矩形 28">
                  <a:extLst>
                    <a:ext uri="{FF2B5EF4-FFF2-40B4-BE49-F238E27FC236}">
                      <a16:creationId xmlns:a16="http://schemas.microsoft.com/office/drawing/2014/main" id="{741BDE56-5238-5F85-D8CC-2E2F5D0D231D}"/>
                    </a:ext>
                  </a:extLst>
                </p:cNvPr>
                <p:cNvSpPr/>
                <p:nvPr/>
              </p:nvSpPr>
              <p:spPr>
                <a:xfrm>
                  <a:off x="2121583" y="1943835"/>
                  <a:ext cx="3148021" cy="789640"/>
                </a:xfrm>
                <a:prstGeom prst="rect">
                  <a:avLst/>
                </a:prstGeom>
              </p:spPr>
              <p:txBody>
                <a:bodyPr wrap="square">
                  <a:spAutoFit/>
                </a:bodyPr>
                <a:lstStyle/>
                <a:p>
                  <a:pPr algn="just"/>
                  <a14:m>
                    <m:oMathPara xmlns:m="http://schemas.openxmlformats.org/officeDocument/2006/math">
                      <m:oMathParaPr>
                        <m:jc m:val="centerGroup"/>
                      </m:oMathParaPr>
                      <m:oMath xmlns:m="http://schemas.openxmlformats.org/officeDocument/2006/math">
                        <m:sSub>
                          <m:sSub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𝐸</m:t>
                            </m:r>
                          </m:e>
                          <m:sub>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m:t>
                        </m:r>
                        <m:sSup>
                          <m:sSup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𝑙𝑛</m:t>
                            </m:r>
                            <m:r>
                              <a:rPr lang="en-US" altLang="zh-CN" sz="1600" kern="100">
                                <a:latin typeface="Cambria Math" panose="02040503050406030204" pitchFamily="18" charset="0"/>
                                <a:ea typeface="宋体" panose="02010600030101010101" pitchFamily="2" charset="-122"/>
                                <a:cs typeface="Times New Roman" panose="02020603050405020304" pitchFamily="18" charset="0"/>
                              </a:rPr>
                              <m:t>⁡(</m:t>
                            </m:r>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𝑛</m:t>
                            </m:r>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m:t>
                            </m:r>
                          </m:e>
                          <m:sup>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−1</m:t>
                            </m:r>
                          </m:sup>
                        </m:sSup>
                        <m:nary>
                          <m:naryPr>
                            <m:chr m:val="∑"/>
                            <m:limLoc m:val="undOv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𝑖</m:t>
                            </m:r>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=1</m:t>
                            </m:r>
                          </m:sub>
                          <m:sup>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𝑘</m:t>
                            </m:r>
                          </m:sup>
                          <m:e>
                            <m:sSub>
                              <m:sSub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𝑝</m:t>
                                </m:r>
                              </m:e>
                              <m:sub>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𝑖𝑗</m:t>
                                </m:r>
                              </m:sub>
                            </m:sSub>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𝑙𝑛</m:t>
                            </m:r>
                            <m:sSub>
                              <m:sSub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𝑝</m:t>
                                </m:r>
                              </m:e>
                              <m:sub>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𝑖𝑗</m:t>
                                </m:r>
                              </m:sub>
                            </m:sSub>
                          </m:e>
                        </m:nary>
                      </m:oMath>
                    </m:oMathPara>
                  </a14:m>
                  <a:endParaRPr lang="zh-CN" altLang="zh-CN" sz="1600" kern="1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29" name="矩形 28">
                  <a:extLst>
                    <a:ext uri="{FF2B5EF4-FFF2-40B4-BE49-F238E27FC236}">
                      <a16:creationId xmlns:a16="http://schemas.microsoft.com/office/drawing/2014/main" id="{741BDE56-5238-5F85-D8CC-2E2F5D0D231D}"/>
                    </a:ext>
                  </a:extLst>
                </p:cNvPr>
                <p:cNvSpPr>
                  <a:spLocks noRot="1" noChangeAspect="1" noMove="1" noResize="1" noEditPoints="1" noAdjustHandles="1" noChangeArrowheads="1" noChangeShapeType="1" noTextEdit="1"/>
                </p:cNvSpPr>
                <p:nvPr/>
              </p:nvSpPr>
              <p:spPr>
                <a:xfrm>
                  <a:off x="2121583" y="1943835"/>
                  <a:ext cx="3148021" cy="789640"/>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矩形 30">
                  <a:extLst>
                    <a:ext uri="{FF2B5EF4-FFF2-40B4-BE49-F238E27FC236}">
                      <a16:creationId xmlns:a16="http://schemas.microsoft.com/office/drawing/2014/main" id="{6D8C96BC-18B6-FAC7-3500-AB4FB53F6AC1}"/>
                    </a:ext>
                  </a:extLst>
                </p:cNvPr>
                <p:cNvSpPr/>
                <p:nvPr/>
              </p:nvSpPr>
              <p:spPr>
                <a:xfrm>
                  <a:off x="2153888" y="3483410"/>
                  <a:ext cx="3347441" cy="596510"/>
                </a:xfrm>
                <a:prstGeom prst="rect">
                  <a:avLst/>
                </a:prstGeom>
              </p:spPr>
              <p:txBody>
                <a:bodyPr wrap="square">
                  <a:spAutoFit/>
                </a:bodyPr>
                <a:lstStyle/>
                <a:p>
                  <a:pPr algn="just"/>
                  <a14:m>
                    <m:oMathPara xmlns:m="http://schemas.openxmlformats.org/officeDocument/2006/math">
                      <m:oMathParaPr>
                        <m:jc m:val="centerGroup"/>
                      </m:oMathParaPr>
                      <m:oMath xmlns:m="http://schemas.openxmlformats.org/officeDocument/2006/math">
                        <m:sSub>
                          <m:sSub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𝑊</m:t>
                            </m:r>
                          </m:e>
                          <m:sub>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1−</m:t>
                            </m:r>
                            <m:sSub>
                              <m:sSub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𝐸</m:t>
                                </m:r>
                              </m:e>
                              <m:sub>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𝑖</m:t>
                                </m:r>
                              </m:sub>
                            </m:sSub>
                          </m:num>
                          <m:den>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𝑘</m:t>
                            </m:r>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m:t>
                            </m:r>
                            <m:nary>
                              <m:naryPr>
                                <m:chr m:val="∑"/>
                                <m:limLoc m:val="undOvr"/>
                                <m:subHide m:val="on"/>
                                <m:supHide m:val="on"/>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naryPr>
                              <m:sub/>
                              <m:sup/>
                              <m:e>
                                <m:sSub>
                                  <m:sSub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𝐸</m:t>
                                    </m:r>
                                  </m:e>
                                  <m:sub>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𝑖</m:t>
                                    </m:r>
                                  </m:sub>
                                </m:sSub>
                              </m:e>
                            </m:nary>
                          </m:den>
                        </m:f>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m:t>
                        </m:r>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𝑖</m:t>
                        </m:r>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=1,2,⋯,</m:t>
                        </m:r>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𝑘</m:t>
                        </m:r>
                        <m:r>
                          <a:rPr lang="en-US" altLang="zh-CN" sz="1600" i="1" kern="100">
                            <a:latin typeface="Cambria Math" panose="02040503050406030204" pitchFamily="18" charset="0"/>
                            <a:ea typeface="宋体" panose="02010600030101010101" pitchFamily="2" charset="-122"/>
                            <a:cs typeface="Times New Roman" panose="02020603050405020304" pitchFamily="18" charset="0"/>
                          </a:rPr>
                          <m:t>)</m:t>
                        </m:r>
                      </m:oMath>
                    </m:oMathPara>
                  </a14:m>
                  <a:endParaRPr lang="zh-CN" altLang="zh-CN" sz="1600" kern="1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31" name="矩形 30">
                  <a:extLst>
                    <a:ext uri="{FF2B5EF4-FFF2-40B4-BE49-F238E27FC236}">
                      <a16:creationId xmlns:a16="http://schemas.microsoft.com/office/drawing/2014/main" id="{6D8C96BC-18B6-FAC7-3500-AB4FB53F6AC1}"/>
                    </a:ext>
                  </a:extLst>
                </p:cNvPr>
                <p:cNvSpPr>
                  <a:spLocks noRot="1" noChangeAspect="1" noMove="1" noResize="1" noEditPoints="1" noAdjustHandles="1" noChangeArrowheads="1" noChangeShapeType="1" noTextEdit="1"/>
                </p:cNvSpPr>
                <p:nvPr/>
              </p:nvSpPr>
              <p:spPr>
                <a:xfrm>
                  <a:off x="2153888" y="3483410"/>
                  <a:ext cx="3347441" cy="596510"/>
                </a:xfrm>
                <a:prstGeom prst="rect">
                  <a:avLst/>
                </a:prstGeom>
                <a:blipFill>
                  <a:blip r:embed="rId10"/>
                  <a:stretch>
                    <a:fillRect/>
                  </a:stretch>
                </a:blipFill>
              </p:spPr>
              <p:txBody>
                <a:bodyPr/>
                <a:lstStyle/>
                <a:p>
                  <a:r>
                    <a:rPr lang="zh-CN" altLang="en-US">
                      <a:noFill/>
                    </a:rPr>
                    <a:t> </a:t>
                  </a:r>
                </a:p>
              </p:txBody>
            </p:sp>
          </mc:Fallback>
        </mc:AlternateContent>
        <p:sp>
          <p:nvSpPr>
            <p:cNvPr id="36" name="矩形 35">
              <a:extLst>
                <a:ext uri="{FF2B5EF4-FFF2-40B4-BE49-F238E27FC236}">
                  <a16:creationId xmlns:a16="http://schemas.microsoft.com/office/drawing/2014/main" id="{0CB69B9F-DD42-3685-CFEA-32E76502B8AC}"/>
                </a:ext>
              </a:extLst>
            </p:cNvPr>
            <p:cNvSpPr/>
            <p:nvPr/>
          </p:nvSpPr>
          <p:spPr>
            <a:xfrm>
              <a:off x="1864424" y="3152382"/>
              <a:ext cx="1302276" cy="338554"/>
            </a:xfrm>
            <a:prstGeom prst="rect">
              <a:avLst/>
            </a:prstGeom>
          </p:spPr>
          <p:txBody>
            <a:bodyPr wrap="square">
              <a:spAutoFit/>
            </a:bodyPr>
            <a:lstStyle/>
            <a:p>
              <a:pPr indent="266700"/>
              <a:r>
                <a:rPr lang="en-US" altLang="zh-CN" sz="1600" b="1" kern="100" dirty="0">
                  <a:latin typeface="Times New Roman" panose="02020603050405020304" pitchFamily="18" charset="0"/>
                  <a:ea typeface="宋体" panose="02010600030101010101" pitchFamily="2" charset="-122"/>
                  <a:cs typeface="Times New Roman" panose="02020603050405020304" pitchFamily="18" charset="0"/>
                </a:rPr>
                <a:t>weight</a:t>
              </a:r>
              <a:endParaRPr lang="zh-CN" altLang="zh-CN" sz="1600" b="1" kern="100" dirty="0">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145BAB43-DA05-427F-FE43-F25AEE534F98}"/>
                    </a:ext>
                  </a:extLst>
                </p:cNvPr>
                <p:cNvSpPr/>
                <p:nvPr/>
              </p:nvSpPr>
              <p:spPr>
                <a:xfrm>
                  <a:off x="2195648" y="2758518"/>
                  <a:ext cx="4160071" cy="422552"/>
                </a:xfrm>
                <a:prstGeom prst="rect">
                  <a:avLst/>
                </a:prstGeom>
              </p:spPr>
              <p:txBody>
                <a:bodyPr wrap="square">
                  <a:spAutoFit/>
                </a:bodyPr>
                <a:lstStyle/>
                <a:p>
                  <a:r>
                    <a:rPr lang="en-US" altLang="zh-CN" sz="1400" dirty="0">
                      <a:latin typeface="Times New Roman" panose="02020603050405020304" pitchFamily="18" charset="0"/>
                      <a:cs typeface="Times New Roman" panose="02020603050405020304" pitchFamily="18" charset="0"/>
                    </a:rPr>
                    <a:t>where </a:t>
                  </a:r>
                  <a:r>
                    <a:rPr lang="en-US" altLang="zh-CN" sz="1400" dirty="0"/>
                    <a:t> </a:t>
                  </a:r>
                  <a14:m>
                    <m:oMath xmlns:m="http://schemas.openxmlformats.org/officeDocument/2006/math">
                      <m:sSub>
                        <m:sSubPr>
                          <m:ctrlPr>
                            <a:rPr lang="zh-CN" altLang="zh-CN" sz="1400" i="1">
                              <a:latin typeface="Cambria Math" panose="02040503050406030204" pitchFamily="18" charset="0"/>
                            </a:rPr>
                          </m:ctrlPr>
                        </m:sSubPr>
                        <m:e>
                          <m:r>
                            <a:rPr lang="en-US" altLang="zh-CN" sz="1400" i="1">
                              <a:latin typeface="Cambria Math" panose="02040503050406030204" pitchFamily="18" charset="0"/>
                            </a:rPr>
                            <m:t>𝑝</m:t>
                          </m:r>
                        </m:e>
                        <m:sub>
                          <m:r>
                            <a:rPr lang="en-US" altLang="zh-CN" sz="1400" i="1">
                              <a:latin typeface="Cambria Math" panose="02040503050406030204" pitchFamily="18" charset="0"/>
                            </a:rPr>
                            <m:t>𝑖𝑗</m:t>
                          </m:r>
                        </m:sub>
                      </m:sSub>
                      <m:r>
                        <a:rPr lang="en-US" altLang="zh-CN" sz="1400" i="1">
                          <a:latin typeface="Cambria Math" panose="02040503050406030204" pitchFamily="18" charset="0"/>
                        </a:rPr>
                        <m:t>=</m:t>
                      </m:r>
                      <m:f>
                        <m:fPr>
                          <m:type m:val="lin"/>
                          <m:ctrlPr>
                            <a:rPr lang="zh-CN" altLang="zh-CN" sz="1400" i="1">
                              <a:latin typeface="Cambria Math" panose="02040503050406030204" pitchFamily="18" charset="0"/>
                            </a:rPr>
                          </m:ctrlPr>
                        </m:fPr>
                        <m:num>
                          <m:sSub>
                            <m:sSubPr>
                              <m:ctrlPr>
                                <a:rPr lang="zh-CN" altLang="zh-CN" sz="1400" i="1">
                                  <a:latin typeface="Cambria Math" panose="02040503050406030204" pitchFamily="18" charset="0"/>
                                </a:rPr>
                              </m:ctrlPr>
                            </m:sSubPr>
                            <m:e>
                              <m:r>
                                <a:rPr lang="en-US" altLang="zh-CN" sz="1400" i="1">
                                  <a:latin typeface="Cambria Math" panose="02040503050406030204" pitchFamily="18" charset="0"/>
                                </a:rPr>
                                <m:t>𝑌</m:t>
                              </m:r>
                            </m:e>
                            <m:sub>
                              <m:r>
                                <a:rPr lang="en-US" altLang="zh-CN" sz="1400" i="1">
                                  <a:latin typeface="Cambria Math" panose="02040503050406030204" pitchFamily="18" charset="0"/>
                                </a:rPr>
                                <m:t>𝑖𝑗</m:t>
                              </m:r>
                            </m:sub>
                          </m:sSub>
                        </m:num>
                        <m:den>
                          <m:nary>
                            <m:naryPr>
                              <m:chr m:val="∑"/>
                              <m:limLoc m:val="undOvr"/>
                              <m:ctrlPr>
                                <a:rPr lang="zh-CN" altLang="zh-CN" sz="1400" i="1">
                                  <a:latin typeface="Cambria Math" panose="02040503050406030204" pitchFamily="18" charset="0"/>
                                </a:rPr>
                              </m:ctrlPr>
                            </m:naryPr>
                            <m:sub>
                              <m:r>
                                <a:rPr lang="en-US" altLang="zh-CN" sz="1400" i="1">
                                  <a:latin typeface="Cambria Math" panose="02040503050406030204" pitchFamily="18" charset="0"/>
                                </a:rPr>
                                <m:t>𝑖</m:t>
                              </m:r>
                              <m:r>
                                <a:rPr lang="en-US" altLang="zh-CN" sz="1400" i="1">
                                  <a:latin typeface="Cambria Math" panose="02040503050406030204" pitchFamily="18" charset="0"/>
                                </a:rPr>
                                <m:t>=1</m:t>
                              </m:r>
                            </m:sub>
                            <m:sup>
                              <m:r>
                                <a:rPr lang="en-US" altLang="zh-CN" sz="1400" i="1">
                                  <a:latin typeface="Cambria Math" panose="02040503050406030204" pitchFamily="18" charset="0"/>
                                </a:rPr>
                                <m:t>𝑛</m:t>
                              </m:r>
                            </m:sup>
                            <m:e>
                              <m:sSub>
                                <m:sSubPr>
                                  <m:ctrlPr>
                                    <a:rPr lang="zh-CN" altLang="zh-CN" sz="1400" i="1">
                                      <a:latin typeface="Cambria Math" panose="02040503050406030204" pitchFamily="18" charset="0"/>
                                    </a:rPr>
                                  </m:ctrlPr>
                                </m:sSubPr>
                                <m:e>
                                  <m:r>
                                    <a:rPr lang="en-US" altLang="zh-CN" sz="1400" i="1">
                                      <a:latin typeface="Cambria Math" panose="02040503050406030204" pitchFamily="18" charset="0"/>
                                    </a:rPr>
                                    <m:t>𝑌</m:t>
                                  </m:r>
                                </m:e>
                                <m:sub>
                                  <m:r>
                                    <a:rPr lang="en-US" altLang="zh-CN" sz="1400" i="1">
                                      <a:latin typeface="Cambria Math" panose="02040503050406030204" pitchFamily="18" charset="0"/>
                                    </a:rPr>
                                    <m:t>𝑖𝑗</m:t>
                                  </m:r>
                                </m:sub>
                              </m:sSub>
                            </m:e>
                          </m:nary>
                        </m:den>
                      </m:f>
                    </m:oMath>
                  </a14:m>
                  <a:r>
                    <a:rPr lang="en-US" altLang="zh-CN" sz="1400" dirty="0"/>
                    <a:t>, </a:t>
                  </a:r>
                  <a:r>
                    <a:rPr lang="zh-CN" altLang="zh-CN" sz="1400" dirty="0"/>
                    <a:t> </a:t>
                  </a:r>
                  <a14:m>
                    <m:oMath xmlns:m="http://schemas.openxmlformats.org/officeDocument/2006/math">
                      <m:func>
                        <m:funcPr>
                          <m:ctrlPr>
                            <a:rPr lang="zh-CN" altLang="zh-CN" sz="1400" i="1">
                              <a:latin typeface="Cambria Math" panose="02040503050406030204" pitchFamily="18" charset="0"/>
                            </a:rPr>
                          </m:ctrlPr>
                        </m:funcPr>
                        <m:fName>
                          <m:limLow>
                            <m:limLowPr>
                              <m:ctrlPr>
                                <a:rPr lang="zh-CN" altLang="zh-CN" sz="1400" i="1">
                                  <a:latin typeface="Cambria Math" panose="02040503050406030204" pitchFamily="18" charset="0"/>
                                </a:rPr>
                              </m:ctrlPr>
                            </m:limLowPr>
                            <m:e>
                              <m:r>
                                <m:rPr>
                                  <m:sty m:val="p"/>
                                </m:rPr>
                                <a:rPr lang="en-US" altLang="zh-CN" sz="1400">
                                  <a:latin typeface="Cambria Math" panose="02040503050406030204" pitchFamily="18" charset="0"/>
                                </a:rPr>
                                <m:t>lim</m:t>
                              </m:r>
                            </m:e>
                            <m:lim>
                              <m:sSub>
                                <m:sSubPr>
                                  <m:ctrlPr>
                                    <a:rPr lang="zh-CN" altLang="zh-CN" sz="1400" i="1">
                                      <a:latin typeface="Cambria Math" panose="02040503050406030204" pitchFamily="18" charset="0"/>
                                    </a:rPr>
                                  </m:ctrlPr>
                                </m:sSubPr>
                                <m:e>
                                  <m:r>
                                    <a:rPr lang="en-US" altLang="zh-CN" sz="1400" i="1">
                                      <a:latin typeface="Cambria Math" panose="02040503050406030204" pitchFamily="18" charset="0"/>
                                    </a:rPr>
                                    <m:t>𝑝</m:t>
                                  </m:r>
                                </m:e>
                                <m:sub>
                                  <m:r>
                                    <a:rPr lang="en-US" altLang="zh-CN" sz="1400" i="1">
                                      <a:latin typeface="Cambria Math" panose="02040503050406030204" pitchFamily="18" charset="0"/>
                                    </a:rPr>
                                    <m:t>𝑖𝑗</m:t>
                                  </m:r>
                                </m:sub>
                              </m:sSub>
                              <m:r>
                                <a:rPr lang="zh-CN" altLang="zh-CN" sz="1400" i="1">
                                  <a:latin typeface="Cambria Math" panose="02040503050406030204" pitchFamily="18" charset="0"/>
                                </a:rPr>
                                <m:t>→</m:t>
                              </m:r>
                              <m:r>
                                <a:rPr lang="en-US" altLang="zh-CN" sz="1400" i="1">
                                  <a:latin typeface="Cambria Math" panose="02040503050406030204" pitchFamily="18" charset="0"/>
                                </a:rPr>
                                <m:t>0</m:t>
                              </m:r>
                            </m:lim>
                          </m:limLow>
                        </m:fName>
                        <m:e>
                          <m:sSub>
                            <m:sSubPr>
                              <m:ctrlPr>
                                <a:rPr lang="zh-CN" altLang="zh-CN" sz="1400" i="1">
                                  <a:latin typeface="Cambria Math" panose="02040503050406030204" pitchFamily="18" charset="0"/>
                                </a:rPr>
                              </m:ctrlPr>
                            </m:sSubPr>
                            <m:e>
                              <m:r>
                                <a:rPr lang="en-US" altLang="zh-CN" sz="1400" i="1">
                                  <a:latin typeface="Cambria Math" panose="02040503050406030204" pitchFamily="18" charset="0"/>
                                </a:rPr>
                                <m:t>𝑝</m:t>
                              </m:r>
                            </m:e>
                            <m:sub>
                              <m:r>
                                <a:rPr lang="en-US" altLang="zh-CN" sz="1400" i="1">
                                  <a:latin typeface="Cambria Math" panose="02040503050406030204" pitchFamily="18" charset="0"/>
                                </a:rPr>
                                <m:t>𝑖𝑗</m:t>
                              </m:r>
                            </m:sub>
                          </m:sSub>
                          <m:r>
                            <a:rPr lang="en-US" altLang="zh-CN" sz="1400" i="1">
                              <a:latin typeface="Cambria Math" panose="02040503050406030204" pitchFamily="18" charset="0"/>
                            </a:rPr>
                            <m:t>𝑙𝑛</m:t>
                          </m:r>
                          <m:sSub>
                            <m:sSubPr>
                              <m:ctrlPr>
                                <a:rPr lang="zh-CN" altLang="zh-CN" sz="1400" i="1">
                                  <a:latin typeface="Cambria Math" panose="02040503050406030204" pitchFamily="18" charset="0"/>
                                </a:rPr>
                              </m:ctrlPr>
                            </m:sSubPr>
                            <m:e>
                              <m:r>
                                <a:rPr lang="en-US" altLang="zh-CN" sz="1400" i="1">
                                  <a:latin typeface="Cambria Math" panose="02040503050406030204" pitchFamily="18" charset="0"/>
                                </a:rPr>
                                <m:t>𝑝</m:t>
                              </m:r>
                            </m:e>
                            <m:sub>
                              <m:r>
                                <a:rPr lang="en-US" altLang="zh-CN" sz="1400" i="1">
                                  <a:latin typeface="Cambria Math" panose="02040503050406030204" pitchFamily="18" charset="0"/>
                                </a:rPr>
                                <m:t>𝑖𝑗</m:t>
                              </m:r>
                            </m:sub>
                          </m:sSub>
                          <m:r>
                            <a:rPr lang="en-US" altLang="zh-CN" sz="1400" i="1">
                              <a:latin typeface="Cambria Math" panose="02040503050406030204" pitchFamily="18" charset="0"/>
                            </a:rPr>
                            <m:t>=0</m:t>
                          </m:r>
                        </m:e>
                      </m:func>
                    </m:oMath>
                  </a14:m>
                  <a:endParaRPr lang="zh-CN" altLang="en-US" sz="1400" dirty="0"/>
                </a:p>
              </p:txBody>
            </p:sp>
          </mc:Choice>
          <mc:Fallback xmlns="">
            <p:sp>
              <p:nvSpPr>
                <p:cNvPr id="37" name="矩形 36">
                  <a:extLst>
                    <a:ext uri="{FF2B5EF4-FFF2-40B4-BE49-F238E27FC236}">
                      <a16:creationId xmlns:a16="http://schemas.microsoft.com/office/drawing/2014/main" id="{145BAB43-DA05-427F-FE43-F25AEE534F98}"/>
                    </a:ext>
                  </a:extLst>
                </p:cNvPr>
                <p:cNvSpPr>
                  <a:spLocks noRot="1" noChangeAspect="1" noMove="1" noResize="1" noEditPoints="1" noAdjustHandles="1" noChangeArrowheads="1" noChangeShapeType="1" noTextEdit="1"/>
                </p:cNvSpPr>
                <p:nvPr/>
              </p:nvSpPr>
              <p:spPr>
                <a:xfrm>
                  <a:off x="2195648" y="2758518"/>
                  <a:ext cx="4160071" cy="422552"/>
                </a:xfrm>
                <a:prstGeom prst="rect">
                  <a:avLst/>
                </a:prstGeom>
                <a:blipFill>
                  <a:blip r:embed="rId11"/>
                  <a:stretch>
                    <a:fillRect l="-440" t="-73913" b="-91304"/>
                  </a:stretch>
                </a:blipFill>
              </p:spPr>
              <p:txBody>
                <a:bodyPr/>
                <a:lstStyle/>
                <a:p>
                  <a:r>
                    <a:rPr lang="zh-CN" altLang="en-US">
                      <a:noFill/>
                    </a:rPr>
                    <a:t> </a:t>
                  </a:r>
                </a:p>
              </p:txBody>
            </p:sp>
          </mc:Fallback>
        </mc:AlternateContent>
      </p:grpSp>
      <p:sp>
        <p:nvSpPr>
          <p:cNvPr id="5" name="文本框 4">
            <a:extLst>
              <a:ext uri="{FF2B5EF4-FFF2-40B4-BE49-F238E27FC236}">
                <a16:creationId xmlns:a16="http://schemas.microsoft.com/office/drawing/2014/main" id="{E483CA77-D621-C519-C23E-AD566101D8D2}"/>
              </a:ext>
            </a:extLst>
          </p:cNvPr>
          <p:cNvSpPr txBox="1"/>
          <p:nvPr/>
        </p:nvSpPr>
        <p:spPr>
          <a:xfrm>
            <a:off x="5621533" y="1195714"/>
            <a:ext cx="1712969" cy="369332"/>
          </a:xfrm>
          <a:prstGeom prst="rect">
            <a:avLst/>
          </a:prstGeom>
          <a:noFill/>
        </p:spPr>
        <p:txBody>
          <a:bodyPr wrap="none" rtlCol="0">
            <a:spAutoFit/>
          </a:bodyPr>
          <a:lstStyle/>
          <a:p>
            <a:r>
              <a:rPr lang="en-US" altLang="zh-CN" b="1" dirty="0">
                <a:solidFill>
                  <a:srgbClr val="FF0000"/>
                </a:solidFill>
                <a:latin typeface="Times New Roman" panose="02020603050405020304" pitchFamily="18" charset="0"/>
                <a:cs typeface="Times New Roman" panose="02020603050405020304" pitchFamily="18" charset="0"/>
              </a:rPr>
              <a:t>Entropy weight</a:t>
            </a:r>
            <a:endParaRPr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40" name="矩形 39">
            <a:extLst>
              <a:ext uri="{FF2B5EF4-FFF2-40B4-BE49-F238E27FC236}">
                <a16:creationId xmlns:a16="http://schemas.microsoft.com/office/drawing/2014/main" id="{1DDBCBB9-EFFF-F55E-4CF4-DD7DA2CE10FA}"/>
              </a:ext>
            </a:extLst>
          </p:cNvPr>
          <p:cNvSpPr/>
          <p:nvPr/>
        </p:nvSpPr>
        <p:spPr>
          <a:xfrm>
            <a:off x="5463700" y="4157162"/>
            <a:ext cx="6331152" cy="2548993"/>
          </a:xfrm>
          <a:prstGeom prst="rect">
            <a:avLst/>
          </a:prstGeom>
          <a:solidFill>
            <a:schemeClr val="accent1">
              <a:alpha val="0"/>
            </a:schemeClr>
          </a:solidFill>
          <a:ln w="19050">
            <a:solidFill>
              <a:srgbClr val="4472C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Fuzzy Mathematics</a:t>
            </a:r>
            <a:endParaRPr lang="zh-CN" altLang="en-US"/>
          </a:p>
        </p:txBody>
      </p:sp>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B5BDBC01-9CA0-6B0D-388A-217664DE086A}"/>
                  </a:ext>
                </a:extLst>
              </p:cNvPr>
              <p:cNvSpPr txBox="1"/>
              <p:nvPr/>
            </p:nvSpPr>
            <p:spPr>
              <a:xfrm>
                <a:off x="4922628" y="4837874"/>
                <a:ext cx="3148021" cy="9247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CN" altLang="zh-CN" sz="1200" i="1">
                              <a:latin typeface="Cambria Math" panose="02040503050406030204" pitchFamily="18" charset="0"/>
                            </a:rPr>
                          </m:ctrlPr>
                        </m:sSubPr>
                        <m:e>
                          <m:r>
                            <a:rPr lang="en-US" altLang="zh-CN" sz="1200" i="1">
                              <a:latin typeface="Cambria Math" panose="02040503050406030204" pitchFamily="18" charset="0"/>
                            </a:rPr>
                            <m:t>𝑌𝑈</m:t>
                          </m:r>
                        </m:e>
                        <m:sub>
                          <m:r>
                            <a:rPr lang="en-US" altLang="zh-CN" sz="1200" i="1">
                              <a:latin typeface="Cambria Math" panose="02040503050406030204" pitchFamily="18" charset="0"/>
                            </a:rPr>
                            <m:t>1</m:t>
                          </m:r>
                        </m:sub>
                      </m:sSub>
                      <m:r>
                        <a:rPr lang="en-US" altLang="zh-CN" sz="1200" i="1">
                          <a:latin typeface="Cambria Math" panose="02040503050406030204" pitchFamily="18" charset="0"/>
                        </a:rPr>
                        <m:t>=</m:t>
                      </m:r>
                      <m:d>
                        <m:dPr>
                          <m:begChr m:val="{"/>
                          <m:endChr m:val=""/>
                          <m:ctrlPr>
                            <a:rPr lang="zh-CN" altLang="zh-CN" sz="1200" i="1">
                              <a:latin typeface="Cambria Math" panose="02040503050406030204" pitchFamily="18" charset="0"/>
                            </a:rPr>
                          </m:ctrlPr>
                        </m:dPr>
                        <m:e>
                          <m:m>
                            <m:mPr>
                              <m:mcs>
                                <m:mc>
                                  <m:mcPr>
                                    <m:count m:val="2"/>
                                    <m:mcJc m:val="center"/>
                                  </m:mcPr>
                                </m:mc>
                              </m:mcs>
                              <m:ctrlPr>
                                <a:rPr lang="zh-CN" altLang="zh-CN" sz="1200" i="1">
                                  <a:latin typeface="Cambria Math" panose="02040503050406030204" pitchFamily="18" charset="0"/>
                                </a:rPr>
                              </m:ctrlPr>
                            </m:mPr>
                            <m:mr>
                              <m:e>
                                <m:r>
                                  <a:rPr lang="en-US" altLang="zh-CN" sz="1200" i="1">
                                    <a:latin typeface="Cambria Math" panose="02040503050406030204" pitchFamily="18" charset="0"/>
                                  </a:rPr>
                                  <m:t>1</m:t>
                                </m:r>
                              </m:e>
                              <m:e>
                                <m:r>
                                  <a:rPr lang="en-US" altLang="zh-CN" sz="1200" i="1">
                                    <a:latin typeface="Cambria Math" panose="02040503050406030204" pitchFamily="18" charset="0"/>
                                  </a:rPr>
                                  <m:t>0≤</m:t>
                                </m:r>
                                <m:r>
                                  <a:rPr lang="en-US" altLang="zh-CN" sz="1200" i="1">
                                    <a:latin typeface="Cambria Math" panose="02040503050406030204" pitchFamily="18" charset="0"/>
                                  </a:rPr>
                                  <m:t>𝑥</m:t>
                                </m:r>
                                <m:r>
                                  <a:rPr lang="en-US" altLang="zh-CN" sz="1200" i="1">
                                    <a:latin typeface="Cambria Math" panose="02040503050406030204" pitchFamily="18" charset="0"/>
                                  </a:rPr>
                                  <m:t>≤</m:t>
                                </m:r>
                                <m:sSub>
                                  <m:sSubPr>
                                    <m:ctrlPr>
                                      <a:rPr lang="zh-CN" altLang="zh-CN" sz="1200" i="1">
                                        <a:latin typeface="Cambria Math" panose="02040503050406030204" pitchFamily="18" charset="0"/>
                                      </a:rPr>
                                    </m:ctrlPr>
                                  </m:sSubPr>
                                  <m:e>
                                    <m:r>
                                      <a:rPr lang="en-US" altLang="zh-CN" sz="1200" i="1">
                                        <a:latin typeface="Cambria Math" panose="02040503050406030204" pitchFamily="18" charset="0"/>
                                      </a:rPr>
                                      <m:t>𝑠</m:t>
                                    </m:r>
                                  </m:e>
                                  <m:sub>
                                    <m:r>
                                      <a:rPr lang="en-US" altLang="zh-CN" sz="1200" i="1">
                                        <a:latin typeface="Cambria Math" panose="02040503050406030204" pitchFamily="18" charset="0"/>
                                      </a:rPr>
                                      <m:t>1</m:t>
                                    </m:r>
                                  </m:sub>
                                </m:sSub>
                              </m:e>
                            </m:mr>
                            <m:mr>
                              <m:e>
                                <m:f>
                                  <m:fPr>
                                    <m:ctrlPr>
                                      <a:rPr lang="zh-CN" altLang="zh-CN" sz="1200" i="1">
                                        <a:latin typeface="Cambria Math" panose="02040503050406030204" pitchFamily="18" charset="0"/>
                                      </a:rPr>
                                    </m:ctrlPr>
                                  </m:fPr>
                                  <m:num>
                                    <m:sSub>
                                      <m:sSubPr>
                                        <m:ctrlPr>
                                          <a:rPr lang="zh-CN" altLang="zh-CN" sz="1200" i="1">
                                            <a:latin typeface="Cambria Math" panose="02040503050406030204" pitchFamily="18" charset="0"/>
                                          </a:rPr>
                                        </m:ctrlPr>
                                      </m:sSubPr>
                                      <m:e>
                                        <m:r>
                                          <a:rPr lang="en-US" altLang="zh-CN" sz="1200" i="1">
                                            <a:latin typeface="Cambria Math" panose="02040503050406030204" pitchFamily="18" charset="0"/>
                                          </a:rPr>
                                          <m:t>𝑠</m:t>
                                        </m:r>
                                      </m:e>
                                      <m:sub>
                                        <m:r>
                                          <a:rPr lang="en-US" altLang="zh-CN" sz="1200" i="1">
                                            <a:latin typeface="Cambria Math" panose="02040503050406030204" pitchFamily="18" charset="0"/>
                                          </a:rPr>
                                          <m:t>2</m:t>
                                        </m:r>
                                      </m:sub>
                                    </m:sSub>
                                    <m:r>
                                      <a:rPr lang="en-US" altLang="zh-CN" sz="1200" i="1">
                                        <a:latin typeface="Cambria Math" panose="02040503050406030204" pitchFamily="18" charset="0"/>
                                      </a:rPr>
                                      <m:t>−</m:t>
                                    </m:r>
                                    <m:r>
                                      <a:rPr lang="en-US" altLang="zh-CN" sz="1200" i="1">
                                        <a:latin typeface="Cambria Math" panose="02040503050406030204" pitchFamily="18" charset="0"/>
                                      </a:rPr>
                                      <m:t>𝑥</m:t>
                                    </m:r>
                                  </m:num>
                                  <m:den>
                                    <m:sSub>
                                      <m:sSubPr>
                                        <m:ctrlPr>
                                          <a:rPr lang="zh-CN" altLang="zh-CN" sz="1200" i="1">
                                            <a:latin typeface="Cambria Math" panose="02040503050406030204" pitchFamily="18" charset="0"/>
                                          </a:rPr>
                                        </m:ctrlPr>
                                      </m:sSubPr>
                                      <m:e>
                                        <m:r>
                                          <a:rPr lang="en-US" altLang="zh-CN" sz="1200" i="1">
                                            <a:latin typeface="Cambria Math" panose="02040503050406030204" pitchFamily="18" charset="0"/>
                                          </a:rPr>
                                          <m:t>𝑠</m:t>
                                        </m:r>
                                      </m:e>
                                      <m:sub>
                                        <m:r>
                                          <a:rPr lang="en-US" altLang="zh-CN" sz="1200" i="1">
                                            <a:latin typeface="Cambria Math" panose="02040503050406030204" pitchFamily="18" charset="0"/>
                                          </a:rPr>
                                          <m:t>2</m:t>
                                        </m:r>
                                      </m:sub>
                                    </m:sSub>
                                    <m:r>
                                      <a:rPr lang="en-US" altLang="zh-CN" sz="1200" i="1">
                                        <a:latin typeface="Cambria Math" panose="02040503050406030204" pitchFamily="18" charset="0"/>
                                      </a:rPr>
                                      <m:t>−</m:t>
                                    </m:r>
                                    <m:sSub>
                                      <m:sSubPr>
                                        <m:ctrlPr>
                                          <a:rPr lang="zh-CN" altLang="zh-CN" sz="1200" i="1">
                                            <a:latin typeface="Cambria Math" panose="02040503050406030204" pitchFamily="18" charset="0"/>
                                          </a:rPr>
                                        </m:ctrlPr>
                                      </m:sSubPr>
                                      <m:e>
                                        <m:r>
                                          <a:rPr lang="en-US" altLang="zh-CN" sz="1200" i="1">
                                            <a:latin typeface="Cambria Math" panose="02040503050406030204" pitchFamily="18" charset="0"/>
                                          </a:rPr>
                                          <m:t>𝑠</m:t>
                                        </m:r>
                                      </m:e>
                                      <m:sub>
                                        <m:r>
                                          <a:rPr lang="en-US" altLang="zh-CN" sz="1200" i="1">
                                            <a:latin typeface="Cambria Math" panose="02040503050406030204" pitchFamily="18" charset="0"/>
                                          </a:rPr>
                                          <m:t>1</m:t>
                                        </m:r>
                                      </m:sub>
                                    </m:sSub>
                                  </m:den>
                                </m:f>
                              </m:e>
                              <m:e>
                                <m:sSub>
                                  <m:sSubPr>
                                    <m:ctrlPr>
                                      <a:rPr lang="zh-CN" altLang="zh-CN" sz="1200" i="1">
                                        <a:latin typeface="Cambria Math" panose="02040503050406030204" pitchFamily="18" charset="0"/>
                                      </a:rPr>
                                    </m:ctrlPr>
                                  </m:sSubPr>
                                  <m:e>
                                    <m:r>
                                      <a:rPr lang="en-US" altLang="zh-CN" sz="1200" i="1">
                                        <a:latin typeface="Cambria Math" panose="02040503050406030204" pitchFamily="18" charset="0"/>
                                      </a:rPr>
                                      <m:t>𝑠</m:t>
                                    </m:r>
                                  </m:e>
                                  <m:sub>
                                    <m:r>
                                      <a:rPr lang="en-US" altLang="zh-CN" sz="1200" i="1">
                                        <a:latin typeface="Cambria Math" panose="02040503050406030204" pitchFamily="18" charset="0"/>
                                      </a:rPr>
                                      <m:t>1</m:t>
                                    </m:r>
                                  </m:sub>
                                </m:sSub>
                                <m:r>
                                  <a:rPr lang="en-US" altLang="zh-CN" sz="1200" i="1">
                                    <a:latin typeface="Cambria Math" panose="02040503050406030204" pitchFamily="18" charset="0"/>
                                  </a:rPr>
                                  <m:t>&lt;</m:t>
                                </m:r>
                                <m:r>
                                  <a:rPr lang="en-US" altLang="zh-CN" sz="1200" i="1">
                                    <a:latin typeface="Cambria Math" panose="02040503050406030204" pitchFamily="18" charset="0"/>
                                  </a:rPr>
                                  <m:t>𝑥</m:t>
                                </m:r>
                                <m:r>
                                  <a:rPr lang="en-US" altLang="zh-CN" sz="1200" i="1">
                                    <a:latin typeface="Cambria Math" panose="02040503050406030204" pitchFamily="18" charset="0"/>
                                  </a:rPr>
                                  <m:t>≤</m:t>
                                </m:r>
                                <m:sSub>
                                  <m:sSubPr>
                                    <m:ctrlPr>
                                      <a:rPr lang="zh-CN" altLang="zh-CN" sz="1200" i="1">
                                        <a:latin typeface="Cambria Math" panose="02040503050406030204" pitchFamily="18" charset="0"/>
                                      </a:rPr>
                                    </m:ctrlPr>
                                  </m:sSubPr>
                                  <m:e>
                                    <m:r>
                                      <a:rPr lang="en-US" altLang="zh-CN" sz="1200" i="1">
                                        <a:latin typeface="Cambria Math" panose="02040503050406030204" pitchFamily="18" charset="0"/>
                                      </a:rPr>
                                      <m:t>𝑠</m:t>
                                    </m:r>
                                  </m:e>
                                  <m:sub>
                                    <m:r>
                                      <a:rPr lang="en-US" altLang="zh-CN" sz="1200" i="1">
                                        <a:latin typeface="Cambria Math" panose="02040503050406030204" pitchFamily="18" charset="0"/>
                                      </a:rPr>
                                      <m:t>2</m:t>
                                    </m:r>
                                  </m:sub>
                                </m:sSub>
                              </m:e>
                            </m:mr>
                            <m:mr>
                              <m:e>
                                <m:r>
                                  <a:rPr lang="en-US" altLang="zh-CN" sz="1200" i="1">
                                    <a:latin typeface="Cambria Math" panose="02040503050406030204" pitchFamily="18" charset="0"/>
                                  </a:rPr>
                                  <m:t>0</m:t>
                                </m:r>
                              </m:e>
                              <m:e>
                                <m:r>
                                  <a:rPr lang="en-US" altLang="zh-CN" sz="1200" i="1">
                                    <a:latin typeface="Cambria Math" panose="02040503050406030204" pitchFamily="18" charset="0"/>
                                  </a:rPr>
                                  <m:t>𝑥</m:t>
                                </m:r>
                                <m:r>
                                  <a:rPr lang="en-US" altLang="zh-CN" sz="1200" i="1">
                                    <a:latin typeface="Cambria Math" panose="02040503050406030204" pitchFamily="18" charset="0"/>
                                  </a:rPr>
                                  <m:t>≥</m:t>
                                </m:r>
                                <m:sSub>
                                  <m:sSubPr>
                                    <m:ctrlPr>
                                      <a:rPr lang="zh-CN" altLang="zh-CN" sz="1200" i="1">
                                        <a:latin typeface="Cambria Math" panose="02040503050406030204" pitchFamily="18" charset="0"/>
                                      </a:rPr>
                                    </m:ctrlPr>
                                  </m:sSubPr>
                                  <m:e>
                                    <m:r>
                                      <a:rPr lang="en-US" altLang="zh-CN" sz="1200" i="1">
                                        <a:latin typeface="Cambria Math" panose="02040503050406030204" pitchFamily="18" charset="0"/>
                                      </a:rPr>
                                      <m:t>𝑠</m:t>
                                    </m:r>
                                  </m:e>
                                  <m:sub>
                                    <m:r>
                                      <a:rPr lang="en-US" altLang="zh-CN" sz="1200" i="1">
                                        <a:latin typeface="Cambria Math" panose="02040503050406030204" pitchFamily="18" charset="0"/>
                                      </a:rPr>
                                      <m:t>2</m:t>
                                    </m:r>
                                  </m:sub>
                                </m:sSub>
                              </m:e>
                            </m:mr>
                          </m:m>
                        </m:e>
                      </m:d>
                    </m:oMath>
                  </m:oMathPara>
                </a14:m>
                <a:endParaRPr lang="zh-CN" altLang="en-US" sz="1200" dirty="0"/>
              </a:p>
            </p:txBody>
          </p:sp>
        </mc:Choice>
        <mc:Fallback xmlns="">
          <p:sp>
            <p:nvSpPr>
              <p:cNvPr id="41" name="文本框 40">
                <a:extLst>
                  <a:ext uri="{FF2B5EF4-FFF2-40B4-BE49-F238E27FC236}">
                    <a16:creationId xmlns:a16="http://schemas.microsoft.com/office/drawing/2014/main" id="{B5BDBC01-9CA0-6B0D-388A-217664DE086A}"/>
                  </a:ext>
                </a:extLst>
              </p:cNvPr>
              <p:cNvSpPr txBox="1">
                <a:spLocks noRot="1" noChangeAspect="1" noMove="1" noResize="1" noEditPoints="1" noAdjustHandles="1" noChangeArrowheads="1" noChangeShapeType="1" noTextEdit="1"/>
              </p:cNvSpPr>
              <p:nvPr/>
            </p:nvSpPr>
            <p:spPr>
              <a:xfrm>
                <a:off x="4922628" y="4837874"/>
                <a:ext cx="3148021" cy="924740"/>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矩形 41">
                <a:extLst>
                  <a:ext uri="{FF2B5EF4-FFF2-40B4-BE49-F238E27FC236}">
                    <a16:creationId xmlns:a16="http://schemas.microsoft.com/office/drawing/2014/main" id="{CCAC7F85-DD7D-B8AF-538E-C553AC6BFA67}"/>
                  </a:ext>
                </a:extLst>
              </p:cNvPr>
              <p:cNvSpPr/>
              <p:nvPr/>
            </p:nvSpPr>
            <p:spPr>
              <a:xfrm>
                <a:off x="6972650" y="4700374"/>
                <a:ext cx="3169893" cy="1229824"/>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𝑌𝑈</m:t>
                          </m:r>
                        </m:e>
                        <m:sub>
                          <m:r>
                            <a:rPr lang="zh-CN" altLang="en-US" sz="1200">
                              <a:latin typeface="Cambria Math" panose="02040503050406030204" pitchFamily="18" charset="0"/>
                            </a:rPr>
                            <m:t>2</m:t>
                          </m:r>
                        </m:sub>
                      </m:sSub>
                      <m:r>
                        <a:rPr lang="zh-CN" altLang="en-US" sz="1200">
                          <a:latin typeface="Cambria Math" panose="02040503050406030204" pitchFamily="18" charset="0"/>
                        </a:rPr>
                        <m:t>=</m:t>
                      </m:r>
                      <m:d>
                        <m:dPr>
                          <m:begChr m:val="{"/>
                          <m:endChr m:val=""/>
                          <m:ctrlPr>
                            <a:rPr lang="zh-CN" altLang="en-US" sz="1200" i="1">
                              <a:latin typeface="Cambria Math" panose="02040503050406030204" pitchFamily="18" charset="0"/>
                            </a:rPr>
                          </m:ctrlPr>
                        </m:dPr>
                        <m:e>
                          <m:eqArr>
                            <m:eqArrPr>
                              <m:ctrlPr>
                                <a:rPr lang="zh-CN" altLang="en-US" sz="1200" i="1">
                                  <a:latin typeface="Cambria Math" panose="02040503050406030204" pitchFamily="18" charset="0"/>
                                </a:rPr>
                              </m:ctrlPr>
                            </m:eqArrPr>
                            <m:e>
                              <m:r>
                                <a:rPr lang="zh-CN" altLang="en-US" sz="1200">
                                  <a:latin typeface="Cambria Math" panose="02040503050406030204" pitchFamily="18" charset="0"/>
                                </a:rPr>
                                <m:t>&amp;</m:t>
                              </m:r>
                              <m:m>
                                <m:mPr>
                                  <m:mcs>
                                    <m:mc>
                                      <m:mcPr>
                                        <m:count m:val="2"/>
                                        <m:mcJc m:val="center"/>
                                      </m:mcPr>
                                    </m:mc>
                                  </m:mcs>
                                  <m:ctrlPr>
                                    <a:rPr lang="zh-CN" altLang="en-US" sz="1200" i="1">
                                      <a:latin typeface="Cambria Math" panose="02040503050406030204" pitchFamily="18" charset="0"/>
                                    </a:rPr>
                                  </m:ctrlPr>
                                </m:mPr>
                                <m:mr>
                                  <m:e>
                                    <m:r>
                                      <a:rPr lang="zh-CN" altLang="en-US" sz="1200">
                                        <a:latin typeface="Cambria Math" panose="02040503050406030204" pitchFamily="18" charset="0"/>
                                      </a:rPr>
                                      <m:t>0</m:t>
                                    </m:r>
                                  </m:e>
                                  <m:e>
                                    <m:r>
                                      <a:rPr lang="zh-CN" altLang="en-US" sz="1200" i="1">
                                        <a:latin typeface="Cambria Math" panose="02040503050406030204" pitchFamily="18" charset="0"/>
                                      </a:rPr>
                                      <m:t>𝑥</m:t>
                                    </m:r>
                                    <m:r>
                                      <a:rPr lang="zh-CN" altLang="en-US" sz="1200">
                                        <a:latin typeface="Cambria Math" panose="02040503050406030204" pitchFamily="18" charset="0"/>
                                      </a:rPr>
                                      <m:t>≤</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𝑠</m:t>
                                        </m:r>
                                      </m:e>
                                      <m:sub>
                                        <m:r>
                                          <a:rPr lang="zh-CN" altLang="en-US" sz="1200">
                                            <a:latin typeface="Cambria Math" panose="02040503050406030204" pitchFamily="18" charset="0"/>
                                          </a:rPr>
                                          <m:t>1</m:t>
                                        </m:r>
                                      </m:sub>
                                    </m:sSub>
                                  </m:e>
                                </m:mr>
                                <m:mr>
                                  <m:e>
                                    <m:f>
                                      <m:fPr>
                                        <m:ctrlPr>
                                          <a:rPr lang="zh-CN" altLang="en-US" sz="1200" i="1">
                                            <a:latin typeface="Cambria Math" panose="02040503050406030204" pitchFamily="18" charset="0"/>
                                          </a:rPr>
                                        </m:ctrlPr>
                                      </m:fPr>
                                      <m:num>
                                        <m:r>
                                          <a:rPr lang="zh-CN" altLang="en-US" sz="1200" i="1">
                                            <a:latin typeface="Cambria Math" panose="02040503050406030204" pitchFamily="18" charset="0"/>
                                          </a:rPr>
                                          <m:t>𝑥</m:t>
                                        </m:r>
                                        <m:r>
                                          <a:rPr lang="zh-CN" altLang="en-US" sz="1200">
                                            <a:latin typeface="Cambria Math" panose="02040503050406030204" pitchFamily="18" charset="0"/>
                                          </a:rPr>
                                          <m:t>−</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𝑠</m:t>
                                            </m:r>
                                          </m:e>
                                          <m:sub>
                                            <m:r>
                                              <a:rPr lang="zh-CN" altLang="en-US" sz="1200">
                                                <a:latin typeface="Cambria Math" panose="02040503050406030204" pitchFamily="18" charset="0"/>
                                              </a:rPr>
                                              <m:t>1</m:t>
                                            </m:r>
                                          </m:sub>
                                        </m:sSub>
                                      </m:num>
                                      <m:den>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𝑠</m:t>
                                            </m:r>
                                          </m:e>
                                          <m:sub>
                                            <m:r>
                                              <a:rPr lang="zh-CN" altLang="en-US" sz="1200">
                                                <a:latin typeface="Cambria Math" panose="02040503050406030204" pitchFamily="18" charset="0"/>
                                              </a:rPr>
                                              <m:t>2</m:t>
                                            </m:r>
                                          </m:sub>
                                        </m:sSub>
                                        <m:r>
                                          <a:rPr lang="zh-CN" altLang="en-US" sz="1200">
                                            <a:latin typeface="Cambria Math" panose="02040503050406030204" pitchFamily="18" charset="0"/>
                                          </a:rPr>
                                          <m:t>−</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𝑠</m:t>
                                            </m:r>
                                          </m:e>
                                          <m:sub>
                                            <m:r>
                                              <a:rPr lang="zh-CN" altLang="en-US" sz="1200">
                                                <a:latin typeface="Cambria Math" panose="02040503050406030204" pitchFamily="18" charset="0"/>
                                              </a:rPr>
                                              <m:t>1</m:t>
                                            </m:r>
                                          </m:sub>
                                        </m:sSub>
                                      </m:den>
                                    </m:f>
                                  </m:e>
                                  <m:e>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𝑠</m:t>
                                        </m:r>
                                      </m:e>
                                      <m:sub>
                                        <m:r>
                                          <a:rPr lang="zh-CN" altLang="en-US" sz="1200">
                                            <a:latin typeface="Cambria Math" panose="02040503050406030204" pitchFamily="18" charset="0"/>
                                          </a:rPr>
                                          <m:t>1</m:t>
                                        </m:r>
                                      </m:sub>
                                    </m:sSub>
                                    <m:r>
                                      <a:rPr lang="zh-CN" altLang="en-US" sz="1200">
                                        <a:latin typeface="Cambria Math" panose="02040503050406030204" pitchFamily="18" charset="0"/>
                                      </a:rPr>
                                      <m:t>&lt;</m:t>
                                    </m:r>
                                    <m:r>
                                      <a:rPr lang="zh-CN" altLang="en-US" sz="1200" i="1">
                                        <a:latin typeface="Cambria Math" panose="02040503050406030204" pitchFamily="18" charset="0"/>
                                      </a:rPr>
                                      <m:t>𝑥</m:t>
                                    </m:r>
                                    <m:r>
                                      <a:rPr lang="zh-CN" altLang="en-US" sz="1200">
                                        <a:latin typeface="Cambria Math" panose="02040503050406030204" pitchFamily="18" charset="0"/>
                                      </a:rPr>
                                      <m:t>≤</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𝑠</m:t>
                                        </m:r>
                                      </m:e>
                                      <m:sub>
                                        <m:r>
                                          <a:rPr lang="zh-CN" altLang="en-US" sz="1200">
                                            <a:latin typeface="Cambria Math" panose="02040503050406030204" pitchFamily="18" charset="0"/>
                                          </a:rPr>
                                          <m:t>2</m:t>
                                        </m:r>
                                      </m:sub>
                                    </m:sSub>
                                  </m:e>
                                </m:mr>
                                <m:mr>
                                  <m:e>
                                    <m:f>
                                      <m:fPr>
                                        <m:ctrlPr>
                                          <a:rPr lang="zh-CN" altLang="en-US" sz="1200" i="1">
                                            <a:latin typeface="Cambria Math" panose="02040503050406030204" pitchFamily="18" charset="0"/>
                                          </a:rPr>
                                        </m:ctrlPr>
                                      </m:fPr>
                                      <m:num>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𝑠</m:t>
                                            </m:r>
                                          </m:e>
                                          <m:sub>
                                            <m:r>
                                              <a:rPr lang="zh-CN" altLang="en-US" sz="1200">
                                                <a:latin typeface="Cambria Math" panose="02040503050406030204" pitchFamily="18" charset="0"/>
                                              </a:rPr>
                                              <m:t>3</m:t>
                                            </m:r>
                                          </m:sub>
                                        </m:sSub>
                                        <m:r>
                                          <a:rPr lang="zh-CN" altLang="en-US" sz="1200">
                                            <a:latin typeface="Cambria Math" panose="02040503050406030204" pitchFamily="18" charset="0"/>
                                          </a:rPr>
                                          <m:t>−</m:t>
                                        </m:r>
                                        <m:r>
                                          <a:rPr lang="zh-CN" altLang="en-US" sz="1200" i="1">
                                            <a:latin typeface="Cambria Math" panose="02040503050406030204" pitchFamily="18" charset="0"/>
                                          </a:rPr>
                                          <m:t>𝑥</m:t>
                                        </m:r>
                                      </m:num>
                                      <m:den>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𝑠</m:t>
                                            </m:r>
                                          </m:e>
                                          <m:sub>
                                            <m:r>
                                              <a:rPr lang="zh-CN" altLang="en-US" sz="1200">
                                                <a:latin typeface="Cambria Math" panose="02040503050406030204" pitchFamily="18" charset="0"/>
                                              </a:rPr>
                                              <m:t>3</m:t>
                                            </m:r>
                                          </m:sub>
                                        </m:sSub>
                                        <m:r>
                                          <a:rPr lang="zh-CN" altLang="en-US" sz="1200">
                                            <a:latin typeface="Cambria Math" panose="02040503050406030204" pitchFamily="18" charset="0"/>
                                          </a:rPr>
                                          <m:t>−</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𝑠</m:t>
                                            </m:r>
                                          </m:e>
                                          <m:sub>
                                            <m:r>
                                              <a:rPr lang="zh-CN" altLang="en-US" sz="1200">
                                                <a:latin typeface="Cambria Math" panose="02040503050406030204" pitchFamily="18" charset="0"/>
                                              </a:rPr>
                                              <m:t>2</m:t>
                                            </m:r>
                                          </m:sub>
                                        </m:sSub>
                                      </m:den>
                                    </m:f>
                                  </m:e>
                                  <m:e>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𝑠</m:t>
                                        </m:r>
                                      </m:e>
                                      <m:sub>
                                        <m:r>
                                          <a:rPr lang="zh-CN" altLang="en-US" sz="1200">
                                            <a:latin typeface="Cambria Math" panose="02040503050406030204" pitchFamily="18" charset="0"/>
                                          </a:rPr>
                                          <m:t>2</m:t>
                                        </m:r>
                                      </m:sub>
                                    </m:sSub>
                                    <m:r>
                                      <a:rPr lang="zh-CN" altLang="en-US" sz="1200">
                                        <a:latin typeface="Cambria Math" panose="02040503050406030204" pitchFamily="18" charset="0"/>
                                      </a:rPr>
                                      <m:t>&lt;</m:t>
                                    </m:r>
                                    <m:r>
                                      <a:rPr lang="zh-CN" altLang="en-US" sz="1200" i="1">
                                        <a:latin typeface="Cambria Math" panose="02040503050406030204" pitchFamily="18" charset="0"/>
                                      </a:rPr>
                                      <m:t>𝑥</m:t>
                                    </m:r>
                                    <m:r>
                                      <a:rPr lang="zh-CN" altLang="en-US" sz="1200">
                                        <a:latin typeface="Cambria Math" panose="02040503050406030204" pitchFamily="18" charset="0"/>
                                      </a:rPr>
                                      <m:t>≤</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𝑠</m:t>
                                        </m:r>
                                      </m:e>
                                      <m:sub>
                                        <m:r>
                                          <a:rPr lang="zh-CN" altLang="en-US" sz="1200">
                                            <a:latin typeface="Cambria Math" panose="02040503050406030204" pitchFamily="18" charset="0"/>
                                          </a:rPr>
                                          <m:t>3</m:t>
                                        </m:r>
                                      </m:sub>
                                    </m:sSub>
                                  </m:e>
                                </m:mr>
                              </m:m>
                            </m:e>
                            <m:e>
                              <m:r>
                                <a:rPr lang="zh-CN" altLang="en-US" sz="1200">
                                  <a:latin typeface="Cambria Math" panose="02040503050406030204" pitchFamily="18" charset="0"/>
                                </a:rPr>
                                <m:t>&amp;</m:t>
                              </m:r>
                              <m:m>
                                <m:mPr>
                                  <m:mcs>
                                    <m:mc>
                                      <m:mcPr>
                                        <m:count m:val="2"/>
                                        <m:mcJc m:val="center"/>
                                      </m:mcPr>
                                    </m:mc>
                                  </m:mcs>
                                  <m:ctrlPr>
                                    <a:rPr lang="zh-CN" altLang="en-US" sz="1200" i="1">
                                      <a:latin typeface="Cambria Math" panose="02040503050406030204" pitchFamily="18" charset="0"/>
                                    </a:rPr>
                                  </m:ctrlPr>
                                </m:mPr>
                                <m:mr>
                                  <m:e>
                                    <m:r>
                                      <m:rPr>
                                        <m:brk m:alnAt="7"/>
                                      </m:rPr>
                                      <a:rPr lang="en-US" altLang="zh-CN" sz="1200">
                                        <a:latin typeface="Cambria Math" panose="02040503050406030204" pitchFamily="18" charset="0"/>
                                      </a:rPr>
                                      <m:t> </m:t>
                                    </m:r>
                                    <m:r>
                                      <a:rPr lang="en-US" altLang="zh-CN" sz="1200">
                                        <a:latin typeface="Cambria Math" panose="02040503050406030204" pitchFamily="18" charset="0"/>
                                      </a:rPr>
                                      <m:t>     </m:t>
                                    </m:r>
                                    <m:r>
                                      <a:rPr lang="zh-CN" altLang="en-US" sz="1200">
                                        <a:latin typeface="Cambria Math" panose="02040503050406030204" pitchFamily="18" charset="0"/>
                                      </a:rPr>
                                      <m:t>0</m:t>
                                    </m:r>
                                  </m:e>
                                  <m:e>
                                    <m:r>
                                      <a:rPr lang="en-US" altLang="zh-CN" sz="1200">
                                        <a:latin typeface="Cambria Math" panose="02040503050406030204" pitchFamily="18" charset="0"/>
                                      </a:rPr>
                                      <m:t>          </m:t>
                                    </m:r>
                                    <m:r>
                                      <a:rPr lang="zh-CN" altLang="en-US" sz="1200">
                                        <a:latin typeface="Cambria Math" panose="02040503050406030204" pitchFamily="18" charset="0"/>
                                      </a:rPr>
                                      <m:t> </m:t>
                                    </m:r>
                                    <m:r>
                                      <a:rPr lang="zh-CN" altLang="en-US" sz="1200" i="1">
                                        <a:latin typeface="Cambria Math" panose="02040503050406030204" pitchFamily="18" charset="0"/>
                                      </a:rPr>
                                      <m:t>𝑥</m:t>
                                    </m:r>
                                    <m:r>
                                      <a:rPr lang="zh-CN" altLang="en-US" sz="1200">
                                        <a:latin typeface="Cambria Math" panose="02040503050406030204" pitchFamily="18" charset="0"/>
                                      </a:rPr>
                                      <m:t>≥</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𝑠</m:t>
                                        </m:r>
                                      </m:e>
                                      <m:sub>
                                        <m:r>
                                          <a:rPr lang="zh-CN" altLang="en-US" sz="1200">
                                            <a:latin typeface="Cambria Math" panose="02040503050406030204" pitchFamily="18" charset="0"/>
                                          </a:rPr>
                                          <m:t>3</m:t>
                                        </m:r>
                                      </m:sub>
                                    </m:sSub>
                                  </m:e>
                                </m:mr>
                              </m:m>
                            </m:e>
                          </m:eqArr>
                        </m:e>
                      </m:d>
                    </m:oMath>
                  </m:oMathPara>
                </a14:m>
                <a:endParaRPr lang="zh-CN" altLang="en-US" sz="1200" dirty="0"/>
              </a:p>
            </p:txBody>
          </p:sp>
        </mc:Choice>
        <mc:Fallback xmlns="">
          <p:sp>
            <p:nvSpPr>
              <p:cNvPr id="42" name="矩形 41">
                <a:extLst>
                  <a:ext uri="{FF2B5EF4-FFF2-40B4-BE49-F238E27FC236}">
                    <a16:creationId xmlns:a16="http://schemas.microsoft.com/office/drawing/2014/main" id="{CCAC7F85-DD7D-B8AF-538E-C553AC6BFA67}"/>
                  </a:ext>
                </a:extLst>
              </p:cNvPr>
              <p:cNvSpPr>
                <a:spLocks noRot="1" noChangeAspect="1" noMove="1" noResize="1" noEditPoints="1" noAdjustHandles="1" noChangeArrowheads="1" noChangeShapeType="1" noTextEdit="1"/>
              </p:cNvSpPr>
              <p:nvPr/>
            </p:nvSpPr>
            <p:spPr>
              <a:xfrm>
                <a:off x="6972650" y="4700374"/>
                <a:ext cx="3169893" cy="1229824"/>
              </a:xfrm>
              <a:prstGeom prst="rect">
                <a:avLst/>
              </a:prstGeom>
              <a:blipFill>
                <a:blip r:embed="rId1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矩形 42">
                <a:extLst>
                  <a:ext uri="{FF2B5EF4-FFF2-40B4-BE49-F238E27FC236}">
                    <a16:creationId xmlns:a16="http://schemas.microsoft.com/office/drawing/2014/main" id="{DECD7010-40E5-322F-779B-C6A6B7622101}"/>
                  </a:ext>
                </a:extLst>
              </p:cNvPr>
              <p:cNvSpPr/>
              <p:nvPr/>
            </p:nvSpPr>
            <p:spPr>
              <a:xfrm>
                <a:off x="8991437" y="4820635"/>
                <a:ext cx="3302544" cy="92474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𝑌𝑈</m:t>
                          </m:r>
                        </m:e>
                        <m:sub>
                          <m:r>
                            <a:rPr lang="zh-CN" altLang="en-US" sz="1200">
                              <a:latin typeface="Cambria Math" panose="02040503050406030204" pitchFamily="18" charset="0"/>
                            </a:rPr>
                            <m:t>3</m:t>
                          </m:r>
                        </m:sub>
                      </m:sSub>
                      <m:r>
                        <a:rPr lang="zh-CN" altLang="en-US" sz="1200">
                          <a:latin typeface="Cambria Math" panose="02040503050406030204" pitchFamily="18" charset="0"/>
                        </a:rPr>
                        <m:t>=</m:t>
                      </m:r>
                      <m:d>
                        <m:dPr>
                          <m:begChr m:val="{"/>
                          <m:endChr m:val=""/>
                          <m:ctrlPr>
                            <a:rPr lang="zh-CN" altLang="en-US" sz="1200" i="1">
                              <a:latin typeface="Cambria Math" panose="02040503050406030204" pitchFamily="18" charset="0"/>
                            </a:rPr>
                          </m:ctrlPr>
                        </m:dPr>
                        <m:e>
                          <m:m>
                            <m:mPr>
                              <m:mcs>
                                <m:mc>
                                  <m:mcPr>
                                    <m:count m:val="2"/>
                                    <m:mcJc m:val="center"/>
                                  </m:mcPr>
                                </m:mc>
                              </m:mcs>
                              <m:ctrlPr>
                                <a:rPr lang="zh-CN" altLang="en-US" sz="1200" i="1">
                                  <a:latin typeface="Cambria Math" panose="02040503050406030204" pitchFamily="18" charset="0"/>
                                </a:rPr>
                              </m:ctrlPr>
                            </m:mPr>
                            <m:mr>
                              <m:e>
                                <m:r>
                                  <a:rPr lang="zh-CN" altLang="en-US" sz="1200">
                                    <a:latin typeface="Cambria Math" panose="02040503050406030204" pitchFamily="18" charset="0"/>
                                  </a:rPr>
                                  <m:t>0</m:t>
                                </m:r>
                              </m:e>
                              <m:e>
                                <m:r>
                                  <a:rPr lang="zh-CN" altLang="en-US" sz="1200" i="1">
                                    <a:latin typeface="Cambria Math" panose="02040503050406030204" pitchFamily="18" charset="0"/>
                                  </a:rPr>
                                  <m:t>𝑥</m:t>
                                </m:r>
                                <m:r>
                                  <a:rPr lang="zh-CN" altLang="en-US" sz="1200">
                                    <a:latin typeface="Cambria Math" panose="02040503050406030204" pitchFamily="18" charset="0"/>
                                  </a:rPr>
                                  <m:t>≤</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𝑠</m:t>
                                    </m:r>
                                  </m:e>
                                  <m:sub>
                                    <m:r>
                                      <a:rPr lang="zh-CN" altLang="en-US" sz="1200">
                                        <a:latin typeface="Cambria Math" panose="02040503050406030204" pitchFamily="18" charset="0"/>
                                      </a:rPr>
                                      <m:t>2</m:t>
                                    </m:r>
                                  </m:sub>
                                </m:sSub>
                              </m:e>
                            </m:mr>
                            <m:mr>
                              <m:e>
                                <m:f>
                                  <m:fPr>
                                    <m:ctrlPr>
                                      <a:rPr lang="zh-CN" altLang="en-US" sz="1200" i="1">
                                        <a:latin typeface="Cambria Math" panose="02040503050406030204" pitchFamily="18" charset="0"/>
                                      </a:rPr>
                                    </m:ctrlPr>
                                  </m:fPr>
                                  <m:num>
                                    <m:r>
                                      <a:rPr lang="zh-CN" altLang="en-US" sz="1200" i="1">
                                        <a:latin typeface="Cambria Math" panose="02040503050406030204" pitchFamily="18" charset="0"/>
                                      </a:rPr>
                                      <m:t>𝑥</m:t>
                                    </m:r>
                                    <m:r>
                                      <a:rPr lang="zh-CN" altLang="en-US" sz="1200">
                                        <a:latin typeface="Cambria Math" panose="02040503050406030204" pitchFamily="18" charset="0"/>
                                      </a:rPr>
                                      <m:t>−</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𝑠</m:t>
                                        </m:r>
                                      </m:e>
                                      <m:sub>
                                        <m:r>
                                          <a:rPr lang="zh-CN" altLang="en-US" sz="1200">
                                            <a:latin typeface="Cambria Math" panose="02040503050406030204" pitchFamily="18" charset="0"/>
                                          </a:rPr>
                                          <m:t>2</m:t>
                                        </m:r>
                                      </m:sub>
                                    </m:sSub>
                                  </m:num>
                                  <m:den>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𝑠</m:t>
                                        </m:r>
                                      </m:e>
                                      <m:sub>
                                        <m:r>
                                          <a:rPr lang="zh-CN" altLang="en-US" sz="1200">
                                            <a:latin typeface="Cambria Math" panose="02040503050406030204" pitchFamily="18" charset="0"/>
                                          </a:rPr>
                                          <m:t>3</m:t>
                                        </m:r>
                                      </m:sub>
                                    </m:sSub>
                                    <m:r>
                                      <a:rPr lang="zh-CN" altLang="en-US" sz="1200">
                                        <a:latin typeface="Cambria Math" panose="02040503050406030204" pitchFamily="18" charset="0"/>
                                      </a:rPr>
                                      <m:t>−</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𝑠</m:t>
                                        </m:r>
                                      </m:e>
                                      <m:sub>
                                        <m:r>
                                          <a:rPr lang="zh-CN" altLang="en-US" sz="1200">
                                            <a:latin typeface="Cambria Math" panose="02040503050406030204" pitchFamily="18" charset="0"/>
                                          </a:rPr>
                                          <m:t>2</m:t>
                                        </m:r>
                                      </m:sub>
                                    </m:sSub>
                                  </m:den>
                                </m:f>
                              </m:e>
                              <m:e>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𝑠</m:t>
                                    </m:r>
                                  </m:e>
                                  <m:sub>
                                    <m:r>
                                      <a:rPr lang="zh-CN" altLang="en-US" sz="1200">
                                        <a:latin typeface="Cambria Math" panose="02040503050406030204" pitchFamily="18" charset="0"/>
                                      </a:rPr>
                                      <m:t>2</m:t>
                                    </m:r>
                                  </m:sub>
                                </m:sSub>
                                <m:r>
                                  <a:rPr lang="zh-CN" altLang="en-US" sz="1200">
                                    <a:latin typeface="Cambria Math" panose="02040503050406030204" pitchFamily="18" charset="0"/>
                                  </a:rPr>
                                  <m:t>&lt;</m:t>
                                </m:r>
                                <m:r>
                                  <a:rPr lang="zh-CN" altLang="en-US" sz="1200" i="1">
                                    <a:latin typeface="Cambria Math" panose="02040503050406030204" pitchFamily="18" charset="0"/>
                                  </a:rPr>
                                  <m:t>𝑥</m:t>
                                </m:r>
                                <m:r>
                                  <a:rPr lang="zh-CN" altLang="en-US" sz="1200">
                                    <a:latin typeface="Cambria Math" panose="02040503050406030204" pitchFamily="18" charset="0"/>
                                  </a:rPr>
                                  <m:t>≤</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𝑠</m:t>
                                    </m:r>
                                  </m:e>
                                  <m:sub>
                                    <m:r>
                                      <a:rPr lang="zh-CN" altLang="en-US" sz="1200">
                                        <a:latin typeface="Cambria Math" panose="02040503050406030204" pitchFamily="18" charset="0"/>
                                      </a:rPr>
                                      <m:t>3</m:t>
                                    </m:r>
                                  </m:sub>
                                </m:sSub>
                              </m:e>
                            </m:mr>
                            <m:mr>
                              <m:e>
                                <m:r>
                                  <a:rPr lang="zh-CN" altLang="en-US" sz="1200">
                                    <a:latin typeface="Cambria Math" panose="02040503050406030204" pitchFamily="18" charset="0"/>
                                  </a:rPr>
                                  <m:t>1</m:t>
                                </m:r>
                              </m:e>
                              <m:e>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𝑠</m:t>
                                    </m:r>
                                  </m:e>
                                  <m:sub>
                                    <m:r>
                                      <a:rPr lang="zh-CN" altLang="en-US" sz="1200">
                                        <a:latin typeface="Cambria Math" panose="02040503050406030204" pitchFamily="18" charset="0"/>
                                      </a:rPr>
                                      <m:t>3</m:t>
                                    </m:r>
                                  </m:sub>
                                </m:sSub>
                                <m:r>
                                  <a:rPr lang="zh-CN" altLang="en-US" sz="1200">
                                    <a:latin typeface="Cambria Math" panose="02040503050406030204" pitchFamily="18" charset="0"/>
                                  </a:rPr>
                                  <m:t>&lt;</m:t>
                                </m:r>
                                <m:r>
                                  <a:rPr lang="zh-CN" altLang="en-US" sz="1200" i="1">
                                    <a:latin typeface="Cambria Math" panose="02040503050406030204" pitchFamily="18" charset="0"/>
                                  </a:rPr>
                                  <m:t>𝑥</m:t>
                                </m:r>
                              </m:e>
                            </m:mr>
                          </m:m>
                        </m:e>
                      </m:d>
                    </m:oMath>
                  </m:oMathPara>
                </a14:m>
                <a:endParaRPr lang="zh-CN" altLang="en-US" sz="1200" dirty="0"/>
              </a:p>
            </p:txBody>
          </p:sp>
        </mc:Choice>
        <mc:Fallback xmlns="">
          <p:sp>
            <p:nvSpPr>
              <p:cNvPr id="43" name="矩形 42">
                <a:extLst>
                  <a:ext uri="{FF2B5EF4-FFF2-40B4-BE49-F238E27FC236}">
                    <a16:creationId xmlns:a16="http://schemas.microsoft.com/office/drawing/2014/main" id="{DECD7010-40E5-322F-779B-C6A6B7622101}"/>
                  </a:ext>
                </a:extLst>
              </p:cNvPr>
              <p:cNvSpPr>
                <a:spLocks noRot="1" noChangeAspect="1" noMove="1" noResize="1" noEditPoints="1" noAdjustHandles="1" noChangeArrowheads="1" noChangeShapeType="1" noTextEdit="1"/>
              </p:cNvSpPr>
              <p:nvPr/>
            </p:nvSpPr>
            <p:spPr>
              <a:xfrm>
                <a:off x="8991437" y="4820635"/>
                <a:ext cx="3302544" cy="924740"/>
              </a:xfrm>
              <a:prstGeom prst="rect">
                <a:avLst/>
              </a:prstGeom>
              <a:blipFill>
                <a:blip r:embed="rId14"/>
                <a:stretch>
                  <a:fillRect/>
                </a:stretch>
              </a:blipFill>
            </p:spPr>
            <p:txBody>
              <a:bodyPr/>
              <a:lstStyle/>
              <a:p>
                <a:r>
                  <a:rPr lang="zh-CN" altLang="en-US">
                    <a:noFill/>
                  </a:rPr>
                  <a:t> </a:t>
                </a:r>
              </a:p>
            </p:txBody>
          </p:sp>
        </mc:Fallback>
      </mc:AlternateContent>
      <p:sp>
        <p:nvSpPr>
          <p:cNvPr id="44" name="矩形 43">
            <a:extLst>
              <a:ext uri="{FF2B5EF4-FFF2-40B4-BE49-F238E27FC236}">
                <a16:creationId xmlns:a16="http://schemas.microsoft.com/office/drawing/2014/main" id="{654A43F8-54F0-85BD-7D52-AC747DBE0766}"/>
              </a:ext>
            </a:extLst>
          </p:cNvPr>
          <p:cNvSpPr/>
          <p:nvPr/>
        </p:nvSpPr>
        <p:spPr>
          <a:xfrm>
            <a:off x="5601126" y="6146108"/>
            <a:ext cx="6152255" cy="523220"/>
          </a:xfrm>
          <a:prstGeom prst="rect">
            <a:avLst/>
          </a:prstGeom>
        </p:spPr>
        <p:txBody>
          <a:bodyPr wrap="square">
            <a:spAutoFit/>
          </a:bodyPr>
          <a:lstStyle/>
          <a:p>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Fuzzy mathematics is a method of evaluation based on multiple variables, and is a way to delineate fuzzy boundaries between things in terms of affiliation.</a:t>
            </a:r>
          </a:p>
        </p:txBody>
      </p:sp>
      <mc:AlternateContent xmlns:mc="http://schemas.openxmlformats.org/markup-compatibility/2006" xmlns:a14="http://schemas.microsoft.com/office/drawing/2010/main">
        <mc:Choice Requires="a14">
          <p:sp>
            <p:nvSpPr>
              <p:cNvPr id="45" name="矩形 44">
                <a:extLst>
                  <a:ext uri="{FF2B5EF4-FFF2-40B4-BE49-F238E27FC236}">
                    <a16:creationId xmlns:a16="http://schemas.microsoft.com/office/drawing/2014/main" id="{7409DF83-F8BD-3135-9825-B379EE5F6940}"/>
                  </a:ext>
                </a:extLst>
              </p:cNvPr>
              <p:cNvSpPr/>
              <p:nvPr/>
            </p:nvSpPr>
            <p:spPr>
              <a:xfrm>
                <a:off x="5930275" y="5855094"/>
                <a:ext cx="3471078" cy="307777"/>
              </a:xfrm>
              <a:prstGeom prst="rect">
                <a:avLst/>
              </a:prstGeom>
            </p:spPr>
            <p:txBody>
              <a:bodyPr wrap="none">
                <a:spAutoFit/>
              </a:bodyPr>
              <a:lstStyle/>
              <a:p>
                <a14:m>
                  <m:oMath xmlns:m="http://schemas.openxmlformats.org/officeDocument/2006/math">
                    <m:sSub>
                      <m:sSubPr>
                        <m:ctrlPr>
                          <a:rPr lang="zh-CN" altLang="zh-CN" sz="1400" i="1">
                            <a:latin typeface="Cambria Math" panose="02040503050406030204" pitchFamily="18" charset="0"/>
                            <a:ea typeface="Cambria Math" panose="02040503050406030204" pitchFamily="18" charset="0"/>
                          </a:rPr>
                        </m:ctrlPr>
                      </m:sSubPr>
                      <m:e>
                        <m:r>
                          <a:rPr lang="en-US" altLang="zh-CN" sz="1400" i="1">
                            <a:latin typeface="Cambria Math" panose="02040503050406030204" pitchFamily="18" charset="0"/>
                            <a:ea typeface="宋体" panose="02010600030101010101" pitchFamily="2" charset="-122"/>
                            <a:cs typeface="Times New Roman" panose="02020603050405020304" pitchFamily="18" charset="0"/>
                          </a:rPr>
                          <m:t>𝑠</m:t>
                        </m:r>
                      </m:e>
                      <m:sub>
                        <m:r>
                          <a:rPr lang="en-US" altLang="zh-CN" sz="1400" i="1">
                            <a:latin typeface="Cambria Math" panose="02040503050406030204" pitchFamily="18" charset="0"/>
                            <a:ea typeface="宋体" panose="02010600030101010101" pitchFamily="2" charset="-122"/>
                            <a:cs typeface="Times New Roman" panose="02020603050405020304" pitchFamily="18" charset="0"/>
                          </a:rPr>
                          <m:t>1</m:t>
                        </m:r>
                      </m:sub>
                    </m:sSub>
                  </m:oMath>
                </a14:m>
                <a:r>
                  <a:rPr lang="zh-CN" altLang="zh-CN" sz="1400" dirty="0">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sSub>
                      <m:sSubPr>
                        <m:ctrlPr>
                          <a:rPr lang="zh-CN" altLang="zh-CN" sz="1400" i="1">
                            <a:latin typeface="Cambria Math" panose="02040503050406030204" pitchFamily="18" charset="0"/>
                            <a:ea typeface="Cambria Math" panose="02040503050406030204" pitchFamily="18" charset="0"/>
                          </a:rPr>
                        </m:ctrlPr>
                      </m:sSubPr>
                      <m:e>
                        <m:r>
                          <a:rPr lang="en-US" altLang="zh-CN" sz="1400" i="1">
                            <a:latin typeface="Cambria Math" panose="02040503050406030204" pitchFamily="18" charset="0"/>
                            <a:ea typeface="宋体" panose="02010600030101010101" pitchFamily="2" charset="-122"/>
                            <a:cs typeface="Times New Roman" panose="02020603050405020304" pitchFamily="18" charset="0"/>
                          </a:rPr>
                          <m:t>𝑠</m:t>
                        </m:r>
                      </m:e>
                      <m:sub>
                        <m:r>
                          <a:rPr lang="en-US" altLang="zh-CN" sz="1400" i="1">
                            <a:latin typeface="Cambria Math" panose="02040503050406030204" pitchFamily="18" charset="0"/>
                            <a:ea typeface="宋体" panose="02010600030101010101" pitchFamily="2" charset="-122"/>
                            <a:cs typeface="Times New Roman" panose="02020603050405020304" pitchFamily="18" charset="0"/>
                          </a:rPr>
                          <m:t>2</m:t>
                        </m:r>
                      </m:sub>
                    </m:sSub>
                  </m:oMath>
                </a14:m>
                <a:r>
                  <a:rPr lang="zh-CN" altLang="zh-CN" sz="1400" dirty="0">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sSub>
                      <m:sSubPr>
                        <m:ctrlPr>
                          <a:rPr lang="zh-CN" altLang="zh-CN" sz="1400" i="1">
                            <a:latin typeface="Cambria Math" panose="02040503050406030204" pitchFamily="18" charset="0"/>
                            <a:ea typeface="Cambria Math" panose="02040503050406030204" pitchFamily="18" charset="0"/>
                          </a:rPr>
                        </m:ctrlPr>
                      </m:sSubPr>
                      <m:e>
                        <m:r>
                          <a:rPr lang="en-US" altLang="zh-CN" sz="1400" i="1">
                            <a:latin typeface="Cambria Math" panose="02040503050406030204" pitchFamily="18" charset="0"/>
                            <a:ea typeface="宋体" panose="02010600030101010101" pitchFamily="2" charset="-122"/>
                            <a:cs typeface="Times New Roman" panose="02020603050405020304" pitchFamily="18" charset="0"/>
                          </a:rPr>
                          <m:t>𝑠</m:t>
                        </m:r>
                      </m:e>
                      <m:sub>
                        <m:r>
                          <a:rPr lang="en-US" altLang="zh-CN" sz="1400" i="1">
                            <a:latin typeface="Cambria Math" panose="02040503050406030204" pitchFamily="18" charset="0"/>
                            <a:ea typeface="宋体" panose="02010600030101010101" pitchFamily="2" charset="-122"/>
                            <a:cs typeface="Times New Roman" panose="02020603050405020304" pitchFamily="18" charset="0"/>
                          </a:rPr>
                          <m:t>3</m:t>
                        </m:r>
                      </m:sub>
                    </m:sSub>
                  </m:oMath>
                </a14:m>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 is boundary values of each level. </a:t>
                </a:r>
                <a:endParaRPr lang="zh-CN" altLang="en-US" sz="1400" dirty="0"/>
              </a:p>
            </p:txBody>
          </p:sp>
        </mc:Choice>
        <mc:Fallback xmlns="">
          <p:sp>
            <p:nvSpPr>
              <p:cNvPr id="45" name="矩形 44">
                <a:extLst>
                  <a:ext uri="{FF2B5EF4-FFF2-40B4-BE49-F238E27FC236}">
                    <a16:creationId xmlns:a16="http://schemas.microsoft.com/office/drawing/2014/main" id="{7409DF83-F8BD-3135-9825-B379EE5F6940}"/>
                  </a:ext>
                </a:extLst>
              </p:cNvPr>
              <p:cNvSpPr>
                <a:spLocks noRot="1" noChangeAspect="1" noMove="1" noResize="1" noEditPoints="1" noAdjustHandles="1" noChangeArrowheads="1" noChangeShapeType="1" noTextEdit="1"/>
              </p:cNvSpPr>
              <p:nvPr/>
            </p:nvSpPr>
            <p:spPr>
              <a:xfrm>
                <a:off x="5930275" y="5855094"/>
                <a:ext cx="3471078" cy="307777"/>
              </a:xfrm>
              <a:prstGeom prst="rect">
                <a:avLst/>
              </a:prstGeom>
              <a:blipFill>
                <a:blip r:embed="rId15"/>
                <a:stretch>
                  <a:fillRect t="-5882" b="-19608"/>
                </a:stretch>
              </a:blipFill>
            </p:spPr>
            <p:txBody>
              <a:bodyPr/>
              <a:lstStyle/>
              <a:p>
                <a:r>
                  <a:rPr lang="zh-CN" altLang="en-US">
                    <a:noFill/>
                  </a:rPr>
                  <a:t> </a:t>
                </a:r>
              </a:p>
            </p:txBody>
          </p:sp>
        </mc:Fallback>
      </mc:AlternateContent>
      <p:sp>
        <p:nvSpPr>
          <p:cNvPr id="47" name="文本框 46">
            <a:extLst>
              <a:ext uri="{FF2B5EF4-FFF2-40B4-BE49-F238E27FC236}">
                <a16:creationId xmlns:a16="http://schemas.microsoft.com/office/drawing/2014/main" id="{577A918D-D444-F6DE-A3AC-C7E6001844D9}"/>
              </a:ext>
            </a:extLst>
          </p:cNvPr>
          <p:cNvSpPr txBox="1"/>
          <p:nvPr/>
        </p:nvSpPr>
        <p:spPr>
          <a:xfrm>
            <a:off x="9020257" y="2474860"/>
            <a:ext cx="2755680" cy="1384995"/>
          </a:xfrm>
          <a:prstGeom prst="rect">
            <a:avLst/>
          </a:prstGeom>
          <a:solidFill>
            <a:schemeClr val="accent1">
              <a:lumMod val="20000"/>
              <a:lumOff val="80000"/>
            </a:schemeClr>
          </a:solidFill>
        </p:spPr>
        <p:txBody>
          <a:bodyPr wrap="square">
            <a:spAutoFit/>
          </a:bodyPr>
          <a:lstStyle/>
          <a:p>
            <a:pPr algn="just"/>
            <a:r>
              <a:rPr lang="en-US" altLang="zh-CN" sz="1400" dirty="0">
                <a:latin typeface="Times New Roman" panose="02020603050405020304" pitchFamily="18" charset="0"/>
                <a:cs typeface="Times New Roman" panose="02020603050405020304" pitchFamily="18" charset="0"/>
              </a:rPr>
              <a:t>The entropy method is an objective assignment method that uses information entropy to calculate the entropy weight of each index, and the weight of each index is corrected by the entropy weight</a:t>
            </a:r>
          </a:p>
        </p:txBody>
      </p:sp>
      <p:sp>
        <p:nvSpPr>
          <p:cNvPr id="48" name="文本框 47">
            <a:extLst>
              <a:ext uri="{FF2B5EF4-FFF2-40B4-BE49-F238E27FC236}">
                <a16:creationId xmlns:a16="http://schemas.microsoft.com/office/drawing/2014/main" id="{7A6BE22D-C568-E3FF-9F40-55DA6C82DE67}"/>
              </a:ext>
            </a:extLst>
          </p:cNvPr>
          <p:cNvSpPr txBox="1"/>
          <p:nvPr/>
        </p:nvSpPr>
        <p:spPr>
          <a:xfrm>
            <a:off x="164702" y="1643615"/>
            <a:ext cx="1823220" cy="307777"/>
          </a:xfrm>
          <a:prstGeom prst="rect">
            <a:avLst/>
          </a:prstGeom>
          <a:solidFill>
            <a:schemeClr val="accent1">
              <a:lumMod val="20000"/>
              <a:lumOff val="80000"/>
            </a:schemeClr>
          </a:solidFill>
        </p:spPr>
        <p:txBody>
          <a:bodyPr wrap="square">
            <a:spAutoFit/>
          </a:bodyPr>
          <a:lstStyle/>
          <a:p>
            <a:r>
              <a:rPr lang="en-US" altLang="zh-CN" sz="1400" dirty="0">
                <a:latin typeface="Times New Roman" panose="02020603050405020304" pitchFamily="18" charset="0"/>
                <a:cs typeface="Times New Roman" panose="02020603050405020304" pitchFamily="18" charset="0"/>
              </a:rPr>
              <a:t>Unconstrained sorting</a:t>
            </a:r>
            <a:endParaRPr lang="zh-CN" altLang="en-US" sz="1400" dirty="0">
              <a:latin typeface="Times New Roman" panose="02020603050405020304" pitchFamily="18" charset="0"/>
              <a:cs typeface="Times New Roman" panose="02020603050405020304" pitchFamily="18" charset="0"/>
            </a:endParaRPr>
          </a:p>
        </p:txBody>
      </p:sp>
      <p:sp>
        <p:nvSpPr>
          <p:cNvPr id="49" name="文本框 48">
            <a:extLst>
              <a:ext uri="{FF2B5EF4-FFF2-40B4-BE49-F238E27FC236}">
                <a16:creationId xmlns:a16="http://schemas.microsoft.com/office/drawing/2014/main" id="{B63D3B2A-BB76-4B23-5626-D8F26981E116}"/>
              </a:ext>
            </a:extLst>
          </p:cNvPr>
          <p:cNvSpPr txBox="1"/>
          <p:nvPr/>
        </p:nvSpPr>
        <p:spPr>
          <a:xfrm>
            <a:off x="2195595" y="1652666"/>
            <a:ext cx="1723110" cy="307777"/>
          </a:xfrm>
          <a:prstGeom prst="rect">
            <a:avLst/>
          </a:prstGeom>
          <a:solidFill>
            <a:schemeClr val="accent1">
              <a:lumMod val="20000"/>
              <a:lumOff val="80000"/>
            </a:schemeClr>
          </a:solidFill>
        </p:spPr>
        <p:txBody>
          <a:bodyPr wrap="square">
            <a:spAutoFit/>
          </a:bodyPr>
          <a:lstStyle/>
          <a:p>
            <a:r>
              <a:rPr lang="en-US" altLang="zh-CN" sz="1400" dirty="0">
                <a:latin typeface="Times New Roman" panose="02020603050405020304" pitchFamily="18" charset="0"/>
                <a:cs typeface="Times New Roman" panose="02020603050405020304" pitchFamily="18" charset="0"/>
              </a:rPr>
              <a:t>reduction dimension</a:t>
            </a:r>
            <a:endParaRPr lang="zh-CN" altLang="en-US" sz="1400" dirty="0">
              <a:latin typeface="Times New Roman" panose="02020603050405020304" pitchFamily="18" charset="0"/>
              <a:cs typeface="Times New Roman" panose="02020603050405020304" pitchFamily="18" charset="0"/>
            </a:endParaRPr>
          </a:p>
        </p:txBody>
      </p:sp>
      <p:sp>
        <p:nvSpPr>
          <p:cNvPr id="50" name="文本框 49">
            <a:extLst>
              <a:ext uri="{FF2B5EF4-FFF2-40B4-BE49-F238E27FC236}">
                <a16:creationId xmlns:a16="http://schemas.microsoft.com/office/drawing/2014/main" id="{66B19DEB-F947-C307-AF97-9FFBFDDCBBBD}"/>
              </a:ext>
            </a:extLst>
          </p:cNvPr>
          <p:cNvSpPr txBox="1"/>
          <p:nvPr/>
        </p:nvSpPr>
        <p:spPr>
          <a:xfrm>
            <a:off x="4114764" y="1654575"/>
            <a:ext cx="1189334" cy="307777"/>
          </a:xfrm>
          <a:prstGeom prst="rect">
            <a:avLst/>
          </a:prstGeom>
          <a:solidFill>
            <a:schemeClr val="accent1">
              <a:lumMod val="20000"/>
              <a:lumOff val="80000"/>
            </a:schemeClr>
          </a:solidFill>
        </p:spPr>
        <p:txBody>
          <a:bodyPr wrap="square">
            <a:spAutoFit/>
          </a:bodyPr>
          <a:lstStyle/>
          <a:p>
            <a:r>
              <a:rPr lang="en-US" altLang="zh-CN" sz="1400" dirty="0">
                <a:latin typeface="Times New Roman" panose="02020603050405020304" pitchFamily="18" charset="0"/>
                <a:cs typeface="Times New Roman" panose="02020603050405020304" pitchFamily="18" charset="0"/>
              </a:rPr>
              <a:t>classification</a:t>
            </a:r>
            <a:endParaRPr lang="zh-CN" altLang="en-US" sz="1400" dirty="0">
              <a:latin typeface="Times New Roman" panose="02020603050405020304" pitchFamily="18" charset="0"/>
              <a:cs typeface="Times New Roman" panose="02020603050405020304" pitchFamily="18" charset="0"/>
            </a:endParaRPr>
          </a:p>
        </p:txBody>
      </p:sp>
      <p:sp>
        <p:nvSpPr>
          <p:cNvPr id="10" name="箭头: 右 9">
            <a:extLst>
              <a:ext uri="{FF2B5EF4-FFF2-40B4-BE49-F238E27FC236}">
                <a16:creationId xmlns:a16="http://schemas.microsoft.com/office/drawing/2014/main" id="{71F7C954-81EE-DD28-9144-71502F47FE62}"/>
              </a:ext>
            </a:extLst>
          </p:cNvPr>
          <p:cNvSpPr/>
          <p:nvPr/>
        </p:nvSpPr>
        <p:spPr>
          <a:xfrm>
            <a:off x="1987921" y="1743075"/>
            <a:ext cx="193013" cy="830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箭头: 右 50">
            <a:extLst>
              <a:ext uri="{FF2B5EF4-FFF2-40B4-BE49-F238E27FC236}">
                <a16:creationId xmlns:a16="http://schemas.microsoft.com/office/drawing/2014/main" id="{D4FAC688-DE14-3333-69DC-CB635DA2A62F}"/>
              </a:ext>
            </a:extLst>
          </p:cNvPr>
          <p:cNvSpPr/>
          <p:nvPr/>
        </p:nvSpPr>
        <p:spPr>
          <a:xfrm>
            <a:off x="3921750" y="1743075"/>
            <a:ext cx="193013" cy="830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1" name="对象 10">
            <a:extLst>
              <a:ext uri="{FF2B5EF4-FFF2-40B4-BE49-F238E27FC236}">
                <a16:creationId xmlns:a16="http://schemas.microsoft.com/office/drawing/2014/main" id="{2477FE9E-1A29-BD01-0529-77B54D8D798D}"/>
              </a:ext>
            </a:extLst>
          </p:cNvPr>
          <p:cNvGraphicFramePr>
            <a:graphicFrameLocks noChangeAspect="1"/>
          </p:cNvGraphicFramePr>
          <p:nvPr>
            <p:extLst>
              <p:ext uri="{D42A27DB-BD31-4B8C-83A1-F6EECF244321}">
                <p14:modId xmlns:p14="http://schemas.microsoft.com/office/powerpoint/2010/main" val="1360399824"/>
              </p:ext>
            </p:extLst>
          </p:nvPr>
        </p:nvGraphicFramePr>
        <p:xfrm>
          <a:off x="764046" y="2591573"/>
          <a:ext cx="1809555" cy="603185"/>
        </p:xfrm>
        <a:graphic>
          <a:graphicData uri="http://schemas.openxmlformats.org/presentationml/2006/ole">
            <mc:AlternateContent xmlns:mc="http://schemas.openxmlformats.org/markup-compatibility/2006">
              <mc:Choice xmlns:v="urn:schemas-microsoft-com:vml" Requires="v">
                <p:oleObj spid="_x0000_s2060" name="Equation" r:id="rId16" imgW="1257120" imgH="419040" progId="Equation.DSMT4">
                  <p:embed/>
                </p:oleObj>
              </mc:Choice>
              <mc:Fallback>
                <p:oleObj name="Equation" r:id="rId16" imgW="1257120" imgH="419040" progId="Equation.DSMT4">
                  <p:embed/>
                  <p:pic>
                    <p:nvPicPr>
                      <p:cNvPr id="11" name="对象 10">
                        <a:extLst>
                          <a:ext uri="{FF2B5EF4-FFF2-40B4-BE49-F238E27FC236}">
                            <a16:creationId xmlns:a16="http://schemas.microsoft.com/office/drawing/2014/main" id="{2477FE9E-1A29-BD01-0529-77B54D8D798D}"/>
                          </a:ext>
                        </a:extLst>
                      </p:cNvPr>
                      <p:cNvPicPr/>
                      <p:nvPr/>
                    </p:nvPicPr>
                    <p:blipFill>
                      <a:blip r:embed="rId17"/>
                      <a:stretch>
                        <a:fillRect/>
                      </a:stretch>
                    </p:blipFill>
                    <p:spPr>
                      <a:xfrm>
                        <a:off x="764046" y="2591573"/>
                        <a:ext cx="1809555" cy="603185"/>
                      </a:xfrm>
                      <a:prstGeom prst="rect">
                        <a:avLst/>
                      </a:prstGeom>
                    </p:spPr>
                  </p:pic>
                </p:oleObj>
              </mc:Fallback>
            </mc:AlternateContent>
          </a:graphicData>
        </a:graphic>
      </p:graphicFrame>
      <p:graphicFrame>
        <p:nvGraphicFramePr>
          <p:cNvPr id="12" name="对象 11">
            <a:extLst>
              <a:ext uri="{FF2B5EF4-FFF2-40B4-BE49-F238E27FC236}">
                <a16:creationId xmlns:a16="http://schemas.microsoft.com/office/drawing/2014/main" id="{1FE58CFA-0C34-BA0A-B3D6-E73C4E7E05C5}"/>
              </a:ext>
            </a:extLst>
          </p:cNvPr>
          <p:cNvGraphicFramePr>
            <a:graphicFrameLocks noChangeAspect="1"/>
          </p:cNvGraphicFramePr>
          <p:nvPr>
            <p:extLst>
              <p:ext uri="{D42A27DB-BD31-4B8C-83A1-F6EECF244321}">
                <p14:modId xmlns:p14="http://schemas.microsoft.com/office/powerpoint/2010/main" val="2006677168"/>
              </p:ext>
            </p:extLst>
          </p:nvPr>
        </p:nvGraphicFramePr>
        <p:xfrm>
          <a:off x="2847826" y="2732109"/>
          <a:ext cx="1063428" cy="382834"/>
        </p:xfrm>
        <a:graphic>
          <a:graphicData uri="http://schemas.openxmlformats.org/presentationml/2006/ole">
            <mc:AlternateContent xmlns:mc="http://schemas.openxmlformats.org/markup-compatibility/2006">
              <mc:Choice xmlns:v="urn:schemas-microsoft-com:vml" Requires="v">
                <p:oleObj spid="_x0000_s2061" name="Equation" r:id="rId18" imgW="634680" imgH="228600" progId="Equation.DSMT4">
                  <p:embed/>
                </p:oleObj>
              </mc:Choice>
              <mc:Fallback>
                <p:oleObj name="Equation" r:id="rId18" imgW="634680" imgH="228600" progId="Equation.DSMT4">
                  <p:embed/>
                  <p:pic>
                    <p:nvPicPr>
                      <p:cNvPr id="12" name="对象 11">
                        <a:extLst>
                          <a:ext uri="{FF2B5EF4-FFF2-40B4-BE49-F238E27FC236}">
                            <a16:creationId xmlns:a16="http://schemas.microsoft.com/office/drawing/2014/main" id="{1FE58CFA-0C34-BA0A-B3D6-E73C4E7E05C5}"/>
                          </a:ext>
                        </a:extLst>
                      </p:cNvPr>
                      <p:cNvPicPr/>
                      <p:nvPr/>
                    </p:nvPicPr>
                    <p:blipFill>
                      <a:blip r:embed="rId19"/>
                      <a:stretch>
                        <a:fillRect/>
                      </a:stretch>
                    </p:blipFill>
                    <p:spPr>
                      <a:xfrm>
                        <a:off x="2847826" y="2732109"/>
                        <a:ext cx="1063428" cy="382834"/>
                      </a:xfrm>
                      <a:prstGeom prst="rect">
                        <a:avLst/>
                      </a:prstGeom>
                    </p:spPr>
                  </p:pic>
                </p:oleObj>
              </mc:Fallback>
            </mc:AlternateContent>
          </a:graphicData>
        </a:graphic>
      </p:graphicFrame>
      <p:sp>
        <p:nvSpPr>
          <p:cNvPr id="54" name="文本框 53">
            <a:extLst>
              <a:ext uri="{FF2B5EF4-FFF2-40B4-BE49-F238E27FC236}">
                <a16:creationId xmlns:a16="http://schemas.microsoft.com/office/drawing/2014/main" id="{8E5BC0E8-ED39-3751-B060-01D257279B30}"/>
              </a:ext>
            </a:extLst>
          </p:cNvPr>
          <p:cNvSpPr txBox="1"/>
          <p:nvPr/>
        </p:nvSpPr>
        <p:spPr>
          <a:xfrm>
            <a:off x="271137" y="3285129"/>
            <a:ext cx="4753441" cy="523220"/>
          </a:xfrm>
          <a:prstGeom prst="rect">
            <a:avLst/>
          </a:prstGeom>
          <a:noFill/>
        </p:spPr>
        <p:txBody>
          <a:bodyPr wrap="square">
            <a:spAutoFit/>
          </a:bodyPr>
          <a:lstStyle/>
          <a:p>
            <a:pPr marL="285750" indent="-285750">
              <a:buFont typeface="Wingdings" panose="05000000000000000000" pitchFamily="2" charset="2"/>
              <a:buChar char="u"/>
            </a:pPr>
            <a:r>
              <a:rPr lang="en-US" altLang="zh-CN" sz="1400" dirty="0">
                <a:latin typeface="Times New Roman" panose="02020603050405020304" pitchFamily="18" charset="0"/>
                <a:cs typeface="Times New Roman" panose="02020603050405020304" pitchFamily="18" charset="0"/>
              </a:rPr>
              <a:t>Threat strength coefficient is used to measure the goodness of two-dimensional sorting points fitting the original entity :</a:t>
            </a:r>
            <a:endParaRPr lang="zh-CN" altLang="en-US" sz="1400" dirty="0">
              <a:latin typeface="Times New Roman" panose="02020603050405020304" pitchFamily="18" charset="0"/>
              <a:cs typeface="Times New Roman" panose="02020603050405020304" pitchFamily="18" charset="0"/>
            </a:endParaRPr>
          </a:p>
        </p:txBody>
      </p:sp>
      <p:sp>
        <p:nvSpPr>
          <p:cNvPr id="56" name="文本框 55">
            <a:extLst>
              <a:ext uri="{FF2B5EF4-FFF2-40B4-BE49-F238E27FC236}">
                <a16:creationId xmlns:a16="http://schemas.microsoft.com/office/drawing/2014/main" id="{14032930-A074-4AE3-ABC5-2B949C31B81F}"/>
              </a:ext>
            </a:extLst>
          </p:cNvPr>
          <p:cNvSpPr txBox="1"/>
          <p:nvPr/>
        </p:nvSpPr>
        <p:spPr>
          <a:xfrm>
            <a:off x="5621533" y="4284802"/>
            <a:ext cx="2144678" cy="369332"/>
          </a:xfrm>
          <a:prstGeom prst="rect">
            <a:avLst/>
          </a:prstGeom>
          <a:noFill/>
        </p:spPr>
        <p:txBody>
          <a:bodyPr wrap="square">
            <a:spAutoFit/>
          </a:bodyPr>
          <a:lstStyle/>
          <a:p>
            <a:r>
              <a:rPr lang="en-US" altLang="zh-CN" b="1" dirty="0">
                <a:solidFill>
                  <a:srgbClr val="FF0000"/>
                </a:solidFill>
                <a:latin typeface="Times New Roman" panose="02020603050405020304" pitchFamily="18" charset="0"/>
                <a:cs typeface="Times New Roman" panose="02020603050405020304" pitchFamily="18" charset="0"/>
              </a:rPr>
              <a:t>Fuzzy Mathematics</a:t>
            </a:r>
            <a:endParaRPr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58" name="文本框 57">
            <a:extLst>
              <a:ext uri="{FF2B5EF4-FFF2-40B4-BE49-F238E27FC236}">
                <a16:creationId xmlns:a16="http://schemas.microsoft.com/office/drawing/2014/main" id="{E80F086D-D350-C5D7-F116-D73950EB5CBF}"/>
              </a:ext>
            </a:extLst>
          </p:cNvPr>
          <p:cNvSpPr txBox="1"/>
          <p:nvPr/>
        </p:nvSpPr>
        <p:spPr>
          <a:xfrm>
            <a:off x="5526432" y="1521909"/>
            <a:ext cx="2065964" cy="338554"/>
          </a:xfrm>
          <a:prstGeom prst="rect">
            <a:avLst/>
          </a:prstGeom>
          <a:noFill/>
        </p:spPr>
        <p:txBody>
          <a:bodyPr wrap="square">
            <a:spAutoFit/>
          </a:bodyPr>
          <a:lstStyle/>
          <a:p>
            <a:r>
              <a:rPr lang="en-US" altLang="zh-CN" sz="1600" b="1" dirty="0">
                <a:latin typeface="Times New Roman" panose="02020603050405020304" pitchFamily="18" charset="0"/>
                <a:cs typeface="Times New Roman" panose="02020603050405020304" pitchFamily="18" charset="0"/>
              </a:rPr>
              <a:t>Information entropy</a:t>
            </a:r>
            <a:endParaRPr lang="zh-CN" altLang="en-US" sz="1600" b="1" dirty="0">
              <a:latin typeface="Times New Roman" panose="02020603050405020304" pitchFamily="18" charset="0"/>
              <a:cs typeface="Times New Roman" panose="02020603050405020304" pitchFamily="18" charset="0"/>
            </a:endParaRPr>
          </a:p>
        </p:txBody>
      </p:sp>
      <p:sp>
        <p:nvSpPr>
          <p:cNvPr id="60" name="文本框 59">
            <a:extLst>
              <a:ext uri="{FF2B5EF4-FFF2-40B4-BE49-F238E27FC236}">
                <a16:creationId xmlns:a16="http://schemas.microsoft.com/office/drawing/2014/main" id="{0F1DA14A-FEAB-0E41-CC81-90B1E7C379F2}"/>
              </a:ext>
            </a:extLst>
          </p:cNvPr>
          <p:cNvSpPr txBox="1"/>
          <p:nvPr/>
        </p:nvSpPr>
        <p:spPr>
          <a:xfrm>
            <a:off x="8753242" y="1230306"/>
            <a:ext cx="3005496" cy="738664"/>
          </a:xfrm>
          <a:prstGeom prst="rect">
            <a:avLst/>
          </a:prstGeom>
          <a:solidFill>
            <a:schemeClr val="accent1">
              <a:lumMod val="20000"/>
              <a:lumOff val="80000"/>
            </a:schemeClr>
          </a:solidFill>
        </p:spPr>
        <p:txBody>
          <a:bodyPr wrap="square">
            <a:spAutoFit/>
          </a:bodyPr>
          <a:lstStyle/>
          <a:p>
            <a:pPr algn="just"/>
            <a:r>
              <a:rPr lang="zh-CN" altLang="en-US" sz="1400" dirty="0">
                <a:latin typeface="Times New Roman" panose="02020603050405020304" pitchFamily="18" charset="0"/>
                <a:cs typeface="Times New Roman" panose="02020603050405020304" pitchFamily="18" charset="0"/>
              </a:rPr>
              <a:t>𝐸</a:t>
            </a:r>
            <a:r>
              <a:rPr lang="zh-CN" altLang="en-US" sz="1400" baseline="-25000" dirty="0">
                <a:latin typeface="Times New Roman" panose="02020603050405020304" pitchFamily="18" charset="0"/>
                <a:cs typeface="Times New Roman" panose="02020603050405020304" pitchFamily="18" charset="0"/>
              </a:rPr>
              <a:t>𝑖 </a:t>
            </a:r>
            <a:r>
              <a:rPr lang="en-US" altLang="zh-CN" sz="1400" dirty="0">
                <a:latin typeface="Times New Roman" panose="02020603050405020304" pitchFamily="18" charset="0"/>
                <a:cs typeface="Times New Roman" panose="02020603050405020304" pitchFamily="18" charset="0"/>
              </a:rPr>
              <a:t> shows that the greater the variability of indicators, the more information they provide</a:t>
            </a:r>
          </a:p>
        </p:txBody>
      </p:sp>
    </p:spTree>
    <p:extLst>
      <p:ext uri="{BB962C8B-B14F-4D97-AF65-F5344CB8AC3E}">
        <p14:creationId xmlns:p14="http://schemas.microsoft.com/office/powerpoint/2010/main" val="689663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E5D3E33-D6C6-42BD-AC58-246DAF263CE3}"/>
              </a:ext>
            </a:extLst>
          </p:cNvPr>
          <p:cNvPicPr>
            <a:picLocks noChangeAspect="1"/>
          </p:cNvPicPr>
          <p:nvPr/>
        </p:nvPicPr>
        <p:blipFill rotWithShape="1">
          <a:blip r:embed="rId3"/>
          <a:srcRect l="1431"/>
          <a:stretch/>
        </p:blipFill>
        <p:spPr>
          <a:xfrm>
            <a:off x="798943" y="2510338"/>
            <a:ext cx="3432733" cy="4221194"/>
          </a:xfrm>
          <a:prstGeom prst="rect">
            <a:avLst/>
          </a:prstGeom>
        </p:spPr>
      </p:pic>
      <p:sp>
        <p:nvSpPr>
          <p:cNvPr id="2" name="文本框 1">
            <a:extLst>
              <a:ext uri="{FF2B5EF4-FFF2-40B4-BE49-F238E27FC236}">
                <a16:creationId xmlns:a16="http://schemas.microsoft.com/office/drawing/2014/main" id="{D3311F62-C092-4AB2-945B-BEFFCB7479BA}"/>
              </a:ext>
            </a:extLst>
          </p:cNvPr>
          <p:cNvSpPr txBox="1"/>
          <p:nvPr/>
        </p:nvSpPr>
        <p:spPr>
          <a:xfrm>
            <a:off x="1589317" y="671979"/>
            <a:ext cx="184731" cy="646331"/>
          </a:xfrm>
          <a:prstGeom prst="rect">
            <a:avLst/>
          </a:prstGeom>
          <a:noFill/>
        </p:spPr>
        <p:txBody>
          <a:bodyPr wrap="none" rtlCol="0">
            <a:spAutoFit/>
          </a:bodyPr>
          <a:lstStyle/>
          <a:p>
            <a:endParaRPr lang="en-US" altLang="zh-CN" dirty="0"/>
          </a:p>
          <a:p>
            <a:endParaRPr lang="zh-CN" altLang="en-US" dirty="0"/>
          </a:p>
        </p:txBody>
      </p:sp>
      <p:grpSp>
        <p:nvGrpSpPr>
          <p:cNvPr id="14" name="组合 13">
            <a:extLst>
              <a:ext uri="{FF2B5EF4-FFF2-40B4-BE49-F238E27FC236}">
                <a16:creationId xmlns:a16="http://schemas.microsoft.com/office/drawing/2014/main" id="{5734D78D-4B97-8CF3-E8FE-F795A9CE504F}"/>
              </a:ext>
            </a:extLst>
          </p:cNvPr>
          <p:cNvGrpSpPr/>
          <p:nvPr/>
        </p:nvGrpSpPr>
        <p:grpSpPr>
          <a:xfrm>
            <a:off x="2111053" y="238107"/>
            <a:ext cx="9072000" cy="578401"/>
            <a:chOff x="2181148" y="514354"/>
            <a:chExt cx="9072000" cy="422688"/>
          </a:xfrm>
        </p:grpSpPr>
        <p:sp>
          <p:nvSpPr>
            <p:cNvPr id="32" name="矩形 31">
              <a:extLst>
                <a:ext uri="{FF2B5EF4-FFF2-40B4-BE49-F238E27FC236}">
                  <a16:creationId xmlns:a16="http://schemas.microsoft.com/office/drawing/2014/main" id="{CCE23934-7E4D-48C2-BBC1-8CEC18B61934}"/>
                </a:ext>
              </a:extLst>
            </p:cNvPr>
            <p:cNvSpPr>
              <a:spLocks/>
            </p:cNvSpPr>
            <p:nvPr/>
          </p:nvSpPr>
          <p:spPr>
            <a:xfrm>
              <a:off x="2181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1.Background</a:t>
              </a:r>
              <a:endParaRPr lang="zh-CN" altLang="en-US" sz="2000" b="1" dirty="0">
                <a:solidFill>
                  <a:schemeClr val="bg1"/>
                </a:solidFill>
                <a:latin typeface="Times New Roman" panose="02020603050405020304" pitchFamily="18" charset="0"/>
              </a:endParaRPr>
            </a:p>
          </p:txBody>
        </p:sp>
        <p:sp>
          <p:nvSpPr>
            <p:cNvPr id="33" name="矩形 32">
              <a:extLst>
                <a:ext uri="{FF2B5EF4-FFF2-40B4-BE49-F238E27FC236}">
                  <a16:creationId xmlns:a16="http://schemas.microsoft.com/office/drawing/2014/main" id="{55D7F6A0-4A48-4F82-9AE3-390F7D586D04}"/>
                </a:ext>
              </a:extLst>
            </p:cNvPr>
            <p:cNvSpPr>
              <a:spLocks/>
            </p:cNvSpPr>
            <p:nvPr/>
          </p:nvSpPr>
          <p:spPr>
            <a:xfrm>
              <a:off x="4449148" y="514354"/>
              <a:ext cx="2268000" cy="422688"/>
            </a:xfrm>
            <a:prstGeom prst="rect">
              <a:avLst/>
            </a:prstGeom>
            <a:solidFill>
              <a:srgbClr val="4472C4"/>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2.Method</a:t>
              </a:r>
              <a:endParaRPr lang="zh-CN" altLang="en-US" sz="2000" b="1" dirty="0">
                <a:solidFill>
                  <a:schemeClr val="bg1"/>
                </a:solidFill>
                <a:latin typeface="Times New Roman" panose="02020603050405020304" pitchFamily="18" charset="0"/>
              </a:endParaRPr>
            </a:p>
          </p:txBody>
        </p:sp>
        <p:sp>
          <p:nvSpPr>
            <p:cNvPr id="34" name="矩形 33">
              <a:extLst>
                <a:ext uri="{FF2B5EF4-FFF2-40B4-BE49-F238E27FC236}">
                  <a16:creationId xmlns:a16="http://schemas.microsoft.com/office/drawing/2014/main" id="{0CD12E4A-1EA0-4B7B-B13A-3D606F347669}"/>
                </a:ext>
              </a:extLst>
            </p:cNvPr>
            <p:cNvSpPr>
              <a:spLocks/>
            </p:cNvSpPr>
            <p:nvPr/>
          </p:nvSpPr>
          <p:spPr>
            <a:xfrm>
              <a:off x="6717148" y="514354"/>
              <a:ext cx="2268000" cy="422688"/>
            </a:xfrm>
            <a:prstGeom prst="rect">
              <a:avLst/>
            </a:prstGeom>
            <a:solidFill>
              <a:srgbClr val="AE1324"/>
            </a:solidFill>
            <a:ln>
              <a:solidFill>
                <a:srgbClr val="E11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3.Result</a:t>
              </a:r>
              <a:endParaRPr lang="zh-CN" altLang="en-US" sz="2000" b="1" dirty="0">
                <a:solidFill>
                  <a:schemeClr val="bg1"/>
                </a:solidFill>
                <a:latin typeface="Times New Roman" panose="02020603050405020304" pitchFamily="18" charset="0"/>
              </a:endParaRPr>
            </a:p>
          </p:txBody>
        </p:sp>
        <p:sp>
          <p:nvSpPr>
            <p:cNvPr id="35" name="矩形 34">
              <a:extLst>
                <a:ext uri="{FF2B5EF4-FFF2-40B4-BE49-F238E27FC236}">
                  <a16:creationId xmlns:a16="http://schemas.microsoft.com/office/drawing/2014/main" id="{1134404C-E2D4-4783-AEE0-7193AD50E227}"/>
                </a:ext>
              </a:extLst>
            </p:cNvPr>
            <p:cNvSpPr>
              <a:spLocks/>
            </p:cNvSpPr>
            <p:nvPr/>
          </p:nvSpPr>
          <p:spPr>
            <a:xfrm>
              <a:off x="8985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4.Conclusion</a:t>
              </a:r>
              <a:endParaRPr lang="zh-CN" altLang="en-US" sz="2000" b="1" dirty="0">
                <a:solidFill>
                  <a:schemeClr val="bg1"/>
                </a:solidFill>
                <a:latin typeface="Times New Roman" panose="02020603050405020304" pitchFamily="18" charset="0"/>
              </a:endParaRPr>
            </a:p>
          </p:txBody>
        </p:sp>
      </p:grpSp>
      <p:pic>
        <p:nvPicPr>
          <p:cNvPr id="1026" name="Picture 2" descr="EGU logo">
            <a:extLst>
              <a:ext uri="{FF2B5EF4-FFF2-40B4-BE49-F238E27FC236}">
                <a16:creationId xmlns:a16="http://schemas.microsoft.com/office/drawing/2014/main" id="{CD57A5E0-C955-BB3B-2DC1-E8BE045580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08" y="89763"/>
            <a:ext cx="2007243" cy="87816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logo">
            <a:extLst>
              <a:ext uri="{FF2B5EF4-FFF2-40B4-BE49-F238E27FC236}">
                <a16:creationId xmlns:a16="http://schemas.microsoft.com/office/drawing/2014/main" id="{8C100E4C-CC2A-3DD8-BAC3-8C9E3DB28F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32" name="Picture 8" descr="查看源图像">
            <a:extLst>
              <a:ext uri="{FF2B5EF4-FFF2-40B4-BE49-F238E27FC236}">
                <a16:creationId xmlns:a16="http://schemas.microsoft.com/office/drawing/2014/main" id="{116386C1-18DD-0CD0-2CBF-8D59A12573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71757" y="46211"/>
            <a:ext cx="920243" cy="920243"/>
          </a:xfrm>
          <a:prstGeom prst="rect">
            <a:avLst/>
          </a:prstGeom>
          <a:noFill/>
          <a:extLst>
            <a:ext uri="{909E8E84-426E-40DD-AFC4-6F175D3DCCD1}">
              <a14:hiddenFill xmlns:a14="http://schemas.microsoft.com/office/drawing/2010/main">
                <a:solidFill>
                  <a:srgbClr val="FFFFFF"/>
                </a:solidFill>
              </a14:hiddenFill>
            </a:ext>
          </a:extLst>
        </p:spPr>
      </p:pic>
      <p:sp>
        <p:nvSpPr>
          <p:cNvPr id="22" name="文本框 21">
            <a:extLst>
              <a:ext uri="{FF2B5EF4-FFF2-40B4-BE49-F238E27FC236}">
                <a16:creationId xmlns:a16="http://schemas.microsoft.com/office/drawing/2014/main" id="{41B2297A-2417-9900-CF1C-4EF3CA02F995}"/>
              </a:ext>
            </a:extLst>
          </p:cNvPr>
          <p:cNvSpPr txBox="1"/>
          <p:nvPr/>
        </p:nvSpPr>
        <p:spPr>
          <a:xfrm>
            <a:off x="262541" y="1058635"/>
            <a:ext cx="5175757" cy="830997"/>
          </a:xfrm>
          <a:prstGeom prst="rect">
            <a:avLst/>
          </a:prstGeom>
          <a:noFill/>
        </p:spPr>
        <p:txBody>
          <a:bodyPr wrap="square">
            <a:spAutoFit/>
          </a:bodyPr>
          <a:lstStyle/>
          <a:p>
            <a:r>
              <a:rPr lang="en-US" altLang="zh-CN" sz="2400" b="1" dirty="0">
                <a:solidFill>
                  <a:srgbClr val="4472C4"/>
                </a:solidFill>
                <a:latin typeface="Times New Roman" panose="02020603050405020304" pitchFamily="18" charset="0"/>
                <a:cs typeface="Times New Roman" panose="02020603050405020304" pitchFamily="18" charset="0"/>
              </a:rPr>
              <a:t>Impact of tectonic activities on debris flow group</a:t>
            </a:r>
          </a:p>
        </p:txBody>
      </p:sp>
      <p:sp>
        <p:nvSpPr>
          <p:cNvPr id="23" name="文本框 22">
            <a:extLst>
              <a:ext uri="{FF2B5EF4-FFF2-40B4-BE49-F238E27FC236}">
                <a16:creationId xmlns:a16="http://schemas.microsoft.com/office/drawing/2014/main" id="{7020EE59-9EC2-7F5A-EC8D-CA7DD1D88D40}"/>
              </a:ext>
            </a:extLst>
          </p:cNvPr>
          <p:cNvSpPr txBox="1"/>
          <p:nvPr/>
        </p:nvSpPr>
        <p:spPr>
          <a:xfrm>
            <a:off x="262541" y="1868167"/>
            <a:ext cx="4936732" cy="728148"/>
          </a:xfrm>
          <a:prstGeom prst="rect">
            <a:avLst/>
          </a:prstGeom>
          <a:noFill/>
        </p:spPr>
        <p:txBody>
          <a:bodyPr wrap="square">
            <a:spAutoFit/>
          </a:bodyPr>
          <a:lstStyle/>
          <a:p>
            <a:pPr marL="285750" indent="-285750">
              <a:lnSpc>
                <a:spcPct val="120000"/>
              </a:lnSpc>
              <a:buFont typeface="Wingdings" panose="05000000000000000000" pitchFamily="2" charset="2"/>
              <a:buChar char="Ø"/>
            </a:pPr>
            <a:r>
              <a:rPr lang="en-US" altLang="zh-CN" b="1" dirty="0">
                <a:latin typeface="Times New Roman" panose="02020603050405020304" pitchFamily="18" charset="0"/>
                <a:cs typeface="Times New Roman" panose="02020603050405020304" pitchFamily="18" charset="0"/>
              </a:rPr>
              <a:t>Debris flow group is mainly distributed in the largest gradient of main river </a:t>
            </a:r>
            <a:endParaRPr lang="zh-CN" altLang="en-US" b="1" dirty="0">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79AC3A05-774D-4467-A7D1-3D081D4424F6}"/>
              </a:ext>
            </a:extLst>
          </p:cNvPr>
          <p:cNvSpPr txBox="1"/>
          <p:nvPr/>
        </p:nvSpPr>
        <p:spPr>
          <a:xfrm>
            <a:off x="5249018" y="1505377"/>
            <a:ext cx="6534364" cy="1392945"/>
          </a:xfrm>
          <a:prstGeom prst="rect">
            <a:avLst/>
          </a:prstGeom>
          <a:noFill/>
        </p:spPr>
        <p:txBody>
          <a:bodyPr wrap="square">
            <a:spAutoFit/>
          </a:bodyPr>
          <a:lstStyle/>
          <a:p>
            <a:pPr marL="285750" indent="-285750">
              <a:lnSpc>
                <a:spcPct val="120000"/>
              </a:lnSpc>
              <a:buFont typeface="Wingdings" panose="05000000000000000000" pitchFamily="2" charset="2"/>
              <a:buChar char="Ø"/>
            </a:pPr>
            <a:r>
              <a:rPr lang="en-US" altLang="zh-CN" b="1" dirty="0">
                <a:latin typeface="Times New Roman" panose="02020603050405020304" pitchFamily="18" charset="0"/>
                <a:cs typeface="Times New Roman" panose="02020603050405020304" pitchFamily="18" charset="0"/>
              </a:rPr>
              <a:t>Significant differences of tectonic activity between upstream and downstream within the seven basins</a:t>
            </a:r>
          </a:p>
          <a:p>
            <a:pPr marL="285750" indent="-285750">
              <a:lnSpc>
                <a:spcPct val="120000"/>
              </a:lnSpc>
              <a:buFont typeface="Wingdings" panose="05000000000000000000" pitchFamily="2" charset="2"/>
              <a:buChar char="Ø"/>
            </a:pPr>
            <a:r>
              <a:rPr lang="en-US" altLang="zh-CN" b="1" dirty="0">
                <a:latin typeface="Times New Roman" panose="02020603050405020304" pitchFamily="18" charset="0"/>
                <a:cs typeface="Times New Roman" panose="02020603050405020304" pitchFamily="18" charset="0"/>
              </a:rPr>
              <a:t>Debris flow group is distributed in the strongest tectonic uplift in main river</a:t>
            </a:r>
            <a:endParaRPr lang="zh-CN" altLang="en-US" b="1" dirty="0">
              <a:latin typeface="Times New Roman" panose="02020603050405020304" pitchFamily="18" charset="0"/>
              <a:cs typeface="Times New Roman" panose="02020603050405020304" pitchFamily="18" charset="0"/>
            </a:endParaRPr>
          </a:p>
        </p:txBody>
      </p:sp>
      <p:sp>
        <p:nvSpPr>
          <p:cNvPr id="25" name="矩形 24">
            <a:extLst>
              <a:ext uri="{FF2B5EF4-FFF2-40B4-BE49-F238E27FC236}">
                <a16:creationId xmlns:a16="http://schemas.microsoft.com/office/drawing/2014/main" id="{2F9A3EF3-8B56-EC33-B85D-232F19B828F9}"/>
              </a:ext>
            </a:extLst>
          </p:cNvPr>
          <p:cNvSpPr/>
          <p:nvPr/>
        </p:nvSpPr>
        <p:spPr>
          <a:xfrm>
            <a:off x="5261486" y="1397285"/>
            <a:ext cx="6389407" cy="5347699"/>
          </a:xfrm>
          <a:prstGeom prst="rect">
            <a:avLst/>
          </a:prstGeom>
          <a:noFill/>
          <a:ln w="19050">
            <a:solidFill>
              <a:srgbClr val="4472C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C43C7F19-EDA6-08D9-A8B4-97D412CD6F42}"/>
              </a:ext>
            </a:extLst>
          </p:cNvPr>
          <p:cNvSpPr/>
          <p:nvPr/>
        </p:nvSpPr>
        <p:spPr>
          <a:xfrm>
            <a:off x="312286" y="1868166"/>
            <a:ext cx="4815635" cy="4876817"/>
          </a:xfrm>
          <a:prstGeom prst="rect">
            <a:avLst/>
          </a:prstGeom>
          <a:noFill/>
          <a:ln w="19050">
            <a:solidFill>
              <a:srgbClr val="4472C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C102CB39-1F67-ECBF-1221-00C60E799AC8}"/>
              </a:ext>
            </a:extLst>
          </p:cNvPr>
          <p:cNvPicPr>
            <a:picLocks noChangeAspect="1"/>
          </p:cNvPicPr>
          <p:nvPr/>
        </p:nvPicPr>
        <p:blipFill>
          <a:blip r:embed="rId6"/>
          <a:stretch>
            <a:fillRect/>
          </a:stretch>
        </p:blipFill>
        <p:spPr>
          <a:xfrm>
            <a:off x="5513053" y="2810256"/>
            <a:ext cx="5670000" cy="3800394"/>
          </a:xfrm>
          <a:prstGeom prst="rect">
            <a:avLst/>
          </a:prstGeom>
        </p:spPr>
      </p:pic>
    </p:spTree>
    <p:extLst>
      <p:ext uri="{BB962C8B-B14F-4D97-AF65-F5344CB8AC3E}">
        <p14:creationId xmlns:p14="http://schemas.microsoft.com/office/powerpoint/2010/main" val="68990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A8DE346-E4F9-3B19-A662-275DBFCC371F}"/>
              </a:ext>
            </a:extLst>
          </p:cNvPr>
          <p:cNvPicPr>
            <a:picLocks noChangeAspect="1"/>
          </p:cNvPicPr>
          <p:nvPr/>
        </p:nvPicPr>
        <p:blipFill>
          <a:blip r:embed="rId3"/>
          <a:stretch>
            <a:fillRect/>
          </a:stretch>
        </p:blipFill>
        <p:spPr>
          <a:xfrm>
            <a:off x="6899925" y="1720819"/>
            <a:ext cx="4917580" cy="4840214"/>
          </a:xfrm>
          <a:prstGeom prst="rect">
            <a:avLst/>
          </a:prstGeom>
        </p:spPr>
      </p:pic>
      <p:sp>
        <p:nvSpPr>
          <p:cNvPr id="2" name="文本框 1">
            <a:extLst>
              <a:ext uri="{FF2B5EF4-FFF2-40B4-BE49-F238E27FC236}">
                <a16:creationId xmlns:a16="http://schemas.microsoft.com/office/drawing/2014/main" id="{D3311F62-C092-4AB2-945B-BEFFCB7479BA}"/>
              </a:ext>
            </a:extLst>
          </p:cNvPr>
          <p:cNvSpPr txBox="1"/>
          <p:nvPr/>
        </p:nvSpPr>
        <p:spPr>
          <a:xfrm>
            <a:off x="1589317" y="671979"/>
            <a:ext cx="184731" cy="646331"/>
          </a:xfrm>
          <a:prstGeom prst="rect">
            <a:avLst/>
          </a:prstGeom>
          <a:noFill/>
        </p:spPr>
        <p:txBody>
          <a:bodyPr wrap="none" rtlCol="0">
            <a:spAutoFit/>
          </a:bodyPr>
          <a:lstStyle/>
          <a:p>
            <a:endParaRPr lang="en-US" altLang="zh-CN" dirty="0"/>
          </a:p>
          <a:p>
            <a:endParaRPr lang="zh-CN" altLang="en-US" dirty="0"/>
          </a:p>
        </p:txBody>
      </p:sp>
      <p:grpSp>
        <p:nvGrpSpPr>
          <p:cNvPr id="14" name="组合 13">
            <a:extLst>
              <a:ext uri="{FF2B5EF4-FFF2-40B4-BE49-F238E27FC236}">
                <a16:creationId xmlns:a16="http://schemas.microsoft.com/office/drawing/2014/main" id="{5734D78D-4B97-8CF3-E8FE-F795A9CE504F}"/>
              </a:ext>
            </a:extLst>
          </p:cNvPr>
          <p:cNvGrpSpPr/>
          <p:nvPr/>
        </p:nvGrpSpPr>
        <p:grpSpPr>
          <a:xfrm>
            <a:off x="2111053" y="238107"/>
            <a:ext cx="9072000" cy="578401"/>
            <a:chOff x="2181148" y="514354"/>
            <a:chExt cx="9072000" cy="422688"/>
          </a:xfrm>
        </p:grpSpPr>
        <p:sp>
          <p:nvSpPr>
            <p:cNvPr id="32" name="矩形 31">
              <a:extLst>
                <a:ext uri="{FF2B5EF4-FFF2-40B4-BE49-F238E27FC236}">
                  <a16:creationId xmlns:a16="http://schemas.microsoft.com/office/drawing/2014/main" id="{CCE23934-7E4D-48C2-BBC1-8CEC18B61934}"/>
                </a:ext>
              </a:extLst>
            </p:cNvPr>
            <p:cNvSpPr>
              <a:spLocks/>
            </p:cNvSpPr>
            <p:nvPr/>
          </p:nvSpPr>
          <p:spPr>
            <a:xfrm>
              <a:off x="2181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1.Background</a:t>
              </a:r>
              <a:endParaRPr lang="zh-CN" altLang="en-US" sz="2000" b="1" dirty="0">
                <a:solidFill>
                  <a:schemeClr val="bg1"/>
                </a:solidFill>
                <a:latin typeface="Times New Roman" panose="02020603050405020304" pitchFamily="18" charset="0"/>
              </a:endParaRPr>
            </a:p>
          </p:txBody>
        </p:sp>
        <p:sp>
          <p:nvSpPr>
            <p:cNvPr id="33" name="矩形 32">
              <a:extLst>
                <a:ext uri="{FF2B5EF4-FFF2-40B4-BE49-F238E27FC236}">
                  <a16:creationId xmlns:a16="http://schemas.microsoft.com/office/drawing/2014/main" id="{55D7F6A0-4A48-4F82-9AE3-390F7D586D04}"/>
                </a:ext>
              </a:extLst>
            </p:cNvPr>
            <p:cNvSpPr>
              <a:spLocks/>
            </p:cNvSpPr>
            <p:nvPr/>
          </p:nvSpPr>
          <p:spPr>
            <a:xfrm>
              <a:off x="4449148" y="514354"/>
              <a:ext cx="2268000" cy="422688"/>
            </a:xfrm>
            <a:prstGeom prst="rect">
              <a:avLst/>
            </a:prstGeom>
            <a:solidFill>
              <a:srgbClr val="4472C4"/>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2.Method</a:t>
              </a:r>
              <a:endParaRPr lang="zh-CN" altLang="en-US" sz="2000" b="1" dirty="0">
                <a:solidFill>
                  <a:schemeClr val="bg1"/>
                </a:solidFill>
                <a:latin typeface="Times New Roman" panose="02020603050405020304" pitchFamily="18" charset="0"/>
              </a:endParaRPr>
            </a:p>
          </p:txBody>
        </p:sp>
        <p:sp>
          <p:nvSpPr>
            <p:cNvPr id="34" name="矩形 33">
              <a:extLst>
                <a:ext uri="{FF2B5EF4-FFF2-40B4-BE49-F238E27FC236}">
                  <a16:creationId xmlns:a16="http://schemas.microsoft.com/office/drawing/2014/main" id="{0CD12E4A-1EA0-4B7B-B13A-3D606F347669}"/>
                </a:ext>
              </a:extLst>
            </p:cNvPr>
            <p:cNvSpPr>
              <a:spLocks/>
            </p:cNvSpPr>
            <p:nvPr/>
          </p:nvSpPr>
          <p:spPr>
            <a:xfrm>
              <a:off x="6717148" y="514354"/>
              <a:ext cx="2268000" cy="422688"/>
            </a:xfrm>
            <a:prstGeom prst="rect">
              <a:avLst/>
            </a:prstGeom>
            <a:solidFill>
              <a:srgbClr val="AE1324"/>
            </a:solidFill>
            <a:ln>
              <a:solidFill>
                <a:srgbClr val="E11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3.Result</a:t>
              </a:r>
              <a:endParaRPr lang="zh-CN" altLang="en-US" sz="2000" b="1" dirty="0">
                <a:solidFill>
                  <a:schemeClr val="bg1"/>
                </a:solidFill>
                <a:latin typeface="Times New Roman" panose="02020603050405020304" pitchFamily="18" charset="0"/>
              </a:endParaRPr>
            </a:p>
          </p:txBody>
        </p:sp>
        <p:sp>
          <p:nvSpPr>
            <p:cNvPr id="35" name="矩形 34">
              <a:extLst>
                <a:ext uri="{FF2B5EF4-FFF2-40B4-BE49-F238E27FC236}">
                  <a16:creationId xmlns:a16="http://schemas.microsoft.com/office/drawing/2014/main" id="{1134404C-E2D4-4783-AEE0-7193AD50E227}"/>
                </a:ext>
              </a:extLst>
            </p:cNvPr>
            <p:cNvSpPr>
              <a:spLocks/>
            </p:cNvSpPr>
            <p:nvPr/>
          </p:nvSpPr>
          <p:spPr>
            <a:xfrm>
              <a:off x="8985148" y="514354"/>
              <a:ext cx="2268000" cy="422688"/>
            </a:xfrm>
            <a:prstGeom prst="rect">
              <a:avLst/>
            </a:prstGeom>
            <a:solidFill>
              <a:srgbClr val="4472C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Times New Roman" panose="02020603050405020304" pitchFamily="18" charset="0"/>
                </a:rPr>
                <a:t>4.Conclusion</a:t>
              </a:r>
              <a:endParaRPr lang="zh-CN" altLang="en-US" sz="2000" b="1" dirty="0">
                <a:solidFill>
                  <a:schemeClr val="bg1"/>
                </a:solidFill>
                <a:latin typeface="Times New Roman" panose="02020603050405020304" pitchFamily="18" charset="0"/>
              </a:endParaRPr>
            </a:p>
          </p:txBody>
        </p:sp>
      </p:grpSp>
      <p:pic>
        <p:nvPicPr>
          <p:cNvPr id="1026" name="Picture 2" descr="EGU logo">
            <a:extLst>
              <a:ext uri="{FF2B5EF4-FFF2-40B4-BE49-F238E27FC236}">
                <a16:creationId xmlns:a16="http://schemas.microsoft.com/office/drawing/2014/main" id="{CD57A5E0-C955-BB3B-2DC1-E8BE045580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08" y="89763"/>
            <a:ext cx="2007243" cy="87816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logo">
            <a:extLst>
              <a:ext uri="{FF2B5EF4-FFF2-40B4-BE49-F238E27FC236}">
                <a16:creationId xmlns:a16="http://schemas.microsoft.com/office/drawing/2014/main" id="{8C100E4C-CC2A-3DD8-BAC3-8C9E3DB28F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32" name="Picture 8" descr="查看源图像">
            <a:extLst>
              <a:ext uri="{FF2B5EF4-FFF2-40B4-BE49-F238E27FC236}">
                <a16:creationId xmlns:a16="http://schemas.microsoft.com/office/drawing/2014/main" id="{116386C1-18DD-0CD0-2CBF-8D59A12573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71757" y="46211"/>
            <a:ext cx="920243" cy="920243"/>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a:extLst>
              <a:ext uri="{FF2B5EF4-FFF2-40B4-BE49-F238E27FC236}">
                <a16:creationId xmlns:a16="http://schemas.microsoft.com/office/drawing/2014/main" id="{B2CBCA9A-4CB8-1B81-2DEC-E7E56D648DF4}"/>
              </a:ext>
            </a:extLst>
          </p:cNvPr>
          <p:cNvSpPr/>
          <p:nvPr/>
        </p:nvSpPr>
        <p:spPr>
          <a:xfrm>
            <a:off x="474899" y="1929470"/>
            <a:ext cx="5656602" cy="369332"/>
          </a:xfrm>
          <a:prstGeom prst="rect">
            <a:avLst/>
          </a:prstGeom>
        </p:spPr>
        <p:txBody>
          <a:bodyPr wrap="square">
            <a:spAutoFit/>
          </a:bodyPr>
          <a:lstStyle/>
          <a:p>
            <a:pPr marL="285750" indent="-285750">
              <a:buFont typeface="Wingdings" panose="05000000000000000000" pitchFamily="2" charset="2"/>
              <a:buChar char="Ø"/>
            </a:pPr>
            <a:r>
              <a:rPr lang="en-US" altLang="zh-CN" b="1" dirty="0">
                <a:latin typeface="Times New Roman" panose="02020603050405020304" pitchFamily="18" charset="0"/>
                <a:cs typeface="Times New Roman" panose="02020603050405020304" pitchFamily="18" charset="0"/>
              </a:rPr>
              <a:t>Debris flow is divided into three types by NDMS</a:t>
            </a:r>
            <a:endParaRPr lang="zh-CN" altLang="en-US" b="1" dirty="0">
              <a:latin typeface="Times New Roman" panose="02020603050405020304" pitchFamily="18" charset="0"/>
              <a:cs typeface="Times New Roman" panose="02020603050405020304" pitchFamily="18" charset="0"/>
            </a:endParaRPr>
          </a:p>
        </p:txBody>
      </p:sp>
      <p:pic>
        <p:nvPicPr>
          <p:cNvPr id="20" name="图片 19">
            <a:extLst>
              <a:ext uri="{FF2B5EF4-FFF2-40B4-BE49-F238E27FC236}">
                <a16:creationId xmlns:a16="http://schemas.microsoft.com/office/drawing/2014/main" id="{9E8A84FE-55E2-8112-9579-77CFE1A4B7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899" y="2375142"/>
            <a:ext cx="4017448" cy="3267927"/>
          </a:xfrm>
          <a:prstGeom prst="rect">
            <a:avLst/>
          </a:prstGeom>
        </p:spPr>
      </p:pic>
      <p:sp>
        <p:nvSpPr>
          <p:cNvPr id="22" name="矩形 21">
            <a:extLst>
              <a:ext uri="{FF2B5EF4-FFF2-40B4-BE49-F238E27FC236}">
                <a16:creationId xmlns:a16="http://schemas.microsoft.com/office/drawing/2014/main" id="{C33F3E36-7BBA-304A-0FB4-3FE852ACC4AA}"/>
              </a:ext>
            </a:extLst>
          </p:cNvPr>
          <p:cNvSpPr/>
          <p:nvPr/>
        </p:nvSpPr>
        <p:spPr>
          <a:xfrm>
            <a:off x="500015" y="5610347"/>
            <a:ext cx="3912079" cy="960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a:latin typeface="Times New Roman" panose="02020603050405020304" pitchFamily="18" charset="0"/>
                <a:cs typeface="Times New Roman" panose="02020603050405020304" pitchFamily="18" charset="0"/>
              </a:rPr>
              <a:t>Type I: rainstorms in exposed bedrock areas.</a:t>
            </a:r>
          </a:p>
          <a:p>
            <a:r>
              <a:rPr lang="en-US" altLang="zh-CN" sz="1600" dirty="0" err="1">
                <a:latin typeface="Times New Roman" panose="02020603050405020304" pitchFamily="18" charset="0"/>
                <a:cs typeface="Times New Roman" panose="02020603050405020304" pitchFamily="18" charset="0"/>
              </a:rPr>
              <a:t>TypeII</a:t>
            </a:r>
            <a:r>
              <a:rPr lang="en-US" altLang="zh-CN" sz="1600" dirty="0">
                <a:latin typeface="Times New Roman" panose="02020603050405020304" pitchFamily="18" charset="0"/>
                <a:cs typeface="Times New Roman" panose="02020603050405020304" pitchFamily="18" charset="0"/>
              </a:rPr>
              <a:t> : glaciers in exposed bedrock areas.</a:t>
            </a:r>
          </a:p>
          <a:p>
            <a:r>
              <a:rPr lang="en-US" altLang="zh-CN" sz="1600" dirty="0">
                <a:latin typeface="Times New Roman" panose="02020603050405020304" pitchFamily="18" charset="0"/>
                <a:cs typeface="Times New Roman" panose="02020603050405020304" pitchFamily="18" charset="0"/>
              </a:rPr>
              <a:t> Type III: rainstorms in depositional areas. </a:t>
            </a:r>
          </a:p>
        </p:txBody>
      </p:sp>
      <p:sp>
        <p:nvSpPr>
          <p:cNvPr id="23" name="文本框 22">
            <a:extLst>
              <a:ext uri="{FF2B5EF4-FFF2-40B4-BE49-F238E27FC236}">
                <a16:creationId xmlns:a16="http://schemas.microsoft.com/office/drawing/2014/main" id="{67DE5760-8EA3-0087-53B2-4685B956A69E}"/>
              </a:ext>
            </a:extLst>
          </p:cNvPr>
          <p:cNvSpPr txBox="1"/>
          <p:nvPr/>
        </p:nvSpPr>
        <p:spPr>
          <a:xfrm>
            <a:off x="410230" y="1197500"/>
            <a:ext cx="4895195" cy="461665"/>
          </a:xfrm>
          <a:prstGeom prst="rect">
            <a:avLst/>
          </a:prstGeom>
          <a:noFill/>
        </p:spPr>
        <p:txBody>
          <a:bodyPr wrap="square">
            <a:spAutoFit/>
          </a:bodyPr>
          <a:lstStyle/>
          <a:p>
            <a:r>
              <a:rPr lang="en-US" altLang="zh-CN" sz="2400" b="1" dirty="0">
                <a:solidFill>
                  <a:srgbClr val="4472C4"/>
                </a:solidFill>
                <a:latin typeface="Times New Roman" panose="02020603050405020304" pitchFamily="18" charset="0"/>
                <a:cs typeface="Times New Roman" panose="02020603050405020304" pitchFamily="18" charset="0"/>
              </a:rPr>
              <a:t>Debris flow gully classification</a:t>
            </a:r>
            <a:endParaRPr lang="zh-CN" altLang="en-US" sz="2400" b="1" dirty="0">
              <a:solidFill>
                <a:srgbClr val="4472C4"/>
              </a:solidFill>
              <a:latin typeface="Times New Roman" panose="02020603050405020304" pitchFamily="18" charset="0"/>
              <a:cs typeface="Times New Roman" panose="02020603050405020304" pitchFamily="18" charset="0"/>
            </a:endParaRPr>
          </a:p>
        </p:txBody>
      </p:sp>
      <p:grpSp>
        <p:nvGrpSpPr>
          <p:cNvPr id="7" name="组合 6">
            <a:extLst>
              <a:ext uri="{FF2B5EF4-FFF2-40B4-BE49-F238E27FC236}">
                <a16:creationId xmlns:a16="http://schemas.microsoft.com/office/drawing/2014/main" id="{3984F499-7A1F-17E0-40C4-818204059CCF}"/>
              </a:ext>
            </a:extLst>
          </p:cNvPr>
          <p:cNvGrpSpPr>
            <a:grpSpLocks noChangeAspect="1"/>
          </p:cNvGrpSpPr>
          <p:nvPr/>
        </p:nvGrpSpPr>
        <p:grpSpPr>
          <a:xfrm>
            <a:off x="4480737" y="2183311"/>
            <a:ext cx="1713449" cy="4377722"/>
            <a:chOff x="4018673" y="1322530"/>
            <a:chExt cx="1713449" cy="4377722"/>
          </a:xfrm>
        </p:grpSpPr>
        <p:grpSp>
          <p:nvGrpSpPr>
            <p:cNvPr id="6" name="组合 5">
              <a:extLst>
                <a:ext uri="{FF2B5EF4-FFF2-40B4-BE49-F238E27FC236}">
                  <a16:creationId xmlns:a16="http://schemas.microsoft.com/office/drawing/2014/main" id="{A0046445-799B-5138-20E3-96C7A45E06E1}"/>
                </a:ext>
              </a:extLst>
            </p:cNvPr>
            <p:cNvGrpSpPr/>
            <p:nvPr/>
          </p:nvGrpSpPr>
          <p:grpSpPr>
            <a:xfrm>
              <a:off x="4018673" y="1322530"/>
              <a:ext cx="1609976" cy="1486614"/>
              <a:chOff x="4018673" y="1322530"/>
              <a:chExt cx="1609976" cy="1486614"/>
            </a:xfrm>
          </p:grpSpPr>
          <p:pic>
            <p:nvPicPr>
              <p:cNvPr id="26" name="图片 25">
                <a:extLst>
                  <a:ext uri="{FF2B5EF4-FFF2-40B4-BE49-F238E27FC236}">
                    <a16:creationId xmlns:a16="http://schemas.microsoft.com/office/drawing/2014/main" id="{2A38F7F6-45B8-D920-FBEA-014A044BD7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686" r="15843"/>
              <a:stretch/>
            </p:blipFill>
            <p:spPr>
              <a:xfrm rot="5400000">
                <a:off x="4151285" y="1331781"/>
                <a:ext cx="1410129" cy="1544598"/>
              </a:xfrm>
              <a:prstGeom prst="rect">
                <a:avLst/>
              </a:prstGeom>
            </p:spPr>
          </p:pic>
          <p:sp>
            <p:nvSpPr>
              <p:cNvPr id="30" name="文本框 29">
                <a:extLst>
                  <a:ext uri="{FF2B5EF4-FFF2-40B4-BE49-F238E27FC236}">
                    <a16:creationId xmlns:a16="http://schemas.microsoft.com/office/drawing/2014/main" id="{1F76B22A-A89C-36BA-BD78-8485AA5557FF}"/>
                  </a:ext>
                </a:extLst>
              </p:cNvPr>
              <p:cNvSpPr txBox="1"/>
              <p:nvPr/>
            </p:nvSpPr>
            <p:spPr>
              <a:xfrm flipH="1">
                <a:off x="4018673" y="1322530"/>
                <a:ext cx="1590342" cy="369332"/>
              </a:xfrm>
              <a:prstGeom prst="rect">
                <a:avLst/>
              </a:prstGeom>
              <a:noFill/>
            </p:spPr>
            <p:txBody>
              <a:bodyPr wrap="square" rtlCol="0">
                <a:spAutoFit/>
              </a:bodyPr>
              <a:lstStyle/>
              <a:p>
                <a:r>
                  <a:rPr lang="en-US" altLang="zh-CN"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Type I</a:t>
                </a:r>
                <a:endParaRPr lang="zh-CN" altLang="en-US"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3" name="组合 2">
              <a:extLst>
                <a:ext uri="{FF2B5EF4-FFF2-40B4-BE49-F238E27FC236}">
                  <a16:creationId xmlns:a16="http://schemas.microsoft.com/office/drawing/2014/main" id="{34C71483-578F-85D9-CB14-451F390268A3}"/>
                </a:ext>
              </a:extLst>
            </p:cNvPr>
            <p:cNvGrpSpPr>
              <a:grpSpLocks noChangeAspect="1"/>
            </p:cNvGrpSpPr>
            <p:nvPr/>
          </p:nvGrpSpPr>
          <p:grpSpPr>
            <a:xfrm>
              <a:off x="4049917" y="2839193"/>
              <a:ext cx="1676881" cy="1410129"/>
              <a:chOff x="3490540" y="3584528"/>
              <a:chExt cx="2266534" cy="1905983"/>
            </a:xfrm>
          </p:grpSpPr>
          <p:pic>
            <p:nvPicPr>
              <p:cNvPr id="29" name="图片 28">
                <a:extLst>
                  <a:ext uri="{FF2B5EF4-FFF2-40B4-BE49-F238E27FC236}">
                    <a16:creationId xmlns:a16="http://schemas.microsoft.com/office/drawing/2014/main" id="{CE2AA639-38BA-A949-2626-C0F5F0A1C5C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140" r="14884"/>
              <a:stretch/>
            </p:blipFill>
            <p:spPr>
              <a:xfrm>
                <a:off x="3522132" y="3584528"/>
                <a:ext cx="2099959" cy="1905983"/>
              </a:xfrm>
              <a:prstGeom prst="rect">
                <a:avLst/>
              </a:prstGeom>
            </p:spPr>
          </p:pic>
          <p:sp>
            <p:nvSpPr>
              <p:cNvPr id="31" name="文本框 30">
                <a:extLst>
                  <a:ext uri="{FF2B5EF4-FFF2-40B4-BE49-F238E27FC236}">
                    <a16:creationId xmlns:a16="http://schemas.microsoft.com/office/drawing/2014/main" id="{5AA4A386-EF0B-FF46-C0D5-712EB9655453}"/>
                  </a:ext>
                </a:extLst>
              </p:cNvPr>
              <p:cNvSpPr txBox="1"/>
              <p:nvPr/>
            </p:nvSpPr>
            <p:spPr>
              <a:xfrm flipH="1">
                <a:off x="3490540" y="3587281"/>
                <a:ext cx="2266534" cy="499203"/>
              </a:xfrm>
              <a:prstGeom prst="rect">
                <a:avLst/>
              </a:prstGeom>
              <a:noFill/>
            </p:spPr>
            <p:txBody>
              <a:bodyPr wrap="square" rtlCol="0">
                <a:spAutoFit/>
              </a:bodyPr>
              <a:lstStyle/>
              <a:p>
                <a:r>
                  <a:rPr lang="en-US" altLang="zh-CN"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Type II</a:t>
                </a:r>
                <a:endParaRPr lang="zh-CN" altLang="en-US"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5" name="组合 4">
              <a:extLst>
                <a:ext uri="{FF2B5EF4-FFF2-40B4-BE49-F238E27FC236}">
                  <a16:creationId xmlns:a16="http://schemas.microsoft.com/office/drawing/2014/main" id="{DA9CC744-22F9-9EBE-12FD-05F4CEC38F9D}"/>
                </a:ext>
              </a:extLst>
            </p:cNvPr>
            <p:cNvGrpSpPr>
              <a:grpSpLocks noChangeAspect="1"/>
            </p:cNvGrpSpPr>
            <p:nvPr/>
          </p:nvGrpSpPr>
          <p:grpSpPr>
            <a:xfrm>
              <a:off x="4073290" y="4202913"/>
              <a:ext cx="1658832" cy="1497339"/>
              <a:chOff x="3400406" y="4607442"/>
              <a:chExt cx="2276577" cy="2054943"/>
            </a:xfrm>
          </p:grpSpPr>
          <p:pic>
            <p:nvPicPr>
              <p:cNvPr id="28" name="图片 27">
                <a:extLst>
                  <a:ext uri="{FF2B5EF4-FFF2-40B4-BE49-F238E27FC236}">
                    <a16:creationId xmlns:a16="http://schemas.microsoft.com/office/drawing/2014/main" id="{5D3C394E-70CF-E492-9E22-3605DE339DF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039" r="8577"/>
              <a:stretch/>
            </p:blipFill>
            <p:spPr>
              <a:xfrm>
                <a:off x="3400406" y="4697404"/>
                <a:ext cx="2132214" cy="1964981"/>
              </a:xfrm>
              <a:prstGeom prst="rect">
                <a:avLst/>
              </a:prstGeom>
            </p:spPr>
          </p:pic>
          <p:sp>
            <p:nvSpPr>
              <p:cNvPr id="25" name="文本框 24">
                <a:extLst>
                  <a:ext uri="{FF2B5EF4-FFF2-40B4-BE49-F238E27FC236}">
                    <a16:creationId xmlns:a16="http://schemas.microsoft.com/office/drawing/2014/main" id="{F4E5A3C9-3317-2D2B-41B6-A5B8F9CB8997}"/>
                  </a:ext>
                </a:extLst>
              </p:cNvPr>
              <p:cNvSpPr txBox="1">
                <a:spLocks noChangeAspect="1"/>
              </p:cNvSpPr>
              <p:nvPr/>
            </p:nvSpPr>
            <p:spPr>
              <a:xfrm flipH="1">
                <a:off x="3410446" y="4607442"/>
                <a:ext cx="2266537" cy="506870"/>
              </a:xfrm>
              <a:prstGeom prst="rect">
                <a:avLst/>
              </a:prstGeom>
              <a:noFill/>
            </p:spPr>
            <p:txBody>
              <a:bodyPr wrap="square" rtlCol="0">
                <a:spAutoFit/>
              </a:bodyPr>
              <a:lstStyle/>
              <a:p>
                <a:r>
                  <a:rPr lang="en-US" altLang="zh-CN"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Type III</a:t>
                </a:r>
                <a:endParaRPr lang="zh-CN" altLang="en-US"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sp>
        <p:nvSpPr>
          <p:cNvPr id="37" name="矩形 36">
            <a:extLst>
              <a:ext uri="{FF2B5EF4-FFF2-40B4-BE49-F238E27FC236}">
                <a16:creationId xmlns:a16="http://schemas.microsoft.com/office/drawing/2014/main" id="{25C7DD25-0AD9-72E4-4491-5D11B299E4A9}"/>
              </a:ext>
            </a:extLst>
          </p:cNvPr>
          <p:cNvSpPr/>
          <p:nvPr/>
        </p:nvSpPr>
        <p:spPr>
          <a:xfrm>
            <a:off x="410230" y="1867372"/>
            <a:ext cx="5905308" cy="4749185"/>
          </a:xfrm>
          <a:prstGeom prst="rect">
            <a:avLst/>
          </a:prstGeom>
          <a:noFill/>
          <a:ln w="19050">
            <a:solidFill>
              <a:srgbClr val="4472C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AD3460E9-C36E-9E81-0647-202B442291A6}"/>
              </a:ext>
            </a:extLst>
          </p:cNvPr>
          <p:cNvSpPr txBox="1"/>
          <p:nvPr/>
        </p:nvSpPr>
        <p:spPr>
          <a:xfrm>
            <a:off x="6751708" y="1221041"/>
            <a:ext cx="4946159" cy="646331"/>
          </a:xfrm>
          <a:prstGeom prst="rect">
            <a:avLst/>
          </a:prstGeom>
          <a:noFill/>
        </p:spPr>
        <p:txBody>
          <a:bodyPr wrap="square">
            <a:spAutoFit/>
          </a:bodyPr>
          <a:lstStyle/>
          <a:p>
            <a:pPr marL="285750" marR="0" lvl="0" indent="-285750" fontAlgn="auto">
              <a:lnSpc>
                <a:spcPct val="100000"/>
              </a:lnSpc>
              <a:spcBef>
                <a:spcPts val="0"/>
              </a:spcBef>
              <a:spcAft>
                <a:spcPts val="0"/>
              </a:spcAft>
              <a:buClrTx/>
              <a:buSzTx/>
              <a:buFont typeface="Wingdings" panose="05000000000000000000" pitchFamily="2" charset="2"/>
              <a:buChar char="Ø"/>
              <a:tabLst/>
              <a:defRPr/>
            </a:pPr>
            <a:r>
              <a:rPr lang="en-US" altLang="zh-CN" b="1" dirty="0">
                <a:latin typeface="Times New Roman" panose="02020603050405020304" pitchFamily="18" charset="0"/>
                <a:cs typeface="Times New Roman" panose="02020603050405020304" pitchFamily="18" charset="0"/>
              </a:rPr>
              <a:t>Three types of debris flow topography have obvious indigenous differences</a:t>
            </a:r>
            <a:endParaRPr lang="zh-CN" altLang="zh-CN" b="1" dirty="0">
              <a:latin typeface="Times New Roman" panose="02020603050405020304" pitchFamily="18" charset="0"/>
              <a:cs typeface="Times New Roman" panose="02020603050405020304" pitchFamily="18" charset="0"/>
            </a:endParaRPr>
          </a:p>
        </p:txBody>
      </p:sp>
      <p:sp>
        <p:nvSpPr>
          <p:cNvPr id="39" name="矩形 38">
            <a:extLst>
              <a:ext uri="{FF2B5EF4-FFF2-40B4-BE49-F238E27FC236}">
                <a16:creationId xmlns:a16="http://schemas.microsoft.com/office/drawing/2014/main" id="{1E22C9DE-C436-50EC-1C46-6282A35AB04A}"/>
              </a:ext>
            </a:extLst>
          </p:cNvPr>
          <p:cNvSpPr/>
          <p:nvPr/>
        </p:nvSpPr>
        <p:spPr>
          <a:xfrm>
            <a:off x="6564379" y="1186321"/>
            <a:ext cx="5428238" cy="5433571"/>
          </a:xfrm>
          <a:prstGeom prst="rect">
            <a:avLst/>
          </a:prstGeom>
          <a:noFill/>
          <a:ln w="19050">
            <a:solidFill>
              <a:srgbClr val="4472C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65009897"/>
      </p:ext>
    </p:extLst>
  </p:cSld>
  <p:clrMapOvr>
    <a:masterClrMapping/>
  </p:clrMapOvr>
</p:sld>
</file>

<file path=ppt/theme/theme1.xml><?xml version="1.0" encoding="utf-8"?>
<a:theme xmlns:a="http://schemas.openxmlformats.org/drawingml/2006/main" name="A000120140530A99PPBG">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4561</TotalTime>
  <Words>1247</Words>
  <Application>Microsoft Office PowerPoint</Application>
  <PresentationFormat>宽屏</PresentationFormat>
  <Paragraphs>223</Paragraphs>
  <Slides>13</Slides>
  <Notes>13</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13</vt:i4>
      </vt:variant>
    </vt:vector>
  </HeadingPairs>
  <TitlesOfParts>
    <vt:vector size="25" baseType="lpstr">
      <vt:lpstr>等线</vt:lpstr>
      <vt:lpstr>黑体</vt:lpstr>
      <vt:lpstr>楷体</vt:lpstr>
      <vt:lpstr>微软雅黑</vt:lpstr>
      <vt:lpstr>Arial</vt:lpstr>
      <vt:lpstr>Calibri</vt:lpstr>
      <vt:lpstr>Calibri Light</vt:lpstr>
      <vt:lpstr>Cambria Math</vt:lpstr>
      <vt:lpstr>Times New Roman</vt:lpstr>
      <vt:lpstr>Wingdings</vt:lpstr>
      <vt:lpstr>A000120140530A99PPBG</vt:lpstr>
      <vt:lpstr>Equation</vt:lpstr>
      <vt:lpstr>Topographic analysis of debris flow gullies affected by tectonic activities on the edge of Qinghai-Tibet Plateau</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 for your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青藏高原边缘泥石流群地貌特征</dc:title>
  <dc:creator>梁 馨月</dc:creator>
  <cp:lastModifiedBy>梁 馨月</cp:lastModifiedBy>
  <cp:revision>342</cp:revision>
  <dcterms:created xsi:type="dcterms:W3CDTF">2019-08-29T09:07:55Z</dcterms:created>
  <dcterms:modified xsi:type="dcterms:W3CDTF">2022-05-24T19:59:56Z</dcterms:modified>
</cp:coreProperties>
</file>