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58" r:id="rId3"/>
    <p:sldId id="259" r:id="rId4"/>
    <p:sldId id="278" r:id="rId5"/>
    <p:sldId id="281" r:id="rId6"/>
    <p:sldId id="279" r:id="rId7"/>
    <p:sldId id="280" r:id="rId8"/>
    <p:sldId id="282" r:id="rId9"/>
    <p:sldId id="277" r:id="rId1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142D4-9312-4EF7-A74B-FA1441B03F79}" type="datetimeFigureOut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6ECBFC-39C4-4FAB-9D24-E54F59EB09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708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1副本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55575"/>
            <a:ext cx="11525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lo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6000750"/>
            <a:ext cx="1439862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9"/>
          <p:cNvGraphicFramePr>
            <a:graphicFrameLocks noChangeAspect="1"/>
          </p:cNvGraphicFramePr>
          <p:nvPr userDrawn="1"/>
        </p:nvGraphicFramePr>
        <p:xfrm>
          <a:off x="6327775" y="5216525"/>
          <a:ext cx="2743200" cy="157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14" name="Photo Editor 照片" r:id="rId6" imgW="2857899" imgH="1638529" progId="">
                  <p:embed/>
                </p:oleObj>
              </mc:Choice>
              <mc:Fallback>
                <p:oleObj name="Photo Editor 照片" r:id="rId6" imgW="2857899" imgH="163852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7775" y="5216525"/>
                        <a:ext cx="2743200" cy="157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1163" y="1720850"/>
            <a:ext cx="6110287" cy="1171575"/>
          </a:xfrm>
        </p:spPr>
        <p:txBody>
          <a:bodyPr/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en-US" altLang="zh-CN" dirty="0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14638" y="3673483"/>
            <a:ext cx="6178550" cy="827087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  <a:endParaRPr lang="en-US" altLang="zh-CN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57538" y="6265863"/>
            <a:ext cx="2814637" cy="4810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21450" y="6265863"/>
            <a:ext cx="1922463" cy="4810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28593-713B-4B91-B07E-025B9EA685B5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152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7D29B-8D0F-4A5C-A51A-3F9CCCFD1AA5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046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13550" y="68263"/>
            <a:ext cx="2179638" cy="602773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74638" y="68263"/>
            <a:ext cx="6386512" cy="602773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C905A-ACAE-41F0-B428-B292124F11D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265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41450" y="68263"/>
            <a:ext cx="6559574" cy="82708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DAA19-F3C4-4B64-B903-2F1B64A1E6A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571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9A50B-0FE9-438C-B6D5-9F620F970165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35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74638" y="1376363"/>
            <a:ext cx="4248150" cy="47196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5188" y="1376363"/>
            <a:ext cx="4248150" cy="47196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2A794-DFA4-4E6F-A672-F31A3F779DA5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639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866D7-7067-4426-8DEA-E414924202B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067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23AE9-4B7B-432A-8286-0D9D5C73B7E6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621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307F1-F629-4940-8EB8-BF8FCD8CF7A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755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81646-1200-49FE-AFFD-5870A62F5E6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912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B9E5D-41DD-4181-BFF5-9C0C9E53A2F6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501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1450" y="68263"/>
            <a:ext cx="7551738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638" y="1376363"/>
            <a:ext cx="8648700" cy="471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ctr">
              <a:defRPr kumimoji="0" sz="1300">
                <a:latin typeface="+mn-lt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37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kumimoji="0" sz="1300">
                <a:latin typeface="+mn-lt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0AAB6B-705D-4C10-AC20-D70714E63E26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1030" name="Picture 8" descr="1副本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55575"/>
            <a:ext cx="8159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9" descr="lo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99188"/>
            <a:ext cx="1439863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0892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  <a:ea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  <a:ea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  <a:ea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  <a:ea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47864" y="1052736"/>
            <a:ext cx="5328592" cy="1928812"/>
          </a:xfrm>
        </p:spPr>
        <p:txBody>
          <a:bodyPr/>
          <a:lstStyle/>
          <a:p>
            <a:r>
              <a:rPr lang="en-US" altLang="zh-CN" sz="2400" dirty="0"/>
              <a:t>Characteristics analysis and correction of GPS precise products in analysis centers based on Lomb-</a:t>
            </a:r>
            <a:r>
              <a:rPr lang="en-US" altLang="zh-CN" sz="2400" dirty="0" err="1"/>
              <a:t>Scargle</a:t>
            </a:r>
            <a:r>
              <a:rPr lang="en-US" altLang="zh-CN" sz="2400" dirty="0"/>
              <a:t> periodogram</a:t>
            </a:r>
            <a:endParaRPr lang="zh-CN" altLang="zh-CN" sz="24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27784" y="2852936"/>
            <a:ext cx="6150744" cy="1582737"/>
          </a:xfrm>
        </p:spPr>
        <p:txBody>
          <a:bodyPr/>
          <a:lstStyle/>
          <a:p>
            <a:pPr eaLnBrk="1" hangingPunct="1"/>
            <a:r>
              <a:rPr lang="en-US" altLang="zh-CN" sz="2000" b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</a:rPr>
              <a:t>Yangfei HOU</a:t>
            </a:r>
            <a:r>
              <a:rPr lang="en-US" altLang="zh-CN" sz="2000" b="1" baseline="30000" dirty="0">
                <a:solidFill>
                  <a:schemeClr val="accent2"/>
                </a:solidFill>
                <a:latin typeface="Times New Roman" pitchFamily="18" charset="0"/>
                <a:ea typeface="黑体" pitchFamily="49" charset="-122"/>
              </a:rPr>
              <a:t>1,2</a:t>
            </a:r>
            <a:r>
              <a:rPr lang="en-US" altLang="zh-CN" sz="2000" b="1" dirty="0">
                <a:solidFill>
                  <a:schemeClr val="accent2"/>
                </a:solidFill>
                <a:latin typeface="Times New Roman" pitchFamily="18" charset="0"/>
                <a:ea typeface="黑体" pitchFamily="49" charset="-122"/>
              </a:rPr>
              <a:t>, </a:t>
            </a:r>
            <a:r>
              <a:rPr lang="en-US" altLang="zh-CN" sz="2000" b="1" dirty="0" err="1">
                <a:solidFill>
                  <a:schemeClr val="accent2"/>
                </a:solidFill>
                <a:latin typeface="Times New Roman" pitchFamily="18" charset="0"/>
                <a:ea typeface="黑体" pitchFamily="49" charset="-122"/>
              </a:rPr>
              <a:t>Junping</a:t>
            </a:r>
            <a:r>
              <a:rPr lang="en-US" altLang="zh-CN" sz="2000" b="1" dirty="0">
                <a:solidFill>
                  <a:schemeClr val="accent2"/>
                </a:solidFill>
                <a:latin typeface="Times New Roman" pitchFamily="18" charset="0"/>
                <a:ea typeface="黑体" pitchFamily="49" charset="-122"/>
              </a:rPr>
              <a:t> CHEN</a:t>
            </a:r>
            <a:r>
              <a:rPr lang="en-US" altLang="zh-CN" sz="2000" b="1" baseline="30000" dirty="0">
                <a:solidFill>
                  <a:schemeClr val="accent2"/>
                </a:solidFill>
                <a:latin typeface="Times New Roman" pitchFamily="18" charset="0"/>
                <a:ea typeface="黑体" pitchFamily="49" charset="-122"/>
              </a:rPr>
              <a:t>2,3</a:t>
            </a:r>
            <a:r>
              <a:rPr lang="en-US" altLang="zh-CN" sz="2000" b="1" dirty="0">
                <a:solidFill>
                  <a:schemeClr val="accent2"/>
                </a:solidFill>
                <a:latin typeface="Times New Roman" pitchFamily="18" charset="0"/>
                <a:ea typeface="黑体" pitchFamily="49" charset="-122"/>
              </a:rPr>
              <a:t>, </a:t>
            </a:r>
            <a:r>
              <a:rPr lang="en-US" altLang="zh-CN" sz="2000" b="1" dirty="0" err="1">
                <a:solidFill>
                  <a:schemeClr val="accent2"/>
                </a:solidFill>
                <a:latin typeface="Times New Roman" pitchFamily="18" charset="0"/>
                <a:ea typeface="黑体" pitchFamily="49" charset="-122"/>
              </a:rPr>
              <a:t>Yize</a:t>
            </a:r>
            <a:r>
              <a:rPr lang="en-US" altLang="zh-CN" sz="2000" b="1">
                <a:solidFill>
                  <a:schemeClr val="accent2"/>
                </a:solidFill>
                <a:latin typeface="Times New Roman" pitchFamily="18" charset="0"/>
                <a:ea typeface="黑体" pitchFamily="49" charset="-122"/>
              </a:rPr>
              <a:t> ZHANG</a:t>
            </a:r>
            <a:r>
              <a:rPr lang="en-US" altLang="zh-CN" sz="2000" b="1" baseline="30000">
                <a:solidFill>
                  <a:schemeClr val="accent2"/>
                </a:solidFill>
                <a:latin typeface="Times New Roman" pitchFamily="18" charset="0"/>
                <a:ea typeface="黑体" pitchFamily="49" charset="-122"/>
              </a:rPr>
              <a:t>2,3</a:t>
            </a:r>
            <a:endParaRPr lang="en-US" altLang="zh-CN" sz="2000" b="1" baseline="30000" dirty="0">
              <a:solidFill>
                <a:schemeClr val="accent2"/>
              </a:solidFill>
              <a:latin typeface="Times New Roman" pitchFamily="18" charset="0"/>
              <a:ea typeface="黑体" pitchFamily="49" charset="-122"/>
            </a:endParaRPr>
          </a:p>
          <a:p>
            <a:pPr>
              <a:spcAft>
                <a:spcPts val="0"/>
              </a:spcAft>
            </a:pPr>
            <a:endParaRPr lang="en-US" altLang="zh-CN" sz="1400" i="1" kern="100" dirty="0">
              <a:latin typeface="Times New Roman"/>
            </a:endParaRPr>
          </a:p>
          <a:p>
            <a:pPr>
              <a:spcAft>
                <a:spcPts val="0"/>
              </a:spcAft>
            </a:pPr>
            <a:r>
              <a:rPr lang="en-US" altLang="zh-CN" sz="1400" i="1" kern="100" dirty="0">
                <a:latin typeface="Times New Roman"/>
              </a:rPr>
              <a:t>1.College of Surveying and Geo-Informatics</a:t>
            </a:r>
            <a:r>
              <a:rPr lang="zh-CN" altLang="zh-CN" sz="1400" i="1" kern="100" dirty="0">
                <a:latin typeface="Times New Roman"/>
              </a:rPr>
              <a:t>，</a:t>
            </a:r>
            <a:r>
              <a:rPr lang="en-US" altLang="zh-CN" sz="1400" i="1" kern="100" dirty="0">
                <a:latin typeface="Times New Roman"/>
              </a:rPr>
              <a:t>Tong </a:t>
            </a:r>
            <a:r>
              <a:rPr lang="en-US" altLang="zh-CN" sz="1400" i="1" kern="100" dirty="0" err="1">
                <a:latin typeface="Times New Roman"/>
              </a:rPr>
              <a:t>ji</a:t>
            </a:r>
            <a:r>
              <a:rPr lang="en-US" altLang="zh-CN" sz="1400" i="1" kern="100" dirty="0">
                <a:latin typeface="Times New Roman"/>
              </a:rPr>
              <a:t> University</a:t>
            </a:r>
          </a:p>
          <a:p>
            <a:pPr>
              <a:spcAft>
                <a:spcPts val="0"/>
              </a:spcAft>
            </a:pPr>
            <a:r>
              <a:rPr lang="en-US" altLang="zh-CN" sz="1400" i="1" kern="100" dirty="0">
                <a:latin typeface="Times New Roman"/>
              </a:rPr>
              <a:t>2.Shanghai Astronomical Observatory</a:t>
            </a:r>
            <a:r>
              <a:rPr lang="zh-CN" altLang="zh-CN" sz="1400" i="1" kern="100" dirty="0">
                <a:latin typeface="Times New Roman"/>
              </a:rPr>
              <a:t>，</a:t>
            </a:r>
            <a:r>
              <a:rPr lang="en-US" altLang="zh-CN" sz="1400" i="1" kern="100" dirty="0">
                <a:latin typeface="Times New Roman"/>
              </a:rPr>
              <a:t>Chinese Academy of Sciences</a:t>
            </a:r>
          </a:p>
          <a:p>
            <a:pPr>
              <a:spcAft>
                <a:spcPts val="0"/>
              </a:spcAft>
            </a:pPr>
            <a:r>
              <a:rPr lang="en-US" altLang="zh-CN" sz="1400" i="1" kern="100" dirty="0">
                <a:latin typeface="Times New Roman"/>
              </a:rPr>
              <a:t>3.</a:t>
            </a:r>
            <a:r>
              <a:rPr lang="en-US" altLang="zh-CN" sz="1400" kern="100" dirty="0">
                <a:latin typeface="Times New Roman"/>
              </a:rPr>
              <a:t> </a:t>
            </a:r>
            <a:r>
              <a:rPr lang="en-US" altLang="zh-CN" sz="1400" i="1" kern="100" dirty="0">
                <a:latin typeface="Times New Roman"/>
              </a:rPr>
              <a:t>Shanghai Key Laboratory of Space Navigation and Positioning Techniques</a:t>
            </a:r>
            <a:r>
              <a:rPr lang="zh-CN" altLang="zh-CN" sz="1400" i="1" kern="100" dirty="0">
                <a:latin typeface="Times New Roman"/>
              </a:rPr>
              <a:t>，</a:t>
            </a:r>
            <a:r>
              <a:rPr lang="en-US" altLang="zh-CN" sz="1400" i="1" kern="100" dirty="0">
                <a:latin typeface="Times New Roman"/>
              </a:rPr>
              <a:t>Shanghai Astronomical Observatory, </a:t>
            </a:r>
            <a:endParaRPr lang="zh-CN" altLang="zh-CN" sz="1400" kern="100" dirty="0">
              <a:latin typeface="Times New Roman"/>
            </a:endParaRPr>
          </a:p>
          <a:p>
            <a:pPr>
              <a:spcAft>
                <a:spcPts val="0"/>
              </a:spcAft>
            </a:pPr>
            <a:r>
              <a:rPr lang="en-US" altLang="zh-CN" sz="1400" i="1" kern="100" dirty="0">
                <a:latin typeface="Times New Roman"/>
              </a:rPr>
              <a:t>Chinese Academy of Sciences</a:t>
            </a:r>
            <a:endParaRPr lang="en-US" altLang="zh-CN" sz="1400" b="1" baseline="30000" dirty="0">
              <a:solidFill>
                <a:schemeClr val="accent2"/>
              </a:solidFill>
              <a:latin typeface="Times New Roman" pitchFamily="18" charset="0"/>
              <a:ea typeface="黑体" pitchFamily="49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48D4FB7-B865-EF05-C61C-893DCD49C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718882" cy="93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550181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1"/>
          <p:cNvSpPr>
            <a:spLocks noGrp="1"/>
          </p:cNvSpPr>
          <p:nvPr>
            <p:ph type="title"/>
          </p:nvPr>
        </p:nvSpPr>
        <p:spPr>
          <a:xfrm>
            <a:off x="1441450" y="68263"/>
            <a:ext cx="3562598" cy="827087"/>
          </a:xfrm>
        </p:spPr>
        <p:txBody>
          <a:bodyPr/>
          <a:lstStyle/>
          <a:p>
            <a:pPr eaLnBrk="1" hangingPunct="1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Research Content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内容占位符 2"/>
          <p:cNvSpPr>
            <a:spLocks noGrp="1"/>
          </p:cNvSpPr>
          <p:nvPr>
            <p:ph idx="1"/>
          </p:nvPr>
        </p:nvSpPr>
        <p:spPr>
          <a:xfrm>
            <a:off x="274638" y="1500188"/>
            <a:ext cx="8648700" cy="4595812"/>
          </a:xfrm>
        </p:spPr>
        <p:txBody>
          <a:bodyPr/>
          <a:lstStyle/>
          <a:p>
            <a:pPr marL="0" indent="0" algn="just" eaLnBrk="1" hangingPunct="1">
              <a:lnSpc>
                <a:spcPts val="2000"/>
              </a:lnSpc>
              <a:buNone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ts val="3000"/>
              </a:lnSpc>
              <a:buFont typeface="Wingdings" panose="05000000000000000000" pitchFamily="2" charset="2"/>
              <a:buChar char="Ø"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Lomb-</a:t>
            </a:r>
            <a:r>
              <a:rPr lang="en-US" altLang="zh-C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Scargle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periodogram was used to analyze the systematic deviation and the periodical deviation.</a:t>
            </a:r>
          </a:p>
          <a:p>
            <a:pPr algn="just" eaLnBrk="1" hangingPunct="1">
              <a:lnSpc>
                <a:spcPts val="3000"/>
              </a:lnSpc>
              <a:buFont typeface="Wingdings" panose="05000000000000000000" pitchFamily="2" charset="2"/>
              <a:buChar char="Ø"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deviation correction model was established based on the least </a:t>
            </a:r>
            <a:r>
              <a:rPr lang="en-US" altLang="zh-CN" sz="1800">
                <a:latin typeface="Times New Roman" panose="02020603050405020304" pitchFamily="18" charset="0"/>
                <a:cs typeface="Times New Roman" panose="02020603050405020304" pitchFamily="18" charset="0"/>
              </a:rPr>
              <a:t>square method.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ts val="3000"/>
              </a:lnSpc>
              <a:buFont typeface="Wingdings" panose="05000000000000000000" pitchFamily="2" charset="2"/>
              <a:buChar char="Ø"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9F8863-5E04-4084-89D2-3E6AB42C95B3}" type="slidenum">
              <a:rPr lang="en-US" altLang="zh-CN" smtClean="0"/>
              <a:pPr>
                <a:defRPr/>
              </a:pPr>
              <a:t>2</a:t>
            </a:fld>
            <a:endParaRPr lang="en-US" altLang="zh-CN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3F599D1-8464-EDC0-6A4B-C8525278A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5118" y="0"/>
            <a:ext cx="3718882" cy="93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283687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灯片编号占位符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2F62BA7-EEBF-41C4-91B9-E65385E10B35}" type="slidenum">
              <a:rPr lang="en-US" altLang="zh-CN" smtClean="0"/>
              <a:pPr>
                <a:defRPr/>
              </a:pPr>
              <a:t>3</a:t>
            </a:fld>
            <a:endParaRPr lang="en-US" altLang="zh-CN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3C025F89-087A-C31D-D691-A4DD3EBA4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5118" y="35937"/>
            <a:ext cx="3718882" cy="937341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8AC50F04-03E8-FECB-44C2-12F81D1CE313}"/>
              </a:ext>
            </a:extLst>
          </p:cNvPr>
          <p:cNvSpPr txBox="1"/>
          <p:nvPr/>
        </p:nvSpPr>
        <p:spPr>
          <a:xfrm>
            <a:off x="2195736" y="1281521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Clock</a:t>
            </a:r>
            <a:endParaRPr lang="zh-CN" altLang="en-US" sz="24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D7F8F645-CF72-2068-292C-230FE320FC66}"/>
              </a:ext>
            </a:extLst>
          </p:cNvPr>
          <p:cNvSpPr txBox="1"/>
          <p:nvPr/>
        </p:nvSpPr>
        <p:spPr>
          <a:xfrm>
            <a:off x="6533471" y="1278552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Orbit</a:t>
            </a:r>
            <a:endParaRPr lang="zh-CN" altLang="en-US" sz="24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12AF12C1-8337-1272-AE5E-BE3BF3CFE6AE}"/>
              </a:ext>
            </a:extLst>
          </p:cNvPr>
          <p:cNvSpPr txBox="1"/>
          <p:nvPr/>
        </p:nvSpPr>
        <p:spPr>
          <a:xfrm>
            <a:off x="1619672" y="319941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pectrum analysis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F4A3E194-CD96-B7E5-ECB5-D0C94A0B0667}"/>
              </a:ext>
            </a:extLst>
          </p:cNvPr>
          <p:cNvSpPr txBox="1"/>
          <p:nvPr/>
        </p:nvSpPr>
        <p:spPr>
          <a:xfrm>
            <a:off x="971600" y="5048071"/>
            <a:ext cx="77048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deviation of precision products in different analysis centers has significant periodic difference, and the peak value appears around 4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3200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,which is related to GPS operation cycle.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0BCCEDF-CF0E-FCD6-E9B0-47E2542E13B9}"/>
              </a:ext>
            </a:extLst>
          </p:cNvPr>
          <p:cNvSpPr/>
          <p:nvPr/>
        </p:nvSpPr>
        <p:spPr bwMode="auto">
          <a:xfrm>
            <a:off x="2555776" y="1740217"/>
            <a:ext cx="360040" cy="18188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1" i="0" u="none" strike="noStrike" normalizeH="0" baseline="0">
              <a:ln w="1016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F200AF7-ADA7-7087-02C4-D467903AAE52}"/>
              </a:ext>
            </a:extLst>
          </p:cNvPr>
          <p:cNvSpPr/>
          <p:nvPr/>
        </p:nvSpPr>
        <p:spPr bwMode="auto">
          <a:xfrm>
            <a:off x="1763688" y="2973724"/>
            <a:ext cx="1330654" cy="24299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effectLst/>
              <a:latin typeface="Times New Roman" pitchFamily="18" charset="0"/>
              <a:ea typeface="宋体" pitchFamily="2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C69F496-C287-1CB2-EC61-813DE176E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889" y="1743445"/>
            <a:ext cx="3795821" cy="304987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51E8769C-14EC-F22C-B4CE-2B238E17C0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750" y="1851915"/>
            <a:ext cx="3703964" cy="293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469513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灯片编号占位符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2F62BA7-EEBF-41C4-91B9-E65385E10B35}" type="slidenum">
              <a:rPr lang="en-US" altLang="zh-CN" smtClean="0"/>
              <a:pPr>
                <a:defRPr/>
              </a:pPr>
              <a:t>4</a:t>
            </a:fld>
            <a:endParaRPr lang="en-US" altLang="zh-CN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3C025F89-087A-C31D-D691-A4DD3EBA4D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5118" y="35937"/>
            <a:ext cx="3718882" cy="937341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12AF12C1-8337-1272-AE5E-BE3BF3CFE6AE}"/>
              </a:ext>
            </a:extLst>
          </p:cNvPr>
          <p:cNvSpPr txBox="1"/>
          <p:nvPr/>
        </p:nvSpPr>
        <p:spPr>
          <a:xfrm>
            <a:off x="1599943" y="-31583"/>
            <a:ext cx="493352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Deviation correction </a:t>
            </a:r>
          </a:p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model 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330A5BF-B243-25CE-75C8-4074375A0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" name="对象 2">
            <a:extLst>
              <a:ext uri="{FF2B5EF4-FFF2-40B4-BE49-F238E27FC236}">
                <a16:creationId xmlns:a16="http://schemas.microsoft.com/office/drawing/2014/main" id="{46403099-C190-0E74-5497-D945961863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532408"/>
              </p:ext>
            </p:extLst>
          </p:nvPr>
        </p:nvGraphicFramePr>
        <p:xfrm>
          <a:off x="2327934" y="2032146"/>
          <a:ext cx="4176464" cy="377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5" name="Equation" r:id="rId4" imgW="2692400" imgH="241300" progId="Equation.DSMT4">
                  <p:embed/>
                </p:oleObj>
              </mc:Choice>
              <mc:Fallback>
                <p:oleObj name="Equation" r:id="rId4" imgW="2692400" imgH="241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7934" y="2032146"/>
                        <a:ext cx="4176464" cy="3774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文本框 13">
            <a:extLst>
              <a:ext uri="{FF2B5EF4-FFF2-40B4-BE49-F238E27FC236}">
                <a16:creationId xmlns:a16="http://schemas.microsoft.com/office/drawing/2014/main" id="{047F4F48-B85A-846C-1871-0F9FAACCD664}"/>
              </a:ext>
            </a:extLst>
          </p:cNvPr>
          <p:cNvSpPr txBox="1"/>
          <p:nvPr/>
        </p:nvSpPr>
        <p:spPr>
          <a:xfrm>
            <a:off x="755576" y="137747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Fourier series transformation: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3AE8BAA-664F-4B99-D9B8-0EAB06534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3767" y="2763498"/>
            <a:ext cx="1032823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65EAF8BA-4D0F-E0EB-7EB8-156686BDDF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4696075"/>
              </p:ext>
            </p:extLst>
          </p:nvPr>
        </p:nvGraphicFramePr>
        <p:xfrm>
          <a:off x="2051720" y="2654487"/>
          <a:ext cx="4784434" cy="1372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6" name="Equation" r:id="rId6" imgW="3289300" imgH="939800" progId="Equation.DSMT4">
                  <p:embed/>
                </p:oleObj>
              </mc:Choice>
              <mc:Fallback>
                <p:oleObj name="Equation" r:id="rId6" imgW="3289300" imgH="939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2654487"/>
                        <a:ext cx="4784434" cy="13725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E4AAA083-AC5D-DE91-F127-5A4E4DC044DF}"/>
                  </a:ext>
                </a:extLst>
              </p:cNvPr>
              <p:cNvSpPr txBox="1"/>
              <p:nvPr/>
            </p:nvSpPr>
            <p:spPr>
              <a:xfrm>
                <a:off x="755576" y="4528126"/>
                <a:ext cx="640551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Use least squares to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E4AAA083-AC5D-DE91-F127-5A4E4DC044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528126"/>
                <a:ext cx="6405512" cy="369332"/>
              </a:xfrm>
              <a:prstGeom prst="rect">
                <a:avLst/>
              </a:prstGeom>
              <a:blipFill>
                <a:blip r:embed="rId8"/>
                <a:stretch>
                  <a:fillRect l="-856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6998235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灯片编号占位符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2F62BA7-EEBF-41C4-91B9-E65385E10B35}" type="slidenum">
              <a:rPr lang="en-US" altLang="zh-CN" smtClean="0"/>
              <a:pPr>
                <a:defRPr/>
              </a:pPr>
              <a:t>5</a:t>
            </a:fld>
            <a:endParaRPr lang="en-US" altLang="zh-CN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3C025F89-087A-C31D-D691-A4DD3EBA4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5118" y="35937"/>
            <a:ext cx="3718882" cy="937341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8AC50F04-03E8-FECB-44C2-12F81D1CE313}"/>
              </a:ext>
            </a:extLst>
          </p:cNvPr>
          <p:cNvSpPr txBox="1"/>
          <p:nvPr/>
        </p:nvSpPr>
        <p:spPr>
          <a:xfrm>
            <a:off x="2195736" y="1281521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Clock</a:t>
            </a:r>
            <a:endParaRPr lang="zh-CN" altLang="en-US" sz="24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D7F8F645-CF72-2068-292C-230FE320FC66}"/>
              </a:ext>
            </a:extLst>
          </p:cNvPr>
          <p:cNvSpPr txBox="1"/>
          <p:nvPr/>
        </p:nvSpPr>
        <p:spPr>
          <a:xfrm>
            <a:off x="6533471" y="1278552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Orbit</a:t>
            </a:r>
            <a:endParaRPr lang="zh-CN" altLang="en-US" sz="24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12AF12C1-8337-1272-AE5E-BE3BF3CFE6AE}"/>
              </a:ext>
            </a:extLst>
          </p:cNvPr>
          <p:cNvSpPr txBox="1"/>
          <p:nvPr/>
        </p:nvSpPr>
        <p:spPr>
          <a:xfrm>
            <a:off x="1547664" y="-34002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Deviation correction </a:t>
            </a:r>
          </a:p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result 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F4A3E194-CD96-B7E5-ECB5-D0C94A0B0667}"/>
              </a:ext>
            </a:extLst>
          </p:cNvPr>
          <p:cNvSpPr txBox="1"/>
          <p:nvPr/>
        </p:nvSpPr>
        <p:spPr>
          <a:xfrm>
            <a:off x="538436" y="4690338"/>
            <a:ext cx="80671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T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he standard deviation of the precise clock decreases by 15.4% on average.</a:t>
            </a:r>
          </a:p>
          <a:p>
            <a:pPr algn="just"/>
            <a:endParaRPr lang="en-US" altLang="zh-CN" sz="18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/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T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he standard deviation of the orbit decreases by 33.3% on average.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C4975459-6275-1671-32F5-CF35F3499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21434"/>
            <a:ext cx="4414288" cy="275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>
            <a:extLst>
              <a:ext uri="{FF2B5EF4-FFF2-40B4-BE49-F238E27FC236}">
                <a16:creationId xmlns:a16="http://schemas.microsoft.com/office/drawing/2014/main" id="{69E07F72-18BF-CD10-521C-694306C5B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444" y="1818466"/>
            <a:ext cx="4305046" cy="2690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9415974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灯片编号占位符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2F62BA7-EEBF-41C4-91B9-E65385E10B35}" type="slidenum">
              <a:rPr lang="en-US" altLang="zh-CN" smtClean="0"/>
              <a:pPr>
                <a:defRPr/>
              </a:pPr>
              <a:t>6</a:t>
            </a:fld>
            <a:endParaRPr lang="en-US" altLang="zh-CN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3C025F89-087A-C31D-D691-A4DD3EBA4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5118" y="35937"/>
            <a:ext cx="3718882" cy="937341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8AC50F04-03E8-FECB-44C2-12F81D1CE313}"/>
              </a:ext>
            </a:extLst>
          </p:cNvPr>
          <p:cNvSpPr txBox="1"/>
          <p:nvPr/>
        </p:nvSpPr>
        <p:spPr>
          <a:xfrm>
            <a:off x="2195736" y="1281521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Clock</a:t>
            </a:r>
            <a:endParaRPr lang="zh-CN" altLang="en-US" sz="24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D7F8F645-CF72-2068-292C-230FE320FC66}"/>
              </a:ext>
            </a:extLst>
          </p:cNvPr>
          <p:cNvSpPr txBox="1"/>
          <p:nvPr/>
        </p:nvSpPr>
        <p:spPr>
          <a:xfrm>
            <a:off x="6533471" y="1278552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Orbit</a:t>
            </a:r>
            <a:endParaRPr lang="zh-CN" altLang="en-US" sz="24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12AF12C1-8337-1272-AE5E-BE3BF3CFE6AE}"/>
              </a:ext>
            </a:extLst>
          </p:cNvPr>
          <p:cNvSpPr txBox="1"/>
          <p:nvPr/>
        </p:nvSpPr>
        <p:spPr>
          <a:xfrm>
            <a:off x="1547664" y="-34002"/>
            <a:ext cx="316835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Allan standard </a:t>
            </a:r>
          </a:p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deviation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F4A3E194-CD96-B7E5-ECB5-D0C94A0B0667}"/>
              </a:ext>
            </a:extLst>
          </p:cNvPr>
          <p:cNvSpPr txBox="1"/>
          <p:nvPr/>
        </p:nvSpPr>
        <p:spPr>
          <a:xfrm>
            <a:off x="683568" y="4951324"/>
            <a:ext cx="77048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correction, the Allan standard deviation change significantly.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CF2B638-82BA-1591-D109-7E674F8A2B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48" y="1861936"/>
            <a:ext cx="4224000" cy="2640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D070A99-2755-4470-05AF-8B951B11C9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854073"/>
            <a:ext cx="4224000" cy="26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639362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灯片编号占位符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2F62BA7-EEBF-41C4-91B9-E65385E10B35}" type="slidenum">
              <a:rPr lang="en-US" altLang="zh-CN" smtClean="0"/>
              <a:pPr>
                <a:defRPr/>
              </a:pPr>
              <a:t>7</a:t>
            </a:fld>
            <a:endParaRPr lang="en-US" altLang="zh-CN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3C025F89-087A-C31D-D691-A4DD3EBA4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5118" y="35937"/>
            <a:ext cx="3718882" cy="937341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12AF12C1-8337-1272-AE5E-BE3BF3CFE6AE}"/>
              </a:ext>
            </a:extLst>
          </p:cNvPr>
          <p:cNvSpPr txBox="1"/>
          <p:nvPr/>
        </p:nvSpPr>
        <p:spPr>
          <a:xfrm>
            <a:off x="1547664" y="234615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PPP result 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F4A3E194-CD96-B7E5-ECB5-D0C94A0B0667}"/>
              </a:ext>
            </a:extLst>
          </p:cNvPr>
          <p:cNvSpPr txBox="1"/>
          <p:nvPr/>
        </p:nvSpPr>
        <p:spPr>
          <a:xfrm>
            <a:off x="971600" y="4819343"/>
            <a:ext cx="77048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correction, the consistency between the positioning errors using the analysis center products and positioning errors using the IGS products increased by 14.3%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3E722B0-FFDA-BA9D-546E-8EDFC55052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1438492"/>
            <a:ext cx="4392488" cy="354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383164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灯片编号占位符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2F62BA7-EEBF-41C4-91B9-E65385E10B35}" type="slidenum">
              <a:rPr lang="en-US" altLang="zh-CN" smtClean="0"/>
              <a:pPr>
                <a:defRPr/>
              </a:pPr>
              <a:t>8</a:t>
            </a:fld>
            <a:endParaRPr lang="en-US" altLang="zh-CN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3C025F89-087A-C31D-D691-A4DD3EBA4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5118" y="35937"/>
            <a:ext cx="3718882" cy="937341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12AF12C1-8337-1272-AE5E-BE3BF3CFE6AE}"/>
              </a:ext>
            </a:extLst>
          </p:cNvPr>
          <p:cNvSpPr txBox="1"/>
          <p:nvPr/>
        </p:nvSpPr>
        <p:spPr>
          <a:xfrm>
            <a:off x="1547664" y="234615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Summary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5BF5B38-458F-D817-675F-2D7EE4099410}"/>
              </a:ext>
            </a:extLst>
          </p:cNvPr>
          <p:cNvSpPr txBox="1"/>
          <p:nvPr/>
        </p:nvSpPr>
        <p:spPr>
          <a:xfrm>
            <a:off x="539552" y="2204864"/>
            <a:ext cx="828092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 is a periodic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difference of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43200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between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ACs products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IGS final product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T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he deviation correction model can effectively improve the consistency between </a:t>
            </a:r>
            <a:r>
              <a:rPr lang="en-US" altLang="zh-CN" sz="1800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Acs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products and IGS final products.</a:t>
            </a:r>
          </a:p>
          <a:p>
            <a:pPr algn="just"/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206023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2D18C9E-9BA5-4D16-A102-DF40253B022D}" type="slidenum">
              <a:rPr lang="en-US" altLang="zh-CN" smtClean="0"/>
              <a:pPr>
                <a:defRPr/>
              </a:pPr>
              <a:t>9</a:t>
            </a:fld>
            <a:endParaRPr lang="en-US" altLang="zh-CN"/>
          </a:p>
        </p:txBody>
      </p:sp>
      <p:sp>
        <p:nvSpPr>
          <p:cNvPr id="2" name="TextBox 1"/>
          <p:cNvSpPr txBox="1"/>
          <p:nvPr/>
        </p:nvSpPr>
        <p:spPr>
          <a:xfrm>
            <a:off x="1691680" y="2807186"/>
            <a:ext cx="565154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 !</a:t>
            </a:r>
            <a:endParaRPr lang="zh-CN" alt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FCC7238-0708-3C57-4FB7-EC47253D9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5118" y="35937"/>
            <a:ext cx="3718882" cy="93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516504"/>
      </p:ext>
    </p:extLst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Group 模板">
  <a:themeElements>
    <a:clrScheme name="Worldwide design templat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Worldwide design template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Worldwide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wide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wide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wide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wide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wide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ldwide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ldwide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ldwide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ldwide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ldwide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ldwide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ldwide design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4174</TotalTime>
  <Words>267</Words>
  <Application>Microsoft Office PowerPoint</Application>
  <PresentationFormat>全屏显示(4:3)</PresentationFormat>
  <Paragraphs>50</Paragraphs>
  <Slides>9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Arial</vt:lpstr>
      <vt:lpstr>Calibri</vt:lpstr>
      <vt:lpstr>Cambria Math</vt:lpstr>
      <vt:lpstr>Times New Roman</vt:lpstr>
      <vt:lpstr>Wingdings</vt:lpstr>
      <vt:lpstr>Group 模板</vt:lpstr>
      <vt:lpstr>Photo Editor 照片</vt:lpstr>
      <vt:lpstr>Equation</vt:lpstr>
      <vt:lpstr>Characteristics analysis and correction of GPS precise products in analysis centers based on Lomb-Scargle periodogram</vt:lpstr>
      <vt:lpstr>Research Content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Users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CNAV广播星历的精度评定及其对用户定位的影响分析</dc:title>
  <dc:creator>Windows 用户</dc:creator>
  <cp:lastModifiedBy>hou yangfei</cp:lastModifiedBy>
  <cp:revision>785</cp:revision>
  <dcterms:created xsi:type="dcterms:W3CDTF">2017-05-10T16:12:45Z</dcterms:created>
  <dcterms:modified xsi:type="dcterms:W3CDTF">2022-05-24T07:46:52Z</dcterms:modified>
</cp:coreProperties>
</file>