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3" r:id="rId4"/>
    <p:sldId id="278" r:id="rId5"/>
    <p:sldId id="267" r:id="rId6"/>
    <p:sldId id="261" r:id="rId7"/>
    <p:sldId id="260" r:id="rId8"/>
    <p:sldId id="285" r:id="rId9"/>
    <p:sldId id="283" r:id="rId10"/>
    <p:sldId id="282" r:id="rId11"/>
    <p:sldId id="264" r:id="rId12"/>
    <p:sldId id="26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91242" autoAdjust="0"/>
  </p:normalViewPr>
  <p:slideViewPr>
    <p:cSldViewPr snapToGrid="0">
      <p:cViewPr varScale="1">
        <p:scale>
          <a:sx n="72" d="100"/>
          <a:sy n="72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53C4B-0B58-407F-B520-3F657A894881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D743C-C52B-4EA4-98CF-29FDCE72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7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63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423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41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64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3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31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743C-C52B-4EA4-98CF-29FDCE72303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99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5AE7-4CAA-699F-BF33-16B03E6A3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49EC8-08EB-1CDE-5D3E-E1AC33BA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C6B0A-C58D-2765-C04C-C5BF08FF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8F52-9A4F-4779-BF3B-F436047F3629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E0CA-01D2-C0A6-B691-15AA99B8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4AE8C-B348-E3D3-0C4A-E0C78C97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0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3336-C9CF-441A-F8E0-5E4D01D1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59F59-FF6D-AA22-1E50-DA9B99E53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5474D-E783-C5BB-26E2-931C2093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E3A6-A331-4FC2-B60C-02526638F4E8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1F3F-8965-C353-2B7F-AF90D822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D0A6-958D-F12D-0792-F47F9F26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8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59EC5-F8CC-E89A-B2EC-D048C5321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C52C-3AEB-AB0C-800B-E16D2286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F9F49-4F3C-E37E-AAEF-8F60F59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A50E-0DB1-4F77-B8B8-052E0FF5CA35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2E09-45F9-112C-52C0-D4327B18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C042-BE75-DB0E-3DD3-C96921DA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15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8888-7D8F-398D-25E6-CDD8BE98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10BD-6152-B3AE-2599-ED7602C5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565DE-6BF6-5033-8E79-F1A2B561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A68B-38B8-47DB-9C63-086CC2BB1DB2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67D04-EA1A-DF33-6D40-14D7AB54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57D9-7EF7-D0B4-9556-35559A48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0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74C1-A1C2-180E-E1A0-D6B81D74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45A17-DC6E-E498-CBC7-119EC8F61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B514-9AF9-5BB5-A3F4-B8F54086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02AE-83C7-4926-9278-8170331A35CA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B7CD-A358-9B18-EBB4-372C56CB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7E17E-4537-75C6-A782-0F1BF993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15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50F-D709-CA3B-542A-B84A15A5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5CBE-C38B-8045-DD04-F64C26619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792F2-2572-15E6-01BA-909838C2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4C394-0B1E-C9A5-7943-A4CF06F1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B105-1524-4301-83C5-31CCF0B7C367}" type="datetime1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BA77-E9B5-0A5A-353D-6F4FE0C1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9DBB4-58B3-616A-E405-E78DE47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2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AED1-EA0A-2B90-4EC6-56B3ED4E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B2B8B-FE03-E019-A3FC-EC9DC4C4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C893C-8B6E-BAEC-B0E6-D4324769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5D056-44F8-2BF8-303D-15294C162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33E83-2E51-FC29-F2E1-893CF269F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1F30D-7611-B9D4-4F1A-45D26B08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01A-C670-41AA-B5D2-B92D9B438C06}" type="datetime1">
              <a:rPr lang="en-IN" smtClean="0"/>
              <a:t>20-05-2022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706A7-5F41-9A6E-1BE4-21EBEB00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2E4C0-9274-59BE-806E-3DA110CF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4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7959-5522-D54D-ED72-522F621B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5A363-8CB3-3B3E-D2B9-BBF837B3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ACC-35D7-46FA-99E4-A430FE516C19}" type="datetime1">
              <a:rPr lang="en-IN" smtClean="0"/>
              <a:t>20-05-2022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651C9-3B40-8AD5-5524-7350BFC4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F6B65-5E6B-DDF3-C86A-A86D134A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3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38166-E0B2-4D82-BBC1-5E2343DE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0302-7226-4EE6-AD5F-741351602CC1}" type="datetime1">
              <a:rPr lang="en-IN" smtClean="0"/>
              <a:t>20-05-2022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531B7-282C-2B66-3FB2-2850A9CE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4B3C-DDCD-4B63-5F2C-7F852AA6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41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EC0-5ADC-0D31-6BF9-7B34C1EC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4B79-B61F-2E0B-DBCF-474FF37B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75FFD-ECB0-E775-82B2-87FCE4736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0AC0B-A611-2597-8B07-2F4F4242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AF9-FFDE-4F80-B0D3-0ED3CB174BA7}" type="datetime1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E2F98-3B3B-0588-33AC-314B188B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0BCCB-CC86-6C0F-040D-85053EF0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71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267B-47F0-1C34-6FE6-DF606E9F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D6612-7E87-EE7D-3CAB-25B275E7C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84159-B42C-80DA-BB43-63E4F108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CF335-CDBA-995D-1264-E3656DC8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66AE-AFE6-40B0-827B-A925251E16CD}" type="datetime1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C2074-428B-632D-61D2-7F268C5C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D6D5F-7FB4-5FE0-5655-04CF5D3A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72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9A8E2-C2E2-0FB5-B9A7-00BFFD45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F5AF5-1935-E21E-3A36-4CB830A42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797B7-DA6D-ABC0-88E6-BB98336A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AA8C-A8C1-47DC-BCA6-E21102DC28D0}" type="datetime1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4391-99D4-1C18-AD5F-C3669B311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F270-6FAE-0E31-7CA9-972534C22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541A-9AEE-4EFE-A7A9-91C1CEB0D7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5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C9CF0FA-E619-48B9-E63D-EAC46087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02723"/>
            <a:ext cx="3805084" cy="366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C878B-C3B0-7C51-4D2E-71F2915B1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00" y="819211"/>
            <a:ext cx="10079666" cy="2025365"/>
          </a:xfrm>
        </p:spPr>
        <p:txBody>
          <a:bodyPr>
            <a:normAutofit/>
          </a:bodyPr>
          <a:lstStyle/>
          <a:p>
            <a:r>
              <a:rPr lang="en-IN" sz="3600" b="1" dirty="0">
                <a:effectLst/>
                <a:latin typeface="+mn-lt"/>
                <a:ea typeface="Calibri" panose="020F0502020204030204" pitchFamily="34" charset="0"/>
              </a:rPr>
              <a:t>Estimation of air surface temperature using MODIS land surface temperature over data-scarce Banas River basin, Western India</a:t>
            </a:r>
            <a:endParaRPr lang="en-IN" sz="10400" dirty="0"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7F4962-C747-444F-04D3-950DB6D64C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85461" y="4290424"/>
            <a:ext cx="72478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Neetu Singh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1,3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Ian Cartwright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Chinnasamy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Centre for Technology Alternatives for Rural Areas, Indian Institute of Technology Bombay, Mumbai, India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 of Earth, Atmosphere and Environment, Monash University, Victoria, Australia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IITB - Monash Research Academy, Indian Institute of Technology Bombay, Mumbai, India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F22B2-3D10-E0EB-04E5-0190A3E1B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6" b="33647"/>
          <a:stretch/>
        </p:blipFill>
        <p:spPr>
          <a:xfrm>
            <a:off x="107148" y="0"/>
            <a:ext cx="3178313" cy="791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66C17-4CDF-2255-8EEB-59CD3BB0A7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7"/>
          <a:stretch/>
        </p:blipFill>
        <p:spPr>
          <a:xfrm>
            <a:off x="9203029" y="73437"/>
            <a:ext cx="2157374" cy="71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BFDB0-E3BA-8620-FE15-D7165DD599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27" y="105572"/>
            <a:ext cx="728276" cy="713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B938B4-0B9A-CD09-EB24-485948C53D56}"/>
              </a:ext>
            </a:extLst>
          </p:cNvPr>
          <p:cNvSpPr txBox="1"/>
          <p:nvPr/>
        </p:nvSpPr>
        <p:spPr>
          <a:xfrm>
            <a:off x="6499303" y="170004"/>
            <a:ext cx="233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IIT Bombay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C53A-A662-2634-B381-25AC1689D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7166" y="1316002"/>
            <a:ext cx="1333333" cy="1333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477487-B29F-8239-FCC1-703D976BA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601" y="5578427"/>
            <a:ext cx="914400" cy="1279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E35DC-2901-2D87-F857-3BBA59DD4A10}"/>
              </a:ext>
            </a:extLst>
          </p:cNvPr>
          <p:cNvSpPr txBox="1"/>
          <p:nvPr/>
        </p:nvSpPr>
        <p:spPr>
          <a:xfrm>
            <a:off x="10581598" y="2661682"/>
            <a:ext cx="164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Abstract QR code</a:t>
            </a:r>
          </a:p>
        </p:txBody>
      </p:sp>
    </p:spTree>
    <p:extLst>
      <p:ext uri="{BB962C8B-B14F-4D97-AF65-F5344CB8AC3E}">
        <p14:creationId xmlns:p14="http://schemas.microsoft.com/office/powerpoint/2010/main" val="272688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6B15-3513-DF35-438A-49CB3625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8"/>
            <a:ext cx="10515600" cy="801755"/>
          </a:xfrm>
        </p:spPr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36A26-2B45-6E17-0C78-C2743FDB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143" y="6506407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10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165F2-D1CA-9509-DA50-9C4E6B90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15" y="725716"/>
            <a:ext cx="9574628" cy="5406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4C8E9-1631-69B8-CD23-EF5372A8AE26}"/>
              </a:ext>
            </a:extLst>
          </p:cNvPr>
          <p:cNvSpPr txBox="1"/>
          <p:nvPr/>
        </p:nvSpPr>
        <p:spPr>
          <a:xfrm>
            <a:off x="1012370" y="6214019"/>
            <a:ext cx="10722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u="none" strike="noStrike" baseline="0" dirty="0"/>
              <a:t>Figure 3. Scatter plots between (a) estimated and observed minimum air temperatures and (b) (a) estimated and observed maximum air temperatures. Black dashed lines represent the line of identity (y = x) and red solid lines show the regression line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87365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D8B8D74-7981-5D93-D11D-BB2A74FC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662" y="678730"/>
            <a:ext cx="8208579" cy="57469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5C577-255B-A19A-959D-DDA1A975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08" y="0"/>
            <a:ext cx="11769984" cy="865132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EAA16-A485-AD12-875E-E6217DC0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11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2971A-847F-1F4B-CCE8-F929543CE8FC}"/>
              </a:ext>
            </a:extLst>
          </p:cNvPr>
          <p:cNvSpPr txBox="1"/>
          <p:nvPr/>
        </p:nvSpPr>
        <p:spPr>
          <a:xfrm>
            <a:off x="930729" y="6294429"/>
            <a:ext cx="10330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u="none" strike="noStrike" baseline="0" dirty="0"/>
              <a:t>Figure 4. </a:t>
            </a:r>
            <a:r>
              <a:rPr lang="en-US" sz="1600" dirty="0"/>
              <a:t>S</a:t>
            </a:r>
            <a:r>
              <a:rPr lang="en-US" sz="1600" i="0" u="none" strike="noStrike" baseline="0" dirty="0"/>
              <a:t>patial distribution of (a) average minimum temperature (2001-2016) for January, (b) average minimum temperature (2001-2016) for May, (c) and (d) for maximum temperature derived from the MODIS LST data </a:t>
            </a:r>
            <a:endParaRPr lang="en-IN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6E00D-7329-8083-68B4-1492EF24BB51}"/>
              </a:ext>
            </a:extLst>
          </p:cNvPr>
          <p:cNvSpPr/>
          <p:nvPr/>
        </p:nvSpPr>
        <p:spPr>
          <a:xfrm>
            <a:off x="2459421" y="2696108"/>
            <a:ext cx="767255" cy="80060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A77959-4BE7-349E-DF29-65BBCF0E5868}"/>
              </a:ext>
            </a:extLst>
          </p:cNvPr>
          <p:cNvSpPr/>
          <p:nvPr/>
        </p:nvSpPr>
        <p:spPr>
          <a:xfrm>
            <a:off x="2459421" y="5454869"/>
            <a:ext cx="767255" cy="80060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356534-AAA5-E6E6-7D12-205D854BA53E}"/>
              </a:ext>
            </a:extLst>
          </p:cNvPr>
          <p:cNvSpPr/>
          <p:nvPr/>
        </p:nvSpPr>
        <p:spPr>
          <a:xfrm>
            <a:off x="6529039" y="2479208"/>
            <a:ext cx="1069943" cy="10543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C8ADCB-1841-3EE6-39A4-5084F2448B2E}"/>
              </a:ext>
            </a:extLst>
          </p:cNvPr>
          <p:cNvSpPr/>
          <p:nvPr/>
        </p:nvSpPr>
        <p:spPr>
          <a:xfrm>
            <a:off x="6529039" y="5240105"/>
            <a:ext cx="1069942" cy="10543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95540-6611-33CC-A91D-797446D4C87C}"/>
              </a:ext>
            </a:extLst>
          </p:cNvPr>
          <p:cNvSpPr/>
          <p:nvPr/>
        </p:nvSpPr>
        <p:spPr>
          <a:xfrm>
            <a:off x="73976" y="3428999"/>
            <a:ext cx="2017583" cy="1290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Significant variation between maximum and minimum temperature in January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4174D9-8B36-9FA9-8475-3B0E1963BBAE}"/>
              </a:ext>
            </a:extLst>
          </p:cNvPr>
          <p:cNvCxnSpPr>
            <a:endCxn id="22" idx="0"/>
          </p:cNvCxnSpPr>
          <p:nvPr/>
        </p:nvCxnSpPr>
        <p:spPr>
          <a:xfrm flipH="1">
            <a:off x="1082768" y="3100552"/>
            <a:ext cx="1376653" cy="32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B10855-594C-7624-1CA4-5269B651450C}"/>
              </a:ext>
            </a:extLst>
          </p:cNvPr>
          <p:cNvCxnSpPr>
            <a:stCxn id="12" idx="2"/>
            <a:endCxn id="22" idx="2"/>
          </p:cNvCxnSpPr>
          <p:nvPr/>
        </p:nvCxnSpPr>
        <p:spPr>
          <a:xfrm flipH="1" flipV="1">
            <a:off x="1082768" y="4719144"/>
            <a:ext cx="1376653" cy="113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EE1031D-0FE7-D4A2-B5C7-35D9AF1FF3FD}"/>
              </a:ext>
            </a:extLst>
          </p:cNvPr>
          <p:cNvSpPr/>
          <p:nvPr/>
        </p:nvSpPr>
        <p:spPr>
          <a:xfrm>
            <a:off x="10226566" y="3600711"/>
            <a:ext cx="1891458" cy="1290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High maximum and minimum temperature in May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CC828B-9F10-CBDA-87CF-370632418BFF}"/>
              </a:ext>
            </a:extLst>
          </p:cNvPr>
          <p:cNvCxnSpPr>
            <a:cxnSpLocks/>
            <a:stCxn id="16" idx="6"/>
            <a:endCxn id="27" idx="0"/>
          </p:cNvCxnSpPr>
          <p:nvPr/>
        </p:nvCxnSpPr>
        <p:spPr>
          <a:xfrm>
            <a:off x="7598982" y="3006371"/>
            <a:ext cx="3573313" cy="59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8B78D8-8ACA-C6F9-3215-02CA3FCD10E9}"/>
              </a:ext>
            </a:extLst>
          </p:cNvPr>
          <p:cNvCxnSpPr>
            <a:cxnSpLocks/>
            <a:stCxn id="17" idx="6"/>
            <a:endCxn id="27" idx="2"/>
          </p:cNvCxnSpPr>
          <p:nvPr/>
        </p:nvCxnSpPr>
        <p:spPr>
          <a:xfrm flipV="1">
            <a:off x="7598981" y="4890856"/>
            <a:ext cx="3573314" cy="87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2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32AB-99A7-2D1C-F3D9-79ACA661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/>
          <a:lstStyle/>
          <a:p>
            <a:pPr algn="ctr"/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CC18-B631-C47A-46EE-91DA23F8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262"/>
            <a:ext cx="10825716" cy="4894701"/>
          </a:xfrm>
        </p:spPr>
        <p:txBody>
          <a:bodyPr>
            <a:normAutofit fontScale="85000" lnSpcReduction="10000"/>
          </a:bodyPr>
          <a:lstStyle/>
          <a:p>
            <a:pPr algn="just"/>
            <a:endParaRPr lang="en-IN" dirty="0"/>
          </a:p>
          <a:p>
            <a:pPr algn="just"/>
            <a:r>
              <a:rPr lang="en-IN" dirty="0"/>
              <a:t>Air temperature is an important parameter for weather forecasting, crop yield prediction, hydrological studies, and climate change predictions</a:t>
            </a:r>
          </a:p>
          <a:p>
            <a:pPr algn="just"/>
            <a:r>
              <a:rPr lang="en-IN" dirty="0"/>
              <a:t>Coarse spatial resolution of air temperature observation restricts its application</a:t>
            </a:r>
          </a:p>
          <a:p>
            <a:pPr algn="just"/>
            <a:r>
              <a:rPr lang="en-IN" dirty="0"/>
              <a:t>MODIS LST data and in-situ air temperature data showed good correlation with correlation coefficient 0.75 and 0.86</a:t>
            </a:r>
          </a:p>
          <a:p>
            <a:pPr algn="just"/>
            <a:r>
              <a:rPr lang="en-IN" dirty="0"/>
              <a:t>Multi-variate regression model calibration and validation to predict air temperature using MODIS LST data along with NDVI, elevation, latitude and longitude data</a:t>
            </a:r>
          </a:p>
          <a:p>
            <a:pPr algn="just"/>
            <a:r>
              <a:rPr lang="en-US" dirty="0"/>
              <a:t>The developed models showed good to excellent performance in predicting the air temperature with adjusted </a:t>
            </a:r>
            <a:r>
              <a:rPr lang="en-IN" sz="2400" kern="1200" dirty="0">
                <a:solidFill>
                  <a:schemeClr val="tx1"/>
                </a:solidFill>
                <a:effectLst/>
              </a:rPr>
              <a:t>R</a:t>
            </a:r>
            <a:r>
              <a:rPr lang="en-IN" sz="2400" kern="1200" baseline="30000" dirty="0">
                <a:solidFill>
                  <a:schemeClr val="tx1"/>
                </a:solidFill>
                <a:effectLst/>
              </a:rPr>
              <a:t>2 </a:t>
            </a:r>
            <a:r>
              <a:rPr lang="en-US" dirty="0"/>
              <a:t>value (p&lt;0.01) 0.60 and 0.81 for maximum and minimum temperature respectively</a:t>
            </a:r>
            <a:endParaRPr lang="en-IN" dirty="0"/>
          </a:p>
          <a:p>
            <a:pPr algn="just"/>
            <a:r>
              <a:rPr lang="en-US" dirty="0"/>
              <a:t>The developed model were used to obtain the spatial distribution of air temperature data at a resolution of 1000 m 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E520E-F0CC-6F64-4742-031FC1B3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16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E866-E4D9-0FD8-4ABC-FBA77D5A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136524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30D1-C123-43B0-7DE2-CACC26EE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57944"/>
            <a:ext cx="11800114" cy="5763531"/>
          </a:xfrm>
        </p:spPr>
        <p:txBody>
          <a:bodyPr>
            <a:normAutofit fontScale="47500" lnSpcReduction="20000"/>
          </a:bodyPr>
          <a:lstStyle/>
          <a:p>
            <a:pPr marL="265113" indent="-265113">
              <a:buNone/>
            </a:pPr>
            <a:r>
              <a:rPr lang="en-IN" dirty="0" err="1"/>
              <a:t>Balsom</a:t>
            </a:r>
            <a:r>
              <a:rPr lang="en-IN" dirty="0"/>
              <a:t>, P. (2020, September 28). Water Usage In The Agricultural Industry. High Tide Technologies. https://htt.io/water-usage-in-the-agricultural-industry/.</a:t>
            </a:r>
          </a:p>
          <a:p>
            <a:pPr marL="265113" indent="-265113">
              <a:buNone/>
            </a:pPr>
            <a:r>
              <a:rPr lang="en-IN" dirty="0"/>
              <a:t>Colson, L. (2018). WMO Weather Stations [Data set]. USDA FAS. Accessed 2022-05-12 from http://geo.fas.usda.gov/arcgis2/rest/services/G_Overlay/WMO_Station_Overlay/MapServer</a:t>
            </a:r>
          </a:p>
          <a:p>
            <a:pPr marL="265113" indent="-265113">
              <a:buNone/>
            </a:pPr>
            <a:r>
              <a:rPr lang="en-IN" dirty="0" err="1"/>
              <a:t>Hereher</a:t>
            </a:r>
            <a:r>
              <a:rPr lang="en-IN" dirty="0"/>
              <a:t>, M. E., &amp; El </a:t>
            </a:r>
            <a:r>
              <a:rPr lang="en-IN" dirty="0" err="1"/>
              <a:t>Kenawy</a:t>
            </a:r>
            <a:r>
              <a:rPr lang="en-IN" dirty="0"/>
              <a:t>, A. (2020). Extrapolation of daily air temperatures of Egypt from MODIS LST data. </a:t>
            </a:r>
            <a:r>
              <a:rPr lang="en-IN" dirty="0" err="1"/>
              <a:t>Geocarto</a:t>
            </a:r>
            <a:r>
              <a:rPr lang="en-IN" dirty="0"/>
              <a:t> International, 1-17.</a:t>
            </a:r>
          </a:p>
          <a:p>
            <a:pPr marL="265113" indent="-265113">
              <a:buNone/>
            </a:pPr>
            <a:r>
              <a:rPr lang="en-IN" dirty="0" err="1"/>
              <a:t>Kitsara</a:t>
            </a:r>
            <a:r>
              <a:rPr lang="en-IN" dirty="0"/>
              <a:t>, G., </a:t>
            </a:r>
            <a:r>
              <a:rPr lang="en-IN" dirty="0" err="1"/>
              <a:t>Papaioannou</a:t>
            </a:r>
            <a:r>
              <a:rPr lang="en-IN" dirty="0"/>
              <a:t>, G., </a:t>
            </a:r>
            <a:r>
              <a:rPr lang="en-IN" dirty="0" err="1"/>
              <a:t>Retalis</a:t>
            </a:r>
            <a:r>
              <a:rPr lang="en-IN" dirty="0"/>
              <a:t>, A., </a:t>
            </a:r>
            <a:r>
              <a:rPr lang="en-IN" dirty="0" err="1"/>
              <a:t>Paronis</a:t>
            </a:r>
            <a:r>
              <a:rPr lang="en-IN" dirty="0"/>
              <a:t>, D., &amp; </a:t>
            </a:r>
            <a:r>
              <a:rPr lang="en-IN" dirty="0" err="1"/>
              <a:t>Kerkides</a:t>
            </a:r>
            <a:r>
              <a:rPr lang="en-IN" dirty="0"/>
              <a:t>, P. (2018). Estimation of air temperature and reference evapotranspiration using MODIS land surface temperature over Greece. International journal of remote sensing, 39(3), 924-948.</a:t>
            </a:r>
          </a:p>
          <a:p>
            <a:pPr marL="265113" indent="-265113">
              <a:buNone/>
            </a:pPr>
            <a:r>
              <a:rPr lang="en-IN" dirty="0"/>
              <a:t>McGrath, M. (2021, August 4). Floods: Research shows millions more at risk of flooding. BBC. https://www.bbc.com/news/science-environment-58087479#:~:text=They%20estimate%20that%20by%202030,change%2C%22%20said%20Dr%20Tellman. </a:t>
            </a:r>
          </a:p>
          <a:p>
            <a:pPr marL="265113" indent="-265113">
              <a:buNone/>
            </a:pPr>
            <a:r>
              <a:rPr lang="en-IN" dirty="0" err="1"/>
              <a:t>Mekonnen</a:t>
            </a:r>
            <a:r>
              <a:rPr lang="en-IN" dirty="0"/>
              <a:t>, M. M., &amp; Hoekstra, A. Y. (2016). Four billion people facing severe water scarcity. Science advances, 2(2), e1500323.</a:t>
            </a:r>
          </a:p>
          <a:p>
            <a:pPr marL="265113" indent="-265113">
              <a:buNone/>
            </a:pPr>
            <a:r>
              <a:rPr lang="en-IN" dirty="0"/>
              <a:t>NASA JPL. (2013). NASA Shuttle Radar Topography Mission Global 1 arc second [Data set]. NASA EOSDIS Land Processes DAAC. Accessed 2022-05-12 from https://doi.org/10.5067/MEaSUREs/SRTM/SRTMGL1.003</a:t>
            </a:r>
          </a:p>
          <a:p>
            <a:pPr marL="265113" indent="-265113">
              <a:buNone/>
            </a:pPr>
            <a:r>
              <a:rPr lang="en-IN" dirty="0" err="1"/>
              <a:t>Otgonbayar</a:t>
            </a:r>
            <a:r>
              <a:rPr lang="en-IN" dirty="0"/>
              <a:t>, M., </a:t>
            </a:r>
            <a:r>
              <a:rPr lang="en-IN" dirty="0" err="1"/>
              <a:t>Atzberger</a:t>
            </a:r>
            <a:r>
              <a:rPr lang="en-IN" dirty="0"/>
              <a:t>, C., </a:t>
            </a:r>
            <a:r>
              <a:rPr lang="en-IN" dirty="0" err="1"/>
              <a:t>Mattiuzzi</a:t>
            </a:r>
            <a:r>
              <a:rPr lang="en-IN" dirty="0"/>
              <a:t>, M., &amp; </a:t>
            </a:r>
            <a:r>
              <a:rPr lang="en-IN" dirty="0" err="1"/>
              <a:t>Erdenedalai</a:t>
            </a:r>
            <a:r>
              <a:rPr lang="en-IN" dirty="0"/>
              <a:t>, A. (2019). Estimation of </a:t>
            </a:r>
            <a:r>
              <a:rPr lang="en-IN" dirty="0" err="1"/>
              <a:t>climatologies</a:t>
            </a:r>
            <a:r>
              <a:rPr lang="en-IN" dirty="0"/>
              <a:t> of average monthly air temperature over </a:t>
            </a:r>
            <a:r>
              <a:rPr lang="en-IN" dirty="0" err="1"/>
              <a:t>mongolia</a:t>
            </a:r>
            <a:r>
              <a:rPr lang="en-IN" dirty="0"/>
              <a:t> using MODIS land surface temperature (LST) time series and machine learning techniques. Remote Sensing, 11(21), 2588.</a:t>
            </a:r>
          </a:p>
          <a:p>
            <a:pPr marL="265113" indent="-265113">
              <a:buNone/>
            </a:pPr>
            <a:r>
              <a:rPr lang="en-IN" dirty="0"/>
              <a:t>Peel, M. C., Finlayson, B. L., &amp; McMahon, T. A. (2007). Updated world map of the </a:t>
            </a:r>
            <a:r>
              <a:rPr lang="en-IN" dirty="0" err="1"/>
              <a:t>Köppen</a:t>
            </a:r>
            <a:r>
              <a:rPr lang="en-IN" dirty="0"/>
              <a:t>-Geiger climate classification. Hydrology and earth system sciences, 11(5), 1633-1644.</a:t>
            </a:r>
          </a:p>
          <a:p>
            <a:pPr marL="265113" indent="-265113">
              <a:buNone/>
            </a:pPr>
            <a:r>
              <a:rPr lang="en-IN" dirty="0" err="1"/>
              <a:t>Tebor</a:t>
            </a:r>
            <a:r>
              <a:rPr lang="en-IN" dirty="0"/>
              <a:t>, C. (2021, July 16). The current drought is worldwide. Here’s how different places are fighting. Los Angeles Times. https://www.latimes.com/world-nation/story/2021-07-16/drought-water-use-strategies.</a:t>
            </a:r>
          </a:p>
          <a:p>
            <a:pPr marL="265113" indent="-265113">
              <a:buNone/>
            </a:pPr>
            <a:r>
              <a:rPr lang="en-IN" dirty="0"/>
              <a:t>The World Bank. (2020). Water in Agriculture. https://www.worldbank.org/en/topic/water-in-agriculture#1.</a:t>
            </a:r>
          </a:p>
          <a:p>
            <a:pPr marL="265113" indent="-265113">
              <a:buNone/>
            </a:pPr>
            <a:r>
              <a:rPr lang="en-IN" dirty="0" err="1"/>
              <a:t>Vermote</a:t>
            </a:r>
            <a:r>
              <a:rPr lang="en-IN" dirty="0"/>
              <a:t>, E., Wolfe, R. (2015). MOD09GA MODIS/Terra Surface Reflectance Daily L2G Global 1kmand 500m SIN Grid V006 [Data set]. NASA EOSDIS Land Processes DAAC. Accessed 2022-05-12 from https://doi.org/10.5067/MODIS/MOD09GA.006</a:t>
            </a:r>
          </a:p>
          <a:p>
            <a:pPr marL="265113" indent="-265113">
              <a:buNone/>
            </a:pPr>
            <a:r>
              <a:rPr lang="en-IN" dirty="0"/>
              <a:t>Wan, Z., Hook, S., </a:t>
            </a:r>
            <a:r>
              <a:rPr lang="en-IN" dirty="0" err="1"/>
              <a:t>Hulley</a:t>
            </a:r>
            <a:r>
              <a:rPr lang="en-IN" dirty="0"/>
              <a:t>, G. (2015). MOD11A1 MODIS/Terra Land Surface Temperature/Emissivity Daily L3 Global 1km SIN Grid V006 [Data set]. NASA EOSDIS Land Processes DAAC. Accessed 2022-05-12 from https://doi.org/10.5067/MODIS/MOD11A1.006</a:t>
            </a:r>
          </a:p>
          <a:p>
            <a:pPr marL="265113" indent="-265113">
              <a:buNone/>
            </a:pPr>
            <a:r>
              <a:rPr lang="en-IN" dirty="0"/>
              <a:t>World Health Organisation. (2021). Climate change and health. http://www.who.int/mediacentre/factsheets/fs266/en/.</a:t>
            </a:r>
          </a:p>
          <a:p>
            <a:pPr marL="265113" indent="-265113">
              <a:buNone/>
            </a:pPr>
            <a:r>
              <a:rPr lang="en-IN" dirty="0" err="1"/>
              <a:t>Yoo</a:t>
            </a:r>
            <a:r>
              <a:rPr lang="en-IN" dirty="0"/>
              <a:t>, C., </a:t>
            </a:r>
            <a:r>
              <a:rPr lang="en-IN" dirty="0" err="1"/>
              <a:t>Im</a:t>
            </a:r>
            <a:r>
              <a:rPr lang="en-IN" dirty="0"/>
              <a:t>, J., Park, S., &amp; Quackenbush, L. J. (2018). Estimation of daily maximum and minimum air temperatures in urban landscapes using MODIS time series satellite data. ISPRS journal of photogrammetry and remote sensing, 137, 149-162.</a:t>
            </a:r>
          </a:p>
          <a:p>
            <a:pPr marL="265113" indent="-265113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79EB2-6CDF-D005-1607-F955784E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6" y="6492875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44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C075161B-C881-3124-0607-38293E6B6B76}"/>
              </a:ext>
            </a:extLst>
          </p:cNvPr>
          <p:cNvSpPr/>
          <p:nvPr/>
        </p:nvSpPr>
        <p:spPr>
          <a:xfrm rot="10800000">
            <a:off x="8805152" y="3413670"/>
            <a:ext cx="3282770" cy="16414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EE1C07A5-9D94-8F0E-0D62-CE7FC599638B}"/>
              </a:ext>
            </a:extLst>
          </p:cNvPr>
          <p:cNvSpPr/>
          <p:nvPr/>
        </p:nvSpPr>
        <p:spPr>
          <a:xfrm rot="10800000">
            <a:off x="5844426" y="5241504"/>
            <a:ext cx="4007571" cy="151570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A4265DC8-A7CD-0AB6-829D-81AE914ECF63}"/>
              </a:ext>
            </a:extLst>
          </p:cNvPr>
          <p:cNvSpPr/>
          <p:nvPr/>
        </p:nvSpPr>
        <p:spPr>
          <a:xfrm>
            <a:off x="104078" y="3418547"/>
            <a:ext cx="3771100" cy="234038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Agricultural water requirement</a:t>
            </a:r>
          </a:p>
          <a:p>
            <a:pPr algn="ctr"/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IN" sz="2400" b="1" dirty="0">
                <a:solidFill>
                  <a:srgbClr val="00B0F0"/>
                </a:solidFill>
              </a:rPr>
              <a:t>70% </a:t>
            </a:r>
            <a:r>
              <a:rPr lang="en-IN" b="1" dirty="0">
                <a:solidFill>
                  <a:schemeClr val="tx1"/>
                </a:solidFill>
              </a:rPr>
              <a:t>of fresh water resource </a:t>
            </a:r>
          </a:p>
          <a:p>
            <a:pPr algn="ctr"/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IN" sz="2400" b="1" dirty="0">
                <a:solidFill>
                  <a:srgbClr val="FF0000"/>
                </a:solidFill>
              </a:rPr>
              <a:t>40% </a:t>
            </a:r>
            <a:r>
              <a:rPr lang="en-IN" sz="2400" b="1" dirty="0">
                <a:solidFill>
                  <a:schemeClr val="tx1"/>
                </a:solidFill>
              </a:rPr>
              <a:t>-</a:t>
            </a:r>
            <a:r>
              <a:rPr lang="en-IN" b="1" dirty="0">
                <a:solidFill>
                  <a:schemeClr val="tx1"/>
                </a:solidFill>
              </a:rPr>
              <a:t> lost to environment due to poor irrigation management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2AD0E63-7793-21D1-90E0-F837AA80AAC0}"/>
              </a:ext>
            </a:extLst>
          </p:cNvPr>
          <p:cNvSpPr/>
          <p:nvPr/>
        </p:nvSpPr>
        <p:spPr>
          <a:xfrm rot="10800000">
            <a:off x="8396868" y="1756335"/>
            <a:ext cx="3567977" cy="151570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07EAE6B-999B-7070-DC08-BF7320C1744E}"/>
              </a:ext>
            </a:extLst>
          </p:cNvPr>
          <p:cNvSpPr/>
          <p:nvPr/>
        </p:nvSpPr>
        <p:spPr>
          <a:xfrm>
            <a:off x="67012" y="1493336"/>
            <a:ext cx="4061959" cy="163894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141414"/>
                </a:solidFill>
                <a:effectLst/>
              </a:rPr>
              <a:t>Global population under risk of flooding -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25% </a:t>
            </a:r>
            <a:r>
              <a:rPr lang="en-US" b="1" i="0" dirty="0">
                <a:solidFill>
                  <a:srgbClr val="141414"/>
                </a:solidFill>
                <a:effectLst/>
              </a:rPr>
              <a:t>rise from year 2000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In last two decades economic loss due to drought - </a:t>
            </a:r>
            <a:r>
              <a:rPr lang="en-US" sz="2400" b="1" dirty="0">
                <a:solidFill>
                  <a:srgbClr val="FF0000"/>
                </a:solidFill>
              </a:rPr>
              <a:t>124 billion USD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C377C-3737-408B-0489-6F775784CEE1}"/>
              </a:ext>
            </a:extLst>
          </p:cNvPr>
          <p:cNvSpPr/>
          <p:nvPr/>
        </p:nvSpPr>
        <p:spPr>
          <a:xfrm>
            <a:off x="3745722" y="5579271"/>
            <a:ext cx="2535674" cy="10120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dirty="0">
                <a:solidFill>
                  <a:schemeClr val="tx1"/>
                </a:solidFill>
              </a:rPr>
              <a:t>Climate change investigation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4DF58-6930-3710-64F1-420EDE8B3150}"/>
              </a:ext>
            </a:extLst>
          </p:cNvPr>
          <p:cNvSpPr/>
          <p:nvPr/>
        </p:nvSpPr>
        <p:spPr>
          <a:xfrm>
            <a:off x="7201568" y="3735675"/>
            <a:ext cx="2085107" cy="10120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dirty="0">
                <a:solidFill>
                  <a:schemeClr val="tx1"/>
                </a:solidFill>
              </a:rPr>
              <a:t>Crop yield 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E5F66-E1A9-0D57-7306-19CE5CB6AF5C}"/>
              </a:ext>
            </a:extLst>
          </p:cNvPr>
          <p:cNvSpPr/>
          <p:nvPr/>
        </p:nvSpPr>
        <p:spPr>
          <a:xfrm>
            <a:off x="3231998" y="4072742"/>
            <a:ext cx="2750341" cy="94665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Evapotranspiration estimation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1E659-B466-8059-270E-C61A72EF6CE6}"/>
              </a:ext>
            </a:extLst>
          </p:cNvPr>
          <p:cNvSpPr/>
          <p:nvPr/>
        </p:nvSpPr>
        <p:spPr>
          <a:xfrm>
            <a:off x="6613081" y="2064000"/>
            <a:ext cx="2237362" cy="93160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dirty="0">
                <a:solidFill>
                  <a:schemeClr val="tx1"/>
                </a:solidFill>
              </a:rPr>
              <a:t>Hydrological</a:t>
            </a:r>
          </a:p>
          <a:p>
            <a:pPr algn="r"/>
            <a:r>
              <a:rPr lang="en-IN" dirty="0">
                <a:solidFill>
                  <a:schemeClr val="tx1"/>
                </a:solidFill>
              </a:rPr>
              <a:t>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4E7B6-38FB-E495-25F8-800181E6CE9E}"/>
              </a:ext>
            </a:extLst>
          </p:cNvPr>
          <p:cNvSpPr/>
          <p:nvPr/>
        </p:nvSpPr>
        <p:spPr>
          <a:xfrm>
            <a:off x="3728611" y="1838608"/>
            <a:ext cx="2156396" cy="94665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Weather</a:t>
            </a:r>
          </a:p>
          <a:p>
            <a:r>
              <a:rPr lang="en-IN" dirty="0">
                <a:solidFill>
                  <a:schemeClr val="tx1"/>
                </a:solidFill>
              </a:rPr>
              <a:t> forecasting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C143A-C34A-2C02-C2D8-669843EA3669}"/>
              </a:ext>
            </a:extLst>
          </p:cNvPr>
          <p:cNvSpPr/>
          <p:nvPr/>
        </p:nvSpPr>
        <p:spPr>
          <a:xfrm>
            <a:off x="1743110" y="931625"/>
            <a:ext cx="8849689" cy="446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Air temperature – Temperature </a:t>
            </a:r>
            <a:r>
              <a:rPr lang="en-US" sz="2400" b="1" dirty="0">
                <a:solidFill>
                  <a:schemeClr val="tx1"/>
                </a:solidFill>
              </a:rPr>
              <a:t>measured at 2 m above the ground</a:t>
            </a:r>
            <a:r>
              <a:rPr lang="en-IN" sz="24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0C0B528-B626-23C8-92EE-55B4D4B50169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rot="5400000">
            <a:off x="5257006" y="927658"/>
            <a:ext cx="460753" cy="1361146"/>
          </a:xfrm>
          <a:prstGeom prst="bentConnector3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A1C8F1A-9305-54B2-5EF3-DD04298B930C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rot="16200000" flipH="1">
            <a:off x="6606786" y="939023"/>
            <a:ext cx="686145" cy="1563807"/>
          </a:xfrm>
          <a:prstGeom prst="bentConnector3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7EF47DB-C0EA-E781-BF0A-ABF91F4D3AE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040119" y="1944905"/>
            <a:ext cx="2694887" cy="1560786"/>
          </a:xfrm>
          <a:prstGeom prst="bentConnector3">
            <a:avLst>
              <a:gd name="adj1" fmla="val 76521"/>
            </a:avLst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DA291B6-B1D8-A799-FD08-9FAB6E3999CE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6027128" y="1518682"/>
            <a:ext cx="2357820" cy="2076166"/>
          </a:xfrm>
          <a:prstGeom prst="bentConnector3">
            <a:avLst>
              <a:gd name="adj1" fmla="val 78529"/>
            </a:avLst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0F368AE-8882-65C2-934B-212F47B9ABF2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rot="5400000">
            <a:off x="3490049" y="2901365"/>
            <a:ext cx="4201416" cy="1154396"/>
          </a:xfrm>
          <a:prstGeom prst="bentConnector3">
            <a:avLst>
              <a:gd name="adj1" fmla="val 91757"/>
            </a:avLst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B073624B-BE7C-5B5F-7FDA-8542527F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12" y="2129513"/>
            <a:ext cx="851567" cy="83902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D88D287-2980-EB16-6E05-B95846FD3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324" y="4112757"/>
            <a:ext cx="851567" cy="79896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7C34DB9-4CBE-3844-9761-92E48E46D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648" y="3801188"/>
            <a:ext cx="851568" cy="82602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A9608A-4D51-5D77-DAB9-1416FB3BE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553" y="5679854"/>
            <a:ext cx="773605" cy="82602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4B10E87-C0A1-C84E-4F58-D23DC1746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868" y="1875333"/>
            <a:ext cx="803036" cy="842024"/>
          </a:xfrm>
          <a:prstGeom prst="rect">
            <a:avLst/>
          </a:prstGeom>
        </p:spPr>
      </p:pic>
      <p:sp>
        <p:nvSpPr>
          <p:cNvPr id="125" name="Arrow: Down 124">
            <a:extLst>
              <a:ext uri="{FF2B5EF4-FFF2-40B4-BE49-F238E27FC236}">
                <a16:creationId xmlns:a16="http://schemas.microsoft.com/office/drawing/2014/main" id="{404D13C2-B603-D6AC-12CD-DAE477EF8948}"/>
              </a:ext>
            </a:extLst>
          </p:cNvPr>
          <p:cNvSpPr/>
          <p:nvPr/>
        </p:nvSpPr>
        <p:spPr>
          <a:xfrm>
            <a:off x="1682588" y="3931840"/>
            <a:ext cx="179847" cy="271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Arrow: Down 125">
            <a:extLst>
              <a:ext uri="{FF2B5EF4-FFF2-40B4-BE49-F238E27FC236}">
                <a16:creationId xmlns:a16="http://schemas.microsoft.com/office/drawing/2014/main" id="{61BF343B-CC89-D68D-7732-23521DAB312B}"/>
              </a:ext>
            </a:extLst>
          </p:cNvPr>
          <p:cNvSpPr/>
          <p:nvPr/>
        </p:nvSpPr>
        <p:spPr>
          <a:xfrm>
            <a:off x="1682588" y="4521027"/>
            <a:ext cx="179847" cy="271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Arrow: Down 126">
            <a:extLst>
              <a:ext uri="{FF2B5EF4-FFF2-40B4-BE49-F238E27FC236}">
                <a16:creationId xmlns:a16="http://schemas.microsoft.com/office/drawing/2014/main" id="{462EB236-8764-4DEC-E8EB-63DDD12E8FA9}"/>
              </a:ext>
            </a:extLst>
          </p:cNvPr>
          <p:cNvSpPr/>
          <p:nvPr/>
        </p:nvSpPr>
        <p:spPr>
          <a:xfrm>
            <a:off x="10664500" y="4100981"/>
            <a:ext cx="203826" cy="230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C7B2383-5EB6-A12C-DE14-032B83AB26FB}"/>
              </a:ext>
            </a:extLst>
          </p:cNvPr>
          <p:cNvSpPr txBox="1"/>
          <p:nvPr/>
        </p:nvSpPr>
        <p:spPr>
          <a:xfrm>
            <a:off x="0" y="6630250"/>
            <a:ext cx="8499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Source: </a:t>
            </a:r>
            <a:r>
              <a:rPr lang="en-IN" sz="1050" dirty="0" err="1"/>
              <a:t>Balsom</a:t>
            </a:r>
            <a:r>
              <a:rPr lang="en-IN" sz="1050" dirty="0"/>
              <a:t>, 2020; </a:t>
            </a:r>
            <a:r>
              <a:rPr lang="en-IN" sz="1050" b="0" i="0" dirty="0">
                <a:solidFill>
                  <a:srgbClr val="141414"/>
                </a:solidFill>
                <a:effectLst/>
                <a:latin typeface="ReithSerif"/>
              </a:rPr>
              <a:t>McGrath, 2021; </a:t>
            </a:r>
            <a:r>
              <a:rPr lang="en-US" sz="1050" dirty="0" err="1"/>
              <a:t>Mekonnen</a:t>
            </a:r>
            <a:r>
              <a:rPr lang="en-US" sz="1050" dirty="0"/>
              <a:t> and Hoekstra, 2016; </a:t>
            </a:r>
            <a:r>
              <a:rPr lang="en-IN" sz="1050" b="0" i="0" dirty="0" err="1">
                <a:solidFill>
                  <a:srgbClr val="141414"/>
                </a:solidFill>
                <a:effectLst/>
                <a:latin typeface="ReithSerif"/>
              </a:rPr>
              <a:t>Tebor</a:t>
            </a:r>
            <a:r>
              <a:rPr lang="en-IN" sz="1050" b="0" i="0" dirty="0">
                <a:solidFill>
                  <a:srgbClr val="141414"/>
                </a:solidFill>
                <a:effectLst/>
                <a:latin typeface="ReithSerif"/>
              </a:rPr>
              <a:t>, 2021; </a:t>
            </a:r>
            <a:r>
              <a:rPr lang="en-IN" sz="1050" dirty="0"/>
              <a:t>The World Bank, 2020; WHO, 2021</a:t>
            </a:r>
            <a:r>
              <a:rPr lang="en-IN" sz="1050" b="0" i="0" dirty="0">
                <a:solidFill>
                  <a:srgbClr val="141414"/>
                </a:solidFill>
                <a:effectLst/>
                <a:latin typeface="ReithSerif"/>
              </a:rPr>
              <a:t> </a:t>
            </a:r>
            <a:endParaRPr lang="en-IN" sz="10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068F0-B9C3-B9DE-AD8D-87DE208D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2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94BBC-D59E-FEAB-F6E4-D858DFB29E93}"/>
              </a:ext>
            </a:extLst>
          </p:cNvPr>
          <p:cNvSpPr txBox="1"/>
          <p:nvPr/>
        </p:nvSpPr>
        <p:spPr>
          <a:xfrm>
            <a:off x="9236053" y="1814519"/>
            <a:ext cx="2728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2/3</a:t>
            </a:r>
            <a:r>
              <a:rPr lang="en-IN" sz="3200" b="1" baseline="30000" dirty="0">
                <a:solidFill>
                  <a:srgbClr val="FF0000"/>
                </a:solidFill>
              </a:rPr>
              <a:t>rd</a:t>
            </a:r>
            <a:r>
              <a:rPr lang="en-IN" sz="3200" b="1" dirty="0">
                <a:solidFill>
                  <a:srgbClr val="FF0000"/>
                </a:solidFill>
              </a:rPr>
              <a:t> </a:t>
            </a:r>
            <a:r>
              <a:rPr lang="en-IN" sz="1800" b="1" dirty="0">
                <a:solidFill>
                  <a:schemeClr val="tx1"/>
                </a:solidFill>
              </a:rPr>
              <a:t>world population –</a:t>
            </a:r>
            <a:r>
              <a:rPr lang="en-IN" sz="1800" b="1" dirty="0">
                <a:solidFill>
                  <a:srgbClr val="FF0000"/>
                </a:solidFill>
              </a:rPr>
              <a:t>SEVERE</a:t>
            </a:r>
            <a:r>
              <a:rPr lang="en-IN" sz="1800" b="1" dirty="0">
                <a:solidFill>
                  <a:schemeClr val="tx1"/>
                </a:solidFill>
              </a:rPr>
              <a:t> water scarcity for at least 1 month every year 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7A22ED-7406-6AC3-1BF7-1FFE12519B5A}"/>
              </a:ext>
            </a:extLst>
          </p:cNvPr>
          <p:cNvSpPr txBox="1"/>
          <p:nvPr/>
        </p:nvSpPr>
        <p:spPr>
          <a:xfrm>
            <a:off x="6569228" y="5255092"/>
            <a:ext cx="328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C4245"/>
                </a:solidFill>
              </a:rPr>
              <a:t>Between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2030 and 2050- </a:t>
            </a:r>
          </a:p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</a:rPr>
              <a:t>250 000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additional deaths per year due to malnutrition, malaria, </a:t>
            </a:r>
            <a:r>
              <a:rPr lang="en-US" b="1" i="0" dirty="0" err="1">
                <a:solidFill>
                  <a:srgbClr val="3C4245"/>
                </a:solidFill>
                <a:effectLst/>
              </a:rPr>
              <a:t>diarrhoea</a:t>
            </a:r>
            <a:r>
              <a:rPr lang="en-US" b="1" i="0" dirty="0">
                <a:solidFill>
                  <a:srgbClr val="3C4245"/>
                </a:solidFill>
                <a:effectLst/>
              </a:rPr>
              <a:t> and heat stress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302DB-9CEA-BF72-8FF1-3FD84888C2FB}"/>
              </a:ext>
            </a:extLst>
          </p:cNvPr>
          <p:cNvSpPr txBox="1"/>
          <p:nvPr/>
        </p:nvSpPr>
        <p:spPr>
          <a:xfrm>
            <a:off x="9416132" y="3465953"/>
            <a:ext cx="2671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Population increase – over </a:t>
            </a:r>
            <a:r>
              <a:rPr lang="en-IN" b="1" dirty="0">
                <a:solidFill>
                  <a:srgbClr val="002060"/>
                </a:solidFill>
              </a:rPr>
              <a:t>10 billion </a:t>
            </a:r>
            <a:r>
              <a:rPr lang="en-IN" b="1" dirty="0">
                <a:solidFill>
                  <a:schemeClr val="tx1"/>
                </a:solidFill>
              </a:rPr>
              <a:t>by 2050</a:t>
            </a:r>
          </a:p>
          <a:p>
            <a:pPr algn="ctr"/>
            <a:endParaRPr lang="en-IN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Agricultural production need to expand by </a:t>
            </a:r>
            <a:r>
              <a:rPr lang="en-US" sz="2400" b="1" dirty="0">
                <a:solidFill>
                  <a:srgbClr val="FF0000"/>
                </a:solidFill>
              </a:rPr>
              <a:t>70%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EB129DA-DA25-2843-08BB-D7E578D9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7" y="-46500"/>
            <a:ext cx="11688124" cy="1015789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INTRODUCTION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EAFAA5D-F676-466D-1C59-280E9C427491}"/>
              </a:ext>
            </a:extLst>
          </p:cNvPr>
          <p:cNvCxnSpPr>
            <a:cxnSpLocks/>
          </p:cNvCxnSpPr>
          <p:nvPr/>
        </p:nvCxnSpPr>
        <p:spPr>
          <a:xfrm rot="5400000">
            <a:off x="5257006" y="927659"/>
            <a:ext cx="460753" cy="1361146"/>
          </a:xfrm>
          <a:prstGeom prst="bentConnector3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1" grpId="0" animBg="1"/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5" grpId="0" animBg="1"/>
      <p:bldP spid="126" grpId="0" animBg="1"/>
      <p:bldP spid="127" grpId="0" animBg="1"/>
      <p:bldP spid="10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ADC2-7013-EC19-FC0A-3B34B5F8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6" y="152633"/>
            <a:ext cx="10983687" cy="725918"/>
          </a:xfrm>
        </p:spPr>
        <p:txBody>
          <a:bodyPr>
            <a:noAutofit/>
          </a:bodyPr>
          <a:lstStyle/>
          <a:p>
            <a:pPr algn="ctr"/>
            <a:r>
              <a:rPr lang="en-IN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D994-E1C0-7D75-FFF8-9F8F0432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44" y="837383"/>
            <a:ext cx="11386457" cy="1070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Total global meteorological stations- 7988</a:t>
            </a:r>
          </a:p>
          <a:p>
            <a:pPr marL="0" indent="0">
              <a:buNone/>
            </a:pPr>
            <a:r>
              <a:rPr lang="en-IN" sz="2400" dirty="0"/>
              <a:t>Meteorological stations in arid and semi-arid regions – 1278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C284A-2497-61F4-8982-0340DE01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" r="1017"/>
          <a:stretch/>
        </p:blipFill>
        <p:spPr>
          <a:xfrm>
            <a:off x="3111113" y="1830125"/>
            <a:ext cx="6139543" cy="4463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8E88D-B1F1-6A4F-93CB-76B5C99739DD}"/>
              </a:ext>
            </a:extLst>
          </p:cNvPr>
          <p:cNvSpPr txBox="1"/>
          <p:nvPr/>
        </p:nvSpPr>
        <p:spPr>
          <a:xfrm rot="10800000" flipV="1">
            <a:off x="354646" y="1873530"/>
            <a:ext cx="222411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USA </a:t>
            </a:r>
          </a:p>
          <a:p>
            <a:r>
              <a:rPr lang="en-IN" dirty="0"/>
              <a:t>Stations- 202</a:t>
            </a:r>
          </a:p>
          <a:p>
            <a:r>
              <a:rPr lang="en-IN" dirty="0"/>
              <a:t>Area – 6.7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7B872-E4ED-E1CD-8623-CD99A3D8F7EB}"/>
              </a:ext>
            </a:extLst>
          </p:cNvPr>
          <p:cNvSpPr txBox="1"/>
          <p:nvPr/>
        </p:nvSpPr>
        <p:spPr>
          <a:xfrm rot="10800000" flipV="1">
            <a:off x="250080" y="4934966"/>
            <a:ext cx="223391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Argentina</a:t>
            </a:r>
          </a:p>
          <a:p>
            <a:r>
              <a:rPr lang="en-IN" dirty="0"/>
              <a:t>Stations- 15</a:t>
            </a:r>
          </a:p>
          <a:p>
            <a:r>
              <a:rPr lang="en-IN" dirty="0"/>
              <a:t>Area – 2.6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9E14B-6A07-C7E0-3DF2-1AFF4608B1D2}"/>
              </a:ext>
            </a:extLst>
          </p:cNvPr>
          <p:cNvSpPr txBox="1"/>
          <p:nvPr/>
        </p:nvSpPr>
        <p:spPr>
          <a:xfrm rot="10800000" flipV="1">
            <a:off x="9771941" y="1670229"/>
            <a:ext cx="22241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Iran</a:t>
            </a:r>
          </a:p>
          <a:p>
            <a:r>
              <a:rPr lang="en-IN" dirty="0"/>
              <a:t>Stations- 58</a:t>
            </a:r>
          </a:p>
          <a:p>
            <a:r>
              <a:rPr lang="en-IN" dirty="0"/>
              <a:t>Area – 1.4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1FC99-741C-E93D-D760-56643C880219}"/>
              </a:ext>
            </a:extLst>
          </p:cNvPr>
          <p:cNvSpPr txBox="1"/>
          <p:nvPr/>
        </p:nvSpPr>
        <p:spPr>
          <a:xfrm rot="10800000" flipV="1">
            <a:off x="250080" y="3593620"/>
            <a:ext cx="22305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Egypt</a:t>
            </a:r>
          </a:p>
          <a:p>
            <a:r>
              <a:rPr lang="en-IN" dirty="0"/>
              <a:t>Stations- 22</a:t>
            </a:r>
          </a:p>
          <a:p>
            <a:r>
              <a:rPr lang="en-IN" dirty="0"/>
              <a:t>Area – 1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FEE6C-E1F8-411A-14D2-E6257BB6084B}"/>
              </a:ext>
            </a:extLst>
          </p:cNvPr>
          <p:cNvSpPr txBox="1"/>
          <p:nvPr/>
        </p:nvSpPr>
        <p:spPr>
          <a:xfrm rot="10800000" flipV="1">
            <a:off x="9745882" y="3000156"/>
            <a:ext cx="22241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India</a:t>
            </a:r>
          </a:p>
          <a:p>
            <a:r>
              <a:rPr lang="en-IN" dirty="0"/>
              <a:t>Stations- 62</a:t>
            </a:r>
          </a:p>
          <a:p>
            <a:r>
              <a:rPr lang="en-IN" dirty="0"/>
              <a:t>Area – 1.3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DFC68-ECC6-2A53-DA87-BCD630A1AE3D}"/>
              </a:ext>
            </a:extLst>
          </p:cNvPr>
          <p:cNvSpPr txBox="1"/>
          <p:nvPr/>
        </p:nvSpPr>
        <p:spPr>
          <a:xfrm rot="10800000" flipV="1">
            <a:off x="9733042" y="4800502"/>
            <a:ext cx="22305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Australia</a:t>
            </a:r>
          </a:p>
          <a:p>
            <a:r>
              <a:rPr lang="en-IN" dirty="0"/>
              <a:t>Stations- 186</a:t>
            </a:r>
          </a:p>
          <a:p>
            <a:r>
              <a:rPr lang="en-IN" dirty="0"/>
              <a:t>Area – 4.5 x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D7D4584-400F-2EC6-7EAE-E91B34D207F9}"/>
              </a:ext>
            </a:extLst>
          </p:cNvPr>
          <p:cNvCxnSpPr>
            <a:endCxn id="6" idx="1"/>
          </p:cNvCxnSpPr>
          <p:nvPr/>
        </p:nvCxnSpPr>
        <p:spPr>
          <a:xfrm rot="10800000">
            <a:off x="2578763" y="2335196"/>
            <a:ext cx="1929033" cy="1361839"/>
          </a:xfrm>
          <a:prstGeom prst="bentConnector3">
            <a:avLst>
              <a:gd name="adj1" fmla="val 8279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2F6FE6B0-6934-098C-12ED-24AC12227FF9}"/>
              </a:ext>
            </a:extLst>
          </p:cNvPr>
          <p:cNvCxnSpPr>
            <a:cxnSpLocks/>
            <a:endCxn id="14" idx="1"/>
          </p:cNvCxnSpPr>
          <p:nvPr/>
        </p:nvCxnSpPr>
        <p:spPr>
          <a:xfrm rot="10800000" flipV="1">
            <a:off x="2480616" y="3801239"/>
            <a:ext cx="4083658" cy="254045"/>
          </a:xfrm>
          <a:prstGeom prst="bentConnector3">
            <a:avLst>
              <a:gd name="adj1" fmla="val 895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BE057B3E-EE76-31D8-ADCA-E318E48EE886}"/>
              </a:ext>
            </a:extLst>
          </p:cNvPr>
          <p:cNvCxnSpPr>
            <a:cxnSpLocks/>
            <a:endCxn id="9" idx="1"/>
          </p:cNvCxnSpPr>
          <p:nvPr/>
        </p:nvCxnSpPr>
        <p:spPr>
          <a:xfrm rot="10800000" flipV="1">
            <a:off x="2483994" y="4724569"/>
            <a:ext cx="2666126" cy="672062"/>
          </a:xfrm>
          <a:prstGeom prst="bentConnector3">
            <a:avLst>
              <a:gd name="adj1" fmla="val 79961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D3980B4-8CAC-6ECD-9B90-D0164CFD5B93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7222670" y="3461821"/>
            <a:ext cx="2523212" cy="327718"/>
          </a:xfrm>
          <a:prstGeom prst="bentConnector3">
            <a:avLst>
              <a:gd name="adj1" fmla="val 9356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4379233-5168-050E-E931-512DFE710EE3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6953770" y="2131894"/>
            <a:ext cx="2818171" cy="1565136"/>
          </a:xfrm>
          <a:prstGeom prst="bentConnector3">
            <a:avLst>
              <a:gd name="adj1" fmla="val 8700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094D68F-3F96-CCD5-516A-3AA44BB80C4F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8137070" y="4500396"/>
            <a:ext cx="1595972" cy="761771"/>
          </a:xfrm>
          <a:prstGeom prst="bentConnector3">
            <a:avLst>
              <a:gd name="adj1" fmla="val 7927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A64BB-FED5-E327-0FBD-91155B19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3</a:t>
            </a:fld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F9CFEC-5EE8-CC31-A09C-367F9B464EF1}"/>
              </a:ext>
            </a:extLst>
          </p:cNvPr>
          <p:cNvSpPr txBox="1"/>
          <p:nvPr/>
        </p:nvSpPr>
        <p:spPr>
          <a:xfrm>
            <a:off x="32285" y="6544632"/>
            <a:ext cx="2666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Source: Colson , 2018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99F2F-FC99-7EF4-A77B-03A0583C2696}"/>
              </a:ext>
            </a:extLst>
          </p:cNvPr>
          <p:cNvSpPr txBox="1"/>
          <p:nvPr/>
        </p:nvSpPr>
        <p:spPr>
          <a:xfrm>
            <a:off x="2204191" y="6371485"/>
            <a:ext cx="821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ea typeface="Calibri" panose="020F0502020204030204" pitchFamily="34" charset="0"/>
              </a:rPr>
              <a:t>Figure 1. Location of arid and semi-arid regions defined by </a:t>
            </a:r>
            <a:r>
              <a:rPr lang="en-US" sz="1400" dirty="0" err="1">
                <a:cs typeface="Arial" panose="020B0604020202020204" pitchFamily="34" charset="0"/>
              </a:rPr>
              <a:t>Köppen</a:t>
            </a:r>
            <a:r>
              <a:rPr lang="en-US" sz="1400" dirty="0">
                <a:cs typeface="Arial" panose="020B0604020202020204" pitchFamily="34" charset="0"/>
              </a:rPr>
              <a:t>-Geiger climate classification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Source: </a:t>
            </a:r>
            <a:r>
              <a:rPr lang="en-IN" sz="1400" dirty="0"/>
              <a:t>Peel et al., 2007 </a:t>
            </a:r>
          </a:p>
        </p:txBody>
      </p:sp>
    </p:spTree>
    <p:extLst>
      <p:ext uri="{BB962C8B-B14F-4D97-AF65-F5344CB8AC3E}">
        <p14:creationId xmlns:p14="http://schemas.microsoft.com/office/powerpoint/2010/main" val="4088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D624B58-0F2F-1FDD-347D-DEBADCDD2435}"/>
              </a:ext>
            </a:extLst>
          </p:cNvPr>
          <p:cNvGrpSpPr/>
          <p:nvPr/>
        </p:nvGrpSpPr>
        <p:grpSpPr>
          <a:xfrm>
            <a:off x="510636" y="938162"/>
            <a:ext cx="11170728" cy="2690649"/>
            <a:chOff x="725825" y="453099"/>
            <a:chExt cx="11311707" cy="275905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B083C4-D28F-0A18-76E9-8DC40626CC57}"/>
                </a:ext>
              </a:extLst>
            </p:cNvPr>
            <p:cNvSpPr/>
            <p:nvPr/>
          </p:nvSpPr>
          <p:spPr>
            <a:xfrm>
              <a:off x="9278816" y="453293"/>
              <a:ext cx="2758716" cy="27588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49DB75-EF28-1CE5-4D12-CE6BCF71DB52}"/>
                </a:ext>
              </a:extLst>
            </p:cNvPr>
            <p:cNvSpPr/>
            <p:nvPr/>
          </p:nvSpPr>
          <p:spPr>
            <a:xfrm>
              <a:off x="9371088" y="545271"/>
              <a:ext cx="2575354" cy="2574901"/>
            </a:xfrm>
            <a:custGeom>
              <a:avLst/>
              <a:gdLst>
                <a:gd name="connsiteX0" fmla="*/ 0 w 2575354"/>
                <a:gd name="connsiteY0" fmla="*/ 1287451 h 2574901"/>
                <a:gd name="connsiteX1" fmla="*/ 1287677 w 2575354"/>
                <a:gd name="connsiteY1" fmla="*/ 0 h 2574901"/>
                <a:gd name="connsiteX2" fmla="*/ 2575354 w 2575354"/>
                <a:gd name="connsiteY2" fmla="*/ 1287451 h 2574901"/>
                <a:gd name="connsiteX3" fmla="*/ 1287677 w 2575354"/>
                <a:gd name="connsiteY3" fmla="*/ 2574902 h 2574901"/>
                <a:gd name="connsiteX4" fmla="*/ 0 w 2575354"/>
                <a:gd name="connsiteY4" fmla="*/ 1287451 h 25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354" h="2574901">
                  <a:moveTo>
                    <a:pt x="0" y="1287451"/>
                  </a:moveTo>
                  <a:cubicBezTo>
                    <a:pt x="0" y="576411"/>
                    <a:pt x="576513" y="0"/>
                    <a:pt x="1287677" y="0"/>
                  </a:cubicBezTo>
                  <a:cubicBezTo>
                    <a:pt x="1998841" y="0"/>
                    <a:pt x="2575354" y="576411"/>
                    <a:pt x="2575354" y="1287451"/>
                  </a:cubicBezTo>
                  <a:cubicBezTo>
                    <a:pt x="2575354" y="1998491"/>
                    <a:pt x="1998841" y="2574902"/>
                    <a:pt x="1287677" y="2574902"/>
                  </a:cubicBezTo>
                  <a:cubicBezTo>
                    <a:pt x="576513" y="2574902"/>
                    <a:pt x="0" y="1998491"/>
                    <a:pt x="0" y="128745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308" tIns="393312" rIns="393308" bIns="3933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sng" kern="1200" dirty="0"/>
                <a:t>LST and </a:t>
              </a:r>
              <a:r>
                <a:rPr lang="en-US" b="1" u="sng" dirty="0"/>
                <a:t>air temperature </a:t>
              </a:r>
              <a:r>
                <a:rPr lang="en-US" kern="1200" dirty="0"/>
                <a:t>Similar spatial and temporal variability, and consistent patterns at  global scale </a:t>
              </a:r>
              <a:endParaRPr lang="en-IN" kern="1200" dirty="0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9BD91D3D-58FB-BBD4-5349-C2D6A249AE5E}"/>
                </a:ext>
              </a:extLst>
            </p:cNvPr>
            <p:cNvSpPr/>
            <p:nvPr/>
          </p:nvSpPr>
          <p:spPr>
            <a:xfrm rot="2700000">
              <a:off x="6415974" y="453100"/>
              <a:ext cx="2758763" cy="2758761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1094"/>
                <a:satOff val="0"/>
                <a:lumOff val="11292"/>
                <a:alphaOff val="0"/>
              </a:schemeClr>
            </a:fillRef>
            <a:effectRef idx="0">
              <a:schemeClr val="accent4">
                <a:shade val="80000"/>
                <a:hueOff val="-171094"/>
                <a:satOff val="0"/>
                <a:lumOff val="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0D4FAA-6CC1-8F1C-22F8-45C6ACE36B6E}"/>
                </a:ext>
              </a:extLst>
            </p:cNvPr>
            <p:cNvSpPr/>
            <p:nvPr/>
          </p:nvSpPr>
          <p:spPr>
            <a:xfrm>
              <a:off x="6520099" y="545271"/>
              <a:ext cx="2575354" cy="2574901"/>
            </a:xfrm>
            <a:custGeom>
              <a:avLst/>
              <a:gdLst>
                <a:gd name="connsiteX0" fmla="*/ 0 w 2575354"/>
                <a:gd name="connsiteY0" fmla="*/ 1287451 h 2574901"/>
                <a:gd name="connsiteX1" fmla="*/ 1287677 w 2575354"/>
                <a:gd name="connsiteY1" fmla="*/ 0 h 2574901"/>
                <a:gd name="connsiteX2" fmla="*/ 2575354 w 2575354"/>
                <a:gd name="connsiteY2" fmla="*/ 1287451 h 2574901"/>
                <a:gd name="connsiteX3" fmla="*/ 1287677 w 2575354"/>
                <a:gd name="connsiteY3" fmla="*/ 2574902 h 2574901"/>
                <a:gd name="connsiteX4" fmla="*/ 0 w 2575354"/>
                <a:gd name="connsiteY4" fmla="*/ 1287451 h 25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354" h="2574901">
                  <a:moveTo>
                    <a:pt x="0" y="1287451"/>
                  </a:moveTo>
                  <a:cubicBezTo>
                    <a:pt x="0" y="576411"/>
                    <a:pt x="576513" y="0"/>
                    <a:pt x="1287677" y="0"/>
                  </a:cubicBezTo>
                  <a:cubicBezTo>
                    <a:pt x="1998841" y="0"/>
                    <a:pt x="2575354" y="576411"/>
                    <a:pt x="2575354" y="1287451"/>
                  </a:cubicBezTo>
                  <a:cubicBezTo>
                    <a:pt x="2575354" y="1998491"/>
                    <a:pt x="1998841" y="2574902"/>
                    <a:pt x="1287677" y="2574902"/>
                  </a:cubicBezTo>
                  <a:cubicBezTo>
                    <a:pt x="576513" y="2574902"/>
                    <a:pt x="0" y="1998491"/>
                    <a:pt x="0" y="128745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-171094"/>
                <a:satOff val="0"/>
                <a:lumOff val="112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308" tIns="393312" rIns="393308" bIns="3933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sng" dirty="0"/>
                <a:t>LST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Essential parameter of physical processes occurring on the Earth's surface</a:t>
              </a:r>
              <a:endParaRPr lang="en-US" kern="1200" dirty="0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2F558E72-6A4F-D3B9-7667-10733AEFB68A}"/>
                </a:ext>
              </a:extLst>
            </p:cNvPr>
            <p:cNvSpPr/>
            <p:nvPr/>
          </p:nvSpPr>
          <p:spPr>
            <a:xfrm rot="2700000">
              <a:off x="3576814" y="453099"/>
              <a:ext cx="2758761" cy="2758761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342189"/>
                <a:satOff val="0"/>
                <a:lumOff val="22583"/>
                <a:alphaOff val="0"/>
              </a:schemeClr>
            </a:fillRef>
            <a:effectRef idx="0">
              <a:schemeClr val="accent4">
                <a:shade val="80000"/>
                <a:hueOff val="-342189"/>
                <a:satOff val="0"/>
                <a:lumOff val="225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C23309-BA8B-09D5-AD07-D51DDA669FB0}"/>
                </a:ext>
              </a:extLst>
            </p:cNvPr>
            <p:cNvSpPr/>
            <p:nvPr/>
          </p:nvSpPr>
          <p:spPr>
            <a:xfrm>
              <a:off x="3669110" y="545271"/>
              <a:ext cx="2575354" cy="2574901"/>
            </a:xfrm>
            <a:custGeom>
              <a:avLst/>
              <a:gdLst>
                <a:gd name="connsiteX0" fmla="*/ 0 w 2575354"/>
                <a:gd name="connsiteY0" fmla="*/ 1287451 h 2574901"/>
                <a:gd name="connsiteX1" fmla="*/ 1287677 w 2575354"/>
                <a:gd name="connsiteY1" fmla="*/ 0 h 2574901"/>
                <a:gd name="connsiteX2" fmla="*/ 2575354 w 2575354"/>
                <a:gd name="connsiteY2" fmla="*/ 1287451 h 2574901"/>
                <a:gd name="connsiteX3" fmla="*/ 1287677 w 2575354"/>
                <a:gd name="connsiteY3" fmla="*/ 2574902 h 2574901"/>
                <a:gd name="connsiteX4" fmla="*/ 0 w 2575354"/>
                <a:gd name="connsiteY4" fmla="*/ 1287451 h 25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354" h="2574901">
                  <a:moveTo>
                    <a:pt x="0" y="1287451"/>
                  </a:moveTo>
                  <a:cubicBezTo>
                    <a:pt x="0" y="576411"/>
                    <a:pt x="576513" y="0"/>
                    <a:pt x="1287677" y="0"/>
                  </a:cubicBezTo>
                  <a:cubicBezTo>
                    <a:pt x="1998841" y="0"/>
                    <a:pt x="2575354" y="576411"/>
                    <a:pt x="2575354" y="1287451"/>
                  </a:cubicBezTo>
                  <a:cubicBezTo>
                    <a:pt x="2575354" y="1998491"/>
                    <a:pt x="1998841" y="2574902"/>
                    <a:pt x="1287677" y="2574902"/>
                  </a:cubicBezTo>
                  <a:cubicBezTo>
                    <a:pt x="576513" y="2574902"/>
                    <a:pt x="0" y="1998491"/>
                    <a:pt x="0" y="128745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-342189"/>
                <a:satOff val="0"/>
                <a:lumOff val="225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307" tIns="393312" rIns="393309" bIns="3933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u="sng" kern="1200" dirty="0"/>
                <a:t>T</a:t>
              </a:r>
              <a:r>
                <a:rPr lang="en-IN" b="1" u="sng" dirty="0"/>
                <a:t>hermal infrared (TIR) data</a:t>
              </a:r>
              <a:r>
                <a:rPr lang="en-US" b="1" u="sng" kern="1200" dirty="0"/>
                <a:t> </a:t>
              </a:r>
              <a:endParaRPr lang="en-US" u="sng" kern="1200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Land Surface Temperature (LST) at high temporal (daily) and spatial resolution (1 km)</a:t>
              </a:r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5BA82F92-531C-DD2C-A431-E00C8F5FF239}"/>
                </a:ext>
              </a:extLst>
            </p:cNvPr>
            <p:cNvSpPr/>
            <p:nvPr/>
          </p:nvSpPr>
          <p:spPr>
            <a:xfrm rot="2700000">
              <a:off x="725825" y="453099"/>
              <a:ext cx="2758761" cy="2758761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513283"/>
                <a:satOff val="0"/>
                <a:lumOff val="33875"/>
                <a:alphaOff val="0"/>
              </a:schemeClr>
            </a:fillRef>
            <a:effectRef idx="0">
              <a:schemeClr val="accent4">
                <a:shade val="80000"/>
                <a:hueOff val="-513283"/>
                <a:satOff val="0"/>
                <a:lumOff val="338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4F5CC1-9B6B-C65A-2E6A-B1C5097F0DE9}"/>
                </a:ext>
              </a:extLst>
            </p:cNvPr>
            <p:cNvSpPr/>
            <p:nvPr/>
          </p:nvSpPr>
          <p:spPr>
            <a:xfrm>
              <a:off x="818120" y="545271"/>
              <a:ext cx="2575354" cy="2574901"/>
            </a:xfrm>
            <a:custGeom>
              <a:avLst/>
              <a:gdLst>
                <a:gd name="connsiteX0" fmla="*/ 0 w 2575354"/>
                <a:gd name="connsiteY0" fmla="*/ 1287451 h 2574901"/>
                <a:gd name="connsiteX1" fmla="*/ 1287677 w 2575354"/>
                <a:gd name="connsiteY1" fmla="*/ 0 h 2574901"/>
                <a:gd name="connsiteX2" fmla="*/ 2575354 w 2575354"/>
                <a:gd name="connsiteY2" fmla="*/ 1287451 h 2574901"/>
                <a:gd name="connsiteX3" fmla="*/ 1287677 w 2575354"/>
                <a:gd name="connsiteY3" fmla="*/ 2574902 h 2574901"/>
                <a:gd name="connsiteX4" fmla="*/ 0 w 2575354"/>
                <a:gd name="connsiteY4" fmla="*/ 1287451 h 25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354" h="2574901">
                  <a:moveTo>
                    <a:pt x="0" y="1287451"/>
                  </a:moveTo>
                  <a:cubicBezTo>
                    <a:pt x="0" y="576411"/>
                    <a:pt x="576513" y="0"/>
                    <a:pt x="1287677" y="0"/>
                  </a:cubicBezTo>
                  <a:cubicBezTo>
                    <a:pt x="1998841" y="0"/>
                    <a:pt x="2575354" y="576411"/>
                    <a:pt x="2575354" y="1287451"/>
                  </a:cubicBezTo>
                  <a:cubicBezTo>
                    <a:pt x="2575354" y="1998491"/>
                    <a:pt x="1998841" y="2574902"/>
                    <a:pt x="1287677" y="2574902"/>
                  </a:cubicBezTo>
                  <a:cubicBezTo>
                    <a:pt x="576513" y="2574902"/>
                    <a:pt x="0" y="1998491"/>
                    <a:pt x="0" y="128745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-513283"/>
                <a:satOff val="0"/>
                <a:lumOff val="338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308" tIns="393312" rIns="393308" bIns="3933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sng" dirty="0"/>
                <a:t>E</a:t>
              </a:r>
              <a:r>
                <a:rPr lang="en-US" b="1" u="sng" kern="1200" dirty="0"/>
                <a:t>arth observation (EO) satellites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Moderate Resolution Imaging Spectroradiometer </a:t>
              </a:r>
              <a:r>
                <a:rPr lang="en-US" b="1" kern="1200" dirty="0"/>
                <a:t>(MODIS) </a:t>
              </a:r>
              <a:r>
                <a:rPr lang="en-US" kern="1200" dirty="0"/>
                <a:t>sensor</a:t>
              </a:r>
              <a:endParaRPr lang="en-IN" kern="1200" dirty="0"/>
            </a:p>
          </p:txBody>
        </p:sp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C6C11448-DBCB-834B-5F32-CB545CE6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0171" y="6521898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4</a:t>
            </a:fld>
            <a:endParaRPr lang="en-IN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F92BB5F-3FC6-3D06-877B-43B7F465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1" y="17512"/>
            <a:ext cx="10983687" cy="920838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INTRODUCTION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A7DFC4-789C-50B5-F295-99D5AE96B5F7}"/>
              </a:ext>
            </a:extLst>
          </p:cNvPr>
          <p:cNvSpPr/>
          <p:nvPr/>
        </p:nvSpPr>
        <p:spPr>
          <a:xfrm>
            <a:off x="607905" y="4904722"/>
            <a:ext cx="2641599" cy="641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Air temperature (T</a:t>
            </a:r>
            <a:r>
              <a:rPr lang="en-US" sz="2000" kern="1200" baseline="-25000" dirty="0">
                <a:solidFill>
                  <a:schemeClr val="tx1"/>
                </a:solidFill>
              </a:rPr>
              <a:t>a</a:t>
            </a:r>
            <a:r>
              <a:rPr lang="en-US" sz="2000" kern="1200" dirty="0">
                <a:solidFill>
                  <a:schemeClr val="tx1"/>
                </a:solidFill>
              </a:rPr>
              <a:t>) estimation using LST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A0894C-03B4-1D12-F701-ECBD0C89BD4D}"/>
              </a:ext>
            </a:extLst>
          </p:cNvPr>
          <p:cNvSpPr/>
          <p:nvPr/>
        </p:nvSpPr>
        <p:spPr>
          <a:xfrm>
            <a:off x="7805739" y="5866419"/>
            <a:ext cx="2829036" cy="6411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Complex and time consuming 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757446-C6E5-CD4D-AD83-51900FD69414}"/>
              </a:ext>
            </a:extLst>
          </p:cNvPr>
          <p:cNvSpPr/>
          <p:nvPr/>
        </p:nvSpPr>
        <p:spPr>
          <a:xfrm>
            <a:off x="7805739" y="4904722"/>
            <a:ext cx="2829036" cy="6411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Relationship between vegetation index and LST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70770D-9CF9-2DCD-776E-A3716B87823A}"/>
              </a:ext>
            </a:extLst>
          </p:cNvPr>
          <p:cNvSpPr/>
          <p:nvPr/>
        </p:nvSpPr>
        <p:spPr>
          <a:xfrm>
            <a:off x="7805739" y="3943026"/>
            <a:ext cx="2829036" cy="641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Simple and site specific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966A13-4EE1-52C1-B766-4EE090138CFC}"/>
              </a:ext>
            </a:extLst>
          </p:cNvPr>
          <p:cNvSpPr/>
          <p:nvPr/>
        </p:nvSpPr>
        <p:spPr>
          <a:xfrm>
            <a:off x="4011502" y="5866419"/>
            <a:ext cx="2829036" cy="6411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Energy balance approaches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6E8D31-190D-2D14-D7F6-803347B9122A}"/>
              </a:ext>
            </a:extLst>
          </p:cNvPr>
          <p:cNvSpPr/>
          <p:nvPr/>
        </p:nvSpPr>
        <p:spPr>
          <a:xfrm>
            <a:off x="4011503" y="4904722"/>
            <a:ext cx="2829036" cy="6411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kern="1200" dirty="0">
                <a:solidFill>
                  <a:schemeClr val="tx1"/>
                </a:solidFill>
              </a:rPr>
              <a:t>Temperature–vegetation index (TVX) approaches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BFC426-49D2-C325-E4BD-B5BF33AA292F}"/>
              </a:ext>
            </a:extLst>
          </p:cNvPr>
          <p:cNvSpPr/>
          <p:nvPr/>
        </p:nvSpPr>
        <p:spPr>
          <a:xfrm>
            <a:off x="4011504" y="3943026"/>
            <a:ext cx="2829035" cy="641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>
                <a:solidFill>
                  <a:schemeClr val="tx1"/>
                </a:solidFill>
              </a:rPr>
              <a:t>Statistical approaches</a:t>
            </a:r>
            <a:endParaRPr lang="en-IN" sz="2000" kern="1200" dirty="0">
              <a:solidFill>
                <a:schemeClr val="tx1"/>
              </a:solidFill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510EE9A-8DCB-E548-9657-1D61E5DA86F5}"/>
              </a:ext>
            </a:extLst>
          </p:cNvPr>
          <p:cNvCxnSpPr>
            <a:cxnSpLocks/>
            <a:stCxn id="46" idx="3"/>
            <a:endCxn id="52" idx="1"/>
          </p:cNvCxnSpPr>
          <p:nvPr/>
        </p:nvCxnSpPr>
        <p:spPr>
          <a:xfrm flipV="1">
            <a:off x="3249504" y="4263592"/>
            <a:ext cx="762000" cy="9616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CCF30AA-029F-F4AF-A8A2-F2D629977C58}"/>
              </a:ext>
            </a:extLst>
          </p:cNvPr>
          <p:cNvCxnSpPr>
            <a:cxnSpLocks/>
            <a:stCxn id="46" idx="3"/>
            <a:endCxn id="50" idx="1"/>
          </p:cNvCxnSpPr>
          <p:nvPr/>
        </p:nvCxnSpPr>
        <p:spPr>
          <a:xfrm>
            <a:off x="3249504" y="5225288"/>
            <a:ext cx="761998" cy="961697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85D49A-4E01-DEE7-66C9-281C49D5FEAE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>
          <a:xfrm>
            <a:off x="3249504" y="5225288"/>
            <a:ext cx="76199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5152E8E-AEB8-0DDD-D8C2-52E8880539E2}"/>
              </a:ext>
            </a:extLst>
          </p:cNvPr>
          <p:cNvCxnSpPr>
            <a:cxnSpLocks/>
            <a:stCxn id="52" idx="3"/>
            <a:endCxn id="49" idx="1"/>
          </p:cNvCxnSpPr>
          <p:nvPr/>
        </p:nvCxnSpPr>
        <p:spPr>
          <a:xfrm>
            <a:off x="6840539" y="4263592"/>
            <a:ext cx="965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8FC2D5-BA6A-27A4-89A6-5CD5893EB2DB}"/>
              </a:ext>
            </a:extLst>
          </p:cNvPr>
          <p:cNvCxnSpPr>
            <a:cxnSpLocks/>
            <a:stCxn id="51" idx="3"/>
            <a:endCxn id="48" idx="1"/>
          </p:cNvCxnSpPr>
          <p:nvPr/>
        </p:nvCxnSpPr>
        <p:spPr>
          <a:xfrm>
            <a:off x="6840539" y="5225288"/>
            <a:ext cx="965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BA50EF-428D-D33A-BE2A-3B3819BC7248}"/>
              </a:ext>
            </a:extLst>
          </p:cNvPr>
          <p:cNvCxnSpPr>
            <a:cxnSpLocks/>
            <a:stCxn id="50" idx="3"/>
            <a:endCxn id="47" idx="1"/>
          </p:cNvCxnSpPr>
          <p:nvPr/>
        </p:nvCxnSpPr>
        <p:spPr>
          <a:xfrm>
            <a:off x="6840538" y="6186985"/>
            <a:ext cx="96520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3CF0E271-6EDC-D93A-4FEB-C30BCA200A03}"/>
              </a:ext>
            </a:extLst>
          </p:cNvPr>
          <p:cNvCxnSpPr>
            <a:cxnSpLocks/>
            <a:endCxn id="46" idx="0"/>
          </p:cNvCxnSpPr>
          <p:nvPr/>
        </p:nvCxnSpPr>
        <p:spPr>
          <a:xfrm rot="5400000">
            <a:off x="5433850" y="19374"/>
            <a:ext cx="1380203" cy="8390492"/>
          </a:xfrm>
          <a:prstGeom prst="bentConnector3">
            <a:avLst>
              <a:gd name="adj1" fmla="val 1268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F690C7-3DCC-6FE9-C80D-1C9E723AE568}"/>
              </a:ext>
            </a:extLst>
          </p:cNvPr>
          <p:cNvSpPr txBox="1"/>
          <p:nvPr/>
        </p:nvSpPr>
        <p:spPr>
          <a:xfrm>
            <a:off x="0" y="6575545"/>
            <a:ext cx="87759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Hereher</a:t>
            </a:r>
            <a:r>
              <a:rPr lang="en-US" sz="1200" dirty="0"/>
              <a:t> and El </a:t>
            </a:r>
            <a:r>
              <a:rPr lang="en-US" sz="1200" dirty="0" err="1"/>
              <a:t>Kenawy</a:t>
            </a:r>
            <a:r>
              <a:rPr lang="en-US" sz="1200" dirty="0"/>
              <a:t>, 2020;</a:t>
            </a:r>
            <a:r>
              <a:rPr lang="en-IN" sz="1200" dirty="0"/>
              <a:t> </a:t>
            </a:r>
            <a:r>
              <a:rPr lang="en-IN" sz="1200" dirty="0" err="1"/>
              <a:t>Kitsara</a:t>
            </a:r>
            <a:r>
              <a:rPr lang="en-IN" sz="1200" dirty="0"/>
              <a:t> et al., 2018;</a:t>
            </a:r>
            <a:r>
              <a:rPr lang="en-US" sz="1200" dirty="0"/>
              <a:t> </a:t>
            </a:r>
            <a:r>
              <a:rPr lang="en-IN" sz="1200" dirty="0" err="1"/>
              <a:t>Otgonbayar</a:t>
            </a:r>
            <a:r>
              <a:rPr lang="en-IN" sz="1200" dirty="0"/>
              <a:t> et al., 2019; </a:t>
            </a:r>
            <a:r>
              <a:rPr lang="en-US" sz="1200" dirty="0"/>
              <a:t>Shwetha and Nagesh, 2018;</a:t>
            </a:r>
            <a:r>
              <a:rPr lang="en-IN" sz="1200" dirty="0"/>
              <a:t> </a:t>
            </a:r>
            <a:r>
              <a:rPr lang="en-IN" sz="1200" dirty="0" err="1"/>
              <a:t>Yoo</a:t>
            </a:r>
            <a:r>
              <a:rPr lang="en-IN" sz="1200" dirty="0"/>
              <a:t> </a:t>
            </a:r>
            <a:r>
              <a:rPr lang="en-IN" sz="1200"/>
              <a:t>et al., </a:t>
            </a:r>
            <a:r>
              <a:rPr lang="en-IN" sz="1200" dirty="0"/>
              <a:t>2018</a:t>
            </a:r>
            <a:r>
              <a:rPr lang="en-US" sz="1200" dirty="0"/>
              <a:t>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6978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51C2-F984-7C9C-AF7C-9BE03741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2"/>
            <a:ext cx="10515600" cy="859330"/>
          </a:xfrm>
        </p:spPr>
        <p:txBody>
          <a:bodyPr/>
          <a:lstStyle/>
          <a:p>
            <a:pPr algn="ctr"/>
            <a:r>
              <a:rPr lang="en-IN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B7B2-9B81-291D-41DD-EE9F3E14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285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N" b="0" i="0" u="none" strike="noStrike" baseline="0" dirty="0"/>
              <a:t>To examine the correlation </a:t>
            </a:r>
            <a:r>
              <a:rPr lang="en-US" b="0" i="0" u="none" strike="noStrike" baseline="0" dirty="0"/>
              <a:t>between MODIS Land Surface Temperature and air temperature data of a semi-arid river basin</a:t>
            </a:r>
          </a:p>
          <a:p>
            <a:pPr marL="342900" indent="-342900" algn="l">
              <a:buFont typeface="+mj-lt"/>
              <a:buAutoNum type="arabicPeriod"/>
            </a:pPr>
            <a:endParaRPr lang="en-US" b="0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To</a:t>
            </a:r>
            <a:r>
              <a:rPr lang="en-US" b="0" i="0" u="none" strike="noStrike" baseline="0" dirty="0"/>
              <a:t> develop a multi-variate statistical model to estimate maximum and minimum air temperature using LST and other satellite-derived data</a:t>
            </a:r>
          </a:p>
          <a:p>
            <a:pPr marL="342900" indent="-342900" algn="l">
              <a:buFont typeface="+mj-lt"/>
              <a:buAutoNum type="arabicPeriod"/>
            </a:pPr>
            <a:endParaRPr lang="en-US" b="0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To i</a:t>
            </a:r>
            <a:r>
              <a:rPr lang="en-US" b="0" i="0" u="none" strike="noStrike" baseline="0" dirty="0"/>
              <a:t>nvestigate the spatial distribution of maximum and minimum temperature in the river basin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E81D-CCC3-F4E9-C6D0-FECEB2A7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22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C200-025F-8F38-C0E6-37B9A36D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9"/>
            <a:ext cx="10515600" cy="755430"/>
          </a:xfrm>
        </p:spPr>
        <p:txBody>
          <a:bodyPr>
            <a:noAutofit/>
          </a:bodyPr>
          <a:lstStyle/>
          <a:p>
            <a:pPr algn="ctr"/>
            <a:r>
              <a:rPr lang="en-IN" b="1" dirty="0"/>
              <a:t>Study area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54B13F-56B1-7F93-D93F-0FBBE349BABE}"/>
              </a:ext>
            </a:extLst>
          </p:cNvPr>
          <p:cNvSpPr txBox="1">
            <a:spLocks/>
          </p:cNvSpPr>
          <p:nvPr/>
        </p:nvSpPr>
        <p:spPr>
          <a:xfrm>
            <a:off x="163441" y="841396"/>
            <a:ext cx="4219860" cy="97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/>
              <a:t>Basin area - 6,707 km</a:t>
            </a:r>
            <a:r>
              <a:rPr lang="en-IN" sz="2000" baseline="30000" dirty="0"/>
              <a:t>2</a:t>
            </a:r>
            <a:r>
              <a:rPr lang="en-IN" sz="2000" dirty="0"/>
              <a:t> (43 % in Rajasthan and 57 % in Gujarat) </a:t>
            </a:r>
          </a:p>
          <a:p>
            <a:pPr algn="just"/>
            <a:r>
              <a:rPr lang="en-IN" sz="2000" dirty="0"/>
              <a:t>Length of the river is 225 km</a:t>
            </a:r>
            <a:endParaRPr lang="en-IN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6A2F3-593F-3E95-BFAA-9C4AD30B8E6F}"/>
              </a:ext>
            </a:extLst>
          </p:cNvPr>
          <p:cNvSpPr/>
          <p:nvPr/>
        </p:nvSpPr>
        <p:spPr>
          <a:xfrm>
            <a:off x="163441" y="4850703"/>
            <a:ext cx="42198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cs typeface="Arial" panose="020B0604020202020204" pitchFamily="34" charset="0"/>
              </a:rPr>
              <a:t>Water related issues in basin: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Groundwater development more than 100%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Floods of year 2007, 2015 and 2017 disrupted lives in the  basin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93B16-6A0C-7C77-FFEF-E1C22A3CDF25}"/>
              </a:ext>
            </a:extLst>
          </p:cNvPr>
          <p:cNvSpPr txBox="1"/>
          <p:nvPr/>
        </p:nvSpPr>
        <p:spPr>
          <a:xfrm>
            <a:off x="163441" y="1857057"/>
            <a:ext cx="446956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Climate - semi-arid (</a:t>
            </a:r>
            <a:r>
              <a:rPr lang="en-US" sz="2000" dirty="0" err="1">
                <a:cs typeface="Arial" panose="020B0604020202020204" pitchFamily="34" charset="0"/>
              </a:rPr>
              <a:t>Köppen</a:t>
            </a:r>
            <a:r>
              <a:rPr lang="en-US" sz="2000" dirty="0">
                <a:cs typeface="Arial" panose="020B0604020202020204" pitchFamily="34" charset="0"/>
              </a:rPr>
              <a:t>-Geiger climate classification)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Annual mean temperature - </a:t>
            </a:r>
            <a:r>
              <a:rPr lang="en-GB" sz="2000" kern="50" dirty="0">
                <a:effectLst/>
                <a:ea typeface="Noto Sans CJK SC Regular"/>
                <a:cs typeface="Arial" panose="020B0604020202020204" pitchFamily="34" charset="0"/>
              </a:rPr>
              <a:t>29</a:t>
            </a:r>
            <a:r>
              <a:rPr lang="en-GB" sz="2000" kern="50" baseline="30000" dirty="0">
                <a:effectLst/>
                <a:ea typeface="Noto Sans CJK SC Regular"/>
                <a:cs typeface="Arial" panose="020B0604020202020204" pitchFamily="34" charset="0"/>
              </a:rPr>
              <a:t>o</a:t>
            </a:r>
            <a:r>
              <a:rPr lang="en-US" sz="2000" dirty="0">
                <a:cs typeface="Arial" panose="020B0604020202020204" pitchFamily="34" charset="0"/>
              </a:rPr>
              <a:t> C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Accumulated annual rainfall - 669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D0ADA-BE85-FB73-78C9-9967F680258F}"/>
              </a:ext>
            </a:extLst>
          </p:cNvPr>
          <p:cNvSpPr txBox="1"/>
          <p:nvPr/>
        </p:nvSpPr>
        <p:spPr>
          <a:xfrm>
            <a:off x="163441" y="3752465"/>
            <a:ext cx="460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2000" dirty="0"/>
              <a:t>Agriculture provide livelihood to 60-70% of population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2000" dirty="0"/>
              <a:t>Prime source of irrigation - Groundwater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7767CE5-6480-038B-DCC1-342BF97B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676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66FFD-C360-7891-7365-B7C29CEDABC1}"/>
              </a:ext>
            </a:extLst>
          </p:cNvPr>
          <p:cNvSpPr txBox="1"/>
          <p:nvPr/>
        </p:nvSpPr>
        <p:spPr>
          <a:xfrm>
            <a:off x="163441" y="6519950"/>
            <a:ext cx="3962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Source: CGWB, 2020; </a:t>
            </a:r>
            <a:r>
              <a:rPr lang="en-US" sz="1200" dirty="0"/>
              <a:t>Fu et al., 2018</a:t>
            </a:r>
            <a:endParaRPr lang="en-IN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C5A05-D243-2E64-7478-01DA6BB011B4}"/>
              </a:ext>
            </a:extLst>
          </p:cNvPr>
          <p:cNvSpPr txBox="1"/>
          <p:nvPr/>
        </p:nvSpPr>
        <p:spPr>
          <a:xfrm>
            <a:off x="4935544" y="5658788"/>
            <a:ext cx="682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ea typeface="Calibri" panose="020F0502020204030204" pitchFamily="34" charset="0"/>
              </a:rPr>
              <a:t>Figure 2. Banas river basin in Rajasthan and Gujarat states of India</a:t>
            </a:r>
            <a:r>
              <a:rPr lang="en-IN" sz="16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9597C-38F1-5CBC-9659-5C50EC08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24" y="1029935"/>
            <a:ext cx="7343952" cy="4412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14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ECFC-4155-7516-ED42-6493162F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07"/>
            <a:ext cx="10515600" cy="851339"/>
          </a:xfrm>
        </p:spPr>
        <p:txBody>
          <a:bodyPr/>
          <a:lstStyle/>
          <a:p>
            <a:pPr algn="ctr"/>
            <a:r>
              <a:rPr lang="en-IN" b="1" dirty="0"/>
              <a:t>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59B01D-0F87-83B8-8D8B-29BE67AB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21270"/>
              </p:ext>
            </p:extLst>
          </p:nvPr>
        </p:nvGraphicFramePr>
        <p:xfrm>
          <a:off x="907160" y="1926365"/>
          <a:ext cx="10377680" cy="438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7929">
                  <a:extLst>
                    <a:ext uri="{9D8B030D-6E8A-4147-A177-3AD203B41FA5}">
                      <a16:colId xmlns:a16="http://schemas.microsoft.com/office/drawing/2014/main" val="628583078"/>
                    </a:ext>
                  </a:extLst>
                </a:gridCol>
                <a:gridCol w="1626782">
                  <a:extLst>
                    <a:ext uri="{9D8B030D-6E8A-4147-A177-3AD203B41FA5}">
                      <a16:colId xmlns:a16="http://schemas.microsoft.com/office/drawing/2014/main" val="846366843"/>
                    </a:ext>
                  </a:extLst>
                </a:gridCol>
                <a:gridCol w="1616149">
                  <a:extLst>
                    <a:ext uri="{9D8B030D-6E8A-4147-A177-3AD203B41FA5}">
                      <a16:colId xmlns:a16="http://schemas.microsoft.com/office/drawing/2014/main" val="3049955925"/>
                    </a:ext>
                  </a:extLst>
                </a:gridCol>
                <a:gridCol w="2496769">
                  <a:extLst>
                    <a:ext uri="{9D8B030D-6E8A-4147-A177-3AD203B41FA5}">
                      <a16:colId xmlns:a16="http://schemas.microsoft.com/office/drawing/2014/main" val="3234375342"/>
                    </a:ext>
                  </a:extLst>
                </a:gridCol>
                <a:gridCol w="1820051">
                  <a:extLst>
                    <a:ext uri="{9D8B030D-6E8A-4147-A177-3AD203B41FA5}">
                      <a16:colId xmlns:a16="http://schemas.microsoft.com/office/drawing/2014/main" val="622306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Spatial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Temporal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Data 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46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MODIS Land Surface Temperature (LST)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1000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NASA LP DAAC at the USGS EROS Center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Wan et al.,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13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</a:rPr>
                        <a:t>Normalized Difference Vegetation Index (</a:t>
                      </a:r>
                      <a:r>
                        <a:rPr lang="en-IN" dirty="0"/>
                        <a:t>NDVI)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463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NASA LP DAAC at the USGS EROS Center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/>
                        <a:t>Vermote</a:t>
                      </a:r>
                      <a:r>
                        <a:rPr lang="en-IN" dirty="0"/>
                        <a:t> and Wolfe,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99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Shuttle Radar Topography Mission (SRTM) Digital Elevation Model (DEM)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NASA LP DAAC at the USGS EROS Center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NASA JPL, 2013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36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Latitude and 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NASA LP DAAC at the USGS EROS Center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Wan et al.,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81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In-situ </a:t>
                      </a:r>
                      <a:r>
                        <a:rPr lang="en-US" dirty="0"/>
                        <a:t>maximum and minimum air temperature (</a:t>
                      </a:r>
                      <a:r>
                        <a:rPr lang="en-I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IN" sz="18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amax</a:t>
                      </a:r>
                      <a:r>
                        <a:rPr lang="en-IN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,T</a:t>
                      </a:r>
                      <a:r>
                        <a:rPr lang="en-IN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amin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Station 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Resources Department Gujarat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WRDG,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34544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032D0-25EA-2C70-E7BD-C3A62F4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230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/>
              <a:t>7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19D9C-95E6-EAD3-A036-E680C80A09A6}"/>
              </a:ext>
            </a:extLst>
          </p:cNvPr>
          <p:cNvSpPr txBox="1"/>
          <p:nvPr/>
        </p:nvSpPr>
        <p:spPr>
          <a:xfrm>
            <a:off x="4065814" y="1209583"/>
            <a:ext cx="4060371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Table 1 . </a:t>
            </a:r>
            <a:r>
              <a:rPr lang="en-US" dirty="0">
                <a:solidFill>
                  <a:srgbClr val="000000"/>
                </a:solidFill>
                <a:effectLst/>
                <a:latin typeface="AdvGulliv-R"/>
                <a:ea typeface="Times New Roman" panose="02020603050405020304" pitchFamily="18" charset="0"/>
              </a:rPr>
              <a:t>Details</a:t>
            </a:r>
            <a:r>
              <a:rPr lang="en-US" sz="1800" b="0" i="0" u="none" strike="noStrike" baseline="0" dirty="0">
                <a:latin typeface="AdvGulliv-R"/>
              </a:rPr>
              <a:t> of data used in this study</a:t>
            </a:r>
            <a:endParaRPr lang="en-I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3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1464-C1AA-0C23-96B0-8E2375F5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28" y="24496"/>
            <a:ext cx="11677219" cy="78252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Data and Methodology</a:t>
            </a:r>
            <a:endParaRPr lang="en-IN" b="1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4EEEA39C-EB49-4871-5F9E-20AD76948A79}"/>
              </a:ext>
            </a:extLst>
          </p:cNvPr>
          <p:cNvSpPr/>
          <p:nvPr/>
        </p:nvSpPr>
        <p:spPr>
          <a:xfrm rot="1218509">
            <a:off x="808080" y="1767001"/>
            <a:ext cx="1184208" cy="784428"/>
          </a:xfrm>
          <a:prstGeom prst="trapezoid">
            <a:avLst>
              <a:gd name="adj" fmla="val 9982"/>
            </a:avLst>
          </a:prstGeom>
          <a:pattFill prst="lgGrid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0DD54A50-81E8-F3B0-0973-6FA13AB4D7A9}"/>
              </a:ext>
            </a:extLst>
          </p:cNvPr>
          <p:cNvSpPr/>
          <p:nvPr/>
        </p:nvSpPr>
        <p:spPr>
          <a:xfrm rot="1218509">
            <a:off x="1095030" y="1670755"/>
            <a:ext cx="1325868" cy="732000"/>
          </a:xfrm>
          <a:prstGeom prst="trapezoid">
            <a:avLst>
              <a:gd name="adj" fmla="val 9982"/>
            </a:avLst>
          </a:prstGeom>
          <a:pattFill prst="lgGrid">
            <a:fgClr>
              <a:srgbClr val="00B0F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D7155-E809-66DA-BACB-DB6B90D7106D}"/>
              </a:ext>
            </a:extLst>
          </p:cNvPr>
          <p:cNvSpPr txBox="1"/>
          <p:nvPr/>
        </p:nvSpPr>
        <p:spPr>
          <a:xfrm>
            <a:off x="135280" y="2796573"/>
            <a:ext cx="31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MODIS Terra and Aqua LST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CC0BA-CAB7-82EA-9B17-F668678E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9180">
            <a:off x="4298246" y="1316843"/>
            <a:ext cx="1747238" cy="1344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6B83A9-905E-36CD-C5BA-6111DBE6D94C}"/>
              </a:ext>
            </a:extLst>
          </p:cNvPr>
          <p:cNvSpPr txBox="1"/>
          <p:nvPr/>
        </p:nvSpPr>
        <p:spPr>
          <a:xfrm>
            <a:off x="4263775" y="2414226"/>
            <a:ext cx="257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In-situ temperature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62E95-6959-0EFB-563A-9EF9AC7C78CA}"/>
              </a:ext>
            </a:extLst>
          </p:cNvPr>
          <p:cNvSpPr txBox="1"/>
          <p:nvPr/>
        </p:nvSpPr>
        <p:spPr>
          <a:xfrm>
            <a:off x="4330011" y="3122231"/>
            <a:ext cx="24508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Filtering of LST based on correlation coefficient</a:t>
            </a: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E98B781A-8938-798D-8E0B-C17CBF5ACC4E}"/>
              </a:ext>
            </a:extLst>
          </p:cNvPr>
          <p:cNvSpPr/>
          <p:nvPr/>
        </p:nvSpPr>
        <p:spPr>
          <a:xfrm rot="1218509">
            <a:off x="1028522" y="4721744"/>
            <a:ext cx="1184208" cy="784428"/>
          </a:xfrm>
          <a:prstGeom prst="trapezoid">
            <a:avLst>
              <a:gd name="adj" fmla="val 9982"/>
            </a:avLst>
          </a:prstGeom>
          <a:pattFill prst="lgGrid">
            <a:fgClr>
              <a:srgbClr val="7030A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3164B509-DA84-B2A2-9851-7C56AC0222D2}"/>
              </a:ext>
            </a:extLst>
          </p:cNvPr>
          <p:cNvSpPr/>
          <p:nvPr/>
        </p:nvSpPr>
        <p:spPr>
          <a:xfrm rot="1218509">
            <a:off x="1156699" y="4688381"/>
            <a:ext cx="1325868" cy="732000"/>
          </a:xfrm>
          <a:prstGeom prst="trapezoid">
            <a:avLst>
              <a:gd name="adj" fmla="val 9982"/>
            </a:avLst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FA62ED29-7B93-A01B-E8FC-EC3F9CFB8909}"/>
              </a:ext>
            </a:extLst>
          </p:cNvPr>
          <p:cNvSpPr/>
          <p:nvPr/>
        </p:nvSpPr>
        <p:spPr>
          <a:xfrm rot="1218509">
            <a:off x="1332722" y="4514448"/>
            <a:ext cx="1288789" cy="784428"/>
          </a:xfrm>
          <a:prstGeom prst="trapezoid">
            <a:avLst>
              <a:gd name="adj" fmla="val 9982"/>
            </a:avLst>
          </a:prstGeom>
          <a:pattFill prst="lg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D5A01B29-3789-730F-FCA5-F6E2701B7CFB}"/>
              </a:ext>
            </a:extLst>
          </p:cNvPr>
          <p:cNvSpPr/>
          <p:nvPr/>
        </p:nvSpPr>
        <p:spPr>
          <a:xfrm rot="1218509">
            <a:off x="1546600" y="4454055"/>
            <a:ext cx="1325868" cy="732000"/>
          </a:xfrm>
          <a:prstGeom prst="trapezoid">
            <a:avLst>
              <a:gd name="adj" fmla="val 9982"/>
            </a:avLst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56E41-D805-B57B-CDA3-5C5678B15CEB}"/>
              </a:ext>
            </a:extLst>
          </p:cNvPr>
          <p:cNvSpPr txBox="1"/>
          <p:nvPr/>
        </p:nvSpPr>
        <p:spPr>
          <a:xfrm>
            <a:off x="294595" y="5718050"/>
            <a:ext cx="311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Auxiliary variables (NDVI, Elevation, Latitude, Longitude)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536B3BB-1F86-3722-044A-77BBB472BF74}"/>
              </a:ext>
            </a:extLst>
          </p:cNvPr>
          <p:cNvCxnSpPr>
            <a:stCxn id="8" idx="3"/>
            <a:endCxn id="19" idx="1"/>
          </p:cNvCxnSpPr>
          <p:nvPr/>
        </p:nvCxnSpPr>
        <p:spPr>
          <a:xfrm>
            <a:off x="3297671" y="2981239"/>
            <a:ext cx="1032340" cy="464158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40A8E-83A6-8D4F-835E-209988F53FFC}"/>
              </a:ext>
            </a:extLst>
          </p:cNvPr>
          <p:cNvCxnSpPr>
            <a:stCxn id="12" idx="2"/>
            <a:endCxn id="19" idx="0"/>
          </p:cNvCxnSpPr>
          <p:nvPr/>
        </p:nvCxnSpPr>
        <p:spPr>
          <a:xfrm>
            <a:off x="5552312" y="2783558"/>
            <a:ext cx="3112" cy="33867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CCF0146-56AA-E474-1294-65FD657282E2}"/>
              </a:ext>
            </a:extLst>
          </p:cNvPr>
          <p:cNvSpPr txBox="1"/>
          <p:nvPr/>
        </p:nvSpPr>
        <p:spPr>
          <a:xfrm>
            <a:off x="4921443" y="5648152"/>
            <a:ext cx="16172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Test schemes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2EB3E21F-1D54-CA6D-1CF8-82DD7E2D5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31867"/>
              </p:ext>
            </p:extLst>
          </p:nvPr>
        </p:nvGraphicFramePr>
        <p:xfrm>
          <a:off x="4900240" y="4561402"/>
          <a:ext cx="1319820" cy="10247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9940">
                  <a:extLst>
                    <a:ext uri="{9D8B030D-6E8A-4147-A177-3AD203B41FA5}">
                      <a16:colId xmlns:a16="http://schemas.microsoft.com/office/drawing/2014/main" val="3546199866"/>
                    </a:ext>
                  </a:extLst>
                </a:gridCol>
                <a:gridCol w="439940">
                  <a:extLst>
                    <a:ext uri="{9D8B030D-6E8A-4147-A177-3AD203B41FA5}">
                      <a16:colId xmlns:a16="http://schemas.microsoft.com/office/drawing/2014/main" val="1277096537"/>
                    </a:ext>
                  </a:extLst>
                </a:gridCol>
                <a:gridCol w="439940">
                  <a:extLst>
                    <a:ext uri="{9D8B030D-6E8A-4147-A177-3AD203B41FA5}">
                      <a16:colId xmlns:a16="http://schemas.microsoft.com/office/drawing/2014/main" val="305080272"/>
                    </a:ext>
                  </a:extLst>
                </a:gridCol>
              </a:tblGrid>
              <a:tr h="256198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08689"/>
                  </a:ext>
                </a:extLst>
              </a:tr>
              <a:tr h="256198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6712"/>
                  </a:ext>
                </a:extLst>
              </a:tr>
              <a:tr h="256198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61595"/>
                  </a:ext>
                </a:extLst>
              </a:tr>
              <a:tr h="256198"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02056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5C5F17-726C-6E06-4169-0EB8BA785552}"/>
              </a:ext>
            </a:extLst>
          </p:cNvPr>
          <p:cNvCxnSpPr>
            <a:cxnSpLocks/>
            <a:stCxn id="21" idx="3"/>
            <a:endCxn id="40" idx="1"/>
          </p:cNvCxnSpPr>
          <p:nvPr/>
        </p:nvCxnSpPr>
        <p:spPr>
          <a:xfrm>
            <a:off x="2796995" y="5037462"/>
            <a:ext cx="2103245" cy="3633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7CACE5-2EF1-90C8-6E40-147755FEB797}"/>
              </a:ext>
            </a:extLst>
          </p:cNvPr>
          <p:cNvCxnSpPr>
            <a:cxnSpLocks/>
            <a:stCxn id="19" idx="2"/>
            <a:endCxn id="40" idx="0"/>
          </p:cNvCxnSpPr>
          <p:nvPr/>
        </p:nvCxnSpPr>
        <p:spPr>
          <a:xfrm>
            <a:off x="5555424" y="3768562"/>
            <a:ext cx="4726" cy="79284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3B7E84-51F5-1EA3-4F34-9ACFC59A9913}"/>
              </a:ext>
            </a:extLst>
          </p:cNvPr>
          <p:cNvSpPr txBox="1"/>
          <p:nvPr/>
        </p:nvSpPr>
        <p:spPr>
          <a:xfrm>
            <a:off x="7280300" y="2765298"/>
            <a:ext cx="21833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Multivariate regression modelling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59296-EF2B-F05F-45E0-EAAD68746D93}"/>
              </a:ext>
            </a:extLst>
          </p:cNvPr>
          <p:cNvSpPr txBox="1"/>
          <p:nvPr/>
        </p:nvSpPr>
        <p:spPr>
          <a:xfrm>
            <a:off x="7232755" y="3877386"/>
            <a:ext cx="22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Independent variables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323D9E-2FD3-3C15-8EA4-949449103172}"/>
              </a:ext>
            </a:extLst>
          </p:cNvPr>
          <p:cNvSpPr txBox="1"/>
          <p:nvPr/>
        </p:nvSpPr>
        <p:spPr>
          <a:xfrm>
            <a:off x="7286744" y="1827397"/>
            <a:ext cx="21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Dependent variables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3970CC7-A62D-3622-6E4C-69260AB5C7A8}"/>
              </a:ext>
            </a:extLst>
          </p:cNvPr>
          <p:cNvCxnSpPr>
            <a:cxnSpLocks/>
            <a:stCxn id="11" idx="3"/>
            <a:endCxn id="58" idx="0"/>
          </p:cNvCxnSpPr>
          <p:nvPr/>
        </p:nvCxnSpPr>
        <p:spPr>
          <a:xfrm flipV="1">
            <a:off x="6033468" y="1827397"/>
            <a:ext cx="2344964" cy="17343"/>
          </a:xfrm>
          <a:prstGeom prst="bentConnector4">
            <a:avLst>
              <a:gd name="adj1" fmla="val 26467"/>
              <a:gd name="adj2" fmla="val 1389212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9BE5955-98CD-BA8C-AA16-46CC7818E5A4}"/>
              </a:ext>
            </a:extLst>
          </p:cNvPr>
          <p:cNvCxnSpPr>
            <a:cxnSpLocks/>
            <a:stCxn id="58" idx="2"/>
            <a:endCxn id="56" idx="0"/>
          </p:cNvCxnSpPr>
          <p:nvPr/>
        </p:nvCxnSpPr>
        <p:spPr>
          <a:xfrm flipH="1">
            <a:off x="8371988" y="2196729"/>
            <a:ext cx="6444" cy="56856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5094D10-B61F-8EB0-F932-7A9961D1CA7A}"/>
              </a:ext>
            </a:extLst>
          </p:cNvPr>
          <p:cNvCxnSpPr>
            <a:cxnSpLocks/>
            <a:stCxn id="40" idx="3"/>
            <a:endCxn id="57" idx="2"/>
          </p:cNvCxnSpPr>
          <p:nvPr/>
        </p:nvCxnSpPr>
        <p:spPr>
          <a:xfrm flipV="1">
            <a:off x="6220060" y="4246718"/>
            <a:ext cx="2149552" cy="827080"/>
          </a:xfrm>
          <a:prstGeom prst="bentConnector2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947FE8-8EF3-875D-24C6-BF0B3B3F7788}"/>
              </a:ext>
            </a:extLst>
          </p:cNvPr>
          <p:cNvCxnSpPr>
            <a:cxnSpLocks/>
            <a:stCxn id="57" idx="0"/>
            <a:endCxn id="56" idx="2"/>
          </p:cNvCxnSpPr>
          <p:nvPr/>
        </p:nvCxnSpPr>
        <p:spPr>
          <a:xfrm flipV="1">
            <a:off x="8369612" y="3411629"/>
            <a:ext cx="2376" cy="46575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DFC611E-B9E2-60CA-7C19-BC0EF7B8EA49}"/>
              </a:ext>
            </a:extLst>
          </p:cNvPr>
          <p:cNvSpPr txBox="1"/>
          <p:nvPr/>
        </p:nvSpPr>
        <p:spPr>
          <a:xfrm>
            <a:off x="9989651" y="3354042"/>
            <a:ext cx="165309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Calibration and validation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6CCDBD-47B5-6756-B65B-9A8DF696D514}"/>
              </a:ext>
            </a:extLst>
          </p:cNvPr>
          <p:cNvSpPr txBox="1"/>
          <p:nvPr/>
        </p:nvSpPr>
        <p:spPr>
          <a:xfrm>
            <a:off x="9382418" y="5995049"/>
            <a:ext cx="239170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Air temperature maps</a:t>
            </a:r>
          </a:p>
        </p:txBody>
      </p:sp>
      <p:sp>
        <p:nvSpPr>
          <p:cNvPr id="95" name="Trapezoid 94">
            <a:extLst>
              <a:ext uri="{FF2B5EF4-FFF2-40B4-BE49-F238E27FC236}">
                <a16:creationId xmlns:a16="http://schemas.microsoft.com/office/drawing/2014/main" id="{7FD718E0-E89E-14FB-AA45-310E4B07404B}"/>
              </a:ext>
            </a:extLst>
          </p:cNvPr>
          <p:cNvSpPr/>
          <p:nvPr/>
        </p:nvSpPr>
        <p:spPr>
          <a:xfrm rot="1218509">
            <a:off x="10046179" y="4984915"/>
            <a:ext cx="1184208" cy="784428"/>
          </a:xfrm>
          <a:prstGeom prst="trapezoid">
            <a:avLst>
              <a:gd name="adj" fmla="val 9982"/>
            </a:avLst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id="{97FBA359-3C37-998E-F643-22F1E518E928}"/>
              </a:ext>
            </a:extLst>
          </p:cNvPr>
          <p:cNvSpPr/>
          <p:nvPr/>
        </p:nvSpPr>
        <p:spPr>
          <a:xfrm rot="1218509">
            <a:off x="10333129" y="4888669"/>
            <a:ext cx="1325868" cy="732000"/>
          </a:xfrm>
          <a:prstGeom prst="trapezoid">
            <a:avLst>
              <a:gd name="adj" fmla="val 9982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572F866-3864-E886-92D1-4BFA94F6D928}"/>
              </a:ext>
            </a:extLst>
          </p:cNvPr>
          <p:cNvCxnSpPr>
            <a:stCxn id="56" idx="3"/>
            <a:endCxn id="83" idx="0"/>
          </p:cNvCxnSpPr>
          <p:nvPr/>
        </p:nvCxnSpPr>
        <p:spPr>
          <a:xfrm>
            <a:off x="9463676" y="3088464"/>
            <a:ext cx="1352523" cy="265578"/>
          </a:xfrm>
          <a:prstGeom prst="bent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C0A855D-343C-1CF1-EEDB-9531433883D3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10816199" y="4000373"/>
            <a:ext cx="0" cy="8034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DB733C7-389C-4EEB-BD2C-3BA3B5611E33}"/>
              </a:ext>
            </a:extLst>
          </p:cNvPr>
          <p:cNvSpPr txBox="1"/>
          <p:nvPr/>
        </p:nvSpPr>
        <p:spPr>
          <a:xfrm>
            <a:off x="10088908" y="4067983"/>
            <a:ext cx="1470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Final models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8064294-62D3-01F2-F3B6-E046D7393DDA}"/>
              </a:ext>
            </a:extLst>
          </p:cNvPr>
          <p:cNvSpPr/>
          <p:nvPr/>
        </p:nvSpPr>
        <p:spPr>
          <a:xfrm>
            <a:off x="135280" y="887658"/>
            <a:ext cx="6789399" cy="5604224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A028B5B-EFF4-0D8A-F961-F03E13348276}"/>
              </a:ext>
            </a:extLst>
          </p:cNvPr>
          <p:cNvSpPr/>
          <p:nvPr/>
        </p:nvSpPr>
        <p:spPr>
          <a:xfrm>
            <a:off x="7046059" y="887658"/>
            <a:ext cx="5010661" cy="5604224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AF35EB-80EF-FDB0-A578-37460C82BAB2}"/>
              </a:ext>
            </a:extLst>
          </p:cNvPr>
          <p:cNvSpPr txBox="1"/>
          <p:nvPr/>
        </p:nvSpPr>
        <p:spPr>
          <a:xfrm>
            <a:off x="2676910" y="975648"/>
            <a:ext cx="25770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Test scheme design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F52749F-222F-11D0-F68E-AE6BDC4F251C}"/>
              </a:ext>
            </a:extLst>
          </p:cNvPr>
          <p:cNvSpPr txBox="1"/>
          <p:nvPr/>
        </p:nvSpPr>
        <p:spPr>
          <a:xfrm>
            <a:off x="8777424" y="969205"/>
            <a:ext cx="30148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Modelling and evaluation</a:t>
            </a:r>
          </a:p>
        </p:txBody>
      </p:sp>
      <p:sp>
        <p:nvSpPr>
          <p:cNvPr id="112" name="Slide Number Placeholder 111">
            <a:extLst>
              <a:ext uri="{FF2B5EF4-FFF2-40B4-BE49-F238E27FC236}">
                <a16:creationId xmlns:a16="http://schemas.microsoft.com/office/drawing/2014/main" id="{6A73D896-47B4-32C0-1955-C6759FFB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316" y="6491882"/>
            <a:ext cx="2743200" cy="365125"/>
          </a:xfrm>
        </p:spPr>
        <p:txBody>
          <a:bodyPr/>
          <a:lstStyle/>
          <a:p>
            <a:fld id="{D699541A-9AEE-4EFE-A7A9-91C1CEB0D7A5}" type="slidenum">
              <a:rPr lang="en-IN" smtClean="0">
                <a:solidFill>
                  <a:schemeClr val="tx1"/>
                </a:solidFill>
              </a:rPr>
              <a:t>8</a:t>
            </a:fld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9" grpId="0" animBg="1"/>
      <p:bldP spid="22" grpId="0" animBg="1"/>
      <p:bldP spid="23" grpId="0" animBg="1"/>
      <p:bldP spid="20" grpId="0" animBg="1"/>
      <p:bldP spid="21" grpId="0" animBg="1"/>
      <p:bldP spid="34" grpId="0"/>
      <p:bldP spid="39" grpId="0"/>
      <p:bldP spid="56" grpId="0" animBg="1"/>
      <p:bldP spid="57" grpId="0"/>
      <p:bldP spid="58" grpId="0"/>
      <p:bldP spid="83" grpId="0" animBg="1"/>
      <p:bldP spid="84" grpId="0" animBg="1"/>
      <p:bldP spid="95" grpId="0" animBg="1"/>
      <p:bldP spid="96" grpId="0" animBg="1"/>
      <p:bldP spid="97" grpId="0" animBg="1"/>
      <p:bldP spid="106" grpId="0" animBg="1"/>
      <p:bldP spid="107" grpId="0" animBg="1"/>
      <p:bldP spid="110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0141-8B89-63BA-CC6A-5B5FB2D6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999"/>
            <a:ext cx="10515600" cy="568745"/>
          </a:xfrm>
        </p:spPr>
        <p:txBody>
          <a:bodyPr>
            <a:noAutofit/>
          </a:bodyPr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07D4-0CF1-DBC2-1252-DAA19454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541A-9AEE-4EFE-A7A9-91C1CEB0D7A5}" type="slidenum">
              <a:rPr lang="en-IN" smtClean="0"/>
              <a:t>9</a:t>
            </a:fld>
            <a:endParaRPr lang="en-IN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DAEBE28-D7F7-AC8F-3AC2-878B67DB9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91971"/>
              </p:ext>
            </p:extLst>
          </p:nvPr>
        </p:nvGraphicFramePr>
        <p:xfrm>
          <a:off x="2745921" y="4588481"/>
          <a:ext cx="7004957" cy="160877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82113">
                  <a:extLst>
                    <a:ext uri="{9D8B030D-6E8A-4147-A177-3AD203B41FA5}">
                      <a16:colId xmlns:a16="http://schemas.microsoft.com/office/drawing/2014/main" val="1008195562"/>
                    </a:ext>
                  </a:extLst>
                </a:gridCol>
                <a:gridCol w="1353373">
                  <a:extLst>
                    <a:ext uri="{9D8B030D-6E8A-4147-A177-3AD203B41FA5}">
                      <a16:colId xmlns:a16="http://schemas.microsoft.com/office/drawing/2014/main" val="2382071242"/>
                    </a:ext>
                  </a:extLst>
                </a:gridCol>
                <a:gridCol w="2063729">
                  <a:extLst>
                    <a:ext uri="{9D8B030D-6E8A-4147-A177-3AD203B41FA5}">
                      <a16:colId xmlns:a16="http://schemas.microsoft.com/office/drawing/2014/main" val="3989344690"/>
                    </a:ext>
                  </a:extLst>
                </a:gridCol>
                <a:gridCol w="2405742">
                  <a:extLst>
                    <a:ext uri="{9D8B030D-6E8A-4147-A177-3AD203B41FA5}">
                      <a16:colId xmlns:a16="http://schemas.microsoft.com/office/drawing/2014/main" val="2266611094"/>
                    </a:ext>
                  </a:extLst>
                </a:gridCol>
              </a:tblGrid>
              <a:tr h="870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Adjusted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</a:rPr>
                        <a:t> R</a:t>
                      </a:r>
                      <a:r>
                        <a:rPr lang="en-IN" sz="18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Pearson correlation coefficient (r)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Root Mean Square Error (RMSE)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96595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N" sz="1800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amax</a:t>
                      </a:r>
                      <a:r>
                        <a:rPr lang="en-IN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r>
                        <a:rPr lang="en-IN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441310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N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amin 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0.81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0.84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3.02</a:t>
                      </a:r>
                      <a:r>
                        <a:rPr lang="en-IN" sz="18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8118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818959A-4476-97A1-7FB7-33EAED6A8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783875"/>
                  </p:ext>
                </p:extLst>
              </p:nvPr>
            </p:nvGraphicFramePr>
            <p:xfrm>
              <a:off x="1910442" y="2086299"/>
              <a:ext cx="8708572" cy="1648678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8708572">
                      <a:extLst>
                        <a:ext uri="{9D8B030D-6E8A-4147-A177-3AD203B41FA5}">
                          <a16:colId xmlns:a16="http://schemas.microsoft.com/office/drawing/2014/main" val="2844483647"/>
                        </a:ext>
                      </a:extLst>
                    </a:gridCol>
                  </a:tblGrid>
                  <a:tr h="3306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Linear regression model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272192"/>
                      </a:ext>
                    </a:extLst>
                  </a:tr>
                  <a:tr h="628801">
                    <a:tc>
                      <a:txBody>
                        <a:bodyPr/>
                        <a:lstStyle/>
                        <a:p>
                          <a:pPr marL="174625" indent="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amax</m:t>
                                  </m:r>
                                </m:sub>
                              </m:sSub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63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day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LST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Latitude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Longitude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275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79</m:t>
                              </m:r>
                            </m:oMath>
                          </a14:m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en-IN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4560038"/>
                      </a:ext>
                    </a:extLst>
                  </a:tr>
                  <a:tr h="609921">
                    <a:tc>
                      <a:txBody>
                        <a:bodyPr/>
                        <a:lstStyle/>
                        <a:p>
                          <a:pPr marL="449263" marR="0" lvl="0" indent="-17780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amin</m:t>
                                  </m:r>
                                </m:sub>
                              </m:sSub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night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LST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Elevation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N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en-IN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8896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818959A-4476-97A1-7FB7-33EAED6A8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783875"/>
                  </p:ext>
                </p:extLst>
              </p:nvPr>
            </p:nvGraphicFramePr>
            <p:xfrm>
              <a:off x="1910442" y="2086299"/>
              <a:ext cx="8708572" cy="1648678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8708572">
                      <a:extLst>
                        <a:ext uri="{9D8B030D-6E8A-4147-A177-3AD203B41FA5}">
                          <a16:colId xmlns:a16="http://schemas.microsoft.com/office/drawing/2014/main" val="2844483647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Linear regression model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272192"/>
                      </a:ext>
                    </a:extLst>
                  </a:tr>
                  <a:tr h="6288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" t="-65385" r="-280" b="-98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560038"/>
                      </a:ext>
                    </a:extLst>
                  </a:tr>
                  <a:tr h="60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" t="-172000" r="-28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896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92D6FDA-28DC-2DF1-32EF-AD7B2C91387D}"/>
              </a:ext>
            </a:extLst>
          </p:cNvPr>
          <p:cNvSpPr txBox="1"/>
          <p:nvPr/>
        </p:nvSpPr>
        <p:spPr>
          <a:xfrm>
            <a:off x="685800" y="3869627"/>
            <a:ext cx="11157857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Table 3. Calibration and validation results of linear regression models of in-situ temperature data and MODIS LST data</a:t>
            </a:r>
            <a:endParaRPr lang="en-I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66A1D-686A-3F14-6E25-613F0FB9862B}"/>
              </a:ext>
            </a:extLst>
          </p:cNvPr>
          <p:cNvSpPr txBox="1"/>
          <p:nvPr/>
        </p:nvSpPr>
        <p:spPr>
          <a:xfrm>
            <a:off x="2941008" y="1384379"/>
            <a:ext cx="7366907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Table 2. Calibrated linear regression models of in-situ temperature data</a:t>
            </a:r>
            <a:endParaRPr lang="en-I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1789</Words>
  <Application>Microsoft Office PowerPoint</Application>
  <PresentationFormat>Widescreen</PresentationFormat>
  <Paragraphs>204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AdvGulliv-R</vt:lpstr>
      <vt:lpstr>Arial</vt:lpstr>
      <vt:lpstr>Calibri</vt:lpstr>
      <vt:lpstr>Calibri Light</vt:lpstr>
      <vt:lpstr>Cambria Math</vt:lpstr>
      <vt:lpstr>ReithSerif</vt:lpstr>
      <vt:lpstr>Office Theme</vt:lpstr>
      <vt:lpstr>Estimation of air surface temperature using MODIS land surface temperature over data-scarce Banas River basin, Western India</vt:lpstr>
      <vt:lpstr>INTRODUCTION</vt:lpstr>
      <vt:lpstr>INTRODUCTION</vt:lpstr>
      <vt:lpstr>INTRODUCTION</vt:lpstr>
      <vt:lpstr>Objectives</vt:lpstr>
      <vt:lpstr>Study area</vt:lpstr>
      <vt:lpstr>Data</vt:lpstr>
      <vt:lpstr>Data and Methodology</vt:lpstr>
      <vt:lpstr>Results</vt:lpstr>
      <vt:lpstr>Results</vt:lpstr>
      <vt:lpstr>Results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neetu</dc:creator>
  <cp:lastModifiedBy>neetu</cp:lastModifiedBy>
  <cp:revision>58</cp:revision>
  <dcterms:created xsi:type="dcterms:W3CDTF">2022-05-08T10:53:33Z</dcterms:created>
  <dcterms:modified xsi:type="dcterms:W3CDTF">2022-05-20T09:58:30Z</dcterms:modified>
</cp:coreProperties>
</file>