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473" r:id="rId3"/>
    <p:sldId id="540" r:id="rId4"/>
    <p:sldId id="315" r:id="rId5"/>
    <p:sldId id="550" r:id="rId6"/>
    <p:sldId id="323" r:id="rId7"/>
    <p:sldId id="457" r:id="rId8"/>
    <p:sldId id="55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MUNDO OMAR PLATA MARTINEZ" initials="ROPM" lastIdx="1" clrIdx="0">
    <p:extLst>
      <p:ext uri="{19B8F6BF-5375-455C-9EA6-DF929625EA0E}">
        <p15:presenceInfo xmlns:p15="http://schemas.microsoft.com/office/powerpoint/2012/main" userId="S::sayajita-san@comunidad.unam.mx::21904ec5-ac54-4fd2-9b07-9b72a76ad1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340A"/>
    <a:srgbClr val="A55A00"/>
    <a:srgbClr val="F3FBF5"/>
    <a:srgbClr val="D4F4DE"/>
    <a:srgbClr val="004300"/>
    <a:srgbClr val="2B844F"/>
    <a:srgbClr val="187FC4"/>
    <a:srgbClr val="FABE00"/>
    <a:srgbClr val="DB625A"/>
    <a:srgbClr val="F49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9"/>
    <p:restoredTop sz="67522"/>
  </p:normalViewPr>
  <p:slideViewPr>
    <p:cSldViewPr snapToGrid="0" snapToObjects="1" showGuides="1">
      <p:cViewPr>
        <p:scale>
          <a:sx n="251" d="100"/>
          <a:sy n="251" d="100"/>
        </p:scale>
        <p:origin x="-5248" y="-3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5" d="100"/>
        <a:sy n="175" d="100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67398-6597-4049-A903-639BF90BABC8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24070-42DE-144C-94C3-46B4EE41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9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all for being here</a:t>
            </a:r>
            <a:r>
              <a:rPr lang="en-MX" sz="3200" dirty="0">
                <a:effectLst/>
              </a:rPr>
              <a:t> </a:t>
            </a:r>
            <a:endParaRPr lang="es-ES_tradnl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24070-42DE-144C-94C3-46B4EE41C7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9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objective of my research has been to: 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 and characterize shallow tremors at the Guerrero seismic gap.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do so we have been analysis their focal mechanism and radiated seismic energy.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24070-42DE-144C-94C3-46B4EE41C7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20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start off we go to the Mexican subduction zone and focus into the Guerrero region.</a:t>
            </a:r>
          </a:p>
          <a:p>
            <a:pPr lvl="0"/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the Guerrero seismic gap, an area where no large earthquake has happened in more than 110 years.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analyzed the shallow plate interface of the Guerrero seismic gap in search of shallow slow earthquakes to keep improving our knowledge of the seismic gap.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24070-42DE-144C-94C3-46B4EE41C7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do so we deployed an array of offshore seismic stations at the gap.</a:t>
            </a:r>
          </a:p>
          <a:p>
            <a:pPr lvl="0"/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the first observation of shallow tremors in Mexico, shown in red circles.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detected repeaters that correlate very nicely with shallow tremors, shown in green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black circles we show detected small seismicity and with contour lines showing density of events.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background we have residual bathymetry, useful to interpret topography at the plate interface such as subducting seamounts, that can be interpreted with positive anomalies.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interesting is A SILENT ZONE, this region which is absent of most seismic activity.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important questions would be: Is this silent zone completely locked or unlocked?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 low plate coupling in the gap, and our shallow observations, we have proposed that the silent zone is closer to a stable sliding domain.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now that we have the first observation of shallow tremors, we would like to learn as much as we can about them.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1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do so we are analyze shallow tremors focal mechanism and seismic energy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focal mechanism we are using S wave source polarization. 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method we propose parameters to describe a focal mechanism, to calculate a synthetic S wave polarization.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will only need to find the best parameters solution that will minimize the residual between an observed and synthetic polarization.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disadvantage of this method is that we have “A” 180 degrees rake ambiguity.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side; we know we know that seismic energy is proportional to an energy flux, and then corrected by site effect and attenuation.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have an example of an observed shallow tremor spectrum in black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can be corrected by site effect and attenuation.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the corrected spectrum can be used to estimate energy in a frequency band between 2-8 HZ.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scaling parameter for energy, we are using tremor duration. 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9764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the results of shallow tremors focal mechanisms.</a:t>
            </a:r>
          </a:p>
          <a:p>
            <a:pPr lvl="0"/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see different directions of faulting, with a very low or very high dip angles depending on which nodal plane we choose.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the trench strike as a reference we can get two possible solutions for principal and auxiliary nodal planes.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solutions are shown in these polar histograms, with their dip direction in blue, and slip azimuth in red.   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here I’m showing the plate motion of Cocos plate with respect of the North American plate and comparing it with the two nodal planes solutions.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see that the plate motion and the focal mechanisms directions agree very nicely, so we can conclude that shallow tremors tend to have a slip azimuth following the plate motion, therefore they rupture at the plate interface.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62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Lastly, we have seismic energy results.</a:t>
            </a:r>
          </a:p>
          <a:p>
            <a:pPr lvl="0"/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separating tremors into four different clusters shown with different colors.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plot is showing seismic energy versus a relative seismic moment. We can see how different clusters have different energy behavior. 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see distribution of energy rate.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clear how cluster S1 has larger energies compared to cluster S2 with smaller energies.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can be interpreted as a very heterogeneous energy release along the plate interface. 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Tremors in S1 are outside the Guerrero seismic gap, over large previous rupture areas, where we expect higher coupling. We also saw tremor episodes with a longer recurrence period of 3 months. 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tremors in S2 are inside the Guerrero gap, next to a stable sliding region, with low coupling, and tremor episodes have a shorter recurrence period of 1 month. </a:t>
            </a:r>
          </a:p>
          <a:p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we see a correlation of higher energies with long recurrence period and lower energies with short recurrence period.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 this can be explained considering that long recurrence period has higher frictional strength, which can support higher stress and radiated more energy. </a:t>
            </a:r>
            <a:endParaRPr lang="en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24070-42DE-144C-94C3-46B4EE41C7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23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that I will finish my short presentation.</a:t>
            </a:r>
          </a:p>
          <a:p>
            <a:r>
              <a:rPr lang="en-US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your attention, questions and comments.</a:t>
            </a:r>
            <a:endParaRPr lang="es-ES_tradnl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24070-42DE-144C-94C3-46B4EE41C7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4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A2ACA-7E86-5E4B-801C-79BA9F933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38E50-AC42-C044-B25D-1AF2313AB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306B5-9D7E-B748-9AB7-E78145DAA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B10C2-613E-C641-AC46-318D1E32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DB7E9-5C4C-F24E-9165-EF323DA5E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0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B80F2-A1FD-264F-BB23-AE7070D7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416E3-8CE8-AB42-AE0D-DBF3039CD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CC1A0-B924-7F4B-84E9-BA666C78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D7844-BD5A-0B4C-A744-05380AE9E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F2002-5782-D646-80D3-0CC8B49C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0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86452D-ABCF-B84E-A95D-5ABE6D966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0D8B5-4495-1A46-9974-BF4C9918D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2FD03-7A27-274A-B552-B668A101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F2283-F0BE-F248-B556-705312674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07D02-E1E2-5B49-8EDE-0173F703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7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2E901-A784-C244-8EE7-3D08A927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97922-7A2E-DD42-BB0A-A94483C70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AC5A0-FF22-E342-BE0A-DCA6B1030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ADEC0-D222-B847-A91C-B99B1F8A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5A9B8-CAF8-0C44-861E-12F53F49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4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4ABC8-416C-9240-BEFC-0A77E656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8BFD7-9483-7745-9387-9330DB875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A9BB1-7978-624F-8910-614DD9AC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55AA4-B29C-CC4E-890A-9FCC6E2B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CA2B-587C-9C45-9D57-443DB6AE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3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805A9-0493-8144-81CE-6C222321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6C98A-648C-7241-83F5-B5C4A43A2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77288-AC8D-2C4E-8D76-AD26BCC11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A45BE-41E4-FF45-AB89-72AFC74D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6C81F-F388-8F4B-A204-F1E4AF64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6FF9C-1C87-8E4B-B48D-D939D16A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6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2AC7-0AAD-5A41-A42D-B7ADA45F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4DCB5-FE2C-0941-BBC6-956303393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90402-D235-6C48-9E9A-5E36520AD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F0A39-E763-8F4F-83AB-103A85D22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5C6670-CB44-9B46-93ED-923AFF9BE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53F85-1BFC-9344-A12D-EA7B9E490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4852A-3624-E746-9884-CBBB0DC8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92E60-BE41-3D47-ACBE-5641CD1B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3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A740-A7C4-104C-BC94-1F01004D6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CDA75-C425-924C-B629-4B68F8CF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A796C7-D4CE-2E4F-AAE3-AF556945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2C8F2-B4BE-F044-BC4A-1110D970B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E8800A-02B4-7A44-8829-521D6B461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AAE4E8-CF83-7B49-8539-DCE1A009A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26AF6-BA08-F646-8488-1B3AECCF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9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066A-EAA6-B543-9230-2349D4E0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ABBA7-F8C7-CA4A-9927-481BD9561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D60CF-BDB6-534A-8177-29DD1BC4F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67988-7A18-6443-85CD-65E7AFF92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5ECFA-4FD7-3741-95FD-45F7B4CA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20217-D621-F54B-B0BB-FE78E884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2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DBA9-5C73-C640-95E7-CFA4B920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773FC8-2CC9-A447-A5F1-684FF3A5C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2B059-DEFA-5149-9852-EF4F24297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050D6-EC3C-3B4B-8B41-657BDE79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7BA3D-954E-0844-9467-BCA5BDA3C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24918-BDA8-DF4E-BF6D-8F9CE81A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46765-3DEC-0844-B269-F33D07DA7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30643-1D64-EE45-A151-3ED4A4A7A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515FF-1211-1444-AF86-73FE90EA2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FA673-2CBD-9C4F-9F19-1D984A372DB3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2D7B3-DC89-1A4E-8D3E-7370FA940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6D1A0-6908-F44C-AB3A-0FB8D923D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AF574-0CBE-1B49-A6C3-AB2E40AF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9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F3C24A3-AE78-A440-BE51-295E1D35CB45}"/>
              </a:ext>
            </a:extLst>
          </p:cNvPr>
          <p:cNvSpPr txBox="1"/>
          <p:nvPr/>
        </p:nvSpPr>
        <p:spPr>
          <a:xfrm>
            <a:off x="2513709" y="4354038"/>
            <a:ext cx="71645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73340A"/>
                </a:solidFill>
                <a:latin typeface="Century Gothic" panose="020B0502020202020204" pitchFamily="34" charset="0"/>
              </a:rPr>
              <a:t>Raymundo Plata-</a:t>
            </a:r>
            <a:r>
              <a:rPr lang="es-ES" sz="2800" b="1" dirty="0" err="1">
                <a:solidFill>
                  <a:srgbClr val="73340A"/>
                </a:solidFill>
                <a:latin typeface="Century Gothic" panose="020B0502020202020204" pitchFamily="34" charset="0"/>
              </a:rPr>
              <a:t>Martinez</a:t>
            </a:r>
            <a:r>
              <a:rPr lang="es-ES" sz="2800" b="1" dirty="0">
                <a:solidFill>
                  <a:srgbClr val="73340A"/>
                </a:solidFill>
                <a:latin typeface="Century Gothic" panose="020B0502020202020204" pitchFamily="34" charset="0"/>
              </a:rPr>
              <a:t>, Yoshihiro Ito</a:t>
            </a:r>
            <a:endParaRPr lang="en-US" sz="2400" b="1" dirty="0">
              <a:solidFill>
                <a:srgbClr val="73340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7A58ADE-10E9-2A4C-814E-7F3F880AF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77" y="132002"/>
            <a:ext cx="1657677" cy="165767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DAEF286-D0F6-4D45-9536-FE9B41D90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535" y="314192"/>
            <a:ext cx="4527464" cy="117261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B810704-7B18-4445-9F63-FF14016A2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96379" l="3416" r="97466">
                        <a14:foregroundMark x1="73223" y1="44832" x2="73223" y2="44832"/>
                        <a14:foregroundMark x1="73223" y1="36471" x2="73223" y2="36471"/>
                        <a14:foregroundMark x1="74601" y1="48387" x2="74601" y2="48387"/>
                        <a14:foregroundMark x1="73829" y1="54641" x2="73829" y2="54641"/>
                        <a14:foregroundMark x1="69421" y1="56090" x2="70028" y2="54641"/>
                        <a14:foregroundMark x1="74050" y1="47926" x2="70248" y2="31929"/>
                        <a14:foregroundMark x1="61212" y1="23107" x2="37851" y2="20474"/>
                        <a14:foregroundMark x1="57245" y1="73009" x2="59008" y2="38841"/>
                        <a14:foregroundMark x1="59008" y1="38841" x2="30579" y2="32785"/>
                        <a14:foregroundMark x1="30579" y1="32785" x2="40220" y2="67742"/>
                        <a14:foregroundMark x1="40220" y1="67742" x2="12176" y2="78934"/>
                        <a14:foregroundMark x1="12176" y1="78934" x2="39284" y2="63594"/>
                        <a14:foregroundMark x1="39284" y1="63594" x2="58127" y2="36735"/>
                        <a14:foregroundMark x1="58127" y1="36735" x2="31019" y2="45425"/>
                        <a14:foregroundMark x1="31019" y1="45425" x2="63802" y2="47136"/>
                        <a14:foregroundMark x1="63802" y1="47136" x2="51240" y2="24029"/>
                        <a14:foregroundMark x1="71019" y1="29296" x2="75482" y2="62673"/>
                        <a14:foregroundMark x1="75482" y1="62673" x2="65840" y2="69190"/>
                        <a14:foregroundMark x1="43416" y1="60632" x2="24628" y2="85912"/>
                        <a14:foregroundMark x1="24628" y1="85912" x2="14050" y2="78736"/>
                        <a14:foregroundMark x1="31019" y1="93351" x2="53223" y2="72943"/>
                        <a14:foregroundMark x1="53223" y1="72943" x2="26226" y2="93088"/>
                        <a14:foregroundMark x1="31460" y1="55563" x2="7824" y2="74194"/>
                        <a14:foregroundMark x1="7824" y1="74194" x2="22810" y2="94075"/>
                        <a14:foregroundMark x1="7052" y1="77551" x2="7218" y2="87097"/>
                        <a14:foregroundMark x1="3416" y1="83805" x2="6446" y2="86438"/>
                        <a14:foregroundMark x1="21433" y1="95721" x2="33223" y2="95984"/>
                        <a14:foregroundMark x1="46006" y1="16656" x2="38237" y2="22581"/>
                        <a14:foregroundMark x1="82204" y1="23305" x2="82204" y2="23305"/>
                        <a14:foregroundMark x1="85399" y1="26399" x2="85399" y2="26399"/>
                        <a14:foregroundMark x1="89201" y1="30744" x2="89201" y2="30744"/>
                        <a14:foregroundMark x1="19890" y1="50099" x2="19890" y2="50099"/>
                        <a14:foregroundMark x1="19118" y1="45227" x2="19118" y2="45227"/>
                        <a14:foregroundMark x1="17466" y1="39434" x2="17466" y2="39434"/>
                        <a14:foregroundMark x1="20055" y1="34101" x2="20055" y2="34101"/>
                        <a14:foregroundMark x1="24353" y1="27650" x2="24353" y2="27650"/>
                        <a14:foregroundMark x1="27163" y1="22317" x2="27163" y2="22317"/>
                        <a14:foregroundMark x1="30689" y1="16524" x2="30689" y2="16524"/>
                        <a14:foregroundMark x1="32893" y1="12772" x2="32893" y2="12772"/>
                        <a14:foregroundMark x1="36639" y1="8953" x2="36639" y2="8953"/>
                        <a14:foregroundMark x1="43361" y1="6057" x2="43361" y2="6057"/>
                        <a14:foregroundMark x1="47438" y1="4542" x2="47438" y2="4542"/>
                        <a14:foregroundMark x1="51680" y1="2962" x2="51680" y2="2962"/>
                        <a14:foregroundMark x1="55592" y1="2765" x2="55592" y2="2765"/>
                        <a14:foregroundMark x1="61763" y1="6517" x2="61763" y2="6517"/>
                        <a14:foregroundMark x1="65840" y1="5859" x2="65840" y2="5859"/>
                        <a14:foregroundMark x1="68650" y1="7439" x2="68650" y2="7439"/>
                        <a14:foregroundMark x1="76474" y1="11850" x2="76474" y2="11850"/>
                        <a14:foregroundMark x1="79614" y1="17182" x2="79614" y2="17182"/>
                        <a14:foregroundMark x1="21763" y1="56748" x2="21763" y2="56748"/>
                        <a14:foregroundMark x1="90579" y1="56748" x2="90579" y2="56748"/>
                        <a14:foregroundMark x1="91129" y1="51876" x2="91129" y2="51876"/>
                        <a14:foregroundMark x1="87438" y1="46544" x2="87438" y2="46544"/>
                        <a14:foregroundMark x1="90799" y1="40092" x2="90799" y2="40092"/>
                        <a14:foregroundMark x1="89477" y1="35879" x2="89477" y2="35879"/>
                        <a14:foregroundMark x1="49862" y1="91903" x2="49862" y2="91903"/>
                        <a14:foregroundMark x1="52617" y1="91903" x2="52617" y2="91903"/>
                        <a14:foregroundMark x1="54711" y1="91903" x2="54711" y2="91903"/>
                        <a14:foregroundMark x1="58953" y1="92363" x2="58953" y2="92363"/>
                        <a14:foregroundMark x1="61928" y1="92561" x2="61928" y2="92561"/>
                        <a14:foregroundMark x1="63085" y1="92561" x2="63085" y2="92561"/>
                        <a14:foregroundMark x1="64573" y1="92561" x2="64573" y2="92561"/>
                        <a14:foregroundMark x1="67328" y1="92561" x2="67328" y2="92561"/>
                        <a14:foregroundMark x1="69752" y1="92363" x2="69752" y2="92363"/>
                        <a14:foregroundMark x1="72562" y1="92100" x2="72562" y2="92100"/>
                        <a14:foregroundMark x1="74601" y1="92824" x2="74601" y2="92824"/>
                        <a14:foregroundMark x1="76253" y1="93022" x2="76253" y2="93022"/>
                        <a14:foregroundMark x1="78678" y1="93022" x2="78678" y2="93022"/>
                        <a14:foregroundMark x1="77025" y1="94141" x2="77025" y2="94141"/>
                        <a14:foregroundMark x1="82755" y1="93022" x2="82755" y2="93022"/>
                        <a14:foregroundMark x1="84298" y1="92824" x2="84298" y2="92824"/>
                        <a14:foregroundMark x1="87824" y1="92824" x2="87824" y2="92824"/>
                        <a14:foregroundMark x1="91129" y1="92824" x2="91129" y2="92824"/>
                        <a14:foregroundMark x1="93223" y1="92561" x2="93223" y2="92561"/>
                        <a14:foregroundMark x1="95647" y1="92561" x2="95647" y2="92561"/>
                        <a14:foregroundMark x1="97466" y1="92561" x2="97466" y2="92561"/>
                        <a14:foregroundMark x1="55262" y1="96379" x2="55262" y2="96379"/>
                        <a14:backgroundMark x1="77410" y1="94141" x2="77410" y2="94141"/>
                        <a14:backgroundMark x1="77741" y1="94602" x2="77741" y2="94602"/>
                        <a14:backgroundMark x1="22149" y1="26991" x2="22149" y2="26991"/>
                        <a14:backgroundMark x1="28815" y1="16985" x2="28815" y2="16985"/>
                        <a14:backgroundMark x1="43361" y1="4279" x2="43361" y2="4279"/>
                        <a14:backgroundMark x1="60826" y1="4542" x2="60826" y2="4542"/>
                        <a14:backgroundMark x1="65675" y1="4542" x2="65675" y2="4542"/>
                        <a14:backgroundMark x1="66061" y1="4740" x2="66061" y2="4740"/>
                        <a14:backgroundMark x1="60661" y1="4937" x2="60661" y2="4937"/>
                        <a14:backgroundMark x1="60826" y1="4937" x2="60826" y2="4937"/>
                        <a14:backgroundMark x1="60826" y1="4937" x2="60826" y2="4937"/>
                        <a14:backgroundMark x1="60661" y1="4937" x2="60661" y2="4937"/>
                        <a14:backgroundMark x1="17300" y1="44766" x2="17300" y2="44766"/>
                        <a14:backgroundMark x1="18953" y1="51020" x2="18953" y2="51020"/>
                        <a14:backgroundMark x1="17631" y1="44964" x2="17631" y2="44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3880" y="143321"/>
            <a:ext cx="1809736" cy="1514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5C528-FAA3-DC4E-B6EC-96AFE65DEA2D}"/>
              </a:ext>
            </a:extLst>
          </p:cNvPr>
          <p:cNvSpPr txBox="1"/>
          <p:nvPr/>
        </p:nvSpPr>
        <p:spPr>
          <a:xfrm>
            <a:off x="1213101" y="2836780"/>
            <a:ext cx="9765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First analysis of shallow tremors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In the Guerrero seismic gap</a:t>
            </a:r>
            <a:r>
              <a:rPr lang="en-MX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3420EC-89B0-924B-9342-C35C6E73FDD4}"/>
              </a:ext>
            </a:extLst>
          </p:cNvPr>
          <p:cNvSpPr txBox="1"/>
          <p:nvPr/>
        </p:nvSpPr>
        <p:spPr>
          <a:xfrm>
            <a:off x="1574404" y="6465225"/>
            <a:ext cx="3413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May 24, 2022.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EGU22-6888</a:t>
            </a:r>
            <a:endParaRPr lang="es-ES_tradnl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6" name="Picture 2" descr="JAMSTECロゴマーク＜JAMSTECについて＜海洋研究開発機構">
            <a:extLst>
              <a:ext uri="{FF2B5EF4-FFF2-40B4-BE49-F238E27FC236}">
                <a16:creationId xmlns:a16="http://schemas.microsoft.com/office/drawing/2014/main" id="{A9E2D590-CA67-E61C-F2C2-D2CD5279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96889" l="0" r="96444">
                        <a14:foregroundMark x1="69333" y1="82222" x2="69333" y2="82222"/>
                        <a14:foregroundMark x1="48889" y1="81778" x2="48889" y2="81778"/>
                        <a14:foregroundMark x1="69778" y1="70667" x2="47111" y2="79111"/>
                        <a14:foregroundMark x1="55111" y1="80889" x2="33333" y2="83556"/>
                        <a14:foregroundMark x1="76889" y1="88444" x2="42667" y2="94667"/>
                        <a14:foregroundMark x1="42667" y1="94667" x2="25778" y2="90222"/>
                        <a14:foregroundMark x1="25778" y1="90222" x2="13778" y2="78222"/>
                        <a14:foregroundMark x1="13778" y1="78222" x2="6667" y2="62222"/>
                        <a14:foregroundMark x1="6667" y1="62222" x2="4889" y2="45333"/>
                        <a14:foregroundMark x1="4889" y1="45333" x2="9778" y2="28444"/>
                        <a14:foregroundMark x1="9778" y1="28444" x2="21778" y2="16000"/>
                        <a14:foregroundMark x1="21778" y1="16000" x2="36889" y2="8000"/>
                        <a14:foregroundMark x1="36889" y1="8000" x2="54667" y2="7111"/>
                        <a14:foregroundMark x1="54667" y1="7111" x2="71556" y2="9778"/>
                        <a14:foregroundMark x1="71556" y1="9778" x2="85333" y2="21778"/>
                        <a14:foregroundMark x1="85333" y1="21778" x2="91111" y2="38222"/>
                        <a14:foregroundMark x1="91111" y1="38222" x2="92000" y2="55111"/>
                        <a14:foregroundMark x1="92000" y1="55111" x2="88000" y2="72000"/>
                        <a14:foregroundMark x1="88000" y1="72000" x2="76889" y2="86667"/>
                        <a14:foregroundMark x1="76889" y1="86667" x2="51556" y2="83111"/>
                        <a14:foregroundMark x1="51556" y1="83111" x2="36444" y2="65778"/>
                        <a14:foregroundMark x1="36444" y1="65778" x2="29333" y2="31556"/>
                        <a14:foregroundMark x1="29333" y1="31556" x2="52889" y2="20000"/>
                        <a14:foregroundMark x1="52889" y1="20000" x2="69333" y2="28889"/>
                        <a14:foregroundMark x1="69333" y1="28889" x2="72000" y2="46222"/>
                        <a14:foregroundMark x1="72000" y1="46222" x2="62222" y2="73333"/>
                        <a14:foregroundMark x1="62222" y1="73333" x2="33333" y2="76889"/>
                        <a14:foregroundMark x1="33333" y1="76889" x2="16889" y2="56000"/>
                        <a14:foregroundMark x1="16889" y1="56000" x2="26667" y2="39111"/>
                        <a14:foregroundMark x1="26667" y1="39111" x2="47111" y2="32889"/>
                        <a14:foregroundMark x1="47111" y1="32889" x2="68889" y2="40444"/>
                        <a14:foregroundMark x1="68889" y1="40444" x2="61333" y2="58667"/>
                        <a14:foregroundMark x1="61333" y1="58667" x2="14222" y2="30222"/>
                        <a14:foregroundMark x1="14222" y1="30222" x2="36444" y2="37333"/>
                        <a14:foregroundMark x1="36444" y1="37333" x2="56000" y2="37333"/>
                        <a14:foregroundMark x1="56000" y1="37333" x2="59556" y2="59111"/>
                        <a14:foregroundMark x1="59556" y1="59111" x2="56444" y2="81333"/>
                        <a14:foregroundMark x1="56444" y1="81333" x2="74222" y2="73778"/>
                        <a14:foregroundMark x1="74222" y1="73778" x2="81333" y2="56444"/>
                        <a14:foregroundMark x1="81333" y1="56444" x2="83111" y2="36444"/>
                        <a14:foregroundMark x1="83111" y1="36444" x2="72000" y2="20444"/>
                        <a14:foregroundMark x1="72000" y1="20444" x2="52889" y2="8444"/>
                        <a14:foregroundMark x1="58222" y1="59111" x2="43111" y2="69333"/>
                        <a14:foregroundMark x1="43111" y1="69333" x2="15111" y2="73778"/>
                        <a14:foregroundMark x1="7111" y1="72000" x2="3556" y2="52000"/>
                        <a14:foregroundMark x1="3556" y1="52000" x2="4889" y2="40889"/>
                        <a14:foregroundMark x1="444" y1="56444" x2="3111" y2="44889"/>
                        <a14:foregroundMark x1="8889" y1="26222" x2="23111" y2="14222"/>
                        <a14:foregroundMark x1="23111" y1="14222" x2="38222" y2="6667"/>
                        <a14:foregroundMark x1="38222" y1="6667" x2="55111" y2="4889"/>
                        <a14:foregroundMark x1="55111" y1="4889" x2="64889" y2="5778"/>
                        <a14:foregroundMark x1="85333" y1="21333" x2="92889" y2="38222"/>
                        <a14:foregroundMark x1="92889" y1="38222" x2="94222" y2="54222"/>
                        <a14:foregroundMark x1="86222" y1="56000" x2="70667" y2="47556"/>
                        <a14:foregroundMark x1="70667" y1="47556" x2="86667" y2="56000"/>
                        <a14:foregroundMark x1="86667" y1="56000" x2="60000" y2="52000"/>
                        <a14:foregroundMark x1="60000" y1="52000" x2="23556" y2="66222"/>
                        <a14:foregroundMark x1="23556" y1="66222" x2="12000" y2="50667"/>
                        <a14:foregroundMark x1="12000" y1="50667" x2="20000" y2="33333"/>
                        <a14:foregroundMark x1="20000" y1="33333" x2="40000" y2="42667"/>
                        <a14:foregroundMark x1="40000" y1="42667" x2="72444" y2="44444"/>
                        <a14:foregroundMark x1="72444" y1="44444" x2="22667" y2="40000"/>
                        <a14:foregroundMark x1="22667" y1="40000" x2="42667" y2="39111"/>
                        <a14:foregroundMark x1="42667" y1="39111" x2="43556" y2="39111"/>
                        <a14:foregroundMark x1="43556" y1="39111" x2="51111" y2="41778"/>
                        <a14:foregroundMark x1="14222" y1="60000" x2="17778" y2="61333"/>
                        <a14:foregroundMark x1="21333" y1="81333" x2="37778" y2="88000"/>
                        <a14:foregroundMark x1="37778" y1="88000" x2="23111" y2="80000"/>
                        <a14:foregroundMark x1="23111" y1="80000" x2="23111" y2="79111"/>
                        <a14:foregroundMark x1="74222" y1="55556" x2="89778" y2="51556"/>
                        <a14:foregroundMark x1="68889" y1="47111" x2="72889" y2="44444"/>
                        <a14:foregroundMark x1="74222" y1="45778" x2="82222" y2="52444"/>
                        <a14:foregroundMark x1="73333" y1="46222" x2="80000" y2="47556"/>
                        <a14:foregroundMark x1="82667" y1="59556" x2="85778" y2="62222"/>
                        <a14:foregroundMark x1="32444" y1="94222" x2="50222" y2="94667"/>
                        <a14:foregroundMark x1="50222" y1="94667" x2="76444" y2="89333"/>
                        <a14:foregroundMark x1="68889" y1="92889" x2="52444" y2="97333"/>
                        <a14:foregroundMark x1="52444" y1="97333" x2="48889" y2="97333"/>
                        <a14:foregroundMark x1="78667" y1="86667" x2="89778" y2="72000"/>
                        <a14:foregroundMark x1="89778" y1="72000" x2="93778" y2="38222"/>
                        <a14:foregroundMark x1="93778" y1="38222" x2="88889" y2="23556"/>
                        <a14:foregroundMark x1="90667" y1="72000" x2="96000" y2="56000"/>
                        <a14:foregroundMark x1="96000" y1="56000" x2="96444" y2="4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346" y="71659"/>
            <a:ext cx="1657677" cy="165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1C58057-25C4-C69D-E3A9-87F39496C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" y="5600699"/>
            <a:ext cx="1531540" cy="121443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790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654658-DFB2-C94D-94D3-16C08ED8E655}"/>
              </a:ext>
            </a:extLst>
          </p:cNvPr>
          <p:cNvSpPr/>
          <p:nvPr/>
        </p:nvSpPr>
        <p:spPr>
          <a:xfrm>
            <a:off x="0" y="0"/>
            <a:ext cx="12202886" cy="230213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EC7025-1094-9848-BD64-84B73E476A94}"/>
              </a:ext>
            </a:extLst>
          </p:cNvPr>
          <p:cNvSpPr txBox="1">
            <a:spLocks/>
          </p:cNvSpPr>
          <p:nvPr/>
        </p:nvSpPr>
        <p:spPr>
          <a:xfrm>
            <a:off x="10886" y="194203"/>
            <a:ext cx="12192000" cy="186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5400" b="0" i="0">
                <a:solidFill>
                  <a:schemeClr val="bg1">
                    <a:lumMod val="95000"/>
                  </a:schemeClr>
                </a:solidFill>
                <a:effectLst/>
                <a:latin typeface="Tw Cen MT" panose="020B0602020104020603" pitchFamily="34" charset="77"/>
              </a:defRPr>
            </a:lvl1pPr>
          </a:lstStyle>
          <a:p>
            <a:r>
              <a:rPr lang="en-US" sz="11500" dirty="0"/>
              <a:t>Objective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7EC3B7-B793-264D-8C95-EDBA60931C79}"/>
              </a:ext>
            </a:extLst>
          </p:cNvPr>
          <p:cNvSpPr/>
          <p:nvPr/>
        </p:nvSpPr>
        <p:spPr>
          <a:xfrm>
            <a:off x="1611569" y="2524540"/>
            <a:ext cx="89906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62B31"/>
                </a:solidFill>
                <a:latin typeface="Century Gothic" panose="020B0502020202020204" pitchFamily="34" charset="0"/>
              </a:rPr>
              <a:t>Search and characterize </a:t>
            </a:r>
          </a:p>
          <a:p>
            <a:pPr algn="ctr"/>
            <a:r>
              <a:rPr lang="en-US" sz="5400" b="1" dirty="0">
                <a:solidFill>
                  <a:srgbClr val="262B31"/>
                </a:solidFill>
                <a:latin typeface="Century Gothic" panose="020B0502020202020204" pitchFamily="34" charset="0"/>
              </a:rPr>
              <a:t>shallow tremors</a:t>
            </a:r>
          </a:p>
          <a:p>
            <a:pPr algn="ctr"/>
            <a:r>
              <a:rPr lang="en-US" sz="3600" dirty="0">
                <a:solidFill>
                  <a:srgbClr val="262B31"/>
                </a:solidFill>
                <a:latin typeface="Century Gothic" panose="020B0502020202020204" pitchFamily="34" charset="0"/>
              </a:rPr>
              <a:t>at the Guerrero </a:t>
            </a:r>
            <a:r>
              <a:rPr lang="en-US" sz="3600" b="1" dirty="0">
                <a:solidFill>
                  <a:srgbClr val="262B31"/>
                </a:solidFill>
                <a:latin typeface="Century Gothic" panose="020B0502020202020204" pitchFamily="34" charset="0"/>
              </a:rPr>
              <a:t>seismic gap</a:t>
            </a:r>
            <a:endParaRPr lang="en-US" sz="3600" b="1" dirty="0">
              <a:solidFill>
                <a:srgbClr val="262B3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0B7AD-BAF3-D047-9247-F9C41A70A7BC}"/>
              </a:ext>
            </a:extLst>
          </p:cNvPr>
          <p:cNvSpPr/>
          <p:nvPr/>
        </p:nvSpPr>
        <p:spPr>
          <a:xfrm>
            <a:off x="1082822" y="4966949"/>
            <a:ext cx="100481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73340A"/>
                </a:solidFill>
                <a:latin typeface="Century Gothic" panose="020B0502020202020204" pitchFamily="34" charset="0"/>
              </a:rPr>
              <a:t>Focal mechanism </a:t>
            </a:r>
          </a:p>
          <a:p>
            <a:pPr algn="ctr"/>
            <a:r>
              <a:rPr lang="en-US" sz="2000" dirty="0">
                <a:solidFill>
                  <a:srgbClr val="73340A"/>
                </a:solidFill>
                <a:latin typeface="Century Gothic" panose="020B0502020202020204" pitchFamily="34" charset="0"/>
              </a:rPr>
              <a:t>+</a:t>
            </a:r>
          </a:p>
          <a:p>
            <a:pPr algn="ctr"/>
            <a:r>
              <a:rPr lang="en-US" sz="3600" dirty="0">
                <a:solidFill>
                  <a:srgbClr val="73340A"/>
                </a:solidFill>
                <a:latin typeface="Century Gothic" panose="020B0502020202020204" pitchFamily="34" charset="0"/>
              </a:rPr>
              <a:t> Radiated seismic energy</a:t>
            </a:r>
          </a:p>
        </p:txBody>
      </p:sp>
    </p:spTree>
    <p:extLst>
      <p:ext uri="{BB962C8B-B14F-4D97-AF65-F5344CB8AC3E}">
        <p14:creationId xmlns:p14="http://schemas.microsoft.com/office/powerpoint/2010/main" val="120909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E105F-E5BB-6009-CA48-BABBAE5EB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90" y="807627"/>
            <a:ext cx="10911016" cy="6050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09CE1-47ED-534B-B813-AAFC8EAB0B4A}"/>
              </a:ext>
            </a:extLst>
          </p:cNvPr>
          <p:cNvSpPr txBox="1"/>
          <p:nvPr/>
        </p:nvSpPr>
        <p:spPr>
          <a:xfrm>
            <a:off x="9337847" y="6509763"/>
            <a:ext cx="26372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_tradnl" sz="1200" dirty="0" err="1"/>
              <a:t>Kotoglodov</a:t>
            </a:r>
            <a:r>
              <a:rPr lang="es-ES_tradnl" sz="1200" dirty="0"/>
              <a:t> and Pacheco (1999)</a:t>
            </a:r>
          </a:p>
        </p:txBody>
      </p:sp>
      <p:sp>
        <p:nvSpPr>
          <p:cNvPr id="7" name="Google Shape;657;p49">
            <a:extLst>
              <a:ext uri="{FF2B5EF4-FFF2-40B4-BE49-F238E27FC236}">
                <a16:creationId xmlns:a16="http://schemas.microsoft.com/office/drawing/2014/main" id="{2BD9134D-50DD-4843-B13B-F2FE37530DA9}"/>
              </a:ext>
            </a:extLst>
          </p:cNvPr>
          <p:cNvSpPr txBox="1"/>
          <p:nvPr/>
        </p:nvSpPr>
        <p:spPr>
          <a:xfrm>
            <a:off x="-3" y="-5167"/>
            <a:ext cx="12192003" cy="58738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 indent="-457189">
              <a:lnSpc>
                <a:spcPts val="2640"/>
              </a:lnSpc>
              <a:spcBef>
                <a:spcPts val="8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sz="3200" b="1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C551C1-F6CE-844D-A14D-7B4E4D9D94F8}"/>
              </a:ext>
            </a:extLst>
          </p:cNvPr>
          <p:cNvSpPr txBox="1">
            <a:spLocks/>
          </p:cNvSpPr>
          <p:nvPr/>
        </p:nvSpPr>
        <p:spPr>
          <a:xfrm>
            <a:off x="-3" y="66083"/>
            <a:ext cx="9524178" cy="51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AU" b="1" dirty="0">
                <a:solidFill>
                  <a:srgbClr val="73340A"/>
                </a:solidFill>
                <a:latin typeface="Century Gothic" panose="020B0502020202020204" pitchFamily="34" charset="0"/>
              </a:rPr>
              <a:t>Introduction</a:t>
            </a:r>
            <a:r>
              <a:rPr lang="en-AU" sz="3733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AU" sz="3733" dirty="0">
                <a:solidFill>
                  <a:schemeClr val="bg1"/>
                </a:solidFill>
                <a:latin typeface="Century Gothic" panose="020B0502020202020204" pitchFamily="34" charset="0"/>
              </a:rPr>
              <a:t>Guerrero seismic gap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AAC58-9EF0-380E-5842-EB2F9BDD5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208" y="0"/>
            <a:ext cx="3283803" cy="317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8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040B2DD4-4AEA-9747-80A8-62A72B05C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564"/>
          <a:stretch/>
        </p:blipFill>
        <p:spPr>
          <a:xfrm>
            <a:off x="4804482" y="1452638"/>
            <a:ext cx="7402072" cy="5022062"/>
          </a:xfrm>
          <a:prstGeom prst="rect">
            <a:avLst/>
          </a:prstGeom>
        </p:spPr>
      </p:pic>
      <p:sp>
        <p:nvSpPr>
          <p:cNvPr id="8" name="Google Shape;657;p49">
            <a:extLst>
              <a:ext uri="{FF2B5EF4-FFF2-40B4-BE49-F238E27FC236}">
                <a16:creationId xmlns:a16="http://schemas.microsoft.com/office/drawing/2014/main" id="{A8B2DCE5-0E3E-174A-A7F9-6083B1864002}"/>
              </a:ext>
            </a:extLst>
          </p:cNvPr>
          <p:cNvSpPr txBox="1"/>
          <p:nvPr/>
        </p:nvSpPr>
        <p:spPr>
          <a:xfrm>
            <a:off x="2904565" y="-5167"/>
            <a:ext cx="9296207" cy="53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chemeClr val="accent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Guerrero gap offshore observations</a:t>
            </a:r>
            <a:endParaRPr sz="3200" dirty="0"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3" name="Google Shape;657;p49">
            <a:extLst>
              <a:ext uri="{FF2B5EF4-FFF2-40B4-BE49-F238E27FC236}">
                <a16:creationId xmlns:a16="http://schemas.microsoft.com/office/drawing/2014/main" id="{4582D82B-B0C0-1949-B93D-090095FB4FD3}"/>
              </a:ext>
            </a:extLst>
          </p:cNvPr>
          <p:cNvSpPr txBox="1"/>
          <p:nvPr/>
        </p:nvSpPr>
        <p:spPr>
          <a:xfrm>
            <a:off x="-1" y="528286"/>
            <a:ext cx="4681063" cy="634186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 indent="-457189">
              <a:lnSpc>
                <a:spcPts val="2640"/>
              </a:lnSpc>
              <a:spcBef>
                <a:spcPts val="8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sz="3200" b="1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499433-8283-CC41-A268-20FFC451B3BC}"/>
              </a:ext>
            </a:extLst>
          </p:cNvPr>
          <p:cNvSpPr/>
          <p:nvPr/>
        </p:nvSpPr>
        <p:spPr>
          <a:xfrm>
            <a:off x="-190917" y="999267"/>
            <a:ext cx="4871979" cy="4236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217195">
              <a:lnSpc>
                <a:spcPts val="3280"/>
              </a:lnSpc>
              <a:spcBef>
                <a:spcPts val="24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Episodic Shallow tremors</a:t>
            </a:r>
          </a:p>
          <a:p>
            <a:pPr marL="457189" indent="-217195">
              <a:lnSpc>
                <a:spcPts val="3280"/>
              </a:lnSpc>
              <a:spcBef>
                <a:spcPts val="24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Repeaters</a:t>
            </a:r>
          </a:p>
          <a:p>
            <a:pPr marL="457189" indent="-217195">
              <a:lnSpc>
                <a:spcPts val="3280"/>
              </a:lnSpc>
              <a:spcBef>
                <a:spcPts val="24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Seismicity</a:t>
            </a:r>
          </a:p>
          <a:p>
            <a:pPr marL="457189" indent="-217195">
              <a:lnSpc>
                <a:spcPts val="3280"/>
              </a:lnSpc>
              <a:spcBef>
                <a:spcPts val="24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SSE</a:t>
            </a:r>
            <a:endParaRPr lang="en-GB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189" indent="-217195">
              <a:lnSpc>
                <a:spcPts val="3280"/>
              </a:lnSpc>
              <a:spcBef>
                <a:spcPts val="24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“Silent zone” is</a:t>
            </a:r>
            <a:b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locked – unlocked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b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close to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stable sliding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domain</a:t>
            </a:r>
            <a:endParaRPr lang="en-GB" sz="2267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42742C-F072-0E4C-8634-27402285D7EB}"/>
              </a:ext>
            </a:extLst>
          </p:cNvPr>
          <p:cNvSpPr/>
          <p:nvPr/>
        </p:nvSpPr>
        <p:spPr>
          <a:xfrm>
            <a:off x="9524175" y="6416056"/>
            <a:ext cx="260199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67" i="1" dirty="0">
                <a:solidFill>
                  <a:schemeClr val="bg1"/>
                </a:solidFill>
                <a:latin typeface="Century Gothic" panose="020B0502020202020204" pitchFamily="34" charset="0"/>
              </a:rPr>
              <a:t>Plata-Martinez et al. (2021)</a:t>
            </a:r>
            <a:endParaRPr lang="en-AU" sz="1467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F7839-53E4-BC49-AB28-9D8FAF1A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-5167"/>
            <a:ext cx="2721688" cy="516140"/>
          </a:xfrm>
        </p:spPr>
        <p:txBody>
          <a:bodyPr anchor="ctr">
            <a:normAutofit fontScale="90000"/>
          </a:bodyPr>
          <a:lstStyle/>
          <a:p>
            <a:r>
              <a:rPr lang="en-AU" sz="3733" b="1" dirty="0">
                <a:solidFill>
                  <a:srgbClr val="73340A"/>
                </a:solidFill>
                <a:latin typeface="Century Gothic" panose="020B0502020202020204" pitchFamily="34" charset="0"/>
              </a:rPr>
              <a:t>Introduction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5A641E-1B89-4E48-8A9B-C2A8FDC4C108}"/>
              </a:ext>
            </a:extLst>
          </p:cNvPr>
          <p:cNvSpPr/>
          <p:nvPr/>
        </p:nvSpPr>
        <p:spPr>
          <a:xfrm>
            <a:off x="4124911" y="1123450"/>
            <a:ext cx="369455" cy="369455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35F9245-F5A5-DF44-B0F2-117CC4FE4103}"/>
              </a:ext>
            </a:extLst>
          </p:cNvPr>
          <p:cNvSpPr/>
          <p:nvPr/>
        </p:nvSpPr>
        <p:spPr>
          <a:xfrm>
            <a:off x="3406655" y="2519415"/>
            <a:ext cx="369455" cy="36945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20C1C9BB-46C8-8847-8F7E-441C218107B7}"/>
              </a:ext>
            </a:extLst>
          </p:cNvPr>
          <p:cNvSpPr/>
          <p:nvPr/>
        </p:nvSpPr>
        <p:spPr>
          <a:xfrm>
            <a:off x="3389470" y="1779883"/>
            <a:ext cx="403824" cy="348124"/>
          </a:xfrm>
          <a:prstGeom prst="triangl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E27164-BEB7-9B44-9E10-9BB2B35940A6}"/>
              </a:ext>
            </a:extLst>
          </p:cNvPr>
          <p:cNvSpPr/>
          <p:nvPr/>
        </p:nvSpPr>
        <p:spPr>
          <a:xfrm rot="1260377">
            <a:off x="7194617" y="3145046"/>
            <a:ext cx="2967807" cy="616348"/>
          </a:xfrm>
          <a:prstGeom prst="ellipse">
            <a:avLst/>
          </a:prstGeom>
          <a:solidFill>
            <a:schemeClr val="bg1">
              <a:alpha val="32125"/>
            </a:schemeClr>
          </a:solidFill>
          <a:ln w="22225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991045-F3D2-2E4D-AB2B-CCCF55729CD8}"/>
              </a:ext>
            </a:extLst>
          </p:cNvPr>
          <p:cNvSpPr/>
          <p:nvPr/>
        </p:nvSpPr>
        <p:spPr>
          <a:xfrm>
            <a:off x="3068201" y="3997798"/>
            <a:ext cx="1046361" cy="273543"/>
          </a:xfrm>
          <a:prstGeom prst="ellipse">
            <a:avLst/>
          </a:prstGeom>
          <a:solidFill>
            <a:schemeClr val="bg1">
              <a:alpha val="32125"/>
            </a:schemeClr>
          </a:solidFill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53ED14-ABC6-724B-A90F-9387F74D13FE}"/>
              </a:ext>
            </a:extLst>
          </p:cNvPr>
          <p:cNvGrpSpPr/>
          <p:nvPr/>
        </p:nvGrpSpPr>
        <p:grpSpPr>
          <a:xfrm flipH="1">
            <a:off x="6074735" y="484159"/>
            <a:ext cx="5562147" cy="1008746"/>
            <a:chOff x="7145122" y="146972"/>
            <a:chExt cx="5170696" cy="812768"/>
          </a:xfrm>
        </p:grpSpPr>
        <p:pic>
          <p:nvPicPr>
            <p:cNvPr id="28" name="Picture 27" descr="A close up of a map&#10;&#10;Description automatically generated">
              <a:extLst>
                <a:ext uri="{FF2B5EF4-FFF2-40B4-BE49-F238E27FC236}">
                  <a16:creationId xmlns:a16="http://schemas.microsoft.com/office/drawing/2014/main" id="{238B726D-64E2-F744-AEBA-4E8A1E8FE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098" t="20616" r="6538" b="2908"/>
            <a:stretch/>
          </p:blipFill>
          <p:spPr>
            <a:xfrm rot="16200000">
              <a:off x="9572876" y="-1519640"/>
              <a:ext cx="335215" cy="462354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81EB9F-5FC8-A640-94EC-9E7894E47CEC}"/>
                </a:ext>
              </a:extLst>
            </p:cNvPr>
            <p:cNvSpPr/>
            <p:nvPr/>
          </p:nvSpPr>
          <p:spPr>
            <a:xfrm>
              <a:off x="7560042" y="146972"/>
              <a:ext cx="4444677" cy="272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dirty="0">
                  <a:latin typeface="Arial" panose="020B0604020202020204" pitchFamily="34" charset="0"/>
                  <a:cs typeface="Arial" panose="020B0604020202020204" pitchFamily="34" charset="0"/>
                </a:rPr>
                <a:t>Residual bathymetry [m]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FDD74E-B650-2B4D-81FF-35A7D724D569}"/>
                </a:ext>
              </a:extLst>
            </p:cNvPr>
            <p:cNvSpPr/>
            <p:nvPr/>
          </p:nvSpPr>
          <p:spPr>
            <a:xfrm>
              <a:off x="8351838" y="396889"/>
              <a:ext cx="565483" cy="31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200" dirty="0"/>
                <a:t>1000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4A599AA-819D-8D4E-894F-8A6253F8B5EC}"/>
                </a:ext>
              </a:extLst>
            </p:cNvPr>
            <p:cNvSpPr/>
            <p:nvPr/>
          </p:nvSpPr>
          <p:spPr>
            <a:xfrm>
              <a:off x="10478904" y="396889"/>
              <a:ext cx="751683" cy="31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200" dirty="0"/>
                <a:t>-1000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FE90646-E190-AF4D-8A0A-D088EE6FE88C}"/>
                </a:ext>
              </a:extLst>
            </p:cNvPr>
            <p:cNvSpPr/>
            <p:nvPr/>
          </p:nvSpPr>
          <p:spPr>
            <a:xfrm>
              <a:off x="9458934" y="396889"/>
              <a:ext cx="565483" cy="31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200" dirty="0"/>
                <a:t>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34660C-65CC-294A-9CDD-355CEF1A258A}"/>
                </a:ext>
              </a:extLst>
            </p:cNvPr>
            <p:cNvSpPr/>
            <p:nvPr/>
          </p:nvSpPr>
          <p:spPr>
            <a:xfrm>
              <a:off x="7145122" y="396889"/>
              <a:ext cx="729818" cy="31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200" dirty="0"/>
                <a:t>2000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2A58CC-1850-2548-BE9F-D112DE802659}"/>
                </a:ext>
              </a:extLst>
            </p:cNvPr>
            <p:cNvSpPr/>
            <p:nvPr/>
          </p:nvSpPr>
          <p:spPr>
            <a:xfrm>
              <a:off x="11586000" y="396889"/>
              <a:ext cx="729818" cy="31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200" dirty="0"/>
                <a:t>-2000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DB8E7AB-029C-1E43-8927-1BFBEBB6F187}"/>
              </a:ext>
            </a:extLst>
          </p:cNvPr>
          <p:cNvSpPr txBox="1"/>
          <p:nvPr/>
        </p:nvSpPr>
        <p:spPr>
          <a:xfrm>
            <a:off x="11129819" y="1667977"/>
            <a:ext cx="76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D5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SSE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99A7592-CC4C-724A-B8B1-C9CF28493367}"/>
              </a:ext>
            </a:extLst>
          </p:cNvPr>
          <p:cNvSpPr/>
          <p:nvPr/>
        </p:nvSpPr>
        <p:spPr>
          <a:xfrm>
            <a:off x="3068202" y="3236935"/>
            <a:ext cx="1046361" cy="273543"/>
          </a:xfrm>
          <a:prstGeom prst="ellipse">
            <a:avLst/>
          </a:prstGeom>
          <a:solidFill>
            <a:schemeClr val="accent4">
              <a:alpha val="32125"/>
            </a:schemeClr>
          </a:solidFill>
          <a:ln w="2222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4F3610-B4C4-4340-9006-950D24110EB5}"/>
              </a:ext>
            </a:extLst>
          </p:cNvPr>
          <p:cNvSpPr/>
          <p:nvPr/>
        </p:nvSpPr>
        <p:spPr>
          <a:xfrm>
            <a:off x="9062392" y="6473623"/>
            <a:ext cx="28248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>
                <a:latin typeface="Century Gothic" panose="020B0502020202020204" pitchFamily="34" charset="0"/>
              </a:rPr>
              <a:t>Plata-Martinez et al. (2021)</a:t>
            </a:r>
            <a:endParaRPr lang="en-AU" sz="1600" dirty="0"/>
          </a:p>
        </p:txBody>
      </p:sp>
      <p:pic>
        <p:nvPicPr>
          <p:cNvPr id="38" name="Picture 2" descr="Question mark PNG">
            <a:extLst>
              <a:ext uri="{FF2B5EF4-FFF2-40B4-BE49-F238E27FC236}">
                <a16:creationId xmlns:a16="http://schemas.microsoft.com/office/drawing/2014/main" id="{506EC044-D8D2-2F4C-B1E7-33E5C4576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85" y="5420724"/>
            <a:ext cx="1835320" cy="1214981"/>
          </a:xfrm>
          <a:prstGeom prst="rect">
            <a:avLst/>
          </a:prstGeom>
          <a:noFill/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C340057-3EC0-6A4F-91CC-6B09DA5383D7}"/>
              </a:ext>
            </a:extLst>
          </p:cNvPr>
          <p:cNvSpPr/>
          <p:nvPr/>
        </p:nvSpPr>
        <p:spPr>
          <a:xfrm>
            <a:off x="-3" y="5687590"/>
            <a:ext cx="44221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115334" dist="56463" dir="3120000" algn="tl" rotWithShape="0">
                    <a:schemeClr val="tx1"/>
                  </a:outerShdw>
                </a:effectLst>
                <a:latin typeface="Tw Cen MT" panose="020B0602020104020603" pitchFamily="34" charset="77"/>
              </a:rPr>
              <a:t>Shallow Tremors</a:t>
            </a:r>
            <a:endParaRPr lang="en-AU" sz="4000" dirty="0">
              <a:solidFill>
                <a:schemeClr val="bg1"/>
              </a:solidFill>
              <a:effectLst>
                <a:outerShdw blurRad="115334" dist="56463" dir="3120000" algn="tl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13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57;p49">
            <a:extLst>
              <a:ext uri="{FF2B5EF4-FFF2-40B4-BE49-F238E27FC236}">
                <a16:creationId xmlns:a16="http://schemas.microsoft.com/office/drawing/2014/main" id="{4582D82B-B0C0-1949-B93D-090095FB4FD3}"/>
              </a:ext>
            </a:extLst>
          </p:cNvPr>
          <p:cNvSpPr txBox="1"/>
          <p:nvPr/>
        </p:nvSpPr>
        <p:spPr>
          <a:xfrm>
            <a:off x="5873108" y="109950"/>
            <a:ext cx="45719" cy="677540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 indent="-457189">
              <a:lnSpc>
                <a:spcPts val="2640"/>
              </a:lnSpc>
              <a:spcBef>
                <a:spcPts val="8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sz="3200" b="1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149465B-BDF9-874B-AC5C-FAB8C197EE8A}"/>
              </a:ext>
            </a:extLst>
          </p:cNvPr>
          <p:cNvSpPr/>
          <p:nvPr/>
        </p:nvSpPr>
        <p:spPr>
          <a:xfrm>
            <a:off x="7007676" y="1042930"/>
            <a:ext cx="4313124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2-8 Hz</a:t>
            </a:r>
          </a:p>
        </p:txBody>
      </p:sp>
      <p:sp>
        <p:nvSpPr>
          <p:cNvPr id="41" name="Google Shape;657;p49">
            <a:extLst>
              <a:ext uri="{FF2B5EF4-FFF2-40B4-BE49-F238E27FC236}">
                <a16:creationId xmlns:a16="http://schemas.microsoft.com/office/drawing/2014/main" id="{603319F9-2449-2E4D-9E4D-3E745E5E1D42}"/>
              </a:ext>
            </a:extLst>
          </p:cNvPr>
          <p:cNvSpPr txBox="1"/>
          <p:nvPr/>
        </p:nvSpPr>
        <p:spPr>
          <a:xfrm>
            <a:off x="-3" y="-5166"/>
            <a:ext cx="12192003" cy="5161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 indent="-457189">
              <a:lnSpc>
                <a:spcPts val="2640"/>
              </a:lnSpc>
              <a:spcBef>
                <a:spcPts val="8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sz="3200" b="1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657;p49">
            <a:extLst>
              <a:ext uri="{FF2B5EF4-FFF2-40B4-BE49-F238E27FC236}">
                <a16:creationId xmlns:a16="http://schemas.microsoft.com/office/drawing/2014/main" id="{A8B2DCE5-0E3E-174A-A7F9-6083B1864002}"/>
              </a:ext>
            </a:extLst>
          </p:cNvPr>
          <p:cNvSpPr txBox="1"/>
          <p:nvPr/>
        </p:nvSpPr>
        <p:spPr>
          <a:xfrm>
            <a:off x="-3" y="570682"/>
            <a:ext cx="6080843" cy="53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 dirty="0">
                <a:solidFill>
                  <a:srgbClr val="73340A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Focal Mechanism</a:t>
            </a:r>
            <a:endParaRPr sz="4000" dirty="0">
              <a:solidFill>
                <a:srgbClr val="73340A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F7839-53E4-BC49-AB28-9D8FAF1A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-5167"/>
            <a:ext cx="9524178" cy="516140"/>
          </a:xfrm>
        </p:spPr>
        <p:txBody>
          <a:bodyPr anchor="ctr">
            <a:normAutofit fontScale="90000"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AU" b="1" dirty="0">
                <a:solidFill>
                  <a:srgbClr val="73340A"/>
                </a:solidFill>
                <a:latin typeface="Century Gothic" panose="020B0502020202020204" pitchFamily="34" charset="0"/>
              </a:rPr>
              <a:t>Method</a:t>
            </a:r>
            <a:r>
              <a:rPr lang="en-AU" sz="3733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</a:t>
            </a:r>
            <a:r>
              <a:rPr lang="en-AU" sz="3733" dirty="0">
                <a:solidFill>
                  <a:schemeClr val="bg1"/>
                </a:solidFill>
                <a:latin typeface="Century Gothic" panose="020B0502020202020204" pitchFamily="34" charset="0"/>
              </a:rPr>
              <a:t>Shallow tremor analysis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2CDF15F-6614-8245-B625-D39347C605BB}"/>
              </a:ext>
            </a:extLst>
          </p:cNvPr>
          <p:cNvSpPr/>
          <p:nvPr/>
        </p:nvSpPr>
        <p:spPr>
          <a:xfrm>
            <a:off x="880009" y="1042930"/>
            <a:ext cx="4313124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wave source polarization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A006C2-5A3A-C74D-9653-BC0FF97345AF}"/>
              </a:ext>
            </a:extLst>
          </p:cNvPr>
          <p:cNvSpPr/>
          <p:nvPr/>
        </p:nvSpPr>
        <p:spPr>
          <a:xfrm>
            <a:off x="1750539" y="1466123"/>
            <a:ext cx="4101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Century Gothic" panose="020B0502020202020204" pitchFamily="34" charset="0"/>
                <a:cs typeface="Damascus" charset="-78"/>
              </a:rPr>
              <a:t>(</a:t>
            </a:r>
            <a:r>
              <a:rPr lang="en-US" sz="1400" i="1" dirty="0" err="1">
                <a:latin typeface="Century Gothic" panose="020B0502020202020204" pitchFamily="34" charset="0"/>
                <a:cs typeface="Damascus" charset="-78"/>
              </a:rPr>
              <a:t>Imanishi</a:t>
            </a:r>
            <a:r>
              <a:rPr lang="en-US" sz="1400" i="1" dirty="0">
                <a:latin typeface="Century Gothic" panose="020B0502020202020204" pitchFamily="34" charset="0"/>
                <a:cs typeface="Damascus" charset="-78"/>
              </a:rPr>
              <a:t> et. al., 2015; </a:t>
            </a:r>
            <a:r>
              <a:rPr lang="en-US" sz="1400" i="1" dirty="0" err="1">
                <a:latin typeface="Century Gothic" panose="020B0502020202020204" pitchFamily="34" charset="0"/>
                <a:cs typeface="Damascus" charset="-78"/>
              </a:rPr>
              <a:t>Ohta</a:t>
            </a:r>
            <a:r>
              <a:rPr lang="en-US" sz="1400" i="1" dirty="0">
                <a:latin typeface="Century Gothic" panose="020B0502020202020204" pitchFamily="34" charset="0"/>
                <a:cs typeface="Damascus" charset="-78"/>
              </a:rPr>
              <a:t> et. al., 2019)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413A30E-3D49-D54C-9866-E2067D5C6A96}"/>
              </a:ext>
            </a:extLst>
          </p:cNvPr>
          <p:cNvGrpSpPr/>
          <p:nvPr/>
        </p:nvGrpSpPr>
        <p:grpSpPr>
          <a:xfrm>
            <a:off x="810392" y="2011594"/>
            <a:ext cx="4321129" cy="2721626"/>
            <a:chOff x="4042258" y="1163779"/>
            <a:chExt cx="4455892" cy="2769446"/>
          </a:xfrm>
        </p:grpSpPr>
        <p:pic>
          <p:nvPicPr>
            <p:cNvPr id="47" name="Picture 46" descr="A picture containing text, businesscard, envelope&#10;&#10;Description automatically generated">
              <a:extLst>
                <a:ext uri="{FF2B5EF4-FFF2-40B4-BE49-F238E27FC236}">
                  <a16:creationId xmlns:a16="http://schemas.microsoft.com/office/drawing/2014/main" id="{A264EC02-19D1-F84A-945A-4D177789C5C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36"/>
            <a:stretch/>
          </p:blipFill>
          <p:spPr>
            <a:xfrm>
              <a:off x="4127962" y="1200834"/>
              <a:ext cx="4370188" cy="2653391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BB62C54-73BA-8445-8019-8F6731C041C2}"/>
                </a:ext>
              </a:extLst>
            </p:cNvPr>
            <p:cNvSpPr/>
            <p:nvPr/>
          </p:nvSpPr>
          <p:spPr>
            <a:xfrm>
              <a:off x="4042258" y="3660989"/>
              <a:ext cx="272236" cy="2722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2F8ABBF-261A-B641-AC08-7E3EB8EC817C}"/>
                </a:ext>
              </a:extLst>
            </p:cNvPr>
            <p:cNvSpPr/>
            <p:nvPr/>
          </p:nvSpPr>
          <p:spPr>
            <a:xfrm>
              <a:off x="4054332" y="1163779"/>
              <a:ext cx="272236" cy="2722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50" name="Picture 4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D906B44-C83F-3D45-9448-EB76698F6E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62"/>
          <a:stretch/>
        </p:blipFill>
        <p:spPr>
          <a:xfrm>
            <a:off x="1338284" y="5605570"/>
            <a:ext cx="3265346" cy="653320"/>
          </a:xfrm>
          <a:prstGeom prst="rect">
            <a:avLst/>
          </a:prstGeom>
        </p:spPr>
      </p:pic>
      <p:sp>
        <p:nvSpPr>
          <p:cNvPr id="51" name="Right Arrow 50">
            <a:extLst>
              <a:ext uri="{FF2B5EF4-FFF2-40B4-BE49-F238E27FC236}">
                <a16:creationId xmlns:a16="http://schemas.microsoft.com/office/drawing/2014/main" id="{46EB480D-8D02-1D4A-8DAC-5AE50CCC38CA}"/>
              </a:ext>
            </a:extLst>
          </p:cNvPr>
          <p:cNvSpPr/>
          <p:nvPr/>
        </p:nvSpPr>
        <p:spPr>
          <a:xfrm rot="5400000">
            <a:off x="2513652" y="4423650"/>
            <a:ext cx="1022648" cy="218285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4F1106-6267-EE4D-ABB1-3726CB4D1678}"/>
              </a:ext>
            </a:extLst>
          </p:cNvPr>
          <p:cNvSpPr/>
          <p:nvPr/>
        </p:nvSpPr>
        <p:spPr>
          <a:xfrm>
            <a:off x="991564" y="5177996"/>
            <a:ext cx="3903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Synthetic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i="1" dirty="0">
                <a:latin typeface="Century Gothic" panose="020B0502020202020204" pitchFamily="34" charset="0"/>
              </a:rPr>
              <a:t>S</a:t>
            </a:r>
            <a:r>
              <a:rPr lang="en-US" sz="2000" dirty="0">
                <a:latin typeface="Century Gothic" panose="020B0502020202020204" pitchFamily="34" charset="0"/>
              </a:rPr>
              <a:t> wave polarizations</a:t>
            </a:r>
            <a:endParaRPr lang="en-A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3DE4B20-46D6-A244-A591-C225BEEF49CB}"/>
                  </a:ext>
                </a:extLst>
              </p:cNvPr>
              <p:cNvSpPr/>
              <p:nvPr/>
            </p:nvSpPr>
            <p:spPr>
              <a:xfrm>
                <a:off x="6726980" y="1502919"/>
                <a:ext cx="4938145" cy="918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GB" sz="24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limLoc m:val="subSup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s-ES" sz="240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  <m:e>
                          <m:sSup>
                            <m:sSup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400" i="1" smtClean="0">
                                  <a:latin typeface="Cambria Math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s-ES" sz="240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240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s-E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r>
                            <a:rPr lang="es-ES" sz="2400" i="1" smtClean="0">
                              <a:latin typeface="Cambria Math" charset="0"/>
                            </a:rPr>
                            <m:t>)</m:t>
                          </m:r>
                          <m:r>
                            <a:rPr lang="en-GB" sz="2400" i="1" smtClean="0"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𝑄</m:t>
                              </m:r>
                            </m:sup>
                          </m:sSup>
                          <m:r>
                            <a:rPr lang="es-ES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3DE4B20-46D6-A244-A591-C225BEEF49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980" y="1502919"/>
                <a:ext cx="4938145" cy="918265"/>
              </a:xfrm>
              <a:prstGeom prst="rect">
                <a:avLst/>
              </a:prstGeom>
              <a:blipFill>
                <a:blip r:embed="rId5"/>
                <a:stretch>
                  <a:fillRect t="-161644" b="-23972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30BB1838-8A1E-AF4D-A6B4-E261F85830C0}"/>
              </a:ext>
            </a:extLst>
          </p:cNvPr>
          <p:cNvSpPr txBox="1"/>
          <p:nvPr/>
        </p:nvSpPr>
        <p:spPr>
          <a:xfrm>
            <a:off x="9274629" y="2232680"/>
            <a:ext cx="260746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400" i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Damascus" charset="-78"/>
              </a:defRPr>
            </a:lvl1pPr>
          </a:lstStyle>
          <a:p>
            <a:r>
              <a:rPr lang="en-AU" dirty="0">
                <a:solidFill>
                  <a:schemeClr val="tx1"/>
                </a:solidFill>
              </a:rPr>
              <a:t>Singh and </a:t>
            </a:r>
            <a:r>
              <a:rPr lang="en-US" dirty="0" err="1">
                <a:solidFill>
                  <a:schemeClr val="tx1"/>
                </a:solidFill>
              </a:rPr>
              <a:t>Ordaz</a:t>
            </a:r>
            <a:r>
              <a:rPr lang="en-US" dirty="0">
                <a:solidFill>
                  <a:schemeClr val="tx1"/>
                </a:solidFill>
              </a:rPr>
              <a:t> (1992)</a:t>
            </a:r>
          </a:p>
          <a:p>
            <a:r>
              <a:rPr lang="en-US" dirty="0">
                <a:solidFill>
                  <a:schemeClr val="tx1"/>
                </a:solidFill>
              </a:rPr>
              <a:t>Yabe et. al. (2019)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DA99F03-4E67-9749-BE35-16120A0E6BD6}"/>
              </a:ext>
            </a:extLst>
          </p:cNvPr>
          <p:cNvSpPr/>
          <p:nvPr/>
        </p:nvSpPr>
        <p:spPr>
          <a:xfrm>
            <a:off x="7772573" y="151789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57" name="Google Shape;657;p49">
            <a:extLst>
              <a:ext uri="{FF2B5EF4-FFF2-40B4-BE49-F238E27FC236}">
                <a16:creationId xmlns:a16="http://schemas.microsoft.com/office/drawing/2014/main" id="{376AEEFC-6C38-3644-B99E-EEE22FA3AE4E}"/>
              </a:ext>
            </a:extLst>
          </p:cNvPr>
          <p:cNvSpPr txBox="1"/>
          <p:nvPr/>
        </p:nvSpPr>
        <p:spPr>
          <a:xfrm>
            <a:off x="6127664" y="570682"/>
            <a:ext cx="6080843" cy="53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 dirty="0">
                <a:solidFill>
                  <a:srgbClr val="73340A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Seismic Energy</a:t>
            </a:r>
            <a:endParaRPr sz="4000" dirty="0">
              <a:solidFill>
                <a:srgbClr val="73340A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316CB50-81A4-634F-B514-D64C14C2F7EC}"/>
              </a:ext>
            </a:extLst>
          </p:cNvPr>
          <p:cNvSpPr/>
          <p:nvPr/>
        </p:nvSpPr>
        <p:spPr>
          <a:xfrm>
            <a:off x="6105956" y="6395737"/>
            <a:ext cx="6173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Scaling parameter: </a:t>
            </a:r>
            <a:r>
              <a:rPr lang="en-GB" dirty="0">
                <a:latin typeface="Century Gothic" panose="020B0502020202020204" pitchFamily="34" charset="0"/>
              </a:rPr>
              <a:t>tremor duration</a:t>
            </a:r>
            <a:endParaRPr lang="en-AU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A94F6B-6D92-B640-99D9-260C6BAA0782}"/>
              </a:ext>
            </a:extLst>
          </p:cNvPr>
          <p:cNvGrpSpPr/>
          <p:nvPr/>
        </p:nvGrpSpPr>
        <p:grpSpPr>
          <a:xfrm>
            <a:off x="6278352" y="3069419"/>
            <a:ext cx="3084044" cy="3299507"/>
            <a:chOff x="130498" y="1376002"/>
            <a:chExt cx="3482057" cy="372532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B1104DD-85E5-6849-9561-3A379947A46D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181749" y="1482435"/>
              <a:ext cx="3430806" cy="3618894"/>
            </a:xfrm>
            <a:prstGeom prst="rect">
              <a:avLst/>
            </a:prstGeom>
          </p:spPr>
        </p:pic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B761998-1D78-3142-9D9C-94B2A651F860}"/>
                </a:ext>
              </a:extLst>
            </p:cNvPr>
            <p:cNvSpPr/>
            <p:nvPr/>
          </p:nvSpPr>
          <p:spPr>
            <a:xfrm>
              <a:off x="130498" y="1376002"/>
              <a:ext cx="283355" cy="4330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8588864F-FB85-134C-BA92-A2D4C7E2586A}"/>
              </a:ext>
            </a:extLst>
          </p:cNvPr>
          <p:cNvSpPr/>
          <p:nvPr/>
        </p:nvSpPr>
        <p:spPr>
          <a:xfrm>
            <a:off x="6917013" y="2846763"/>
            <a:ext cx="4411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Shallow tremor spectrum [2 – 8 Hz]</a:t>
            </a:r>
            <a:endParaRPr lang="en-AU" sz="20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8EB1601-EB60-3347-AA0E-29E6333C6E45}"/>
              </a:ext>
            </a:extLst>
          </p:cNvPr>
          <p:cNvSpPr/>
          <p:nvPr/>
        </p:nvSpPr>
        <p:spPr>
          <a:xfrm>
            <a:off x="9407789" y="4102101"/>
            <a:ext cx="28167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Observed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C000"/>
                </a:solidFill>
                <a:latin typeface="Century Gothic" panose="020B0502020202020204" pitchFamily="34" charset="0"/>
              </a:rPr>
              <a:t>Site effect corr.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  <a:latin typeface="Century Gothic" panose="020B0502020202020204" pitchFamily="34" charset="0"/>
              </a:rPr>
              <a:t>Attenuation corr.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Corrected spectrum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0A3C56B-1514-294B-B5EB-1A030D7A4791}"/>
              </a:ext>
            </a:extLst>
          </p:cNvPr>
          <p:cNvSpPr/>
          <p:nvPr/>
        </p:nvSpPr>
        <p:spPr>
          <a:xfrm>
            <a:off x="1407227" y="6286354"/>
            <a:ext cx="3072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* 180˚ rake ambiguity *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1A9D3-5008-B04A-9A99-A3DA530EA236}"/>
              </a:ext>
            </a:extLst>
          </p:cNvPr>
          <p:cNvSpPr/>
          <p:nvPr/>
        </p:nvSpPr>
        <p:spPr>
          <a:xfrm>
            <a:off x="7717055" y="5630404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[2 – 8 Hz]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96681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EE99459-DDC3-8041-A7D1-655907384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548" y="917848"/>
            <a:ext cx="7075299" cy="58927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954AABF-4DEB-3C44-8B53-0054C5C2B1AE}"/>
              </a:ext>
            </a:extLst>
          </p:cNvPr>
          <p:cNvGrpSpPr/>
          <p:nvPr/>
        </p:nvGrpSpPr>
        <p:grpSpPr>
          <a:xfrm>
            <a:off x="7118549" y="4648339"/>
            <a:ext cx="1601132" cy="1036797"/>
            <a:chOff x="5539795" y="3423995"/>
            <a:chExt cx="1200848" cy="77759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55D7A5-AF81-2C4D-B85C-C2F9828A7D77}"/>
                </a:ext>
              </a:extLst>
            </p:cNvPr>
            <p:cNvGrpSpPr/>
            <p:nvPr/>
          </p:nvGrpSpPr>
          <p:grpSpPr>
            <a:xfrm rot="1957916">
              <a:off x="5539795" y="3423995"/>
              <a:ext cx="63699" cy="777598"/>
              <a:chOff x="981226" y="5441576"/>
              <a:chExt cx="16348" cy="1011002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87878C9-2843-5B41-8E05-821CE33FE1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1226" y="5441576"/>
                <a:ext cx="16348" cy="1011002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ECE348F5-0290-D54B-9E63-DA37B9EDF5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5239" y="5473113"/>
                <a:ext cx="1200" cy="112294"/>
              </a:xfrm>
              <a:prstGeom prst="straightConnector1">
                <a:avLst/>
              </a:prstGeom>
              <a:ln w="34925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D9DE985-07C5-6F47-8F1B-EA6CBA82E399}"/>
                </a:ext>
              </a:extLst>
            </p:cNvPr>
            <p:cNvSpPr/>
            <p:nvPr/>
          </p:nvSpPr>
          <p:spPr>
            <a:xfrm>
              <a:off x="5618606" y="3611570"/>
              <a:ext cx="1122037" cy="577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67" dirty="0"/>
                <a:t>Plate motion</a:t>
              </a:r>
            </a:p>
            <a:p>
              <a:pPr algn="ctr"/>
              <a:r>
                <a:rPr lang="en-US" sz="1467" dirty="0"/>
                <a:t>CO-NA</a:t>
              </a:r>
            </a:p>
            <a:p>
              <a:pPr algn="ctr"/>
              <a:r>
                <a:rPr lang="en-US" sz="1467" dirty="0"/>
                <a:t>(</a:t>
              </a:r>
              <a:r>
                <a:rPr lang="en-US" sz="1467" dirty="0" err="1"/>
                <a:t>Morvel</a:t>
              </a:r>
              <a:r>
                <a:rPr lang="en-US" sz="1467" dirty="0"/>
                <a:t> 56)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C6A2D4B-C0FB-DE40-BE89-09A4A0A18D5F}"/>
              </a:ext>
            </a:extLst>
          </p:cNvPr>
          <p:cNvSpPr txBox="1"/>
          <p:nvPr/>
        </p:nvSpPr>
        <p:spPr>
          <a:xfrm>
            <a:off x="32256" y="829748"/>
            <a:ext cx="527304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2B32"/>
                </a:solidFill>
                <a:latin typeface="Century Gothic" panose="020B0502020202020204" pitchFamily="34" charset="0"/>
              </a:rPr>
              <a:t>Different directions of faulting</a:t>
            </a:r>
          </a:p>
          <a:p>
            <a:pPr marL="457189" indent="-457189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72B32"/>
                </a:solidFill>
                <a:latin typeface="Century Gothic" panose="020B0502020202020204" pitchFamily="34" charset="0"/>
              </a:rPr>
              <a:t>Very low or high dip angle </a:t>
            </a:r>
            <a:br>
              <a:rPr lang="en-US" sz="2000" dirty="0">
                <a:solidFill>
                  <a:srgbClr val="272B32"/>
                </a:solidFill>
                <a:latin typeface="Century Gothic" panose="020B0502020202020204" pitchFamily="34" charset="0"/>
              </a:rPr>
            </a:br>
            <a:r>
              <a:rPr lang="en-US" sz="2000" dirty="0">
                <a:solidFill>
                  <a:srgbClr val="272B32"/>
                </a:solidFill>
                <a:latin typeface="Century Gothic" panose="020B0502020202020204" pitchFamily="34" charset="0"/>
              </a:rPr>
              <a:t>(</a:t>
            </a:r>
            <a:r>
              <a:rPr lang="en-US" dirty="0">
                <a:solidFill>
                  <a:srgbClr val="272B32"/>
                </a:solidFill>
                <a:latin typeface="Century Gothic" panose="020B0502020202020204" pitchFamily="34" charset="0"/>
              </a:rPr>
              <a:t>~20˚or ~80˚)</a:t>
            </a:r>
            <a:endParaRPr lang="en-US" sz="2000" dirty="0">
              <a:solidFill>
                <a:srgbClr val="272B32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DC064A-9455-7842-B085-EC8C1E2E5E3E}"/>
              </a:ext>
            </a:extLst>
          </p:cNvPr>
          <p:cNvSpPr/>
          <p:nvPr/>
        </p:nvSpPr>
        <p:spPr>
          <a:xfrm>
            <a:off x="639167" y="2064633"/>
            <a:ext cx="3784187" cy="338554"/>
          </a:xfrm>
          <a:prstGeom prst="rect">
            <a:avLst/>
          </a:prstGeom>
          <a:gradFill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Subduction strike as reference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73AA14-0D16-6446-8684-F312BA49E298}"/>
              </a:ext>
            </a:extLst>
          </p:cNvPr>
          <p:cNvGrpSpPr/>
          <p:nvPr/>
        </p:nvGrpSpPr>
        <p:grpSpPr>
          <a:xfrm>
            <a:off x="401021" y="2537420"/>
            <a:ext cx="4516814" cy="2190588"/>
            <a:chOff x="375217" y="2944729"/>
            <a:chExt cx="3387610" cy="16429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8182674-EEE4-D94A-BA9A-1BA95642B6AA}"/>
                </a:ext>
              </a:extLst>
            </p:cNvPr>
            <p:cNvGrpSpPr/>
            <p:nvPr/>
          </p:nvGrpSpPr>
          <p:grpSpPr>
            <a:xfrm>
              <a:off x="485287" y="3187270"/>
              <a:ext cx="3146766" cy="1400400"/>
              <a:chOff x="618843" y="848913"/>
              <a:chExt cx="3146766" cy="140040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8AAF6C-40C6-AB4E-80F7-5CC51D29B321}"/>
                  </a:ext>
                </a:extLst>
              </p:cNvPr>
              <p:cNvSpPr txBox="1"/>
              <p:nvPr/>
            </p:nvSpPr>
            <p:spPr>
              <a:xfrm>
                <a:off x="1336890" y="851788"/>
                <a:ext cx="171862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Dip direction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144C59-7D7F-E546-AEC6-83F017EE2FC4}"/>
                  </a:ext>
                </a:extLst>
              </p:cNvPr>
              <p:cNvSpPr txBox="1"/>
              <p:nvPr/>
            </p:nvSpPr>
            <p:spPr>
              <a:xfrm>
                <a:off x="1512323" y="1972314"/>
                <a:ext cx="13945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</a:rPr>
                  <a:t>Slip azimuth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BEDEB68-827D-6348-98FC-E04CC8F06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8843" y="854783"/>
                <a:ext cx="1394532" cy="1394530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8741AC3-926C-5840-8DFD-3B473DED6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5209" y="848913"/>
                <a:ext cx="1400400" cy="1400400"/>
              </a:xfrm>
              <a:prstGeom prst="rect">
                <a:avLst/>
              </a:prstGeom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E592646-FCBA-5144-A8F7-6128D18BC281}"/>
                </a:ext>
              </a:extLst>
            </p:cNvPr>
            <p:cNvSpPr/>
            <p:nvPr/>
          </p:nvSpPr>
          <p:spPr>
            <a:xfrm>
              <a:off x="2122714" y="2944729"/>
              <a:ext cx="1640113" cy="238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67" b="1" dirty="0">
                  <a:solidFill>
                    <a:srgbClr val="272B32"/>
                  </a:solidFill>
                  <a:latin typeface="Century Gothic" panose="020B0502020202020204" pitchFamily="34" charset="0"/>
                </a:rPr>
                <a:t>Auxiliary</a:t>
              </a:r>
              <a:r>
                <a:rPr lang="en-US" sz="1467" dirty="0">
                  <a:solidFill>
                    <a:srgbClr val="272B32"/>
                  </a:solidFill>
                  <a:latin typeface="Century Gothic" panose="020B0502020202020204" pitchFamily="34" charset="0"/>
                </a:rPr>
                <a:t> nodal plane </a:t>
              </a:r>
              <a:endParaRPr lang="en-AU" sz="1467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5350AA4-75E3-8F46-896C-1D764083A9D7}"/>
                </a:ext>
              </a:extLst>
            </p:cNvPr>
            <p:cNvSpPr/>
            <p:nvPr/>
          </p:nvSpPr>
          <p:spPr>
            <a:xfrm>
              <a:off x="375217" y="2944729"/>
              <a:ext cx="1636506" cy="238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67" b="1" dirty="0">
                  <a:solidFill>
                    <a:srgbClr val="272B32"/>
                  </a:solidFill>
                  <a:latin typeface="Century Gothic" panose="020B0502020202020204" pitchFamily="34" charset="0"/>
                </a:rPr>
                <a:t>Principal</a:t>
              </a:r>
              <a:r>
                <a:rPr lang="en-US" sz="1467" dirty="0">
                  <a:solidFill>
                    <a:srgbClr val="272B32"/>
                  </a:solidFill>
                  <a:latin typeface="Century Gothic" panose="020B0502020202020204" pitchFamily="34" charset="0"/>
                </a:rPr>
                <a:t> nodal plane </a:t>
              </a:r>
              <a:endParaRPr lang="en-AU" sz="1467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B52A54-32B1-6A48-A205-EE690916DDB6}"/>
              </a:ext>
            </a:extLst>
          </p:cNvPr>
          <p:cNvGrpSpPr/>
          <p:nvPr/>
        </p:nvGrpSpPr>
        <p:grpSpPr>
          <a:xfrm>
            <a:off x="393868" y="5073063"/>
            <a:ext cx="4519721" cy="1658646"/>
            <a:chOff x="5857131" y="1349932"/>
            <a:chExt cx="3142109" cy="165864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77A7784-6F48-3341-B8A4-A5A922D66C47}"/>
                </a:ext>
              </a:extLst>
            </p:cNvPr>
            <p:cNvSpPr/>
            <p:nvPr/>
          </p:nvSpPr>
          <p:spPr>
            <a:xfrm>
              <a:off x="5870307" y="1349932"/>
              <a:ext cx="3118710" cy="1564043"/>
            </a:xfrm>
            <a:prstGeom prst="rect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0BDF1D-EB86-5C49-B41A-54F4B2134810}"/>
                </a:ext>
              </a:extLst>
            </p:cNvPr>
            <p:cNvSpPr txBox="1"/>
            <p:nvPr/>
          </p:nvSpPr>
          <p:spPr>
            <a:xfrm>
              <a:off x="5883483" y="1808249"/>
              <a:ext cx="311575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entury Gothic" panose="020B0502020202020204" pitchFamily="34" charset="0"/>
                </a:rPr>
                <a:t>Have a </a:t>
              </a:r>
              <a:r>
                <a:rPr lang="en-US" sz="1800" b="1" dirty="0">
                  <a:latin typeface="Century Gothic" panose="020B0502020202020204" pitchFamily="34" charset="0"/>
                </a:rPr>
                <a:t>slip azimuth </a:t>
              </a:r>
              <a:r>
                <a:rPr lang="en-US" sz="1800" dirty="0">
                  <a:latin typeface="Century Gothic" panose="020B0502020202020204" pitchFamily="34" charset="0"/>
                </a:rPr>
                <a:t>following the plate motion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entury Gothic" panose="020B0502020202020204" pitchFamily="34" charset="0"/>
                </a:rPr>
                <a:t>Rupture at the plate interface</a:t>
              </a:r>
            </a:p>
            <a:p>
              <a:endParaRPr lang="en-US" sz="1800" dirty="0">
                <a:latin typeface="Century Gothic" panose="020B0502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BE773B-AF9D-A24B-BD0D-78BAA320B7EC}"/>
                </a:ext>
              </a:extLst>
            </p:cNvPr>
            <p:cNvSpPr/>
            <p:nvPr/>
          </p:nvSpPr>
          <p:spPr>
            <a:xfrm>
              <a:off x="5857131" y="1349932"/>
              <a:ext cx="3131886" cy="40011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Shallow tremors </a:t>
              </a:r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tend to</a:t>
              </a: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:</a:t>
              </a:r>
            </a:p>
          </p:txBody>
        </p:sp>
      </p:grpSp>
      <p:sp>
        <p:nvSpPr>
          <p:cNvPr id="35" name="Google Shape;657;p49">
            <a:extLst>
              <a:ext uri="{FF2B5EF4-FFF2-40B4-BE49-F238E27FC236}">
                <a16:creationId xmlns:a16="http://schemas.microsoft.com/office/drawing/2014/main" id="{36F5A9AC-A4ED-E243-B5E2-7A63C42D231F}"/>
              </a:ext>
            </a:extLst>
          </p:cNvPr>
          <p:cNvSpPr txBox="1"/>
          <p:nvPr/>
        </p:nvSpPr>
        <p:spPr>
          <a:xfrm>
            <a:off x="-3" y="-5166"/>
            <a:ext cx="12192003" cy="5161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 indent="-457189">
              <a:lnSpc>
                <a:spcPts val="2640"/>
              </a:lnSpc>
              <a:spcBef>
                <a:spcPts val="8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sz="3200" b="1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98EC24E-0ED9-A342-96D8-1BABE312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" y="-5167"/>
            <a:ext cx="11501441" cy="516140"/>
          </a:xfrm>
        </p:spPr>
        <p:txBody>
          <a:bodyPr anchor="ctr">
            <a:normAutofit fontScale="90000"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A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Results</a:t>
            </a:r>
            <a:r>
              <a:rPr lang="en-AU" sz="3733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</a:t>
            </a:r>
            <a:r>
              <a:rPr lang="en-AU" sz="3733" dirty="0">
                <a:solidFill>
                  <a:schemeClr val="bg1"/>
                </a:solidFill>
                <a:latin typeface="Century Gothic" panose="020B0502020202020204" pitchFamily="34" charset="0"/>
              </a:rPr>
              <a:t>Shallow tremors </a:t>
            </a:r>
            <a:r>
              <a:rPr lang="en-AU" sz="3733" b="1" dirty="0">
                <a:solidFill>
                  <a:schemeClr val="bg1"/>
                </a:solidFill>
                <a:latin typeface="Century Gothic" panose="020B0502020202020204" pitchFamily="34" charset="0"/>
              </a:rPr>
              <a:t>focal mechanisms</a:t>
            </a:r>
          </a:p>
        </p:txBody>
      </p:sp>
    </p:spTree>
    <p:extLst>
      <p:ext uri="{BB962C8B-B14F-4D97-AF65-F5344CB8AC3E}">
        <p14:creationId xmlns:p14="http://schemas.microsoft.com/office/powerpoint/2010/main" val="250011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657;p49">
            <a:extLst>
              <a:ext uri="{FF2B5EF4-FFF2-40B4-BE49-F238E27FC236}">
                <a16:creationId xmlns:a16="http://schemas.microsoft.com/office/drawing/2014/main" id="{58ACAD1C-04BB-B44B-B5AA-A7FABFAC741C}"/>
              </a:ext>
            </a:extLst>
          </p:cNvPr>
          <p:cNvSpPr txBox="1"/>
          <p:nvPr/>
        </p:nvSpPr>
        <p:spPr>
          <a:xfrm>
            <a:off x="6504147" y="4054359"/>
            <a:ext cx="5658822" cy="863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 indent="-457189">
              <a:lnSpc>
                <a:spcPts val="2640"/>
              </a:lnSpc>
              <a:spcBef>
                <a:spcPts val="8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sz="3200" b="1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73D95-876F-C64D-A5FD-43F1CA019D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" y="675849"/>
            <a:ext cx="5607496" cy="5675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54D71E-C8CF-7143-ABFE-AF5B3E5F8925}"/>
              </a:ext>
            </a:extLst>
          </p:cNvPr>
          <p:cNvGrpSpPr/>
          <p:nvPr/>
        </p:nvGrpSpPr>
        <p:grpSpPr>
          <a:xfrm>
            <a:off x="6692610" y="518610"/>
            <a:ext cx="4825139" cy="3267415"/>
            <a:chOff x="6191223" y="639077"/>
            <a:chExt cx="4825139" cy="32674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99653E-0DB4-944C-8359-A9231C9D75EE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1" t="50000"/>
            <a:stretch/>
          </p:blipFill>
          <p:spPr>
            <a:xfrm>
              <a:off x="6191223" y="639077"/>
              <a:ext cx="4825139" cy="3267415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159C2E0-CB97-8F48-AB55-2C2BB8B36212}"/>
                </a:ext>
              </a:extLst>
            </p:cNvPr>
            <p:cNvGrpSpPr/>
            <p:nvPr/>
          </p:nvGrpSpPr>
          <p:grpSpPr>
            <a:xfrm>
              <a:off x="6772641" y="1289665"/>
              <a:ext cx="481222" cy="461666"/>
              <a:chOff x="4738577" y="3806583"/>
              <a:chExt cx="388902" cy="373097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7B37F4C4-6C30-5E47-9FDF-0939E93D7427}"/>
                  </a:ext>
                </a:extLst>
              </p:cNvPr>
              <p:cNvSpPr/>
              <p:nvPr/>
            </p:nvSpPr>
            <p:spPr>
              <a:xfrm>
                <a:off x="4779774" y="3850732"/>
                <a:ext cx="298238" cy="298238"/>
              </a:xfrm>
              <a:prstGeom prst="ellipse">
                <a:avLst/>
              </a:prstGeom>
              <a:solidFill>
                <a:srgbClr val="FF93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77500" lnSpcReduction="20000"/>
              </a:bodyPr>
              <a:lstStyle/>
              <a:p>
                <a:pPr algn="ctr"/>
                <a:endParaRPr lang="en-AU" sz="1600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4339A4-9790-FE4A-B3E3-D3B1E4BFAAA5}"/>
                  </a:ext>
                </a:extLst>
              </p:cNvPr>
              <p:cNvSpPr txBox="1"/>
              <p:nvPr/>
            </p:nvSpPr>
            <p:spPr>
              <a:xfrm>
                <a:off x="4738577" y="3806583"/>
                <a:ext cx="388902" cy="3730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AU" sz="2400" dirty="0">
                    <a:solidFill>
                      <a:schemeClr val="bg1"/>
                    </a:solidFill>
                  </a:rPr>
                  <a:t>S1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370F902-589D-3D46-9032-2A36BD042793}"/>
                </a:ext>
              </a:extLst>
            </p:cNvPr>
            <p:cNvGrpSpPr/>
            <p:nvPr/>
          </p:nvGrpSpPr>
          <p:grpSpPr>
            <a:xfrm>
              <a:off x="7245839" y="2227942"/>
              <a:ext cx="481222" cy="461665"/>
              <a:chOff x="4614309" y="3858374"/>
              <a:chExt cx="388902" cy="3730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29B044F-184C-C94C-A8A9-69CF8ED3DD50}"/>
                  </a:ext>
                </a:extLst>
              </p:cNvPr>
              <p:cNvSpPr/>
              <p:nvPr/>
            </p:nvSpPr>
            <p:spPr>
              <a:xfrm>
                <a:off x="4659026" y="3904658"/>
                <a:ext cx="298238" cy="29823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77500" lnSpcReduction="20000"/>
              </a:bodyPr>
              <a:lstStyle/>
              <a:p>
                <a:pPr algn="ctr"/>
                <a:endParaRPr lang="en-AU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9D1A93-3400-284F-BE2C-0066F3806068}"/>
                  </a:ext>
                </a:extLst>
              </p:cNvPr>
              <p:cNvSpPr txBox="1"/>
              <p:nvPr/>
            </p:nvSpPr>
            <p:spPr>
              <a:xfrm>
                <a:off x="4614309" y="3858374"/>
                <a:ext cx="388902" cy="3730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>
                    <a:solidFill>
                      <a:schemeClr val="bg1"/>
                    </a:solidFill>
                  </a:rPr>
                  <a:t>S2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1207805-B0A9-1B4F-80CA-8E0B7AE27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90" y="1479595"/>
            <a:ext cx="710240" cy="9943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499AB38-AB9C-7F4C-B671-0322492869D0}"/>
              </a:ext>
            </a:extLst>
          </p:cNvPr>
          <p:cNvSpPr/>
          <p:nvPr/>
        </p:nvSpPr>
        <p:spPr>
          <a:xfrm>
            <a:off x="1894465" y="731729"/>
            <a:ext cx="1454546" cy="437469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Tremor clusters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748485-7E7C-7844-9507-F71C74A15322}"/>
              </a:ext>
            </a:extLst>
          </p:cNvPr>
          <p:cNvSpPr/>
          <p:nvPr/>
        </p:nvSpPr>
        <p:spPr>
          <a:xfrm>
            <a:off x="6502165" y="4037075"/>
            <a:ext cx="3169736" cy="953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Outside the GG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Over large rupture areas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Higher coupling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b="1" dirty="0">
                <a:latin typeface="Century Gothic" panose="020B0502020202020204" pitchFamily="34" charset="0"/>
              </a:rPr>
              <a:t>Recurrence: 3 months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2AEA35-A270-E84F-9982-D4F59827CC52}"/>
              </a:ext>
            </a:extLst>
          </p:cNvPr>
          <p:cNvSpPr/>
          <p:nvPr/>
        </p:nvSpPr>
        <p:spPr>
          <a:xfrm>
            <a:off x="9236793" y="4462438"/>
            <a:ext cx="3028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Longer</a:t>
            </a:r>
            <a:r>
              <a:rPr lang="en-US" sz="2000" dirty="0">
                <a:latin typeface="Century Gothic" panose="020B0502020202020204" pitchFamily="34" charset="0"/>
              </a:rPr>
              <a:t> recurrence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18C11E0-39A5-ED4B-982E-FD49F77F7CDC}"/>
              </a:ext>
            </a:extLst>
          </p:cNvPr>
          <p:cNvSpPr/>
          <p:nvPr/>
        </p:nvSpPr>
        <p:spPr>
          <a:xfrm>
            <a:off x="6008915" y="5897647"/>
            <a:ext cx="588439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MX" sz="1600" b="1" dirty="0">
                <a:latin typeface="Century Gothic" panose="020B0502020202020204" pitchFamily="34" charset="0"/>
              </a:rPr>
              <a:t>Long recurrence period has higher frictional strength, which can support higher stress and radiated more energy </a:t>
            </a:r>
            <a:endParaRPr lang="en-AU" sz="1600" b="1" dirty="0"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D60713-8A90-FB4D-A092-D97C64380E29}"/>
              </a:ext>
            </a:extLst>
          </p:cNvPr>
          <p:cNvSpPr/>
          <p:nvPr/>
        </p:nvSpPr>
        <p:spPr>
          <a:xfrm>
            <a:off x="7274028" y="6574755"/>
            <a:ext cx="51992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i="1" dirty="0">
                <a:solidFill>
                  <a:srgbClr val="0D2A47"/>
                </a:solidFill>
                <a:latin typeface="Avenir Book" panose="02000503020000020003" pitchFamily="2" charset="0"/>
                <a:cs typeface="Damascus" charset="-78"/>
              </a:rPr>
              <a:t>(Brudzinski &amp; Allen, 2007; Yabe &amp; ide, 2014; Yabe at al, 2021)</a:t>
            </a:r>
            <a:endParaRPr lang="en-US" sz="1400" i="1" dirty="0">
              <a:solidFill>
                <a:srgbClr val="0D2A47"/>
              </a:solidFill>
              <a:latin typeface="Avenir Book" panose="02000503020000020003" pitchFamily="2" charset="0"/>
              <a:cs typeface="Damascus" charset="-78"/>
            </a:endParaRPr>
          </a:p>
        </p:txBody>
      </p:sp>
      <p:sp>
        <p:nvSpPr>
          <p:cNvPr id="42" name="Google Shape;657;p49">
            <a:extLst>
              <a:ext uri="{FF2B5EF4-FFF2-40B4-BE49-F238E27FC236}">
                <a16:creationId xmlns:a16="http://schemas.microsoft.com/office/drawing/2014/main" id="{C221C6B0-8A51-5143-80FC-A305714DF34D}"/>
              </a:ext>
            </a:extLst>
          </p:cNvPr>
          <p:cNvSpPr txBox="1"/>
          <p:nvPr/>
        </p:nvSpPr>
        <p:spPr>
          <a:xfrm>
            <a:off x="-3" y="-5166"/>
            <a:ext cx="12192003" cy="5161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 indent="-457189">
              <a:lnSpc>
                <a:spcPts val="2640"/>
              </a:lnSpc>
              <a:spcBef>
                <a:spcPts val="8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sz="3200" b="1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4E4F896E-9305-4940-860D-0896E496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-5167"/>
            <a:ext cx="11401428" cy="516140"/>
          </a:xfrm>
        </p:spPr>
        <p:txBody>
          <a:bodyPr anchor="ctr">
            <a:normAutofit fontScale="90000"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AU" b="1" dirty="0">
                <a:solidFill>
                  <a:srgbClr val="73340A"/>
                </a:solidFill>
                <a:latin typeface="Century Gothic" panose="020B0502020202020204" pitchFamily="34" charset="0"/>
              </a:rPr>
              <a:t>Results</a:t>
            </a:r>
            <a:r>
              <a:rPr lang="en-AU" sz="3733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</a:t>
            </a:r>
            <a:r>
              <a:rPr lang="en-AU" sz="3733" dirty="0">
                <a:solidFill>
                  <a:schemeClr val="bg1"/>
                </a:solidFill>
                <a:latin typeface="Century Gothic" panose="020B0502020202020204" pitchFamily="34" charset="0"/>
              </a:rPr>
              <a:t> Shallow tremors </a:t>
            </a:r>
            <a:r>
              <a:rPr lang="en-AU" sz="3733" b="1" dirty="0">
                <a:solidFill>
                  <a:schemeClr val="bg1"/>
                </a:solidFill>
                <a:latin typeface="Century Gothic" panose="020B0502020202020204" pitchFamily="34" charset="0"/>
              </a:rPr>
              <a:t>radiated seismic energy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9D7C47-F058-BC44-9355-4E57F01E2F5F}"/>
              </a:ext>
            </a:extLst>
          </p:cNvPr>
          <p:cNvGrpSpPr/>
          <p:nvPr/>
        </p:nvGrpSpPr>
        <p:grpSpPr>
          <a:xfrm>
            <a:off x="5768934" y="4117486"/>
            <a:ext cx="674005" cy="658278"/>
            <a:chOff x="4779774" y="3844972"/>
            <a:chExt cx="298238" cy="30399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D59C46F-2D03-7F4C-9B27-800B8E07BA37}"/>
                </a:ext>
              </a:extLst>
            </p:cNvPr>
            <p:cNvSpPr/>
            <p:nvPr/>
          </p:nvSpPr>
          <p:spPr>
            <a:xfrm>
              <a:off x="4779774" y="3850732"/>
              <a:ext cx="298238" cy="298238"/>
            </a:xfrm>
            <a:prstGeom prst="ellipse">
              <a:avLst/>
            </a:prstGeom>
            <a:solidFill>
              <a:srgbClr val="FF93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endParaRPr lang="en-AU" sz="1600" dirty="0">
                <a:solidFill>
                  <a:schemeClr val="accent5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8A76C02-150E-924B-9550-16AA7133501B}"/>
                </a:ext>
              </a:extLst>
            </p:cNvPr>
            <p:cNvSpPr txBox="1"/>
            <p:nvPr/>
          </p:nvSpPr>
          <p:spPr>
            <a:xfrm>
              <a:off x="4791122" y="3844972"/>
              <a:ext cx="278900" cy="2984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3600" dirty="0">
                  <a:solidFill>
                    <a:schemeClr val="bg1"/>
                  </a:solidFill>
                </a:rPr>
                <a:t>S1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D22ED94-7D90-A04B-B522-4DBB9D458432}"/>
              </a:ext>
            </a:extLst>
          </p:cNvPr>
          <p:cNvSpPr/>
          <p:nvPr/>
        </p:nvSpPr>
        <p:spPr>
          <a:xfrm>
            <a:off x="9507847" y="4101243"/>
            <a:ext cx="2486492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Higher energies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59" name="Google Shape;657;p49">
            <a:extLst>
              <a:ext uri="{FF2B5EF4-FFF2-40B4-BE49-F238E27FC236}">
                <a16:creationId xmlns:a16="http://schemas.microsoft.com/office/drawing/2014/main" id="{B41AAA5A-19CD-C34B-89E9-A7106466FD3A}"/>
              </a:ext>
            </a:extLst>
          </p:cNvPr>
          <p:cNvSpPr txBox="1"/>
          <p:nvPr/>
        </p:nvSpPr>
        <p:spPr>
          <a:xfrm>
            <a:off x="6502165" y="4954907"/>
            <a:ext cx="5658822" cy="863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 indent="-457189">
              <a:lnSpc>
                <a:spcPts val="2640"/>
              </a:lnSpc>
              <a:spcBef>
                <a:spcPts val="8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sz="3200" b="1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9588E26-B740-034D-822F-E45E705EFDB4}"/>
              </a:ext>
            </a:extLst>
          </p:cNvPr>
          <p:cNvSpPr/>
          <p:nvPr/>
        </p:nvSpPr>
        <p:spPr>
          <a:xfrm>
            <a:off x="6489134" y="4937624"/>
            <a:ext cx="3493065" cy="953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Inside the GG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Next to a stable sliding region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Lower coupling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b="1" dirty="0">
                <a:latin typeface="Century Gothic" panose="020B0502020202020204" pitchFamily="34" charset="0"/>
              </a:rPr>
              <a:t>Recurrence: 1 month</a:t>
            </a:r>
            <a:endParaRPr lang="en-AU" sz="16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1342460-6DC5-9442-8CF0-79FB69CDB21E}"/>
              </a:ext>
            </a:extLst>
          </p:cNvPr>
          <p:cNvSpPr/>
          <p:nvPr/>
        </p:nvSpPr>
        <p:spPr>
          <a:xfrm>
            <a:off x="9493001" y="5385269"/>
            <a:ext cx="2654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Shorter</a:t>
            </a:r>
            <a:r>
              <a:rPr lang="en-US" sz="2000" dirty="0">
                <a:latin typeface="Century Gothic" panose="020B0502020202020204" pitchFamily="34" charset="0"/>
              </a:rPr>
              <a:t> recurrence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20A473A-BB00-B74F-972B-DF247A0E1CB9}"/>
              </a:ext>
            </a:extLst>
          </p:cNvPr>
          <p:cNvGrpSpPr/>
          <p:nvPr/>
        </p:nvGrpSpPr>
        <p:grpSpPr>
          <a:xfrm>
            <a:off x="5766952" y="5018034"/>
            <a:ext cx="674005" cy="658278"/>
            <a:chOff x="4779774" y="3844972"/>
            <a:chExt cx="298238" cy="303998"/>
          </a:xfrm>
          <a:solidFill>
            <a:schemeClr val="accent1"/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10655ED-4D1B-6348-9FCD-BF035921D3F3}"/>
                </a:ext>
              </a:extLst>
            </p:cNvPr>
            <p:cNvSpPr/>
            <p:nvPr/>
          </p:nvSpPr>
          <p:spPr>
            <a:xfrm>
              <a:off x="4779774" y="3850732"/>
              <a:ext cx="298238" cy="29823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endParaRPr lang="en-AU" sz="1600" dirty="0">
                <a:solidFill>
                  <a:schemeClr val="accent5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FB84A59-ADBC-F14E-B72D-C4557F14FABB}"/>
                </a:ext>
              </a:extLst>
            </p:cNvPr>
            <p:cNvSpPr txBox="1"/>
            <p:nvPr/>
          </p:nvSpPr>
          <p:spPr>
            <a:xfrm>
              <a:off x="4791122" y="3844972"/>
              <a:ext cx="278900" cy="2984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3600" dirty="0">
                  <a:solidFill>
                    <a:schemeClr val="bg1"/>
                  </a:solidFill>
                </a:rPr>
                <a:t>S2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65AB3E8C-C2D9-B441-A0AA-A3F7F65990DA}"/>
              </a:ext>
            </a:extLst>
          </p:cNvPr>
          <p:cNvSpPr/>
          <p:nvPr/>
        </p:nvSpPr>
        <p:spPr>
          <a:xfrm>
            <a:off x="9577232" y="5001791"/>
            <a:ext cx="2486492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Lower energies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3C7FC1A-B43E-72AB-4EE0-44D241AA422C}"/>
              </a:ext>
            </a:extLst>
          </p:cNvPr>
          <p:cNvSpPr/>
          <p:nvPr/>
        </p:nvSpPr>
        <p:spPr>
          <a:xfrm rot="1260377">
            <a:off x="8608315" y="1560579"/>
            <a:ext cx="1280580" cy="413338"/>
          </a:xfrm>
          <a:prstGeom prst="ellipse">
            <a:avLst/>
          </a:prstGeom>
          <a:solidFill>
            <a:schemeClr val="bg1">
              <a:alpha val="32125"/>
            </a:schemeClr>
          </a:solidFill>
          <a:ln w="22225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1357712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F3C24A3-AE78-A440-BE51-295E1D35CB45}"/>
              </a:ext>
            </a:extLst>
          </p:cNvPr>
          <p:cNvSpPr txBox="1"/>
          <p:nvPr/>
        </p:nvSpPr>
        <p:spPr>
          <a:xfrm>
            <a:off x="2617037" y="4754462"/>
            <a:ext cx="695791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73340A"/>
                </a:solidFill>
                <a:latin typeface="Century Gothic" panose="020B0502020202020204" pitchFamily="34" charset="0"/>
              </a:rPr>
              <a:t>Raymundo Plata-Martínez, Yoshihiro Ito</a:t>
            </a:r>
            <a:endParaRPr lang="en-US" sz="2400" b="1" dirty="0">
              <a:solidFill>
                <a:srgbClr val="73340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7A58ADE-10E9-2A4C-814E-7F3F880AF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77" y="132002"/>
            <a:ext cx="1657677" cy="165767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DAEF286-D0F6-4D45-9536-FE9B41D90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535" y="314192"/>
            <a:ext cx="4527464" cy="117261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B810704-7B18-4445-9F63-FF14016A2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96379" l="3416" r="97466">
                        <a14:foregroundMark x1="73223" y1="44832" x2="73223" y2="44832"/>
                        <a14:foregroundMark x1="73223" y1="36471" x2="73223" y2="36471"/>
                        <a14:foregroundMark x1="74601" y1="48387" x2="74601" y2="48387"/>
                        <a14:foregroundMark x1="73829" y1="54641" x2="73829" y2="54641"/>
                        <a14:foregroundMark x1="69421" y1="56090" x2="70028" y2="54641"/>
                        <a14:foregroundMark x1="74050" y1="47926" x2="70248" y2="31929"/>
                        <a14:foregroundMark x1="61212" y1="23107" x2="37851" y2="20474"/>
                        <a14:foregroundMark x1="57245" y1="73009" x2="59008" y2="38841"/>
                        <a14:foregroundMark x1="59008" y1="38841" x2="30579" y2="32785"/>
                        <a14:foregroundMark x1="30579" y1="32785" x2="40220" y2="67742"/>
                        <a14:foregroundMark x1="40220" y1="67742" x2="12176" y2="78934"/>
                        <a14:foregroundMark x1="12176" y1="78934" x2="39284" y2="63594"/>
                        <a14:foregroundMark x1="39284" y1="63594" x2="58127" y2="36735"/>
                        <a14:foregroundMark x1="58127" y1="36735" x2="31019" y2="45425"/>
                        <a14:foregroundMark x1="31019" y1="45425" x2="63802" y2="47136"/>
                        <a14:foregroundMark x1="63802" y1="47136" x2="51240" y2="24029"/>
                        <a14:foregroundMark x1="71019" y1="29296" x2="75482" y2="62673"/>
                        <a14:foregroundMark x1="75482" y1="62673" x2="65840" y2="69190"/>
                        <a14:foregroundMark x1="43416" y1="60632" x2="24628" y2="85912"/>
                        <a14:foregroundMark x1="24628" y1="85912" x2="14050" y2="78736"/>
                        <a14:foregroundMark x1="31019" y1="93351" x2="53223" y2="72943"/>
                        <a14:foregroundMark x1="53223" y1="72943" x2="26226" y2="93088"/>
                        <a14:foregroundMark x1="31460" y1="55563" x2="7824" y2="74194"/>
                        <a14:foregroundMark x1="7824" y1="74194" x2="22810" y2="94075"/>
                        <a14:foregroundMark x1="7052" y1="77551" x2="7218" y2="87097"/>
                        <a14:foregroundMark x1="3416" y1="83805" x2="6446" y2="86438"/>
                        <a14:foregroundMark x1="21433" y1="95721" x2="33223" y2="95984"/>
                        <a14:foregroundMark x1="46006" y1="16656" x2="38237" y2="22581"/>
                        <a14:foregroundMark x1="82204" y1="23305" x2="82204" y2="23305"/>
                        <a14:foregroundMark x1="85399" y1="26399" x2="85399" y2="26399"/>
                        <a14:foregroundMark x1="89201" y1="30744" x2="89201" y2="30744"/>
                        <a14:foregroundMark x1="19890" y1="50099" x2="19890" y2="50099"/>
                        <a14:foregroundMark x1="19118" y1="45227" x2="19118" y2="45227"/>
                        <a14:foregroundMark x1="17466" y1="39434" x2="17466" y2="39434"/>
                        <a14:foregroundMark x1="20055" y1="34101" x2="20055" y2="34101"/>
                        <a14:foregroundMark x1="24353" y1="27650" x2="24353" y2="27650"/>
                        <a14:foregroundMark x1="27163" y1="22317" x2="27163" y2="22317"/>
                        <a14:foregroundMark x1="30689" y1="16524" x2="30689" y2="16524"/>
                        <a14:foregroundMark x1="32893" y1="12772" x2="32893" y2="12772"/>
                        <a14:foregroundMark x1="36639" y1="8953" x2="36639" y2="8953"/>
                        <a14:foregroundMark x1="43361" y1="6057" x2="43361" y2="6057"/>
                        <a14:foregroundMark x1="47438" y1="4542" x2="47438" y2="4542"/>
                        <a14:foregroundMark x1="51680" y1="2962" x2="51680" y2="2962"/>
                        <a14:foregroundMark x1="55592" y1="2765" x2="55592" y2="2765"/>
                        <a14:foregroundMark x1="61763" y1="6517" x2="61763" y2="6517"/>
                        <a14:foregroundMark x1="65840" y1="5859" x2="65840" y2="5859"/>
                        <a14:foregroundMark x1="68650" y1="7439" x2="68650" y2="7439"/>
                        <a14:foregroundMark x1="76474" y1="11850" x2="76474" y2="11850"/>
                        <a14:foregroundMark x1="79614" y1="17182" x2="79614" y2="17182"/>
                        <a14:foregroundMark x1="21763" y1="56748" x2="21763" y2="56748"/>
                        <a14:foregroundMark x1="90579" y1="56748" x2="90579" y2="56748"/>
                        <a14:foregroundMark x1="91129" y1="51876" x2="91129" y2="51876"/>
                        <a14:foregroundMark x1="87438" y1="46544" x2="87438" y2="46544"/>
                        <a14:foregroundMark x1="90799" y1="40092" x2="90799" y2="40092"/>
                        <a14:foregroundMark x1="89477" y1="35879" x2="89477" y2="35879"/>
                        <a14:foregroundMark x1="49862" y1="91903" x2="49862" y2="91903"/>
                        <a14:foregroundMark x1="52617" y1="91903" x2="52617" y2="91903"/>
                        <a14:foregroundMark x1="54711" y1="91903" x2="54711" y2="91903"/>
                        <a14:foregroundMark x1="58953" y1="92363" x2="58953" y2="92363"/>
                        <a14:foregroundMark x1="61928" y1="92561" x2="61928" y2="92561"/>
                        <a14:foregroundMark x1="63085" y1="92561" x2="63085" y2="92561"/>
                        <a14:foregroundMark x1="64573" y1="92561" x2="64573" y2="92561"/>
                        <a14:foregroundMark x1="67328" y1="92561" x2="67328" y2="92561"/>
                        <a14:foregroundMark x1="69752" y1="92363" x2="69752" y2="92363"/>
                        <a14:foregroundMark x1="72562" y1="92100" x2="72562" y2="92100"/>
                        <a14:foregroundMark x1="74601" y1="92824" x2="74601" y2="92824"/>
                        <a14:foregroundMark x1="76253" y1="93022" x2="76253" y2="93022"/>
                        <a14:foregroundMark x1="78678" y1="93022" x2="78678" y2="93022"/>
                        <a14:foregroundMark x1="77025" y1="94141" x2="77025" y2="94141"/>
                        <a14:foregroundMark x1="82755" y1="93022" x2="82755" y2="93022"/>
                        <a14:foregroundMark x1="84298" y1="92824" x2="84298" y2="92824"/>
                        <a14:foregroundMark x1="87824" y1="92824" x2="87824" y2="92824"/>
                        <a14:foregroundMark x1="91129" y1="92824" x2="91129" y2="92824"/>
                        <a14:foregroundMark x1="93223" y1="92561" x2="93223" y2="92561"/>
                        <a14:foregroundMark x1="95647" y1="92561" x2="95647" y2="92561"/>
                        <a14:foregroundMark x1="97466" y1="92561" x2="97466" y2="92561"/>
                        <a14:foregroundMark x1="55262" y1="96379" x2="55262" y2="96379"/>
                        <a14:backgroundMark x1="77410" y1="94141" x2="77410" y2="94141"/>
                        <a14:backgroundMark x1="77741" y1="94602" x2="77741" y2="94602"/>
                        <a14:backgroundMark x1="22149" y1="26991" x2="22149" y2="26991"/>
                        <a14:backgroundMark x1="28815" y1="16985" x2="28815" y2="16985"/>
                        <a14:backgroundMark x1="43361" y1="4279" x2="43361" y2="4279"/>
                        <a14:backgroundMark x1="60826" y1="4542" x2="60826" y2="4542"/>
                        <a14:backgroundMark x1="65675" y1="4542" x2="65675" y2="4542"/>
                        <a14:backgroundMark x1="66061" y1="4740" x2="66061" y2="4740"/>
                        <a14:backgroundMark x1="60661" y1="4937" x2="60661" y2="4937"/>
                        <a14:backgroundMark x1="60826" y1="4937" x2="60826" y2="4937"/>
                        <a14:backgroundMark x1="60826" y1="4937" x2="60826" y2="4937"/>
                        <a14:backgroundMark x1="60661" y1="4937" x2="60661" y2="4937"/>
                        <a14:backgroundMark x1="17300" y1="44766" x2="17300" y2="44766"/>
                        <a14:backgroundMark x1="18953" y1="51020" x2="18953" y2="51020"/>
                        <a14:backgroundMark x1="17631" y1="44964" x2="17631" y2="44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3880" y="143321"/>
            <a:ext cx="1809736" cy="1514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5C528-FAA3-DC4E-B6EC-96AFE65DEA2D}"/>
              </a:ext>
            </a:extLst>
          </p:cNvPr>
          <p:cNvSpPr txBox="1"/>
          <p:nvPr/>
        </p:nvSpPr>
        <p:spPr>
          <a:xfrm>
            <a:off x="1213097" y="2221825"/>
            <a:ext cx="97657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Thank you for</a:t>
            </a:r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your attention</a:t>
            </a:r>
            <a:endParaRPr lang="en-MX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6" name="Picture 2" descr="JAMSTECロゴマーク＜JAMSTECについて＜海洋研究開発機構">
            <a:extLst>
              <a:ext uri="{FF2B5EF4-FFF2-40B4-BE49-F238E27FC236}">
                <a16:creationId xmlns:a16="http://schemas.microsoft.com/office/drawing/2014/main" id="{A9E2D590-CA67-E61C-F2C2-D2CD5279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96889" l="0" r="96444">
                        <a14:foregroundMark x1="69333" y1="82222" x2="69333" y2="82222"/>
                        <a14:foregroundMark x1="48889" y1="81778" x2="48889" y2="81778"/>
                        <a14:foregroundMark x1="69778" y1="70667" x2="47111" y2="79111"/>
                        <a14:foregroundMark x1="55111" y1="80889" x2="33333" y2="83556"/>
                        <a14:foregroundMark x1="76889" y1="88444" x2="42667" y2="94667"/>
                        <a14:foregroundMark x1="42667" y1="94667" x2="25778" y2="90222"/>
                        <a14:foregroundMark x1="25778" y1="90222" x2="13778" y2="78222"/>
                        <a14:foregroundMark x1="13778" y1="78222" x2="6667" y2="62222"/>
                        <a14:foregroundMark x1="6667" y1="62222" x2="4889" y2="45333"/>
                        <a14:foregroundMark x1="4889" y1="45333" x2="9778" y2="28444"/>
                        <a14:foregroundMark x1="9778" y1="28444" x2="21778" y2="16000"/>
                        <a14:foregroundMark x1="21778" y1="16000" x2="36889" y2="8000"/>
                        <a14:foregroundMark x1="36889" y1="8000" x2="54667" y2="7111"/>
                        <a14:foregroundMark x1="54667" y1="7111" x2="71556" y2="9778"/>
                        <a14:foregroundMark x1="71556" y1="9778" x2="85333" y2="21778"/>
                        <a14:foregroundMark x1="85333" y1="21778" x2="91111" y2="38222"/>
                        <a14:foregroundMark x1="91111" y1="38222" x2="92000" y2="55111"/>
                        <a14:foregroundMark x1="92000" y1="55111" x2="88000" y2="72000"/>
                        <a14:foregroundMark x1="88000" y1="72000" x2="76889" y2="86667"/>
                        <a14:foregroundMark x1="76889" y1="86667" x2="51556" y2="83111"/>
                        <a14:foregroundMark x1="51556" y1="83111" x2="36444" y2="65778"/>
                        <a14:foregroundMark x1="36444" y1="65778" x2="29333" y2="31556"/>
                        <a14:foregroundMark x1="29333" y1="31556" x2="52889" y2="20000"/>
                        <a14:foregroundMark x1="52889" y1="20000" x2="69333" y2="28889"/>
                        <a14:foregroundMark x1="69333" y1="28889" x2="72000" y2="46222"/>
                        <a14:foregroundMark x1="72000" y1="46222" x2="62222" y2="73333"/>
                        <a14:foregroundMark x1="62222" y1="73333" x2="33333" y2="76889"/>
                        <a14:foregroundMark x1="33333" y1="76889" x2="16889" y2="56000"/>
                        <a14:foregroundMark x1="16889" y1="56000" x2="26667" y2="39111"/>
                        <a14:foregroundMark x1="26667" y1="39111" x2="47111" y2="32889"/>
                        <a14:foregroundMark x1="47111" y1="32889" x2="68889" y2="40444"/>
                        <a14:foregroundMark x1="68889" y1="40444" x2="61333" y2="58667"/>
                        <a14:foregroundMark x1="61333" y1="58667" x2="14222" y2="30222"/>
                        <a14:foregroundMark x1="14222" y1="30222" x2="36444" y2="37333"/>
                        <a14:foregroundMark x1="36444" y1="37333" x2="56000" y2="37333"/>
                        <a14:foregroundMark x1="56000" y1="37333" x2="59556" y2="59111"/>
                        <a14:foregroundMark x1="59556" y1="59111" x2="56444" y2="81333"/>
                        <a14:foregroundMark x1="56444" y1="81333" x2="74222" y2="73778"/>
                        <a14:foregroundMark x1="74222" y1="73778" x2="81333" y2="56444"/>
                        <a14:foregroundMark x1="81333" y1="56444" x2="83111" y2="36444"/>
                        <a14:foregroundMark x1="83111" y1="36444" x2="72000" y2="20444"/>
                        <a14:foregroundMark x1="72000" y1="20444" x2="52889" y2="8444"/>
                        <a14:foregroundMark x1="58222" y1="59111" x2="43111" y2="69333"/>
                        <a14:foregroundMark x1="43111" y1="69333" x2="15111" y2="73778"/>
                        <a14:foregroundMark x1="7111" y1="72000" x2="3556" y2="52000"/>
                        <a14:foregroundMark x1="3556" y1="52000" x2="4889" y2="40889"/>
                        <a14:foregroundMark x1="444" y1="56444" x2="3111" y2="44889"/>
                        <a14:foregroundMark x1="8889" y1="26222" x2="23111" y2="14222"/>
                        <a14:foregroundMark x1="23111" y1="14222" x2="38222" y2="6667"/>
                        <a14:foregroundMark x1="38222" y1="6667" x2="55111" y2="4889"/>
                        <a14:foregroundMark x1="55111" y1="4889" x2="64889" y2="5778"/>
                        <a14:foregroundMark x1="85333" y1="21333" x2="92889" y2="38222"/>
                        <a14:foregroundMark x1="92889" y1="38222" x2="94222" y2="54222"/>
                        <a14:foregroundMark x1="86222" y1="56000" x2="70667" y2="47556"/>
                        <a14:foregroundMark x1="70667" y1="47556" x2="86667" y2="56000"/>
                        <a14:foregroundMark x1="86667" y1="56000" x2="60000" y2="52000"/>
                        <a14:foregroundMark x1="60000" y1="52000" x2="23556" y2="66222"/>
                        <a14:foregroundMark x1="23556" y1="66222" x2="12000" y2="50667"/>
                        <a14:foregroundMark x1="12000" y1="50667" x2="20000" y2="33333"/>
                        <a14:foregroundMark x1="20000" y1="33333" x2="40000" y2="42667"/>
                        <a14:foregroundMark x1="40000" y1="42667" x2="72444" y2="44444"/>
                        <a14:foregroundMark x1="72444" y1="44444" x2="22667" y2="40000"/>
                        <a14:foregroundMark x1="22667" y1="40000" x2="42667" y2="39111"/>
                        <a14:foregroundMark x1="42667" y1="39111" x2="43556" y2="39111"/>
                        <a14:foregroundMark x1="43556" y1="39111" x2="51111" y2="41778"/>
                        <a14:foregroundMark x1="14222" y1="60000" x2="17778" y2="61333"/>
                        <a14:foregroundMark x1="21333" y1="81333" x2="37778" y2="88000"/>
                        <a14:foregroundMark x1="37778" y1="88000" x2="23111" y2="80000"/>
                        <a14:foregroundMark x1="23111" y1="80000" x2="23111" y2="79111"/>
                        <a14:foregroundMark x1="74222" y1="55556" x2="89778" y2="51556"/>
                        <a14:foregroundMark x1="68889" y1="47111" x2="72889" y2="44444"/>
                        <a14:foregroundMark x1="74222" y1="45778" x2="82222" y2="52444"/>
                        <a14:foregroundMark x1="73333" y1="46222" x2="80000" y2="47556"/>
                        <a14:foregroundMark x1="82667" y1="59556" x2="85778" y2="62222"/>
                        <a14:foregroundMark x1="32444" y1="94222" x2="50222" y2="94667"/>
                        <a14:foregroundMark x1="50222" y1="94667" x2="76444" y2="89333"/>
                        <a14:foregroundMark x1="68889" y1="92889" x2="52444" y2="97333"/>
                        <a14:foregroundMark x1="52444" y1="97333" x2="48889" y2="97333"/>
                        <a14:foregroundMark x1="78667" y1="86667" x2="89778" y2="72000"/>
                        <a14:foregroundMark x1="89778" y1="72000" x2="93778" y2="38222"/>
                        <a14:foregroundMark x1="93778" y1="38222" x2="88889" y2="23556"/>
                        <a14:foregroundMark x1="90667" y1="72000" x2="96000" y2="56000"/>
                        <a14:foregroundMark x1="96000" y1="56000" x2="96444" y2="4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346" y="71659"/>
            <a:ext cx="1657677" cy="165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9AB85A-1D5E-8141-1FC7-439D4169BC25}"/>
              </a:ext>
            </a:extLst>
          </p:cNvPr>
          <p:cNvSpPr txBox="1"/>
          <p:nvPr/>
        </p:nvSpPr>
        <p:spPr>
          <a:xfrm>
            <a:off x="3031060" y="5173125"/>
            <a:ext cx="612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z="2800" dirty="0"/>
              <a:t>raymundo.plata@jamstec.go.jp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67A4F1-83E8-2180-D981-C37D94650CB8}"/>
              </a:ext>
            </a:extLst>
          </p:cNvPr>
          <p:cNvSpPr txBox="1"/>
          <p:nvPr/>
        </p:nvSpPr>
        <p:spPr>
          <a:xfrm>
            <a:off x="1574404" y="6465225"/>
            <a:ext cx="3413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May 24, 2022.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EGU22-6888</a:t>
            </a:r>
            <a:endParaRPr lang="es-ES_tradnl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C26A7A9E-5B80-9F11-FAED-8534D466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" y="5600699"/>
            <a:ext cx="1531540" cy="121443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432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47469</TotalTime>
  <Words>1204</Words>
  <Application>Microsoft Macintosh PowerPoint</Application>
  <PresentationFormat>Widescreen</PresentationFormat>
  <Paragraphs>174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Avenir Book</vt:lpstr>
      <vt:lpstr>Calibri</vt:lpstr>
      <vt:lpstr>Calibri Light</vt:lpstr>
      <vt:lpstr>Cambria Math</vt:lpstr>
      <vt:lpstr>Century Gothic</vt:lpstr>
      <vt:lpstr>Poppins</vt:lpstr>
      <vt:lpstr>Times New Roman</vt:lpstr>
      <vt:lpstr>Tw Cen MT</vt:lpstr>
      <vt:lpstr>Office Theme</vt:lpstr>
      <vt:lpstr>PowerPoint Presentation</vt:lpstr>
      <vt:lpstr>PowerPoint Presentation</vt:lpstr>
      <vt:lpstr>PowerPoint Presentation</vt:lpstr>
      <vt:lpstr>Introduction</vt:lpstr>
      <vt:lpstr>  Method     Shallow tremor analysis</vt:lpstr>
      <vt:lpstr>  Results     Shallow tremors focal mechanisms</vt:lpstr>
      <vt:lpstr>  Results     Shallow tremors radiated seismic energy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RAYMUNDO OMAR PLATA MARTINEZ</dc:creator>
  <cp:lastModifiedBy>RAYMUNDO OMAR PLATA MARTINEZ</cp:lastModifiedBy>
  <cp:revision>366</cp:revision>
  <cp:lastPrinted>2022-05-18T06:41:46Z</cp:lastPrinted>
  <dcterms:created xsi:type="dcterms:W3CDTF">2020-01-06T06:47:45Z</dcterms:created>
  <dcterms:modified xsi:type="dcterms:W3CDTF">2022-05-19T04:53:54Z</dcterms:modified>
</cp:coreProperties>
</file>