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58" r:id="rId5"/>
    <p:sldId id="261" r:id="rId6"/>
    <p:sldId id="262" r:id="rId7"/>
    <p:sldId id="265" r:id="rId8"/>
    <p:sldId id="259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6F0E-D4F7-988B-0180-5B9A84EC1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BE51A-2F08-05B7-A284-02B00B634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5C217-8918-06EB-D6DC-AE17F034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C1685-ECF3-51C0-6CB8-65C8BB4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4EFA-F268-11BE-0E13-5A2C6E62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6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996A-B5A1-EEB9-E0A0-F220FF18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E1245-1E30-CB7F-24FC-88A27082E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76FA3-7878-0ED6-3F1A-85D6C3020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46E9-43F3-1F95-C70A-69D4EA11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CB91C-440D-CDC6-6DEC-74545659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CEB5F-608D-724B-BDD7-CB44F3F33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FD7FB-3A48-D790-E75F-655C9CB8D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1CD04-6D1E-5BC8-FF95-39E796C5C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B3B89-ED80-7868-3A96-4DEEFDA3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89243-3C4D-A26F-D9D4-2655B780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7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8748-4EB4-6A10-9E90-97E346F10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A8F35-71CA-3298-7BA6-11CA0C780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C5361-8E63-28B4-00FE-3854023F8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2BDC0-7726-FAF2-D23F-773BFEA6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B149E-C63E-8EEB-D9FB-53F390BB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8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C23D-D440-1892-8C83-FB019E9D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89426-329C-51F5-94EF-C7826F10C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2BC88-D054-EF48-46F2-C3A8858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58238-DBB5-2ADA-FB9B-9A283E3F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8DCB-CA51-5C46-6EA5-7B92268D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8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5E049-00D9-2340-EA36-92EC045C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8D84B-A4FB-7699-A824-ED16DB7B5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5E4B6-C168-0D6D-4BB1-99F7EEC10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B6E2E-82D8-8F68-C986-703C6CBF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ED029-7F98-0F72-EFC5-25C5CBA3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A04C0-7F2F-A98B-C827-67E19DC2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8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07CC-CE82-2F15-CA2D-36127950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838AB-02B1-7054-0157-D1D72A4EF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1EBFB-50DE-1DF2-09DE-64FA79E73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43F59-9DF2-FD0D-895B-B1158100F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B51DD-37C0-6C3F-AA61-E3E6F8B82D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EACC3-EF0F-FA5E-C290-A0C9594E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BA2725-E16E-5BDC-6885-26C077FF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E9FBAA-0B02-9158-D653-56B6CE2B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8152-F7BC-0B64-5FF8-331B84D0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287C2-9047-1C50-0D43-378DEF6E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3A4B6-E703-3CED-A0DE-7826ED8C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9D193-859A-56AA-AB65-25F35D2C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6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4A823-124C-CE5B-9A05-B8FAFC00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87BAC-B900-F0DE-2BC1-800A2D1D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9892E-8C1D-53D8-9A6B-7BB7176D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9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3F05-B79F-E18B-93D2-F32FCCC3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D6EB-6925-04EB-0C07-6983EBBC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F710F-9979-C919-99D4-899987379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952B8-5B3D-9A55-3126-E2347C1A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29629-4548-6BAF-C8B8-37DBAEE1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7DBE3-3D4B-3C2D-EB8D-8D8D9ED8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3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277A-CACC-E7D1-D09B-79DC61E5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F8C69-7AF9-C65C-E54D-691AC9F7A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DB66C-270F-CC0E-DCBB-09148926B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20A4F-C56A-0C07-DCEF-DC4611E5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80E82-869E-9CD0-45FA-DB184DC6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5691-D8D4-FFE0-278B-592266CF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BF8C2-4482-CF6D-9F32-2155CFEA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A0428-49CE-7E66-C265-E74A99DF9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4B533-D268-00AB-3B81-AE7578A1D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452EB-F404-4CF5-863B-3805FDD1431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CC9DF-BE97-3264-AA05-BF551FF63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58941-D123-9CA5-7684-F1B3058BB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A695A-56CD-4C32-9197-337A0ED4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4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D872-A8E5-D8E6-D3D8-ECAFE096B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319" y="659370"/>
            <a:ext cx="10480098" cy="152816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satellite and reanalysis precipitation products for hydrological modeling in the data-scarce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Porij</a:t>
            </a:r>
            <a:r>
              <a:rPr lang="et-EE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catchment, Estonia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87607-DEFA-5735-BCC5-8567316A4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341" y="3021201"/>
            <a:ext cx="10010002" cy="245899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Desalew Meseret Moges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Alexander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Kmoch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Evelyn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Uuemaa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Geography, Institute of Ecology and Earth Sciences, University of Tartu, </a:t>
            </a:r>
            <a:r>
              <a:rPr lang="en-US" sz="1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Vanemuise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46, Tartu 51003, Estonia</a:t>
            </a:r>
            <a:endParaRPr lang="et-EE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43AA58-3676-9811-A903-92160E6225DF}"/>
              </a:ext>
            </a:extLst>
          </p:cNvPr>
          <p:cNvSpPr txBox="1"/>
          <p:nvPr/>
        </p:nvSpPr>
        <p:spPr>
          <a:xfrm>
            <a:off x="7947483" y="6143888"/>
            <a:ext cx="4103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Vienna, Austria | 27 May 2022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GU General Assembly 2022 – International GNSS Service">
            <a:extLst>
              <a:ext uri="{FF2B5EF4-FFF2-40B4-BE49-F238E27FC236}">
                <a16:creationId xmlns:a16="http://schemas.microsoft.com/office/drawing/2014/main" id="{982E527B-61E0-F380-2E35-B5C7D592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76" y="5856113"/>
            <a:ext cx="2673061" cy="9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obilitas + EL_EN">
            <a:extLst>
              <a:ext uri="{FF2B5EF4-FFF2-40B4-BE49-F238E27FC236}">
                <a16:creationId xmlns:a16="http://schemas.microsoft.com/office/drawing/2014/main" id="{ADB08895-617D-7A12-CFDC-5B535A65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66" y="6005161"/>
            <a:ext cx="932996" cy="7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Tartu - Short Term Programs">
            <a:extLst>
              <a:ext uri="{FF2B5EF4-FFF2-40B4-BE49-F238E27FC236}">
                <a16:creationId xmlns:a16="http://schemas.microsoft.com/office/drawing/2014/main" id="{A2C82A79-E4AD-C8DC-9C8E-AC04CDAEE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4" b="21882"/>
          <a:stretch/>
        </p:blipFill>
        <p:spPr bwMode="auto">
          <a:xfrm>
            <a:off x="4264735" y="6068291"/>
            <a:ext cx="1981200" cy="5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6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BF788-678B-5559-961B-5375AF977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83" y="1217946"/>
            <a:ext cx="7198468" cy="269257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for hydrological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endParaRPr lang="et-E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Gauge-based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scarce</a:t>
            </a:r>
            <a:r>
              <a:rPr lang="et-EE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unevenly distributed</a:t>
            </a:r>
            <a:endParaRPr lang="et-E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atellite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reanalysis precipitation 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(SRP)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as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</a:p>
          <a:p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</a:t>
            </a:r>
            <a:r>
              <a:rPr lang="et-EE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SRP products 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crucial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F109D-AD51-089F-3693-E09FF92DDE6A}"/>
              </a:ext>
            </a:extLst>
          </p:cNvPr>
          <p:cNvSpPr txBox="1"/>
          <p:nvPr/>
        </p:nvSpPr>
        <p:spPr>
          <a:xfrm>
            <a:off x="661481" y="429669"/>
            <a:ext cx="2723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326B24C-14B3-B505-6438-ED3974AB1C23}"/>
              </a:ext>
            </a:extLst>
          </p:cNvPr>
          <p:cNvSpPr txBox="1">
            <a:spLocks/>
          </p:cNvSpPr>
          <p:nvPr/>
        </p:nvSpPr>
        <p:spPr>
          <a:xfrm>
            <a:off x="340469" y="5202941"/>
            <a:ext cx="7047018" cy="1400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2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accurate can SRP products estimate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precipitation 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events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compared with gauge data?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2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reliable are SRP products in simulating streamflow?</a:t>
            </a:r>
            <a:endParaRPr lang="en-US" sz="20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 descr="Map&#10;&#10;Description automatically generated">
            <a:extLst>
              <a:ext uri="{FF2B5EF4-FFF2-40B4-BE49-F238E27FC236}">
                <a16:creationId xmlns:a16="http://schemas.microsoft.com/office/drawing/2014/main" id="{2EFD838B-1DBB-060B-74E0-BEE6106DB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7" t="24033" r="6015"/>
          <a:stretch/>
        </p:blipFill>
        <p:spPr>
          <a:xfrm>
            <a:off x="8035047" y="677737"/>
            <a:ext cx="3433864" cy="3486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" name="Picture 53" descr="A picture containing sky, text, outdoor&#10;&#10;Description automatically generated">
            <a:extLst>
              <a:ext uri="{FF2B5EF4-FFF2-40B4-BE49-F238E27FC236}">
                <a16:creationId xmlns:a16="http://schemas.microsoft.com/office/drawing/2014/main" id="{263ED01B-A36D-E6CC-D39D-FAB695843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73" y="4328807"/>
            <a:ext cx="2771681" cy="231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Arrow: Down 54">
            <a:extLst>
              <a:ext uri="{FF2B5EF4-FFF2-40B4-BE49-F238E27FC236}">
                <a16:creationId xmlns:a16="http://schemas.microsoft.com/office/drawing/2014/main" id="{49A934A8-5FFC-1C2F-D705-D5FD6B0C9F71}"/>
              </a:ext>
            </a:extLst>
          </p:cNvPr>
          <p:cNvSpPr/>
          <p:nvPr/>
        </p:nvSpPr>
        <p:spPr>
          <a:xfrm>
            <a:off x="2372914" y="4164295"/>
            <a:ext cx="1011889" cy="903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137E8-E793-211B-9791-22AC87BF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2" y="603114"/>
            <a:ext cx="10797208" cy="808243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917F4-FC14-CE1F-309A-A466BACAB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2" y="1948070"/>
            <a:ext cx="3571458" cy="475090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t-EE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Selection of SRP products</a:t>
            </a:r>
            <a:endParaRPr lang="en-US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 satellite precipitation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6875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SM2RASC (0.1</a:t>
            </a:r>
            <a:r>
              <a:rPr lang="et-EE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6875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IMERG (0.1</a:t>
            </a:r>
            <a:r>
              <a:rPr lang="et-EE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6875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PERSIANN-CDR (0.25</a:t>
            </a:r>
            <a:r>
              <a:rPr lang="et-EE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6875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CMORPH-CRT  (0.25</a:t>
            </a:r>
            <a:r>
              <a:rPr lang="et-EE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reanalysis precipitation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88925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ERA5 (~ 0.7</a:t>
            </a:r>
            <a:r>
              <a:rPr lang="et-EE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50A0BB-1A93-421F-E5E1-8271CDF27A55}"/>
              </a:ext>
            </a:extLst>
          </p:cNvPr>
          <p:cNvSpPr txBox="1">
            <a:spLocks/>
          </p:cNvSpPr>
          <p:nvPr/>
        </p:nvSpPr>
        <p:spPr>
          <a:xfrm>
            <a:off x="4197625" y="1948069"/>
            <a:ext cx="3448878" cy="47509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t-EE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Precipitation evaluation </a:t>
            </a:r>
            <a:endParaRPr lang="en-US" sz="18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</a:t>
            </a:r>
            <a:r>
              <a:rPr lang="et-E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temporal scales </a:t>
            </a:r>
            <a:endParaRPr lang="en-US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6875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daily, monthly, seasonal 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</a:t>
            </a:r>
            <a:r>
              <a:rPr lang="et-E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categorical metrics </a:t>
            </a:r>
          </a:p>
          <a:p>
            <a:pPr marL="396875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POD, FAR, CSI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</a:t>
            </a:r>
            <a:r>
              <a:rPr lang="et-E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continuous metrics </a:t>
            </a:r>
          </a:p>
          <a:p>
            <a:pPr marL="347663" marR="0" indent="-179388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r,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RMSE</a:t>
            </a:r>
            <a:r>
              <a:rPr lang="et-EE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</a:t>
            </a:r>
            <a:r>
              <a:rPr lang="et-EE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</a:t>
            </a:r>
            <a:r>
              <a:rPr lang="et-E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density functions (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PDFs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t-EE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Taylor diagrams</a:t>
            </a:r>
            <a:endParaRPr lang="et-EE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F18D37-2393-8AD6-821F-F3BD4DE9FC71}"/>
              </a:ext>
            </a:extLst>
          </p:cNvPr>
          <p:cNvSpPr txBox="1">
            <a:spLocks/>
          </p:cNvSpPr>
          <p:nvPr/>
        </p:nvSpPr>
        <p:spPr>
          <a:xfrm>
            <a:off x="7716077" y="1948069"/>
            <a:ext cx="4131365" cy="4750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t-EE" sz="21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Hydrological modeling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used SWAT model </a:t>
            </a: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streamflow simulation (</a:t>
            </a:r>
            <a:r>
              <a:rPr lang="et-EE" sz="2100" dirty="0">
                <a:latin typeface="Arial" panose="020B0604020202020204" pitchFamily="34" charset="0"/>
                <a:cs typeface="Arial" panose="020B0604020202020204" pitchFamily="34" charset="0"/>
              </a:rPr>
              <a:t>2008-2019</a:t>
            </a: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ix models were built (one for each </a:t>
            </a:r>
            <a:r>
              <a:rPr lang="en-US" sz="21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product)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SWAT-CUP was used for model calibration and validation (monthly)</a:t>
            </a:r>
            <a:endParaRPr lang="en-US" sz="2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 metrics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NSE</a:t>
            </a: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(objective function)</a:t>
            </a:r>
            <a:endParaRPr lang="en-US" sz="2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21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P-value</a:t>
            </a: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t-EE" sz="21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t-test</a:t>
            </a: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(parameter sensitivity analysis)</a:t>
            </a:r>
            <a:endParaRPr lang="en-US" sz="2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P-factor, R-factor (</a:t>
            </a:r>
            <a:r>
              <a:rPr lang="en-US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uncertainty</a:t>
            </a:r>
            <a:r>
              <a:rPr lang="et-EE" sz="2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DB3041-21BD-7883-ECD0-60EE853BCFC8}"/>
              </a:ext>
            </a:extLst>
          </p:cNvPr>
          <p:cNvSpPr/>
          <p:nvPr/>
        </p:nvSpPr>
        <p:spPr>
          <a:xfrm>
            <a:off x="556592" y="1411358"/>
            <a:ext cx="3571458" cy="447257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EC25DA3-5091-0BAB-AF52-571B7B4511A8}"/>
              </a:ext>
            </a:extLst>
          </p:cNvPr>
          <p:cNvSpPr/>
          <p:nvPr/>
        </p:nvSpPr>
        <p:spPr>
          <a:xfrm>
            <a:off x="4197625" y="1411359"/>
            <a:ext cx="3448877" cy="44725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15F30C4-A940-625E-7BE6-3CEB7426BD29}"/>
              </a:ext>
            </a:extLst>
          </p:cNvPr>
          <p:cNvSpPr/>
          <p:nvPr/>
        </p:nvSpPr>
        <p:spPr>
          <a:xfrm>
            <a:off x="7716076" y="1411358"/>
            <a:ext cx="4131365" cy="447257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8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3DFD5EE3-AB26-E209-2D75-0C0516BF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5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8D85DD-DAC8-6B17-4767-3903545DCEDA}"/>
              </a:ext>
            </a:extLst>
          </p:cNvPr>
          <p:cNvGrpSpPr/>
          <p:nvPr/>
        </p:nvGrpSpPr>
        <p:grpSpPr>
          <a:xfrm>
            <a:off x="5590747" y="1561163"/>
            <a:ext cx="5975439" cy="3975305"/>
            <a:chOff x="5653759" y="1359684"/>
            <a:chExt cx="6389695" cy="4639016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2DDDCE7D-1529-B503-CA5B-79A7F1DB1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4978" y="1664170"/>
              <a:ext cx="2039072" cy="1711754"/>
            </a:xfrm>
            <a:prstGeom prst="rect">
              <a:avLst/>
            </a:prstGeom>
          </p:spPr>
        </p:pic>
        <p:pic>
          <p:nvPicPr>
            <p:cNvPr id="20" name="Picture 19" descr="Chart&#10;&#10;Description automatically generated">
              <a:extLst>
                <a:ext uri="{FF2B5EF4-FFF2-40B4-BE49-F238E27FC236}">
                  <a16:creationId xmlns:a16="http://schemas.microsoft.com/office/drawing/2014/main" id="{1DD82501-3F80-7126-5B1E-8121A3733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759" y="2932778"/>
              <a:ext cx="2070291" cy="1711755"/>
            </a:xfrm>
            <a:prstGeom prst="rect">
              <a:avLst/>
            </a:prstGeom>
          </p:spPr>
        </p:pic>
        <p:pic>
          <p:nvPicPr>
            <p:cNvPr id="21" name="Picture 20" descr="Chart&#10;&#10;Description automatically generated">
              <a:extLst>
                <a:ext uri="{FF2B5EF4-FFF2-40B4-BE49-F238E27FC236}">
                  <a16:creationId xmlns:a16="http://schemas.microsoft.com/office/drawing/2014/main" id="{FC0C6459-33B5-BA53-5757-33150FD20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966" y="4185338"/>
              <a:ext cx="2039072" cy="1813362"/>
            </a:xfrm>
            <a:prstGeom prst="rect">
              <a:avLst/>
            </a:prstGeom>
          </p:spPr>
        </p:pic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46D80587-FBA6-9EEE-659B-A2B6E71FC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216" y="1668244"/>
              <a:ext cx="2139800" cy="1707679"/>
            </a:xfrm>
            <a:prstGeom prst="rect">
              <a:avLst/>
            </a:prstGeom>
          </p:spPr>
        </p:pic>
        <p:pic>
          <p:nvPicPr>
            <p:cNvPr id="28" name="Picture 27" descr="Chart, scatter chart&#10;&#10;Description automatically generated">
              <a:extLst>
                <a:ext uri="{FF2B5EF4-FFF2-40B4-BE49-F238E27FC236}">
                  <a16:creationId xmlns:a16="http://schemas.microsoft.com/office/drawing/2014/main" id="{D6C82F31-0A25-601D-2776-9B0679D75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237" y="2925170"/>
              <a:ext cx="2175779" cy="1711750"/>
            </a:xfrm>
            <a:prstGeom prst="rect">
              <a:avLst/>
            </a:prstGeom>
          </p:spPr>
        </p:pic>
        <p:pic>
          <p:nvPicPr>
            <p:cNvPr id="29" name="Picture 28" descr="Chart&#10;&#10;Description automatically generated">
              <a:extLst>
                <a:ext uri="{FF2B5EF4-FFF2-40B4-BE49-F238E27FC236}">
                  <a16:creationId xmlns:a16="http://schemas.microsoft.com/office/drawing/2014/main" id="{C79863C6-1384-7EB5-78B5-83904DC0F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864" y="4186167"/>
              <a:ext cx="2145573" cy="1812533"/>
            </a:xfrm>
            <a:prstGeom prst="rect">
              <a:avLst/>
            </a:prstGeom>
          </p:spPr>
        </p:pic>
        <p:pic>
          <p:nvPicPr>
            <p:cNvPr id="24" name="Picture 2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D44F0D8-05F8-A370-5E04-4EFA8125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6735" y="1664170"/>
              <a:ext cx="2072425" cy="1707678"/>
            </a:xfrm>
            <a:prstGeom prst="rect">
              <a:avLst/>
            </a:prstGeom>
          </p:spPr>
        </p:pic>
        <p:pic>
          <p:nvPicPr>
            <p:cNvPr id="36" name="Picture 35" descr="Chart&#10;&#10;Description automatically generated">
              <a:extLst>
                <a:ext uri="{FF2B5EF4-FFF2-40B4-BE49-F238E27FC236}">
                  <a16:creationId xmlns:a16="http://schemas.microsoft.com/office/drawing/2014/main" id="{2361A7E8-6FAC-885D-C806-28CDF711A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781" y="2911882"/>
              <a:ext cx="2093380" cy="1713601"/>
            </a:xfrm>
            <a:prstGeom prst="rect">
              <a:avLst/>
            </a:prstGeom>
          </p:spPr>
        </p:pic>
        <p:pic>
          <p:nvPicPr>
            <p:cNvPr id="37" name="Picture 36" descr="Chart&#10;&#10;Description automatically generated">
              <a:extLst>
                <a:ext uri="{FF2B5EF4-FFF2-40B4-BE49-F238E27FC236}">
                  <a16:creationId xmlns:a16="http://schemas.microsoft.com/office/drawing/2014/main" id="{599E9563-AF0A-834C-A33D-0CD5DBB17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1028" y="4171528"/>
              <a:ext cx="2038132" cy="182717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CFDA4A-657C-E95A-AF69-72CEF0167685}"/>
                </a:ext>
              </a:extLst>
            </p:cNvPr>
            <p:cNvSpPr txBox="1"/>
            <p:nvPr/>
          </p:nvSpPr>
          <p:spPr>
            <a:xfrm>
              <a:off x="5720548" y="1359684"/>
              <a:ext cx="2139800" cy="27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t-EE" sz="105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Low intensity (&lt;1 mm/d)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612178E-1BBC-18C7-BCA2-7ADCE836E695}"/>
                </a:ext>
              </a:extLst>
            </p:cNvPr>
            <p:cNvSpPr txBox="1"/>
            <p:nvPr/>
          </p:nvSpPr>
          <p:spPr>
            <a:xfrm>
              <a:off x="7811892" y="1363139"/>
              <a:ext cx="2282339" cy="263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t-EE" sz="1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Moderate</a:t>
              </a:r>
              <a:r>
                <a:rPr lang="et-EE" sz="1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intensity (1-5 mm/d)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0640ED7-4C55-D76E-7E63-6D71995467AA}"/>
                </a:ext>
              </a:extLst>
            </p:cNvPr>
            <p:cNvSpPr txBox="1"/>
            <p:nvPr/>
          </p:nvSpPr>
          <p:spPr>
            <a:xfrm>
              <a:off x="9971028" y="1361505"/>
              <a:ext cx="2072426" cy="27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t-EE" sz="105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High</a:t>
              </a:r>
              <a:r>
                <a:rPr lang="et-EE" sz="105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intensity (&gt;5 mm/d)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05062DF-3B04-857F-C1F7-80A408B71E4A}"/>
              </a:ext>
            </a:extLst>
          </p:cNvPr>
          <p:cNvSpPr txBox="1"/>
          <p:nvPr/>
        </p:nvSpPr>
        <p:spPr>
          <a:xfrm>
            <a:off x="5595527" y="5705364"/>
            <a:ext cx="65104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exhibited low detection accuracies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all intensities</a:t>
            </a:r>
          </a:p>
          <a:p>
            <a:pPr marL="514350" indent="-171450">
              <a:buFont typeface="Wingdings" panose="05000000000000000000" pitchFamily="2" charset="2"/>
              <a:buChar char="ü"/>
            </a:pP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POD and CSI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(&lt;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514350" indent="-171450">
              <a:buFont typeface="Wingdings" panose="05000000000000000000" pitchFamily="2" charset="2"/>
              <a:buChar char="ü"/>
            </a:pP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(&gt;0.5)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t-EE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IMERG perform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best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CMORPH-CRT</a:t>
            </a:r>
            <a:r>
              <a:rPr lang="et-EE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E83AA3-CE45-DB14-EEAA-0AA39D36FA6F}"/>
              </a:ext>
            </a:extLst>
          </p:cNvPr>
          <p:cNvSpPr txBox="1"/>
          <p:nvPr/>
        </p:nvSpPr>
        <p:spPr>
          <a:xfrm>
            <a:off x="517363" y="5536469"/>
            <a:ext cx="4537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t-E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60% of precipitation </a:t>
            </a:r>
            <a:r>
              <a:rPr lang="et-E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occurred within a range of </a:t>
            </a:r>
            <a:r>
              <a:rPr lang="en-US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&lt;1 mm/day</a:t>
            </a:r>
            <a:endParaRPr lang="et-EE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Occurrence</a:t>
            </a:r>
            <a:r>
              <a:rPr lang="et-E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frequency decreased with increasing intensity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E9FFB-35FD-E2EB-CE9E-1FBA0F217F1A}"/>
              </a:ext>
            </a:extLst>
          </p:cNvPr>
          <p:cNvSpPr txBox="1"/>
          <p:nvPr/>
        </p:nvSpPr>
        <p:spPr>
          <a:xfrm>
            <a:off x="517363" y="570617"/>
            <a:ext cx="921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Daily precipitation comparison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98F481-43C9-1117-8A70-278F05DD52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9" y="1561164"/>
            <a:ext cx="4274658" cy="38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59E84D58-62C6-238B-8AFF-28719B869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3" y="1779104"/>
            <a:ext cx="5957707" cy="3827230"/>
          </a:xfr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569038D9-A57B-F93C-DAFE-3ADE932A1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80" y="1888794"/>
            <a:ext cx="4910815" cy="3574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B67720-B421-00F2-7C42-EFD1BBAA0D04}"/>
              </a:ext>
            </a:extLst>
          </p:cNvPr>
          <p:cNvSpPr txBox="1"/>
          <p:nvPr/>
        </p:nvSpPr>
        <p:spPr>
          <a:xfrm>
            <a:off x="882468" y="5837095"/>
            <a:ext cx="81296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products showed better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</a:t>
            </a:r>
            <a:r>
              <a:rPr lang="et-E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summer (JJA)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weaker in winter</a:t>
            </a:r>
            <a:r>
              <a:rPr lang="et-E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(JFD)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IMERG was best and CMORPH</a:t>
            </a:r>
            <a:r>
              <a:rPr lang="et-E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-CRT </a:t>
            </a:r>
            <a:r>
              <a:rPr lang="et-EE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</a:t>
            </a:r>
            <a:endParaRPr lang="et-E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A1C8A3-F7D0-A364-5031-4369252595EB}"/>
              </a:ext>
            </a:extLst>
          </p:cNvPr>
          <p:cNvSpPr txBox="1"/>
          <p:nvPr/>
        </p:nvSpPr>
        <p:spPr>
          <a:xfrm>
            <a:off x="620893" y="611593"/>
            <a:ext cx="921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Monthly precipitation comparison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52FE41-4A2E-77E0-8D49-476D6B17F02D}"/>
              </a:ext>
            </a:extLst>
          </p:cNvPr>
          <p:cNvGrpSpPr/>
          <p:nvPr/>
        </p:nvGrpSpPr>
        <p:grpSpPr>
          <a:xfrm>
            <a:off x="3657599" y="2922104"/>
            <a:ext cx="904461" cy="2427828"/>
            <a:chOff x="3657599" y="2922104"/>
            <a:chExt cx="904461" cy="242782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2AE30FD-D3CB-8279-4D63-B3E38F3C74FC}"/>
                </a:ext>
              </a:extLst>
            </p:cNvPr>
            <p:cNvSpPr/>
            <p:nvPr/>
          </p:nvSpPr>
          <p:spPr>
            <a:xfrm>
              <a:off x="3657599" y="2922104"/>
              <a:ext cx="904461" cy="50689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C3D302-161D-8B38-DE4D-06DC23717C8E}"/>
                </a:ext>
              </a:extLst>
            </p:cNvPr>
            <p:cNvSpPr/>
            <p:nvPr/>
          </p:nvSpPr>
          <p:spPr>
            <a:xfrm>
              <a:off x="3686784" y="4843036"/>
              <a:ext cx="805070" cy="50689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964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C4A9BF89-0501-C5A1-5FAD-87F0A57A3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4" y="1699519"/>
            <a:ext cx="5108695" cy="4891066"/>
          </a:xfr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0C3097-30C9-D33B-E27D-5F1F98062CEA}"/>
              </a:ext>
            </a:extLst>
          </p:cNvPr>
          <p:cNvSpPr txBox="1"/>
          <p:nvPr/>
        </p:nvSpPr>
        <p:spPr>
          <a:xfrm>
            <a:off x="823434" y="621410"/>
            <a:ext cx="921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Seasonal precipitation comparison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DA7979-FBD5-9F3C-4EDF-C480943709A1}"/>
              </a:ext>
            </a:extLst>
          </p:cNvPr>
          <p:cNvSpPr txBox="1"/>
          <p:nvPr/>
        </p:nvSpPr>
        <p:spPr>
          <a:xfrm>
            <a:off x="6259873" y="2102052"/>
            <a:ext cx="561760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products showed best performance in summer and worst in winter</a:t>
            </a:r>
            <a:endParaRPr lang="et-E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IMERG and ERA5 revealed better performance </a:t>
            </a:r>
            <a:endParaRPr lang="et-EE" sz="2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SM2RASC and CMORPH-CRT tended</a:t>
            </a:r>
            <a:r>
              <a:rPr lang="et-E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underestimate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BA3300-61C5-D313-1D7B-749B51E3D934}"/>
              </a:ext>
            </a:extLst>
          </p:cNvPr>
          <p:cNvGrpSpPr/>
          <p:nvPr/>
        </p:nvGrpSpPr>
        <p:grpSpPr>
          <a:xfrm>
            <a:off x="1654221" y="2708337"/>
            <a:ext cx="2946444" cy="3445319"/>
            <a:chOff x="1654221" y="2708337"/>
            <a:chExt cx="2946444" cy="34453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FE5586-1B5A-6531-F497-C5443E4C78AF}"/>
                </a:ext>
              </a:extLst>
            </p:cNvPr>
            <p:cNvSpPr txBox="1"/>
            <p:nvPr/>
          </p:nvSpPr>
          <p:spPr>
            <a:xfrm rot="18885855">
              <a:off x="1449421" y="5385161"/>
              <a:ext cx="6712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1100" dirty="0">
                  <a:solidFill>
                    <a:srgbClr val="00B050"/>
                  </a:solidFill>
                </a:rPr>
                <a:t>RMSE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84F6A-03D7-B4EB-9779-AC2F3419AEE4}"/>
                </a:ext>
              </a:extLst>
            </p:cNvPr>
            <p:cNvSpPr txBox="1"/>
            <p:nvPr/>
          </p:nvSpPr>
          <p:spPr>
            <a:xfrm rot="18885855">
              <a:off x="4134255" y="5687247"/>
              <a:ext cx="6712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1100" dirty="0">
                  <a:solidFill>
                    <a:srgbClr val="00B050"/>
                  </a:solidFill>
                </a:rPr>
                <a:t>RMSE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615E9C-5A9C-4738-8AB4-6ABC6769B973}"/>
                </a:ext>
              </a:extLst>
            </p:cNvPr>
            <p:cNvSpPr txBox="1"/>
            <p:nvPr/>
          </p:nvSpPr>
          <p:spPr>
            <a:xfrm rot="18885855">
              <a:off x="3998069" y="2933001"/>
              <a:ext cx="6712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1100" dirty="0">
                  <a:solidFill>
                    <a:srgbClr val="00B050"/>
                  </a:solidFill>
                </a:rPr>
                <a:t>RMSE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A1B3B0-25F5-CD11-C2A9-B174B543BBD8}"/>
                </a:ext>
              </a:extLst>
            </p:cNvPr>
            <p:cNvSpPr txBox="1"/>
            <p:nvPr/>
          </p:nvSpPr>
          <p:spPr>
            <a:xfrm rot="18885855">
              <a:off x="1653703" y="2913137"/>
              <a:ext cx="6712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1100" dirty="0">
                  <a:solidFill>
                    <a:srgbClr val="00B050"/>
                  </a:solidFill>
                </a:rPr>
                <a:t>RMSE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49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Timeline&#10;&#10;Description automatically generated">
            <a:extLst>
              <a:ext uri="{FF2B5EF4-FFF2-40B4-BE49-F238E27FC236}">
                <a16:creationId xmlns:a16="http://schemas.microsoft.com/office/drawing/2014/main" id="{DCAA8651-831F-F9FB-00CA-5BB304DD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0" y="1669951"/>
            <a:ext cx="5035921" cy="377669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251915B-FF2A-5C91-3A8E-71383248705E}"/>
              </a:ext>
            </a:extLst>
          </p:cNvPr>
          <p:cNvSpPr txBox="1"/>
          <p:nvPr/>
        </p:nvSpPr>
        <p:spPr>
          <a:xfrm>
            <a:off x="360603" y="681759"/>
            <a:ext cx="765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Impact on hydrological modeling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id="{8751436E-5C46-CC68-7DA2-7F70C6536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26519"/>
              </p:ext>
            </p:extLst>
          </p:nvPr>
        </p:nvGraphicFramePr>
        <p:xfrm>
          <a:off x="5496340" y="1739524"/>
          <a:ext cx="6430620" cy="4523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6123">
                  <a:extLst>
                    <a:ext uri="{9D8B030D-6E8A-4147-A177-3AD203B41FA5}">
                      <a16:colId xmlns:a16="http://schemas.microsoft.com/office/drawing/2014/main" val="1421241479"/>
                    </a:ext>
                  </a:extLst>
                </a:gridCol>
                <a:gridCol w="552378">
                  <a:extLst>
                    <a:ext uri="{9D8B030D-6E8A-4147-A177-3AD203B41FA5}">
                      <a16:colId xmlns:a16="http://schemas.microsoft.com/office/drawing/2014/main" val="126436352"/>
                    </a:ext>
                  </a:extLst>
                </a:gridCol>
                <a:gridCol w="552378">
                  <a:extLst>
                    <a:ext uri="{9D8B030D-6E8A-4147-A177-3AD203B41FA5}">
                      <a16:colId xmlns:a16="http://schemas.microsoft.com/office/drawing/2014/main" val="712941473"/>
                    </a:ext>
                  </a:extLst>
                </a:gridCol>
                <a:gridCol w="496691">
                  <a:extLst>
                    <a:ext uri="{9D8B030D-6E8A-4147-A177-3AD203B41FA5}">
                      <a16:colId xmlns:a16="http://schemas.microsoft.com/office/drawing/2014/main" val="2280375311"/>
                    </a:ext>
                  </a:extLst>
                </a:gridCol>
                <a:gridCol w="496691">
                  <a:extLst>
                    <a:ext uri="{9D8B030D-6E8A-4147-A177-3AD203B41FA5}">
                      <a16:colId xmlns:a16="http://schemas.microsoft.com/office/drawing/2014/main" val="2956539976"/>
                    </a:ext>
                  </a:extLst>
                </a:gridCol>
                <a:gridCol w="539584">
                  <a:extLst>
                    <a:ext uri="{9D8B030D-6E8A-4147-A177-3AD203B41FA5}">
                      <a16:colId xmlns:a16="http://schemas.microsoft.com/office/drawing/2014/main" val="159815021"/>
                    </a:ext>
                  </a:extLst>
                </a:gridCol>
                <a:gridCol w="497441">
                  <a:extLst>
                    <a:ext uri="{9D8B030D-6E8A-4147-A177-3AD203B41FA5}">
                      <a16:colId xmlns:a16="http://schemas.microsoft.com/office/drawing/2014/main" val="1076784943"/>
                    </a:ext>
                  </a:extLst>
                </a:gridCol>
                <a:gridCol w="497441">
                  <a:extLst>
                    <a:ext uri="{9D8B030D-6E8A-4147-A177-3AD203B41FA5}">
                      <a16:colId xmlns:a16="http://schemas.microsoft.com/office/drawing/2014/main" val="3772791831"/>
                    </a:ext>
                  </a:extLst>
                </a:gridCol>
                <a:gridCol w="474865">
                  <a:extLst>
                    <a:ext uri="{9D8B030D-6E8A-4147-A177-3AD203B41FA5}">
                      <a16:colId xmlns:a16="http://schemas.microsoft.com/office/drawing/2014/main" val="2866205810"/>
                    </a:ext>
                  </a:extLst>
                </a:gridCol>
                <a:gridCol w="518514">
                  <a:extLst>
                    <a:ext uri="{9D8B030D-6E8A-4147-A177-3AD203B41FA5}">
                      <a16:colId xmlns:a16="http://schemas.microsoft.com/office/drawing/2014/main" val="3236255275"/>
                    </a:ext>
                  </a:extLst>
                </a:gridCol>
                <a:gridCol w="518514">
                  <a:extLst>
                    <a:ext uri="{9D8B030D-6E8A-4147-A177-3AD203B41FA5}">
                      <a16:colId xmlns:a16="http://schemas.microsoft.com/office/drawing/2014/main" val="307909628"/>
                    </a:ext>
                  </a:extLst>
                </a:gridCol>
              </a:tblGrid>
              <a:tr h="187849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NSE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4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PBIAS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factor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factor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475430"/>
                  </a:ext>
                </a:extLst>
              </a:tr>
              <a:tr h="406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 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Val.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 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Val.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 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Val.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Val.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Cal. 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Val.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/>
                </a:tc>
                <a:extLst>
                  <a:ext uri="{0D108BD9-81ED-4DB2-BD59-A6C34878D82A}">
                    <a16:rowId xmlns:a16="http://schemas.microsoft.com/office/drawing/2014/main" val="1006433428"/>
                  </a:ext>
                </a:extLst>
              </a:tr>
              <a:tr h="62608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Gauge 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-10.5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-7.9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extLst>
                  <a:ext uri="{0D108BD9-81ED-4DB2-BD59-A6C34878D82A}">
                    <a16:rowId xmlns:a16="http://schemas.microsoft.com/office/drawing/2014/main" val="3009750628"/>
                  </a:ext>
                </a:extLst>
              </a:tr>
              <a:tr h="62608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SM2RASC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8.6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17.1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extLst>
                  <a:ext uri="{0D108BD9-81ED-4DB2-BD59-A6C34878D82A}">
                    <a16:rowId xmlns:a16="http://schemas.microsoft.com/office/drawing/2014/main" val="1416468759"/>
                  </a:ext>
                </a:extLst>
              </a:tr>
              <a:tr h="62608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IMERG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-8.4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8.0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extLst>
                  <a:ext uri="{0D108BD9-81ED-4DB2-BD59-A6C34878D82A}">
                    <a16:rowId xmlns:a16="http://schemas.microsoft.com/office/drawing/2014/main" val="1358431206"/>
                  </a:ext>
                </a:extLst>
              </a:tr>
              <a:tr h="62608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PERSIANN-CDR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-10.7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1.4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extLst>
                  <a:ext uri="{0D108BD9-81ED-4DB2-BD59-A6C34878D82A}">
                    <a16:rowId xmlns:a16="http://schemas.microsoft.com/office/drawing/2014/main" val="2022512407"/>
                  </a:ext>
                </a:extLst>
              </a:tr>
              <a:tr h="62608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ERA5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-6.7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-3.3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extLst>
                  <a:ext uri="{0D108BD9-81ED-4DB2-BD59-A6C34878D82A}">
                    <a16:rowId xmlns:a16="http://schemas.microsoft.com/office/drawing/2014/main" val="2352052112"/>
                  </a:ext>
                </a:extLst>
              </a:tr>
              <a:tr h="62608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CMORPH-CRT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19.2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21.9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en-US" sz="14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302" marR="49302" marT="0" marB="0" anchor="ctr"/>
                </a:tc>
                <a:extLst>
                  <a:ext uri="{0D108BD9-81ED-4DB2-BD59-A6C34878D82A}">
                    <a16:rowId xmlns:a16="http://schemas.microsoft.com/office/drawing/2014/main" val="1403086247"/>
                  </a:ext>
                </a:extLst>
              </a:tr>
            </a:tbl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B6D74261-CF7A-450F-1119-169D88DD3D04}"/>
              </a:ext>
            </a:extLst>
          </p:cNvPr>
          <p:cNvSpPr txBox="1"/>
          <p:nvPr/>
        </p:nvSpPr>
        <p:spPr>
          <a:xfrm>
            <a:off x="265039" y="5664576"/>
            <a:ext cx="5141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IMERG better captured both peak and base flows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SM2RASC and CMORPH-CRT strongly underestimated peak flow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235D928-08B3-67C2-6D8F-D1F66A4194A8}"/>
              </a:ext>
            </a:extLst>
          </p:cNvPr>
          <p:cNvSpPr/>
          <p:nvPr/>
        </p:nvSpPr>
        <p:spPr>
          <a:xfrm>
            <a:off x="466928" y="3190672"/>
            <a:ext cx="972766" cy="53502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785DAE5-D00D-6737-462A-A946F80EE3B9}"/>
              </a:ext>
            </a:extLst>
          </p:cNvPr>
          <p:cNvSpPr/>
          <p:nvPr/>
        </p:nvSpPr>
        <p:spPr>
          <a:xfrm>
            <a:off x="2976665" y="4406630"/>
            <a:ext cx="972766" cy="53502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B13A34A-2933-70D4-DE99-53A86BF48CCE}"/>
              </a:ext>
            </a:extLst>
          </p:cNvPr>
          <p:cNvSpPr/>
          <p:nvPr/>
        </p:nvSpPr>
        <p:spPr>
          <a:xfrm>
            <a:off x="6745211" y="3290786"/>
            <a:ext cx="1105010" cy="5350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8CC6FAD-4E4D-9197-D058-23AC2ACE7EF0}"/>
              </a:ext>
            </a:extLst>
          </p:cNvPr>
          <p:cNvSpPr/>
          <p:nvPr/>
        </p:nvSpPr>
        <p:spPr>
          <a:xfrm>
            <a:off x="6745211" y="5728482"/>
            <a:ext cx="1105010" cy="5350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A40E228-804A-3834-0B9C-3A97F4BC80B1}"/>
              </a:ext>
            </a:extLst>
          </p:cNvPr>
          <p:cNvSpPr/>
          <p:nvPr/>
        </p:nvSpPr>
        <p:spPr>
          <a:xfrm>
            <a:off x="6745211" y="3924864"/>
            <a:ext cx="1105010" cy="53502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1DDADFF-40D2-C695-1AA5-CFD8437A5E9E}"/>
              </a:ext>
            </a:extLst>
          </p:cNvPr>
          <p:cNvSpPr/>
          <p:nvPr/>
        </p:nvSpPr>
        <p:spPr>
          <a:xfrm>
            <a:off x="6745211" y="5113545"/>
            <a:ext cx="1105010" cy="53502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8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13C53-2994-0F8D-3E69-81884B4F6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69" y="1594023"/>
            <a:ext cx="11061372" cy="4843062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en-US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products tended to </a:t>
            </a:r>
            <a:r>
              <a:rPr lang="en-US" sz="3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better capture monthly precipitation </a:t>
            </a:r>
            <a:r>
              <a:rPr lang="en-US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 daily estimates</a:t>
            </a:r>
            <a:endParaRPr lang="et-EE" sz="3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57200" algn="l"/>
              </a:tabLst>
            </a:pPr>
            <a:endParaRPr lang="en-US" sz="3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Precipitation data uncertainties were directly reflected in streamflow simulation</a:t>
            </a:r>
            <a:r>
              <a:rPr lang="et-EE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IMERG performed </a:t>
            </a:r>
            <a:r>
              <a:rPr lang="et-EE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in capturing all series of s</a:t>
            </a:r>
            <a:r>
              <a:rPr lang="en-US" sz="3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treamflow</a:t>
            </a:r>
            <a:r>
              <a:rPr lang="et-EE" sz="3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SM2RASC and CMORPH-CRT tended to </a:t>
            </a:r>
            <a:r>
              <a:rPr lang="et-EE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significantly </a:t>
            </a:r>
            <a:r>
              <a:rPr lang="en-US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underestimate the </a:t>
            </a:r>
            <a:r>
              <a:rPr lang="et-EE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peak flow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t-EE" sz="3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1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approach can simulate streamflow well in </a:t>
            </a:r>
            <a:r>
              <a:rPr lang="et-EE" sz="31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poorly-gauged or </a:t>
            </a:r>
            <a:r>
              <a:rPr lang="en-US" sz="31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ungauged catchments</a:t>
            </a:r>
            <a:endParaRPr lang="et-EE" sz="3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4A44D-65B0-E678-8845-19D9C97FA96B}"/>
              </a:ext>
            </a:extLst>
          </p:cNvPr>
          <p:cNvSpPr txBox="1"/>
          <p:nvPr/>
        </p:nvSpPr>
        <p:spPr>
          <a:xfrm>
            <a:off x="772925" y="732249"/>
            <a:ext cx="20377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3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E5C3-CC35-B1DB-3EB2-BE30C205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587" y="3535229"/>
            <a:ext cx="4863830" cy="7813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82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16656</TotalTime>
  <Words>570</Words>
  <Application>Microsoft Office PowerPoint</Application>
  <PresentationFormat>Widescreen</PresentationFormat>
  <Paragraphs>156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Wingdings</vt:lpstr>
      <vt:lpstr>Office Theme</vt:lpstr>
      <vt:lpstr>Application of satellite and reanalysis precipitation products for hydrological modeling in the data-scarce Porijõgi catchment, Estonia</vt:lpstr>
      <vt:lpstr>PowerPoint Presentation</vt:lpstr>
      <vt:lpstr>Methodology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satellite and reanalysis precipitation products for hydrological modeling in the data-scarce Porij ̃ ogi catchment, Estonia</dc:title>
  <dc:creator>Desalew Meseret Moges</dc:creator>
  <cp:lastModifiedBy>Desalew Meseret Moges</cp:lastModifiedBy>
  <cp:revision>217</cp:revision>
  <dcterms:created xsi:type="dcterms:W3CDTF">2022-05-13T06:31:08Z</dcterms:created>
  <dcterms:modified xsi:type="dcterms:W3CDTF">2022-05-26T05:50:23Z</dcterms:modified>
</cp:coreProperties>
</file>