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9" r:id="rId4"/>
    <p:sldId id="265" r:id="rId5"/>
    <p:sldId id="258"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9CF1-2800-F2DB-00D8-233C32F075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71F55BE-8AED-43CC-9609-3431B0F9E2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4DC529-227B-74B5-10AA-CAAF19A80F79}"/>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5" name="Footer Placeholder 4">
            <a:extLst>
              <a:ext uri="{FF2B5EF4-FFF2-40B4-BE49-F238E27FC236}">
                <a16:creationId xmlns:a16="http://schemas.microsoft.com/office/drawing/2014/main" id="{CC590D20-678D-1332-8EF0-533C34A8B65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1071F8-85DD-6AC7-16BC-2C4F0DDD1AA6}"/>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1378898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E753-F2B0-43BE-AA7F-5F24F75F3C8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4C135D1-5398-F826-0590-3D5538E812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3AB7D26-E355-C598-01A2-CC8E5D156550}"/>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5" name="Footer Placeholder 4">
            <a:extLst>
              <a:ext uri="{FF2B5EF4-FFF2-40B4-BE49-F238E27FC236}">
                <a16:creationId xmlns:a16="http://schemas.microsoft.com/office/drawing/2014/main" id="{AF6CED5E-9697-C00E-6109-79D1B1B5B4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FC1D746-78C4-37DB-6068-D980EEF45661}"/>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263477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871655-2567-7226-3DAE-0F226EE387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049618C-C425-63D5-9F40-FF8EE521B7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602CD-489A-D297-170C-44AA91F076CF}"/>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5" name="Footer Placeholder 4">
            <a:extLst>
              <a:ext uri="{FF2B5EF4-FFF2-40B4-BE49-F238E27FC236}">
                <a16:creationId xmlns:a16="http://schemas.microsoft.com/office/drawing/2014/main" id="{38B90137-A3BF-80AD-3FF6-19BC3A3F7A0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5349479-48C2-D3AA-28AA-453E2EDC3F92}"/>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4273380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41BC-E6F5-8511-138B-5A77A8E0323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955CBCB-9DB2-8C48-62CF-2F41FB300D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63C3FD4-BB7E-0D97-B663-0F565F296726}"/>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5" name="Footer Placeholder 4">
            <a:extLst>
              <a:ext uri="{FF2B5EF4-FFF2-40B4-BE49-F238E27FC236}">
                <a16:creationId xmlns:a16="http://schemas.microsoft.com/office/drawing/2014/main" id="{C3A500F2-F7FE-193F-035E-A6EED29EEE1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A97AB2-4967-3C39-9CDD-FF12C06E3DD1}"/>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427967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07F9-A64F-DDA0-8538-DC6BCAB0E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705D26C-7C53-A313-E956-2D57DC8CF9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92F931-2442-45A1-EBF1-EE2A9447EB91}"/>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5" name="Footer Placeholder 4">
            <a:extLst>
              <a:ext uri="{FF2B5EF4-FFF2-40B4-BE49-F238E27FC236}">
                <a16:creationId xmlns:a16="http://schemas.microsoft.com/office/drawing/2014/main" id="{DFF25B0E-EDBB-8681-2502-228CBC2088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BF264A4-C733-F25D-275D-E0E880561C72}"/>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264441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ABC86-16A4-3D99-84D5-F7233967D8A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BC6E7E5E-6F59-B323-7F0E-6178F650C8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E92BF9B-AC70-B1CA-B9D8-E226E5EE43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A2C9D76D-4473-7A3D-B0E2-C519908CBEA2}"/>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6" name="Footer Placeholder 5">
            <a:extLst>
              <a:ext uri="{FF2B5EF4-FFF2-40B4-BE49-F238E27FC236}">
                <a16:creationId xmlns:a16="http://schemas.microsoft.com/office/drawing/2014/main" id="{B1B507C9-0955-919A-1727-A72100A5F7D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D405C5D-631E-AFC4-97E5-07DC276F340C}"/>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1241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0E2D5-986E-E4A1-5B19-3DF6D7A321E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768F2FC-D310-2CF1-DE0C-21A70A39D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D8AA6-C530-AB17-272A-E6795B89D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ECABCF04-F352-01DE-6291-FE77CA851B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7BD37F-A39A-E0BE-2084-89B527999A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2E917F2-A803-C8E5-A555-1BBC4797BB85}"/>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8" name="Footer Placeholder 7">
            <a:extLst>
              <a:ext uri="{FF2B5EF4-FFF2-40B4-BE49-F238E27FC236}">
                <a16:creationId xmlns:a16="http://schemas.microsoft.com/office/drawing/2014/main" id="{B20FCDBE-A306-8A92-6317-D70D194DB5C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89962194-CB0E-9508-060B-649BA884898B}"/>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4181439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27BB9-5B56-4FBA-3E94-B9C3F9A6F19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94B512D-A5EB-7756-EECF-193B8AD1B1E3}"/>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4" name="Footer Placeholder 3">
            <a:extLst>
              <a:ext uri="{FF2B5EF4-FFF2-40B4-BE49-F238E27FC236}">
                <a16:creationId xmlns:a16="http://schemas.microsoft.com/office/drawing/2014/main" id="{57E1FF05-733A-1AF1-2F5A-E90341A4241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F0A27FB-8044-E3B2-A95A-0403222F713B}"/>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105895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E1BEAE-DB27-9EB0-61BD-5ADFAE8CF229}"/>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3" name="Footer Placeholder 2">
            <a:extLst>
              <a:ext uri="{FF2B5EF4-FFF2-40B4-BE49-F238E27FC236}">
                <a16:creationId xmlns:a16="http://schemas.microsoft.com/office/drawing/2014/main" id="{4F347D76-ECF9-FD6C-8950-44529AC4E0E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6445875-86BC-D91E-F482-68F0D8F95323}"/>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4156334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0CE9-FD11-E73A-6BEA-2C0DBF489D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30D913A-4D2A-71B7-9115-A7710FE484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ED8A4A1-0E4A-2546-0AC5-9924D5D4E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D7549-6D6F-A6D5-EDAC-B69EF9C39A14}"/>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6" name="Footer Placeholder 5">
            <a:extLst>
              <a:ext uri="{FF2B5EF4-FFF2-40B4-BE49-F238E27FC236}">
                <a16:creationId xmlns:a16="http://schemas.microsoft.com/office/drawing/2014/main" id="{7C26F696-D5D5-167B-2456-EFC966A38E2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4645268-3D66-F95A-A2FE-2EFE34455027}"/>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83994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22A07-5EFF-53F5-6522-0254633A55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F296259-89B5-6203-4C80-A2223BB171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841F593-F4EE-A3F6-9414-69A8F4BB4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5CBA69-AD26-CBB1-5EE9-E2CB0757474C}"/>
              </a:ext>
            </a:extLst>
          </p:cNvPr>
          <p:cNvSpPr>
            <a:spLocks noGrp="1"/>
          </p:cNvSpPr>
          <p:nvPr>
            <p:ph type="dt" sz="half" idx="10"/>
          </p:nvPr>
        </p:nvSpPr>
        <p:spPr/>
        <p:txBody>
          <a:bodyPr/>
          <a:lstStyle/>
          <a:p>
            <a:fld id="{42D2300E-6C18-4A8D-8185-A0568FB9ABC5}" type="datetimeFigureOut">
              <a:rPr lang="en-IN" smtClean="0"/>
              <a:t>24-05-2022</a:t>
            </a:fld>
            <a:endParaRPr lang="en-IN"/>
          </a:p>
        </p:txBody>
      </p:sp>
      <p:sp>
        <p:nvSpPr>
          <p:cNvPr id="6" name="Footer Placeholder 5">
            <a:extLst>
              <a:ext uri="{FF2B5EF4-FFF2-40B4-BE49-F238E27FC236}">
                <a16:creationId xmlns:a16="http://schemas.microsoft.com/office/drawing/2014/main" id="{B3D21461-A23D-45AA-BE74-C03CDE6610A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A2A303-C572-8D1F-B4F9-6F7C2F3F41C0}"/>
              </a:ext>
            </a:extLst>
          </p:cNvPr>
          <p:cNvSpPr>
            <a:spLocks noGrp="1"/>
          </p:cNvSpPr>
          <p:nvPr>
            <p:ph type="sldNum" sz="quarter" idx="12"/>
          </p:nvPr>
        </p:nvSpPr>
        <p:spPr/>
        <p:txBody>
          <a:bodyPr/>
          <a:lstStyle/>
          <a:p>
            <a:fld id="{AED09295-6E40-42CA-80D1-27A3B010CA10}" type="slidenum">
              <a:rPr lang="en-IN" smtClean="0"/>
              <a:t>‹#›</a:t>
            </a:fld>
            <a:endParaRPr lang="en-IN"/>
          </a:p>
        </p:txBody>
      </p:sp>
    </p:spTree>
    <p:extLst>
      <p:ext uri="{BB962C8B-B14F-4D97-AF65-F5344CB8AC3E}">
        <p14:creationId xmlns:p14="http://schemas.microsoft.com/office/powerpoint/2010/main" val="115052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C23218-7CCA-631D-BDB5-C9957B975C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356B14E-4197-389E-45A6-B987F6B2A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6D4E6B4-4CF5-4EB2-023A-50816C4F7B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2300E-6C18-4A8D-8185-A0568FB9ABC5}" type="datetimeFigureOut">
              <a:rPr lang="en-IN" smtClean="0"/>
              <a:t>24-05-2022</a:t>
            </a:fld>
            <a:endParaRPr lang="en-IN"/>
          </a:p>
        </p:txBody>
      </p:sp>
      <p:sp>
        <p:nvSpPr>
          <p:cNvPr id="5" name="Footer Placeholder 4">
            <a:extLst>
              <a:ext uri="{FF2B5EF4-FFF2-40B4-BE49-F238E27FC236}">
                <a16:creationId xmlns:a16="http://schemas.microsoft.com/office/drawing/2014/main" id="{36FCFE60-350C-E019-9496-13BF50B909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53338D4-6765-939D-9565-4DB56EEDE0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09295-6E40-42CA-80D1-27A3B010CA10}" type="slidenum">
              <a:rPr lang="en-IN" smtClean="0"/>
              <a:t>‹#›</a:t>
            </a:fld>
            <a:endParaRPr lang="en-IN"/>
          </a:p>
        </p:txBody>
      </p:sp>
    </p:spTree>
    <p:extLst>
      <p:ext uri="{BB962C8B-B14F-4D97-AF65-F5344CB8AC3E}">
        <p14:creationId xmlns:p14="http://schemas.microsoft.com/office/powerpoint/2010/main" val="7689310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ipl.uv.es/artm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8A47C8-3DDE-9B9F-3B5B-201045E5A29A}"/>
              </a:ext>
            </a:extLst>
          </p:cNvPr>
          <p:cNvSpPr>
            <a:spLocks noGrp="1"/>
          </p:cNvSpPr>
          <p:nvPr>
            <p:ph type="subTitle" idx="1"/>
          </p:nvPr>
        </p:nvSpPr>
        <p:spPr>
          <a:xfrm>
            <a:off x="1468073" y="4455924"/>
            <a:ext cx="9088073" cy="2102475"/>
          </a:xfrm>
        </p:spPr>
        <p:txBody>
          <a:bodyPr>
            <a:normAutofit fontScale="25000" lnSpcReduction="20000"/>
          </a:bodyPr>
          <a:lstStyle/>
          <a:p>
            <a:r>
              <a:rPr lang="en-US" sz="8000" b="1" dirty="0">
                <a:solidFill>
                  <a:schemeClr val="accent6">
                    <a:lumMod val="50000"/>
                  </a:schemeClr>
                </a:solidFill>
                <a:latin typeface="Times New Roman" panose="02020603050405020304" pitchFamily="18" charset="0"/>
                <a:cs typeface="Times New Roman" panose="02020603050405020304" pitchFamily="18" charset="0"/>
              </a:rPr>
              <a:t>Presented by- Prachi Singh </a:t>
            </a:r>
          </a:p>
          <a:p>
            <a:r>
              <a:rPr lang="en-US" sz="8000" b="1" dirty="0">
                <a:solidFill>
                  <a:schemeClr val="accent6">
                    <a:lumMod val="50000"/>
                  </a:schemeClr>
                </a:solidFill>
                <a:latin typeface="Times New Roman" panose="02020603050405020304" pitchFamily="18" charset="0"/>
                <a:cs typeface="Times New Roman" panose="02020603050405020304" pitchFamily="18" charset="0"/>
              </a:rPr>
              <a:t>Senior Research Scholar</a:t>
            </a:r>
          </a:p>
          <a:p>
            <a:r>
              <a:rPr lang="en-US" sz="8000" b="1" dirty="0">
                <a:solidFill>
                  <a:schemeClr val="accent6">
                    <a:lumMod val="50000"/>
                  </a:schemeClr>
                </a:solidFill>
                <a:latin typeface="Times New Roman" panose="02020603050405020304" pitchFamily="18" charset="0"/>
                <a:cs typeface="Times New Roman" panose="02020603050405020304" pitchFamily="18" charset="0"/>
              </a:rPr>
              <a:t>Abstract ID- </a:t>
            </a:r>
            <a:r>
              <a:rPr lang="en-IN" sz="8000" b="1" dirty="0">
                <a:solidFill>
                  <a:schemeClr val="accent6">
                    <a:lumMod val="50000"/>
                  </a:schemeClr>
                </a:solidFill>
                <a:latin typeface="Times New Roman" panose="02020603050405020304" pitchFamily="18" charset="0"/>
                <a:cs typeface="Times New Roman" panose="02020603050405020304" pitchFamily="18" charset="0"/>
              </a:rPr>
              <a:t>EGU22-69</a:t>
            </a:r>
          </a:p>
          <a:p>
            <a:r>
              <a:rPr lang="en-US" sz="8000" b="1" dirty="0">
                <a:solidFill>
                  <a:schemeClr val="accent6">
                    <a:lumMod val="50000"/>
                  </a:schemeClr>
                </a:solidFill>
                <a:latin typeface="Times New Roman" panose="02020603050405020304" pitchFamily="18" charset="0"/>
                <a:cs typeface="Times New Roman" panose="02020603050405020304" pitchFamily="18" charset="0"/>
              </a:rPr>
              <a:t> Session CL3.2.5 - Impact of climate change on agriculture</a:t>
            </a:r>
          </a:p>
          <a:p>
            <a:r>
              <a:rPr lang="en-US" sz="8000" b="1" dirty="0">
                <a:solidFill>
                  <a:schemeClr val="accent6">
                    <a:lumMod val="50000"/>
                  </a:schemeClr>
                </a:solidFill>
                <a:latin typeface="Times New Roman" panose="02020603050405020304" pitchFamily="18" charset="0"/>
                <a:cs typeface="Times New Roman" panose="02020603050405020304" pitchFamily="18" charset="0"/>
              </a:rPr>
              <a:t>Institute of Environment &amp; Sustainable Development , </a:t>
            </a:r>
          </a:p>
          <a:p>
            <a:r>
              <a:rPr lang="en-US" sz="8000" b="1" dirty="0">
                <a:solidFill>
                  <a:schemeClr val="accent6">
                    <a:lumMod val="50000"/>
                  </a:schemeClr>
                </a:solidFill>
                <a:latin typeface="Times New Roman" panose="02020603050405020304" pitchFamily="18" charset="0"/>
                <a:cs typeface="Times New Roman" panose="02020603050405020304" pitchFamily="18" charset="0"/>
              </a:rPr>
              <a:t>Banaras Hindu University, Varanasi -India</a:t>
            </a:r>
          </a:p>
          <a:p>
            <a:r>
              <a:rPr lang="en-US" sz="8000" b="1" dirty="0">
                <a:solidFill>
                  <a:schemeClr val="accent6">
                    <a:lumMod val="50000"/>
                  </a:schemeClr>
                </a:solidFill>
                <a:latin typeface="Times New Roman" panose="02020603050405020304" pitchFamily="18" charset="0"/>
                <a:cs typeface="Times New Roman" panose="02020603050405020304" pitchFamily="18" charset="0"/>
              </a:rPr>
              <a:t>Email: prachisingh10@bhu.ac.in</a:t>
            </a:r>
          </a:p>
          <a:p>
            <a:endParaRPr lang="en-IN" dirty="0"/>
          </a:p>
        </p:txBody>
      </p:sp>
      <p:pic>
        <p:nvPicPr>
          <p:cNvPr id="5" name="Picture 4">
            <a:extLst>
              <a:ext uri="{FF2B5EF4-FFF2-40B4-BE49-F238E27FC236}">
                <a16:creationId xmlns:a16="http://schemas.microsoft.com/office/drawing/2014/main" id="{2C616833-86A0-CCB3-A533-C7088BEE3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5442" y="3002306"/>
            <a:ext cx="1333333" cy="1333333"/>
          </a:xfrm>
          <a:prstGeom prst="rect">
            <a:avLst/>
          </a:prstGeom>
        </p:spPr>
      </p:pic>
      <p:pic>
        <p:nvPicPr>
          <p:cNvPr id="7" name="Picture 6">
            <a:extLst>
              <a:ext uri="{FF2B5EF4-FFF2-40B4-BE49-F238E27FC236}">
                <a16:creationId xmlns:a16="http://schemas.microsoft.com/office/drawing/2014/main" id="{36454154-D6D4-876A-AF6A-00609A36B275}"/>
              </a:ext>
            </a:extLst>
          </p:cNvPr>
          <p:cNvPicPr>
            <a:picLocks noChangeAspect="1"/>
          </p:cNvPicPr>
          <p:nvPr/>
        </p:nvPicPr>
        <p:blipFill>
          <a:blip r:embed="rId3"/>
          <a:stretch>
            <a:fillRect/>
          </a:stretch>
        </p:blipFill>
        <p:spPr>
          <a:xfrm>
            <a:off x="336890" y="128595"/>
            <a:ext cx="919621" cy="1004798"/>
          </a:xfrm>
          <a:prstGeom prst="rect">
            <a:avLst/>
          </a:prstGeom>
        </p:spPr>
      </p:pic>
      <p:pic>
        <p:nvPicPr>
          <p:cNvPr id="9" name="Picture 8">
            <a:extLst>
              <a:ext uri="{FF2B5EF4-FFF2-40B4-BE49-F238E27FC236}">
                <a16:creationId xmlns:a16="http://schemas.microsoft.com/office/drawing/2014/main" id="{60B560E5-B695-CE22-DD2D-C51235D34851}"/>
              </a:ext>
            </a:extLst>
          </p:cNvPr>
          <p:cNvPicPr>
            <a:picLocks noChangeAspect="1"/>
          </p:cNvPicPr>
          <p:nvPr/>
        </p:nvPicPr>
        <p:blipFill>
          <a:blip r:embed="rId4"/>
          <a:stretch>
            <a:fillRect/>
          </a:stretch>
        </p:blipFill>
        <p:spPr>
          <a:xfrm>
            <a:off x="10289885" y="128595"/>
            <a:ext cx="1183766" cy="1183766"/>
          </a:xfrm>
          <a:prstGeom prst="rect">
            <a:avLst/>
          </a:prstGeom>
        </p:spPr>
      </p:pic>
      <p:sp>
        <p:nvSpPr>
          <p:cNvPr id="11" name="TextBox 10">
            <a:extLst>
              <a:ext uri="{FF2B5EF4-FFF2-40B4-BE49-F238E27FC236}">
                <a16:creationId xmlns:a16="http://schemas.microsoft.com/office/drawing/2014/main" id="{CBB1B6AD-6FC8-5CFB-0201-7CBDBF0B72CC}"/>
              </a:ext>
            </a:extLst>
          </p:cNvPr>
          <p:cNvSpPr txBox="1"/>
          <p:nvPr/>
        </p:nvSpPr>
        <p:spPr>
          <a:xfrm>
            <a:off x="1635852" y="1432646"/>
            <a:ext cx="8920294" cy="1569660"/>
          </a:xfrm>
          <a:prstGeom prst="rect">
            <a:avLst/>
          </a:prstGeom>
          <a:noFill/>
        </p:spPr>
        <p:txBody>
          <a:bodyPr wrap="square">
            <a:spAutoFit/>
          </a:bodyPr>
          <a:lstStyle/>
          <a:p>
            <a:pPr algn="ctr"/>
            <a:r>
              <a:rPr lang="en-US" sz="3200" b="1" dirty="0">
                <a:solidFill>
                  <a:schemeClr val="accent6">
                    <a:lumMod val="50000"/>
                  </a:schemeClr>
                </a:solidFill>
                <a:latin typeface="Times New Roman" panose="02020603050405020304" pitchFamily="18" charset="0"/>
                <a:cs typeface="Times New Roman" panose="02020603050405020304" pitchFamily="18" charset="0"/>
              </a:rPr>
              <a:t>Sensitivity analysis of Radiative Transfer model towards leaf biophysical and biochemical parameter retrieval</a:t>
            </a:r>
            <a:endParaRPr lang="en-IN" sz="32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DC3FE4C2-EBA9-F795-857F-361885A38D2D}"/>
              </a:ext>
            </a:extLst>
          </p:cNvPr>
          <p:cNvPicPr>
            <a:picLocks noChangeAspect="1"/>
          </p:cNvPicPr>
          <p:nvPr/>
        </p:nvPicPr>
        <p:blipFill rotWithShape="1">
          <a:blip r:embed="rId5"/>
          <a:srcRect t="34257" b="29668"/>
          <a:stretch/>
        </p:blipFill>
        <p:spPr>
          <a:xfrm>
            <a:off x="4239323" y="64322"/>
            <a:ext cx="3322739" cy="1183766"/>
          </a:xfrm>
          <a:prstGeom prst="rect">
            <a:avLst/>
          </a:prstGeom>
        </p:spPr>
      </p:pic>
      <p:sp>
        <p:nvSpPr>
          <p:cNvPr id="16" name="TextBox 15">
            <a:extLst>
              <a:ext uri="{FF2B5EF4-FFF2-40B4-BE49-F238E27FC236}">
                <a16:creationId xmlns:a16="http://schemas.microsoft.com/office/drawing/2014/main" id="{90911590-CB47-39C4-2C01-FF553C3CC323}"/>
              </a:ext>
            </a:extLst>
          </p:cNvPr>
          <p:cNvSpPr txBox="1"/>
          <p:nvPr/>
        </p:nvSpPr>
        <p:spPr>
          <a:xfrm>
            <a:off x="7850435" y="407217"/>
            <a:ext cx="2128707" cy="369332"/>
          </a:xfrm>
          <a:prstGeom prst="rect">
            <a:avLst/>
          </a:prstGeom>
          <a:noFill/>
        </p:spPr>
        <p:txBody>
          <a:bodyPr wrap="square">
            <a:spAutoFit/>
          </a:bodyPr>
          <a:lstStyle/>
          <a:p>
            <a:r>
              <a:rPr lang="en-IN" b="1" i="0" dirty="0">
                <a:solidFill>
                  <a:srgbClr val="0072BC"/>
                </a:solidFill>
                <a:effectLst/>
                <a:latin typeface="Open Sans" panose="020B0606030504020204" pitchFamily="34" charset="0"/>
              </a:rPr>
              <a:t>23–27 May 2022</a:t>
            </a:r>
            <a:endParaRPr lang="en-IN" dirty="0"/>
          </a:p>
        </p:txBody>
      </p:sp>
      <p:pic>
        <p:nvPicPr>
          <p:cNvPr id="4" name="Picture 3">
            <a:extLst>
              <a:ext uri="{FF2B5EF4-FFF2-40B4-BE49-F238E27FC236}">
                <a16:creationId xmlns:a16="http://schemas.microsoft.com/office/drawing/2014/main" id="{999C4AA2-6526-E41D-E569-B3C8BF675426}"/>
              </a:ext>
            </a:extLst>
          </p:cNvPr>
          <p:cNvPicPr>
            <a:picLocks noChangeAspect="1"/>
          </p:cNvPicPr>
          <p:nvPr/>
        </p:nvPicPr>
        <p:blipFill>
          <a:blip r:embed="rId6"/>
          <a:stretch>
            <a:fillRect/>
          </a:stretch>
        </p:blipFill>
        <p:spPr>
          <a:xfrm>
            <a:off x="2320953" y="8476"/>
            <a:ext cx="981075" cy="1166813"/>
          </a:xfrm>
          <a:prstGeom prst="rect">
            <a:avLst/>
          </a:prstGeom>
        </p:spPr>
      </p:pic>
    </p:spTree>
    <p:extLst>
      <p:ext uri="{BB962C8B-B14F-4D97-AF65-F5344CB8AC3E}">
        <p14:creationId xmlns:p14="http://schemas.microsoft.com/office/powerpoint/2010/main" val="30356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7786F-65D2-B577-18C6-31A25D9C67B6}"/>
              </a:ext>
            </a:extLst>
          </p:cNvPr>
          <p:cNvSpPr>
            <a:spLocks noGrp="1"/>
          </p:cNvSpPr>
          <p:nvPr>
            <p:ph idx="1"/>
          </p:nvPr>
        </p:nvSpPr>
        <p:spPr>
          <a:xfrm>
            <a:off x="2306273" y="2756803"/>
            <a:ext cx="7768905" cy="1882309"/>
          </a:xfrm>
        </p:spPr>
        <p:txBody>
          <a:bodyPr>
            <a:normAutofit/>
          </a:bodyPr>
          <a:lstStyle/>
          <a:p>
            <a:pPr marL="0" indent="0">
              <a:buNone/>
            </a:pPr>
            <a:r>
              <a:rPr lang="en-US" sz="11500" dirty="0"/>
              <a:t>Thank you…. </a:t>
            </a:r>
            <a:endParaRPr lang="en-IN" sz="11500" dirty="0"/>
          </a:p>
        </p:txBody>
      </p:sp>
    </p:spTree>
    <p:extLst>
      <p:ext uri="{BB962C8B-B14F-4D97-AF65-F5344CB8AC3E}">
        <p14:creationId xmlns:p14="http://schemas.microsoft.com/office/powerpoint/2010/main" val="2287667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F831-DBE9-1DF0-58DF-32BF55C52C5B}"/>
              </a:ext>
            </a:extLst>
          </p:cNvPr>
          <p:cNvSpPr>
            <a:spLocks noGrp="1"/>
          </p:cNvSpPr>
          <p:nvPr>
            <p:ph type="title"/>
          </p:nvPr>
        </p:nvSpPr>
        <p:spPr>
          <a:xfrm>
            <a:off x="4194966" y="47442"/>
            <a:ext cx="3702367" cy="926780"/>
          </a:xfrm>
        </p:spPr>
        <p:txBody>
          <a:bodyPr/>
          <a:lstStyle/>
          <a:p>
            <a:r>
              <a:rPr lang="en-US" b="1" u="sng" dirty="0">
                <a:solidFill>
                  <a:srgbClr val="C00000"/>
                </a:solidFill>
                <a:latin typeface="Times New Roman" panose="02020603050405020304" pitchFamily="18" charset="0"/>
                <a:cs typeface="Times New Roman" panose="02020603050405020304" pitchFamily="18" charset="0"/>
              </a:rPr>
              <a:t>Introduction</a:t>
            </a:r>
            <a:endParaRPr lang="en-IN" b="1" u="sng" dirty="0">
              <a:solidFill>
                <a:srgbClr val="C0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84C4974-AA21-C5AA-6956-33A2CF656A20}"/>
              </a:ext>
            </a:extLst>
          </p:cNvPr>
          <p:cNvSpPr>
            <a:spLocks noGrp="1"/>
          </p:cNvSpPr>
          <p:nvPr>
            <p:ph idx="1"/>
          </p:nvPr>
        </p:nvSpPr>
        <p:spPr>
          <a:xfrm>
            <a:off x="230737" y="974222"/>
            <a:ext cx="11630826" cy="5700043"/>
          </a:xfrm>
        </p:spPr>
        <p:txBody>
          <a:bodyPr>
            <a:normAutofit/>
          </a:bodyPr>
          <a:lstStyle/>
          <a:p>
            <a:pPr algn="just"/>
            <a:r>
              <a:rPr lang="en-US" sz="3200" b="1" dirty="0">
                <a:latin typeface="Times New Roman" panose="02020603050405020304" pitchFamily="18" charset="0"/>
                <a:cs typeface="Times New Roman" panose="02020603050405020304" pitchFamily="18" charset="0"/>
              </a:rPr>
              <a:t>Sensitivity analysis </a:t>
            </a:r>
            <a:r>
              <a:rPr lang="en-US" dirty="0">
                <a:latin typeface="Times New Roman" panose="02020603050405020304" pitchFamily="18" charset="0"/>
                <a:cs typeface="Times New Roman" panose="02020603050405020304" pitchFamily="18" charset="0"/>
              </a:rPr>
              <a:t>evaluates the relative importance of each input parameter and can be used to identify the most influential parameters in determining the variability of model outputs. </a:t>
            </a:r>
          </a:p>
          <a:p>
            <a:pPr marL="0" indent="0" algn="just">
              <a:buNone/>
            </a:pPr>
            <a:endParaRPr lang="en-US" dirty="0"/>
          </a:p>
          <a:p>
            <a:pPr marL="0" indent="0" algn="just">
              <a:buNone/>
            </a:pPr>
            <a:r>
              <a:rPr lang="en-US" b="1" dirty="0">
                <a:solidFill>
                  <a:schemeClr val="accent6"/>
                </a:solidFill>
                <a:latin typeface="Times New Roman" panose="02020603050405020304" pitchFamily="18" charset="0"/>
                <a:cs typeface="Times New Roman" panose="02020603050405020304" pitchFamily="18" charset="0"/>
              </a:rPr>
              <a:t>1. Local sensitivity analysis (LSA): </a:t>
            </a:r>
            <a:r>
              <a:rPr lang="en-US" dirty="0">
                <a:latin typeface="Times New Roman" panose="02020603050405020304" pitchFamily="18" charset="0"/>
                <a:cs typeface="Times New Roman" panose="02020603050405020304" pitchFamily="18" charset="0"/>
              </a:rPr>
              <a:t>“One-factor-at-a-time”: changing one input parameter at a time whilst holding all other at their central values .</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LSA methods do not cover the whole input parameter space.</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Inadequate for analyzing complex models which may have many parameters and may be high-dimensional and/or non-linear. </a:t>
            </a:r>
          </a:p>
          <a:p>
            <a:pPr marL="0" indent="0" algn="just">
              <a:buNone/>
            </a:pPr>
            <a:endParaRPr lang="en-US" dirty="0"/>
          </a:p>
          <a:p>
            <a:pPr marL="0" indent="0" algn="just">
              <a:buNone/>
            </a:pPr>
            <a:r>
              <a:rPr lang="en-US" b="1" dirty="0">
                <a:solidFill>
                  <a:schemeClr val="accent6"/>
                </a:solidFill>
                <a:latin typeface="Times New Roman" panose="02020603050405020304" pitchFamily="18" charset="0"/>
                <a:cs typeface="Times New Roman" panose="02020603050405020304" pitchFamily="18" charset="0"/>
              </a:rPr>
              <a:t>2. Global sensitivity analysis (GSA): </a:t>
            </a:r>
            <a:r>
              <a:rPr lang="en-US" dirty="0">
                <a:solidFill>
                  <a:schemeClr val="tx1">
                    <a:lumMod val="95000"/>
                    <a:lumOff val="5000"/>
                  </a:schemeClr>
                </a:solidFill>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xplores the full input parameter space, i.e. all input parameters are changed together.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1018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03461-EF89-880E-7754-D33E2D8D3194}"/>
              </a:ext>
            </a:extLst>
          </p:cNvPr>
          <p:cNvSpPr>
            <a:spLocks noGrp="1"/>
          </p:cNvSpPr>
          <p:nvPr>
            <p:ph idx="1"/>
          </p:nvPr>
        </p:nvSpPr>
        <p:spPr>
          <a:xfrm>
            <a:off x="167780" y="159391"/>
            <a:ext cx="11903978" cy="6476301"/>
          </a:xfrm>
        </p:spPr>
        <p:txBody>
          <a:bodyPr>
            <a:normAutofit fontScale="55000" lnSpcReduction="20000"/>
          </a:bodyPr>
          <a:lstStyle/>
          <a:p>
            <a:pPr algn="just">
              <a:buFont typeface="Wingdings" panose="05000000000000000000" pitchFamily="2" charset="2"/>
              <a:buChar char="Ø"/>
            </a:pPr>
            <a:r>
              <a:rPr lang="en-US" sz="4400" dirty="0">
                <a:latin typeface="Times New Roman" panose="02020603050405020304" pitchFamily="18" charset="0"/>
                <a:cs typeface="Times New Roman" panose="02020603050405020304" pitchFamily="18" charset="0"/>
              </a:rPr>
              <a:t>GSA techniques, which quantify the relative importance of each input parameter to model outputs, can help set safe default values for those less influential input parameters.</a:t>
            </a:r>
          </a:p>
          <a:p>
            <a:pPr algn="just">
              <a:buFont typeface="Wingdings" panose="05000000000000000000" pitchFamily="2" charset="2"/>
              <a:buChar char="Ø"/>
            </a:pPr>
            <a:r>
              <a:rPr lang="en-US" sz="4400" dirty="0">
                <a:latin typeface="Times New Roman" panose="02020603050405020304" pitchFamily="18" charset="0"/>
                <a:cs typeface="Times New Roman" panose="02020603050405020304" pitchFamily="18" charset="0"/>
              </a:rPr>
              <a:t>GSA can greatly simplify model calibration through enabling the most influential parameters to be targeted for data acquisition and refinement.</a:t>
            </a:r>
          </a:p>
          <a:p>
            <a:pPr marL="0" indent="0" algn="just">
              <a:buNone/>
            </a:pPr>
            <a:endParaRPr lang="en-US" sz="3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en-US" sz="4500" b="1" u="sng" dirty="0">
                <a:solidFill>
                  <a:srgbClr val="00B050"/>
                </a:solidFill>
                <a:latin typeface="Times New Roman" panose="02020603050405020304" pitchFamily="18" charset="0"/>
                <a:cs typeface="Times New Roman" panose="02020603050405020304" pitchFamily="18" charset="0"/>
              </a:rPr>
              <a:t>Variance based method (SOBOL):- </a:t>
            </a:r>
          </a:p>
          <a:p>
            <a:pPr algn="l">
              <a:buFont typeface="Wingdings" panose="05000000000000000000" pitchFamily="2" charset="2"/>
              <a:buChar char="Ø"/>
            </a:pPr>
            <a:r>
              <a:rPr lang="en-US" sz="4400" b="0" i="0" u="none" strike="noStrike" baseline="0" dirty="0">
                <a:latin typeface="Times New Roman" panose="02020603050405020304" pitchFamily="18" charset="0"/>
                <a:cs typeface="Times New Roman" panose="02020603050405020304" pitchFamily="18" charset="0"/>
              </a:rPr>
              <a:t>Variance-based sensitivity analysis (VBSA) measures the sensitivity to a given input by its contribution to the variance of the model output.</a:t>
            </a:r>
            <a:endParaRPr lang="en-US" sz="4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4400" dirty="0">
                <a:latin typeface="Times New Roman" panose="02020603050405020304" pitchFamily="18" charset="0"/>
                <a:cs typeface="Times New Roman" panose="02020603050405020304" pitchFamily="18" charset="0"/>
              </a:rPr>
              <a:t>It is the sum of contributions of each individual input parameter and the interactions between different parameters.</a:t>
            </a:r>
          </a:p>
          <a:p>
            <a:pPr algn="l">
              <a:buFont typeface="Wingdings" panose="05000000000000000000" pitchFamily="2" charset="2"/>
              <a:buChar char="Ø"/>
            </a:pPr>
            <a:r>
              <a:rPr lang="en-US" sz="4400" b="0" i="0" u="none" strike="noStrike" baseline="0" dirty="0">
                <a:latin typeface="Times New Roman" panose="02020603050405020304" pitchFamily="18" charset="0"/>
                <a:cs typeface="Times New Roman" panose="02020603050405020304" pitchFamily="18" charset="0"/>
              </a:rPr>
              <a:t>More robust measures of sensitivity in the presence of nonlinearity and nonmonotonicity.</a:t>
            </a:r>
          </a:p>
          <a:p>
            <a:pPr marL="0" indent="0" algn="just">
              <a:buNone/>
            </a:pPr>
            <a:endParaRPr lang="en-US" sz="4400" i="1" dirty="0">
              <a:latin typeface="Times New Roman" panose="02020603050405020304" pitchFamily="18" charset="0"/>
              <a:cs typeface="Times New Roman" panose="02020603050405020304" pitchFamily="18" charset="0"/>
            </a:endParaRPr>
          </a:p>
          <a:p>
            <a:pPr marL="0" indent="0">
              <a:buNone/>
            </a:pPr>
            <a:r>
              <a:rPr lang="en-US" sz="4500" b="1" u="sng" dirty="0">
                <a:solidFill>
                  <a:srgbClr val="7030A0"/>
                </a:solidFill>
                <a:latin typeface="Times New Roman" panose="02020603050405020304" pitchFamily="18" charset="0"/>
                <a:cs typeface="Times New Roman" panose="02020603050405020304" pitchFamily="18" charset="0"/>
              </a:rPr>
              <a:t>RADIATIVE TRANSFER MODELS AND ARTMO </a:t>
            </a:r>
          </a:p>
          <a:p>
            <a:pPr marL="0" indent="0" algn="l">
              <a:buNone/>
            </a:pPr>
            <a:endParaRPr lang="en-US" sz="4500" b="1" u="sng" dirty="0">
              <a:solidFill>
                <a:srgbClr val="00B05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3300" dirty="0">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ARTMO toolbox, freely downloadable at </a:t>
            </a:r>
            <a:r>
              <a:rPr lang="en-US" sz="4400" dirty="0">
                <a:latin typeface="Times New Roman" panose="02020603050405020304" pitchFamily="18" charset="0"/>
                <a:cs typeface="Times New Roman" panose="02020603050405020304" pitchFamily="18" charset="0"/>
                <a:hlinkClick r:id="rId2"/>
              </a:rPr>
              <a:t>http://ipl.uv.es/artmo</a:t>
            </a:r>
            <a:r>
              <a:rPr lang="en-US" sz="4400" dirty="0">
                <a:latin typeface="Times New Roman" panose="02020603050405020304" pitchFamily="18" charset="0"/>
                <a:cs typeface="Times New Roman" panose="02020603050405020304" pitchFamily="18" charset="0"/>
              </a:rPr>
              <a:t>, was essentially developed to streamline the use of a variety of leaf, canopy RTMs in one scientific GUI toolbox.</a:t>
            </a:r>
          </a:p>
          <a:p>
            <a:pPr algn="just">
              <a:buFont typeface="Wingdings" panose="05000000000000000000" pitchFamily="2" charset="2"/>
              <a:buChar char="Ø"/>
            </a:pPr>
            <a:r>
              <a:rPr lang="en-US" sz="4400" dirty="0">
                <a:latin typeface="Times New Roman" panose="02020603050405020304" pitchFamily="18" charset="0"/>
                <a:cs typeface="Times New Roman" panose="02020603050405020304" pitchFamily="18" charset="0"/>
              </a:rPr>
              <a:t>Total sensitivity (</a:t>
            </a:r>
            <a:r>
              <a:rPr lang="en-IN" sz="4400" dirty="0" err="1">
                <a:effectLst/>
                <a:latin typeface="Times New Roman" panose="02020603050405020304" pitchFamily="18" charset="0"/>
                <a:ea typeface="Calibri" panose="020F0502020204030204" pitchFamily="34" charset="0"/>
              </a:rPr>
              <a:t>S</a:t>
            </a:r>
            <a:r>
              <a:rPr lang="en-IN" sz="4400" i="1" baseline="-25000" dirty="0" err="1">
                <a:effectLst/>
                <a:latin typeface="Times New Roman" panose="02020603050405020304" pitchFamily="18" charset="0"/>
                <a:ea typeface="Calibri" panose="020F0502020204030204" pitchFamily="34" charset="0"/>
              </a:rPr>
              <a:t>Ti</a:t>
            </a:r>
            <a:r>
              <a:rPr lang="en-US" sz="4400" dirty="0">
                <a:latin typeface="Times New Roman" panose="02020603050405020304" pitchFamily="18" charset="0"/>
                <a:cs typeface="Times New Roman" panose="02020603050405020304" pitchFamily="18" charset="0"/>
              </a:rPr>
              <a:t>) will be calculated using the leaf model PROSPECT-4 and the leaf and canopy model PROSAIL (coupled with the canopy model SAIL).</a:t>
            </a:r>
          </a:p>
          <a:p>
            <a:pPr marL="0" indent="0" algn="just">
              <a:buNone/>
            </a:pPr>
            <a:endParaRPr lang="en-US" sz="2900" dirty="0"/>
          </a:p>
        </p:txBody>
      </p:sp>
    </p:spTree>
    <p:extLst>
      <p:ext uri="{BB962C8B-B14F-4D97-AF65-F5344CB8AC3E}">
        <p14:creationId xmlns:p14="http://schemas.microsoft.com/office/powerpoint/2010/main" val="326036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4EF0-4D05-05CD-FF1A-EA7E635645F2}"/>
              </a:ext>
            </a:extLst>
          </p:cNvPr>
          <p:cNvSpPr>
            <a:spLocks noGrp="1"/>
          </p:cNvSpPr>
          <p:nvPr>
            <p:ph type="title"/>
          </p:nvPr>
        </p:nvSpPr>
        <p:spPr>
          <a:xfrm>
            <a:off x="338356" y="89103"/>
            <a:ext cx="2463567" cy="830510"/>
          </a:xfrm>
        </p:spPr>
        <p:txBody>
          <a:bodyPr>
            <a:normAutofit/>
          </a:bodyPr>
          <a:lstStyle/>
          <a:p>
            <a:r>
              <a:rPr lang="en-IN" sz="4000" b="1" u="sng" dirty="0">
                <a:solidFill>
                  <a:srgbClr val="7030A0"/>
                </a:solidFill>
                <a:latin typeface="+mn-lt"/>
                <a:ea typeface="+mn-ea"/>
                <a:cs typeface="+mn-cs"/>
              </a:rPr>
              <a:t>Prospect</a:t>
            </a:r>
          </a:p>
        </p:txBody>
      </p:sp>
      <p:sp>
        <p:nvSpPr>
          <p:cNvPr id="3" name="Content Placeholder 2">
            <a:extLst>
              <a:ext uri="{FF2B5EF4-FFF2-40B4-BE49-F238E27FC236}">
                <a16:creationId xmlns:a16="http://schemas.microsoft.com/office/drawing/2014/main" id="{D187DADD-7DB5-5CC5-DD8A-D17B7D76F0AD}"/>
              </a:ext>
            </a:extLst>
          </p:cNvPr>
          <p:cNvSpPr>
            <a:spLocks noGrp="1"/>
          </p:cNvSpPr>
          <p:nvPr>
            <p:ph idx="1"/>
          </p:nvPr>
        </p:nvSpPr>
        <p:spPr>
          <a:xfrm>
            <a:off x="176169" y="919613"/>
            <a:ext cx="11568418" cy="5607022"/>
          </a:xfrm>
        </p:spPr>
        <p:txBody>
          <a:bodyPr>
            <a:normAutofit/>
          </a:bodyPr>
          <a:lstStyle/>
          <a:p>
            <a:pPr algn="just"/>
            <a:r>
              <a:rPr lang="en-US" dirty="0">
                <a:latin typeface="Times New Roman" panose="02020603050405020304" pitchFamily="18" charset="0"/>
                <a:cs typeface="Times New Roman" panose="02020603050405020304" pitchFamily="18" charset="0"/>
              </a:rPr>
              <a:t>The leaf optical PROSPECT model (</a:t>
            </a:r>
            <a:r>
              <a:rPr lang="en-US" dirty="0" err="1">
                <a:solidFill>
                  <a:srgbClr val="2197D2"/>
                </a:solidFill>
                <a:latin typeface="Times New Roman" panose="02020603050405020304" pitchFamily="18" charset="0"/>
                <a:cs typeface="Times New Roman" panose="02020603050405020304" pitchFamily="18" charset="0"/>
              </a:rPr>
              <a:t>Jacquemoud</a:t>
            </a:r>
            <a:r>
              <a:rPr lang="en-US" dirty="0">
                <a:solidFill>
                  <a:srgbClr val="2197D2"/>
                </a:solidFill>
                <a:latin typeface="Times New Roman" panose="02020603050405020304" pitchFamily="18" charset="0"/>
                <a:cs typeface="Times New Roman" panose="02020603050405020304" pitchFamily="18" charset="0"/>
              </a:rPr>
              <a:t> et al., 2009</a:t>
            </a:r>
            <a:r>
              <a:rPr lang="en-US" dirty="0">
                <a:latin typeface="Times New Roman" panose="02020603050405020304" pitchFamily="18" charset="0"/>
                <a:cs typeface="Times New Roman" panose="02020603050405020304" pitchFamily="18" charset="0"/>
              </a:rPr>
              <a:t>) are most popular leaf RTM with  availability and low number of input variables. </a:t>
            </a:r>
          </a:p>
          <a:p>
            <a:pPr algn="just"/>
            <a:r>
              <a:rPr lang="en-US" dirty="0">
                <a:latin typeface="Times New Roman" panose="02020603050405020304" pitchFamily="18" charset="0"/>
                <a:cs typeface="Times New Roman" panose="02020603050405020304" pitchFamily="18" charset="0"/>
              </a:rPr>
              <a:t>The model calculates leaf reflectance and transmittance as a function of its biochemistry structure.</a:t>
            </a:r>
            <a:endParaRPr lang="en-US" dirty="0"/>
          </a:p>
          <a:p>
            <a:pPr marL="0" indent="0" algn="just">
              <a:buNone/>
            </a:pPr>
            <a:endParaRPr lang="en-US" sz="2000" dirty="0"/>
          </a:p>
          <a:p>
            <a:pPr marL="0" indent="0" algn="just">
              <a:spcBef>
                <a:spcPct val="0"/>
              </a:spcBef>
              <a:buNone/>
            </a:pPr>
            <a:r>
              <a:rPr lang="en-IN" sz="4000" b="1" u="sng" dirty="0">
                <a:solidFill>
                  <a:srgbClr val="7030A0"/>
                </a:solidFill>
              </a:rPr>
              <a:t>SAIL (Scattering by Arbitrary Inclined Leaves) </a:t>
            </a:r>
            <a:endParaRPr lang="en-US" sz="4000" b="1" u="sng" dirty="0">
              <a:solidFill>
                <a:srgbClr val="7030A0"/>
              </a:solidFill>
            </a:endParaRPr>
          </a:p>
          <a:p>
            <a:pPr algn="just"/>
            <a:r>
              <a:rPr lang="en-US" b="0" i="0" u="none" strike="noStrike" baseline="0" dirty="0">
                <a:solidFill>
                  <a:srgbClr val="000000"/>
                </a:solidFill>
                <a:latin typeface="Times New Roman" panose="02020603050405020304" pitchFamily="18" charset="0"/>
                <a:cs typeface="Times New Roman" panose="02020603050405020304" pitchFamily="18" charset="0"/>
              </a:rPr>
              <a:t>SAIL is based on a four-stream approximation of the RT equation, in which case one distinguishes two direct fluxes and two diffuse fluxes </a:t>
            </a:r>
            <a:r>
              <a:rPr lang="en-IN" b="0" i="0" u="none" strike="noStrike" baseline="0" dirty="0">
                <a:solidFill>
                  <a:srgbClr val="000000"/>
                </a:solidFill>
                <a:latin typeface="Times New Roman" panose="02020603050405020304" pitchFamily="18" charset="0"/>
                <a:cs typeface="Times New Roman" panose="02020603050405020304" pitchFamily="18" charset="0"/>
              </a:rPr>
              <a:t>(</a:t>
            </a:r>
            <a:r>
              <a:rPr lang="en-IN" b="0" i="0" u="none" strike="noStrike" baseline="0" dirty="0">
                <a:solidFill>
                  <a:srgbClr val="2197D2"/>
                </a:solidFill>
                <a:latin typeface="Times New Roman" panose="02020603050405020304" pitchFamily="18" charset="0"/>
                <a:cs typeface="Times New Roman" panose="02020603050405020304" pitchFamily="18" charset="0"/>
              </a:rPr>
              <a:t>Verhoef et al., 2007</a:t>
            </a:r>
            <a:r>
              <a:rPr lang="en-IN" b="0" i="0" u="none" strike="noStrike" baseline="0" dirty="0">
                <a:solidFill>
                  <a:srgbClr val="000000"/>
                </a:solidFill>
                <a:latin typeface="Times New Roman" panose="02020603050405020304" pitchFamily="18" charset="0"/>
                <a:cs typeface="Times New Roman" panose="02020603050405020304" pitchFamily="18" charset="0"/>
              </a:rPr>
              <a:t>).</a:t>
            </a:r>
          </a:p>
          <a:p>
            <a:pPr algn="just"/>
            <a:r>
              <a:rPr lang="en-IN" b="0" i="0" u="none" strike="noStrike" baseline="0" dirty="0">
                <a:solidFill>
                  <a:srgbClr val="000000"/>
                </a:solidFill>
                <a:latin typeface="Times New Roman" panose="02020603050405020304" pitchFamily="18" charset="0"/>
                <a:cs typeface="Times New Roman" panose="02020603050405020304" pitchFamily="18" charset="0"/>
              </a:rPr>
              <a:t> SAIL inputs consist of leaf area index (LAI), leaf angle distribution (LAD), ratio of </a:t>
            </a:r>
            <a:r>
              <a:rPr lang="en-US" b="0" i="0" u="none" strike="noStrike" baseline="0" dirty="0">
                <a:latin typeface="Times New Roman" panose="02020603050405020304" pitchFamily="18" charset="0"/>
                <a:cs typeface="Times New Roman" panose="02020603050405020304" pitchFamily="18" charset="0"/>
              </a:rPr>
              <a:t>diffuse and direct radiation, soil coefficient, hot spot, and </a:t>
            </a:r>
            <a:r>
              <a:rPr lang="en-IN" b="0" i="0" u="none" strike="noStrike" baseline="0" dirty="0">
                <a:latin typeface="Times New Roman" panose="02020603050405020304" pitchFamily="18" charset="0"/>
                <a:cs typeface="Times New Roman" panose="02020603050405020304" pitchFamily="18" charset="0"/>
              </a:rPr>
              <a:t>sun-target-sensor geometry.</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191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30CE2-920B-56B5-B99D-49A3E52F19EC}"/>
              </a:ext>
            </a:extLst>
          </p:cNvPr>
          <p:cNvSpPr>
            <a:spLocks noGrp="1"/>
          </p:cNvSpPr>
          <p:nvPr>
            <p:ph type="title"/>
          </p:nvPr>
        </p:nvSpPr>
        <p:spPr>
          <a:xfrm>
            <a:off x="2694128" y="90358"/>
            <a:ext cx="2914141" cy="750611"/>
          </a:xfrm>
        </p:spPr>
        <p:txBody>
          <a:bodyPr/>
          <a:lstStyle/>
          <a:p>
            <a:r>
              <a:rPr lang="en-US" b="1" u="sng" dirty="0">
                <a:solidFill>
                  <a:srgbClr val="C00000"/>
                </a:solidFill>
              </a:rPr>
              <a:t>Study site</a:t>
            </a:r>
            <a:endParaRPr lang="en-IN" b="1" u="sng" dirty="0">
              <a:solidFill>
                <a:srgbClr val="C00000"/>
              </a:solidFill>
            </a:endParaRPr>
          </a:p>
        </p:txBody>
      </p:sp>
      <p:pic>
        <p:nvPicPr>
          <p:cNvPr id="4" name="Content Placeholder 3">
            <a:extLst>
              <a:ext uri="{FF2B5EF4-FFF2-40B4-BE49-F238E27FC236}">
                <a16:creationId xmlns:a16="http://schemas.microsoft.com/office/drawing/2014/main" id="{762B8509-225F-C52F-8A09-DA41F38E9ABE}"/>
              </a:ext>
            </a:extLst>
          </p:cNvPr>
          <p:cNvPicPr>
            <a:picLocks noGrp="1" noChangeAspect="1"/>
          </p:cNvPicPr>
          <p:nvPr>
            <p:ph idx="1"/>
          </p:nvPr>
        </p:nvPicPr>
        <p:blipFill>
          <a:blip r:embed="rId2"/>
          <a:stretch>
            <a:fillRect/>
          </a:stretch>
        </p:blipFill>
        <p:spPr>
          <a:xfrm>
            <a:off x="9214152" y="1194849"/>
            <a:ext cx="2914141" cy="2317000"/>
          </a:xfrm>
          <a:prstGeom prst="rect">
            <a:avLst/>
          </a:prstGeom>
        </p:spPr>
      </p:pic>
      <p:pic>
        <p:nvPicPr>
          <p:cNvPr id="5" name="Picture 4">
            <a:extLst>
              <a:ext uri="{FF2B5EF4-FFF2-40B4-BE49-F238E27FC236}">
                <a16:creationId xmlns:a16="http://schemas.microsoft.com/office/drawing/2014/main" id="{4B375CFA-5628-72B5-0E9A-570D2FD424B5}"/>
              </a:ext>
            </a:extLst>
          </p:cNvPr>
          <p:cNvPicPr>
            <a:picLocks noChangeAspect="1"/>
          </p:cNvPicPr>
          <p:nvPr/>
        </p:nvPicPr>
        <p:blipFill>
          <a:blip r:embed="rId3"/>
          <a:stretch>
            <a:fillRect/>
          </a:stretch>
        </p:blipFill>
        <p:spPr>
          <a:xfrm>
            <a:off x="6208911" y="1197670"/>
            <a:ext cx="2932430" cy="2314179"/>
          </a:xfrm>
          <a:prstGeom prst="rect">
            <a:avLst/>
          </a:prstGeom>
        </p:spPr>
      </p:pic>
      <p:pic>
        <p:nvPicPr>
          <p:cNvPr id="6" name="Picture 5">
            <a:extLst>
              <a:ext uri="{FF2B5EF4-FFF2-40B4-BE49-F238E27FC236}">
                <a16:creationId xmlns:a16="http://schemas.microsoft.com/office/drawing/2014/main" id="{0791C90F-C463-EA7A-F319-6F69413CBA59}"/>
              </a:ext>
            </a:extLst>
          </p:cNvPr>
          <p:cNvPicPr>
            <a:picLocks noChangeAspect="1"/>
          </p:cNvPicPr>
          <p:nvPr/>
        </p:nvPicPr>
        <p:blipFill>
          <a:blip r:embed="rId4"/>
          <a:stretch>
            <a:fillRect/>
          </a:stretch>
        </p:blipFill>
        <p:spPr>
          <a:xfrm>
            <a:off x="256368" y="1222057"/>
            <a:ext cx="2914140" cy="2236840"/>
          </a:xfrm>
          <a:prstGeom prst="rect">
            <a:avLst/>
          </a:prstGeom>
        </p:spPr>
      </p:pic>
      <p:sp>
        <p:nvSpPr>
          <p:cNvPr id="8" name="TextBox 7">
            <a:extLst>
              <a:ext uri="{FF2B5EF4-FFF2-40B4-BE49-F238E27FC236}">
                <a16:creationId xmlns:a16="http://schemas.microsoft.com/office/drawing/2014/main" id="{EA0DA4A6-2CA1-7AC2-C492-CFE71CCA51DD}"/>
              </a:ext>
            </a:extLst>
          </p:cNvPr>
          <p:cNvSpPr txBox="1"/>
          <p:nvPr/>
        </p:nvSpPr>
        <p:spPr>
          <a:xfrm>
            <a:off x="0" y="3858324"/>
            <a:ext cx="2914141" cy="1121269"/>
          </a:xfrm>
          <a:prstGeom prst="rect">
            <a:avLst/>
          </a:prstGeom>
          <a:noFill/>
        </p:spPr>
        <p:txBody>
          <a:bodyPr wrap="square">
            <a:spAutoFit/>
          </a:bodyPr>
          <a:lstStyle/>
          <a:p>
            <a:pPr algn="ctr">
              <a:lnSpc>
                <a:spcPct val="200000"/>
              </a:lnSpc>
              <a:spcAft>
                <a:spcPts val="1000"/>
              </a:spcAft>
              <a:tabLst>
                <a:tab pos="601980" algn="l"/>
              </a:tabLs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Figure 2.  Lentils, mustard and maize crops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8827AC53-C305-D8AE-26FD-27DAC65FC6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5786" y="3511849"/>
            <a:ext cx="3947160" cy="2842260"/>
          </a:xfrm>
          <a:prstGeom prst="rect">
            <a:avLst/>
          </a:prstGeom>
        </p:spPr>
      </p:pic>
      <p:sp>
        <p:nvSpPr>
          <p:cNvPr id="11" name="TextBox 10">
            <a:extLst>
              <a:ext uri="{FF2B5EF4-FFF2-40B4-BE49-F238E27FC236}">
                <a16:creationId xmlns:a16="http://schemas.microsoft.com/office/drawing/2014/main" id="{684D8EF9-4CF0-837F-9430-5217631CA77D}"/>
              </a:ext>
            </a:extLst>
          </p:cNvPr>
          <p:cNvSpPr txBox="1"/>
          <p:nvPr/>
        </p:nvSpPr>
        <p:spPr>
          <a:xfrm>
            <a:off x="433166" y="5354844"/>
            <a:ext cx="3311749" cy="567271"/>
          </a:xfrm>
          <a:prstGeom prst="rect">
            <a:avLst/>
          </a:prstGeom>
          <a:noFill/>
        </p:spPr>
        <p:txBody>
          <a:bodyPr wrap="square">
            <a:spAutoFit/>
          </a:bodyPr>
          <a:lstStyle/>
          <a:p>
            <a:pPr algn="ctr">
              <a:lnSpc>
                <a:spcPct val="200000"/>
              </a:lnSpc>
              <a:spcAft>
                <a:spcPts val="10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Figure 2: Schematic of the plots.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5AE165A-3B60-C487-41F6-98768ECD758D}"/>
              </a:ext>
            </a:extLst>
          </p:cNvPr>
          <p:cNvSpPr txBox="1"/>
          <p:nvPr/>
        </p:nvSpPr>
        <p:spPr>
          <a:xfrm>
            <a:off x="7384547" y="85269"/>
            <a:ext cx="4743746" cy="923330"/>
          </a:xfrm>
          <a:prstGeom prst="rect">
            <a:avLst/>
          </a:prstGeom>
          <a:noFill/>
        </p:spPr>
        <p:txBody>
          <a:bodyPr wrap="square">
            <a:spAutoFit/>
          </a:bodyPr>
          <a:lstStyle/>
          <a:p>
            <a:r>
              <a:rPr lang="en-IN" dirty="0">
                <a:solidFill>
                  <a:srgbClr val="000000"/>
                </a:solidFill>
                <a:latin typeface="Times New Roman" panose="02020603050405020304" pitchFamily="18" charset="0"/>
                <a:ea typeface="Calibri" panose="020F0502020204030204" pitchFamily="34" charset="0"/>
              </a:rPr>
              <a:t>A</a:t>
            </a:r>
            <a:r>
              <a:rPr lang="en-IN" sz="1800" dirty="0">
                <a:solidFill>
                  <a:srgbClr val="000000"/>
                </a:solidFill>
                <a:effectLst/>
                <a:latin typeface="Times New Roman" panose="02020603050405020304" pitchFamily="18" charset="0"/>
                <a:ea typeface="Calibri" panose="020F0502020204030204" pitchFamily="34" charset="0"/>
              </a:rPr>
              <a:t>griculture farm of Banaras Hindu University, Varanasi district (Uttar Pradesh, India) was chosen as a sampling area. </a:t>
            </a:r>
            <a:endParaRPr lang="en-IN" dirty="0"/>
          </a:p>
        </p:txBody>
      </p:sp>
      <p:sp>
        <p:nvSpPr>
          <p:cNvPr id="15" name="TextBox 14">
            <a:extLst>
              <a:ext uri="{FF2B5EF4-FFF2-40B4-BE49-F238E27FC236}">
                <a16:creationId xmlns:a16="http://schemas.microsoft.com/office/drawing/2014/main" id="{864CCD57-50D3-B50A-993A-3FD10BA4D020}"/>
              </a:ext>
            </a:extLst>
          </p:cNvPr>
          <p:cNvSpPr txBox="1"/>
          <p:nvPr/>
        </p:nvSpPr>
        <p:spPr>
          <a:xfrm>
            <a:off x="7605757" y="3614368"/>
            <a:ext cx="4586243" cy="2990562"/>
          </a:xfrm>
          <a:prstGeom prst="rect">
            <a:avLst/>
          </a:prstGeom>
          <a:noFill/>
        </p:spPr>
        <p:txBody>
          <a:bodyPr wrap="square">
            <a:spAutoFit/>
          </a:bodyPr>
          <a:lstStyle/>
          <a:p>
            <a:pPr algn="just">
              <a:lnSpc>
                <a:spcPct val="200000"/>
              </a:lnSpc>
              <a:spcAft>
                <a:spcPts val="1000"/>
              </a:spcAft>
            </a:pPr>
            <a:r>
              <a:rPr lang="en-IN"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rPr>
              <a:t>The sowing of the Mustard -December 5</a:t>
            </a:r>
            <a:r>
              <a:rPr lang="en-IN" sz="1800" baseline="30000" dirty="0">
                <a:effectLst/>
                <a:latin typeface="Times New Roman" panose="02020603050405020304" pitchFamily="18" charset="0"/>
                <a:ea typeface="Calibri" panose="020F0502020204030204" pitchFamily="34" charset="0"/>
              </a:rPr>
              <a:t>th</a:t>
            </a:r>
            <a:r>
              <a:rPr lang="en-IN" sz="1800" dirty="0">
                <a:effectLst/>
                <a:latin typeface="Times New Roman" panose="02020603050405020304" pitchFamily="18" charset="0"/>
                <a:ea typeface="Calibri" panose="020F0502020204030204" pitchFamily="34" charset="0"/>
              </a:rPr>
              <a:t>, 2019.</a:t>
            </a:r>
          </a:p>
          <a:p>
            <a:pPr marL="285750" indent="-285750">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rPr>
              <a:t>The sowing of the Maize -December 1</a:t>
            </a:r>
            <a:r>
              <a:rPr lang="en-IN" sz="1800" baseline="30000" dirty="0">
                <a:effectLst/>
                <a:latin typeface="Times New Roman" panose="02020603050405020304" pitchFamily="18" charset="0"/>
                <a:ea typeface="Calibri" panose="020F0502020204030204" pitchFamily="34" charset="0"/>
              </a:rPr>
              <a:t>st</a:t>
            </a:r>
            <a:r>
              <a:rPr lang="en-IN" sz="1800" dirty="0">
                <a:effectLst/>
                <a:latin typeface="Times New Roman" panose="02020603050405020304" pitchFamily="18" charset="0"/>
                <a:ea typeface="Calibri" panose="020F0502020204030204" pitchFamily="34" charset="0"/>
              </a:rPr>
              <a:t>, 2019</a:t>
            </a:r>
            <a:r>
              <a:rPr lang="en-IN" dirty="0">
                <a:latin typeface="Times New Roman" panose="02020603050405020304" pitchFamily="18" charset="0"/>
                <a:ea typeface="Calibri" panose="020F0502020204030204" pitchFamily="34" charset="0"/>
              </a:rPr>
              <a:t>.</a:t>
            </a:r>
            <a:endParaRPr lang="en-IN"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rPr>
              <a:t>The sowing of the lentils - December 6</a:t>
            </a:r>
            <a:r>
              <a:rPr lang="en-IN" sz="1800" baseline="30000" dirty="0">
                <a:effectLst/>
                <a:latin typeface="Times New Roman" panose="02020603050405020304" pitchFamily="18" charset="0"/>
                <a:ea typeface="Calibri" panose="020F0502020204030204" pitchFamily="34" charset="0"/>
              </a:rPr>
              <a:t>th</a:t>
            </a:r>
            <a:r>
              <a:rPr lang="en-IN" sz="1800" dirty="0">
                <a:effectLst/>
                <a:latin typeface="Times New Roman" panose="02020603050405020304" pitchFamily="18" charset="0"/>
                <a:ea typeface="Calibri" panose="020F0502020204030204" pitchFamily="34" charset="0"/>
              </a:rPr>
              <a:t>, 2019</a:t>
            </a:r>
            <a:r>
              <a:rPr lang="en-IN" dirty="0">
                <a:latin typeface="Times New Roman" panose="02020603050405020304" pitchFamily="18" charset="0"/>
                <a:ea typeface="Calibri" panose="020F0502020204030204" pitchFamily="34" charset="0"/>
              </a:rPr>
              <a:t>.</a:t>
            </a:r>
          </a:p>
          <a:p>
            <a:pPr marL="285750" indent="-285750">
              <a:buFont typeface="Arial" panose="020B0604020202020204" pitchFamily="34" charset="0"/>
              <a:buChar char="•"/>
            </a:pPr>
            <a:r>
              <a:rPr lang="en-IN" sz="1800" dirty="0">
                <a:effectLst/>
                <a:latin typeface="Times New Roman" panose="02020603050405020304" pitchFamily="18" charset="0"/>
                <a:ea typeface="Calibri" panose="020F0502020204030204" pitchFamily="34" charset="0"/>
              </a:rPr>
              <a:t>sampling for the crop was started after 40 days. </a:t>
            </a:r>
          </a:p>
        </p:txBody>
      </p:sp>
      <p:pic>
        <p:nvPicPr>
          <p:cNvPr id="17" name="Picture 16">
            <a:extLst>
              <a:ext uri="{FF2B5EF4-FFF2-40B4-BE49-F238E27FC236}">
                <a16:creationId xmlns:a16="http://schemas.microsoft.com/office/drawing/2014/main" id="{9C70E8BF-29D1-8137-974B-9F647344FFE5}"/>
              </a:ext>
            </a:extLst>
          </p:cNvPr>
          <p:cNvPicPr>
            <a:picLocks noChangeAspect="1"/>
          </p:cNvPicPr>
          <p:nvPr/>
        </p:nvPicPr>
        <p:blipFill rotWithShape="1">
          <a:blip r:embed="rId6">
            <a:extLst>
              <a:ext uri="{28A0092B-C50C-407E-A947-70E740481C1C}">
                <a14:useLocalDpi xmlns:a14="http://schemas.microsoft.com/office/drawing/2010/main" val="0"/>
              </a:ext>
            </a:extLst>
          </a:blip>
          <a:srcRect l="39847" t="22922" r="8777" b="17463"/>
          <a:stretch/>
        </p:blipFill>
        <p:spPr>
          <a:xfrm>
            <a:off x="3258365" y="1194850"/>
            <a:ext cx="2914141" cy="2317000"/>
          </a:xfrm>
          <a:prstGeom prst="rect">
            <a:avLst/>
          </a:prstGeom>
        </p:spPr>
      </p:pic>
      <p:sp>
        <p:nvSpPr>
          <p:cNvPr id="3" name="Rectangle 2">
            <a:extLst>
              <a:ext uri="{FF2B5EF4-FFF2-40B4-BE49-F238E27FC236}">
                <a16:creationId xmlns:a16="http://schemas.microsoft.com/office/drawing/2014/main" id="{D15935B4-BCE6-0A3C-97B8-8EA75C96E701}"/>
              </a:ext>
            </a:extLst>
          </p:cNvPr>
          <p:cNvSpPr/>
          <p:nvPr/>
        </p:nvSpPr>
        <p:spPr>
          <a:xfrm>
            <a:off x="3672640" y="6134090"/>
            <a:ext cx="744060" cy="573428"/>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200" dirty="0"/>
          </a:p>
          <a:p>
            <a:pPr algn="ctr"/>
            <a:r>
              <a:rPr lang="en-IN" sz="1200" dirty="0"/>
              <a:t>WH1</a:t>
            </a:r>
          </a:p>
          <a:p>
            <a:pPr algn="ctr"/>
            <a:endParaRPr lang="en-IN" sz="1200" dirty="0"/>
          </a:p>
        </p:txBody>
      </p:sp>
      <p:sp>
        <p:nvSpPr>
          <p:cNvPr id="7" name="Rectangle 6">
            <a:extLst>
              <a:ext uri="{FF2B5EF4-FFF2-40B4-BE49-F238E27FC236}">
                <a16:creationId xmlns:a16="http://schemas.microsoft.com/office/drawing/2014/main" id="{E2BD42B5-E7DC-9C22-2FF1-728870CB5AED}"/>
              </a:ext>
            </a:extLst>
          </p:cNvPr>
          <p:cNvSpPr/>
          <p:nvPr/>
        </p:nvSpPr>
        <p:spPr>
          <a:xfrm>
            <a:off x="6295203" y="6141261"/>
            <a:ext cx="744060" cy="566257"/>
          </a:xfrm>
          <a:prstGeom prst="rect">
            <a:avLst/>
          </a:prstGeom>
          <a:solidFill>
            <a:schemeClr val="accent5"/>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WH1</a:t>
            </a:r>
            <a:endParaRPr lang="en-IN" sz="1800" dirty="0"/>
          </a:p>
        </p:txBody>
      </p:sp>
      <p:sp>
        <p:nvSpPr>
          <p:cNvPr id="10" name="Rectangle 9">
            <a:extLst>
              <a:ext uri="{FF2B5EF4-FFF2-40B4-BE49-F238E27FC236}">
                <a16:creationId xmlns:a16="http://schemas.microsoft.com/office/drawing/2014/main" id="{73558E1E-4B00-1EE2-730A-66282C66BAFF}"/>
              </a:ext>
            </a:extLst>
          </p:cNvPr>
          <p:cNvSpPr/>
          <p:nvPr/>
        </p:nvSpPr>
        <p:spPr>
          <a:xfrm>
            <a:off x="4547930" y="6140741"/>
            <a:ext cx="744060" cy="55960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WH1</a:t>
            </a:r>
            <a:endParaRPr lang="en-IN" sz="1800" dirty="0"/>
          </a:p>
        </p:txBody>
      </p:sp>
      <p:sp>
        <p:nvSpPr>
          <p:cNvPr id="12" name="Rectangle 11">
            <a:extLst>
              <a:ext uri="{FF2B5EF4-FFF2-40B4-BE49-F238E27FC236}">
                <a16:creationId xmlns:a16="http://schemas.microsoft.com/office/drawing/2014/main" id="{EF65EE72-0593-B3F1-75B6-516A347A70DF}"/>
              </a:ext>
            </a:extLst>
          </p:cNvPr>
          <p:cNvSpPr/>
          <p:nvPr/>
        </p:nvSpPr>
        <p:spPr>
          <a:xfrm>
            <a:off x="5409134" y="6138467"/>
            <a:ext cx="744060" cy="566257"/>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200" dirty="0"/>
              <a:t>WH1</a:t>
            </a:r>
            <a:endParaRPr lang="en-IN" sz="1800" dirty="0"/>
          </a:p>
        </p:txBody>
      </p:sp>
      <p:cxnSp>
        <p:nvCxnSpPr>
          <p:cNvPr id="20" name="Straight Arrow Connector 19">
            <a:extLst>
              <a:ext uri="{FF2B5EF4-FFF2-40B4-BE49-F238E27FC236}">
                <a16:creationId xmlns:a16="http://schemas.microsoft.com/office/drawing/2014/main" id="{A194EE44-CFC7-7CFC-0AF3-68093E7C4303}"/>
              </a:ext>
            </a:extLst>
          </p:cNvPr>
          <p:cNvCxnSpPr/>
          <p:nvPr/>
        </p:nvCxnSpPr>
        <p:spPr>
          <a:xfrm>
            <a:off x="7156407" y="6141261"/>
            <a:ext cx="0" cy="55908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533BD3-6BD6-1BEF-83F3-A8D989AACBA7}"/>
              </a:ext>
            </a:extLst>
          </p:cNvPr>
          <p:cNvSpPr txBox="1"/>
          <p:nvPr/>
        </p:nvSpPr>
        <p:spPr>
          <a:xfrm>
            <a:off x="7156130" y="6239722"/>
            <a:ext cx="518825" cy="276999"/>
          </a:xfrm>
          <a:prstGeom prst="rect">
            <a:avLst/>
          </a:prstGeom>
          <a:noFill/>
        </p:spPr>
        <p:txBody>
          <a:bodyPr wrap="square" rtlCol="0">
            <a:spAutoFit/>
          </a:bodyPr>
          <a:lstStyle/>
          <a:p>
            <a:r>
              <a:rPr lang="en-IN" sz="1200" dirty="0"/>
              <a:t>4m</a:t>
            </a:r>
            <a:endParaRPr lang="en-IN" dirty="0"/>
          </a:p>
        </p:txBody>
      </p:sp>
    </p:spTree>
    <p:extLst>
      <p:ext uri="{BB962C8B-B14F-4D97-AF65-F5344CB8AC3E}">
        <p14:creationId xmlns:p14="http://schemas.microsoft.com/office/powerpoint/2010/main" val="1131575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4397-89F0-83DC-0E75-6AF70BC83775}"/>
              </a:ext>
            </a:extLst>
          </p:cNvPr>
          <p:cNvSpPr>
            <a:spLocks noGrp="1"/>
          </p:cNvSpPr>
          <p:nvPr>
            <p:ph type="title"/>
          </p:nvPr>
        </p:nvSpPr>
        <p:spPr>
          <a:xfrm>
            <a:off x="67374" y="59802"/>
            <a:ext cx="10515600" cy="775778"/>
          </a:xfrm>
        </p:spPr>
        <p:txBody>
          <a:bodyPr/>
          <a:lstStyle/>
          <a:p>
            <a:r>
              <a:rPr lang="en-US" b="1" u="sng" dirty="0">
                <a:solidFill>
                  <a:srgbClr val="C00000"/>
                </a:solidFill>
              </a:rPr>
              <a:t>Methodology &amp; Data used</a:t>
            </a:r>
            <a:endParaRPr lang="en-IN" b="1" u="sng" dirty="0">
              <a:solidFill>
                <a:srgbClr val="C00000"/>
              </a:solidFill>
            </a:endParaRPr>
          </a:p>
        </p:txBody>
      </p:sp>
      <p:pic>
        <p:nvPicPr>
          <p:cNvPr id="4" name="Content Placeholder 3">
            <a:extLst>
              <a:ext uri="{FF2B5EF4-FFF2-40B4-BE49-F238E27FC236}">
                <a16:creationId xmlns:a16="http://schemas.microsoft.com/office/drawing/2014/main" id="{A6290A87-61E3-CB79-B713-1F5C15BD4CF7}"/>
              </a:ext>
            </a:extLst>
          </p:cNvPr>
          <p:cNvPicPr>
            <a:picLocks noGrp="1" noChangeAspect="1"/>
          </p:cNvPicPr>
          <p:nvPr>
            <p:ph idx="1"/>
          </p:nvPr>
        </p:nvPicPr>
        <p:blipFill>
          <a:blip r:embed="rId2"/>
          <a:stretch>
            <a:fillRect/>
          </a:stretch>
        </p:blipFill>
        <p:spPr>
          <a:xfrm>
            <a:off x="476512" y="1078698"/>
            <a:ext cx="2533650" cy="1809750"/>
          </a:xfrm>
          <a:prstGeom prst="rect">
            <a:avLst/>
          </a:prstGeom>
        </p:spPr>
      </p:pic>
      <p:sp>
        <p:nvSpPr>
          <p:cNvPr id="5" name="TextBox 4">
            <a:extLst>
              <a:ext uri="{FF2B5EF4-FFF2-40B4-BE49-F238E27FC236}">
                <a16:creationId xmlns:a16="http://schemas.microsoft.com/office/drawing/2014/main" id="{6518E058-D5B4-35B3-F2E0-6A1CA3807BA6}"/>
              </a:ext>
            </a:extLst>
          </p:cNvPr>
          <p:cNvSpPr txBox="1"/>
          <p:nvPr/>
        </p:nvSpPr>
        <p:spPr>
          <a:xfrm>
            <a:off x="3294076" y="1588049"/>
            <a:ext cx="2801924" cy="923330"/>
          </a:xfrm>
          <a:prstGeom prst="rect">
            <a:avLst/>
          </a:prstGeom>
          <a:noFill/>
        </p:spPr>
        <p:txBody>
          <a:bodyPr wrap="square" rtlCol="0">
            <a:spAutoFit/>
          </a:bodyPr>
          <a:lstStyle/>
          <a:p>
            <a:r>
              <a:rPr lang="en-US" b="1" i="0" dirty="0">
                <a:solidFill>
                  <a:srgbClr val="92D050"/>
                </a:solidFill>
                <a:effectLst/>
                <a:latin typeface="Inter"/>
              </a:rPr>
              <a:t>ASD FieldSpec 4 Hi-Res NG </a:t>
            </a:r>
          </a:p>
          <a:p>
            <a:r>
              <a:rPr lang="en-US" b="1" i="0" dirty="0">
                <a:solidFill>
                  <a:srgbClr val="92D050"/>
                </a:solidFill>
                <a:effectLst/>
                <a:latin typeface="Inter"/>
              </a:rPr>
              <a:t>spectroradiometer</a:t>
            </a:r>
          </a:p>
          <a:p>
            <a:endParaRPr lang="en-IN" dirty="0"/>
          </a:p>
        </p:txBody>
      </p:sp>
      <p:pic>
        <p:nvPicPr>
          <p:cNvPr id="9" name="Picture 8">
            <a:extLst>
              <a:ext uri="{FF2B5EF4-FFF2-40B4-BE49-F238E27FC236}">
                <a16:creationId xmlns:a16="http://schemas.microsoft.com/office/drawing/2014/main" id="{EEF77FE1-F349-99F5-F1AF-002446C24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3374" y="59802"/>
            <a:ext cx="6028626" cy="4881515"/>
          </a:xfrm>
          <a:prstGeom prst="rect">
            <a:avLst/>
          </a:prstGeom>
        </p:spPr>
      </p:pic>
      <p:pic>
        <p:nvPicPr>
          <p:cNvPr id="6" name="Picture 5">
            <a:extLst>
              <a:ext uri="{FF2B5EF4-FFF2-40B4-BE49-F238E27FC236}">
                <a16:creationId xmlns:a16="http://schemas.microsoft.com/office/drawing/2014/main" id="{AB27B7E1-5C03-CF80-E25F-865154457CCF}"/>
              </a:ext>
            </a:extLst>
          </p:cNvPr>
          <p:cNvPicPr>
            <a:picLocks noChangeAspect="1"/>
          </p:cNvPicPr>
          <p:nvPr/>
        </p:nvPicPr>
        <p:blipFill rotWithShape="1">
          <a:blip r:embed="rId4">
            <a:extLst>
              <a:ext uri="{28A0092B-C50C-407E-A947-70E740481C1C}">
                <a14:useLocalDpi xmlns:a14="http://schemas.microsoft.com/office/drawing/2010/main" val="0"/>
              </a:ext>
            </a:extLst>
          </a:blip>
          <a:srcRect t="9449"/>
          <a:stretch/>
        </p:blipFill>
        <p:spPr>
          <a:xfrm>
            <a:off x="13895" y="3263849"/>
            <a:ext cx="6419850" cy="3441379"/>
          </a:xfrm>
          <a:prstGeom prst="rect">
            <a:avLst/>
          </a:prstGeom>
          <a:ln w="19050">
            <a:solidFill>
              <a:schemeClr val="tx1"/>
            </a:solidFill>
          </a:ln>
        </p:spPr>
      </p:pic>
      <p:sp>
        <p:nvSpPr>
          <p:cNvPr id="7" name="Arrow: Left 6">
            <a:extLst>
              <a:ext uri="{FF2B5EF4-FFF2-40B4-BE49-F238E27FC236}">
                <a16:creationId xmlns:a16="http://schemas.microsoft.com/office/drawing/2014/main" id="{60C0FB4C-3AF9-C26F-471E-F412ADC48D27}"/>
              </a:ext>
            </a:extLst>
          </p:cNvPr>
          <p:cNvSpPr/>
          <p:nvPr/>
        </p:nvSpPr>
        <p:spPr>
          <a:xfrm>
            <a:off x="2674864" y="1732437"/>
            <a:ext cx="402672" cy="25113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a:extLst>
              <a:ext uri="{FF2B5EF4-FFF2-40B4-BE49-F238E27FC236}">
                <a16:creationId xmlns:a16="http://schemas.microsoft.com/office/drawing/2014/main" id="{0F3FB4FA-C7B6-7DE7-152E-87BA1D7AC7DF}"/>
              </a:ext>
            </a:extLst>
          </p:cNvPr>
          <p:cNvSpPr txBox="1"/>
          <p:nvPr/>
        </p:nvSpPr>
        <p:spPr>
          <a:xfrm>
            <a:off x="9151211" y="4984538"/>
            <a:ext cx="2863526" cy="369332"/>
          </a:xfrm>
          <a:prstGeom prst="rect">
            <a:avLst/>
          </a:prstGeom>
          <a:noFill/>
        </p:spPr>
        <p:txBody>
          <a:bodyPr wrap="square">
            <a:spAutoFit/>
          </a:bodyPr>
          <a:lstStyle/>
          <a:p>
            <a:r>
              <a:rPr lang="en-US" b="1" dirty="0">
                <a:solidFill>
                  <a:srgbClr val="92D050"/>
                </a:solidFill>
                <a:latin typeface="Inter"/>
              </a:rPr>
              <a:t>Flow chart of methodology</a:t>
            </a:r>
          </a:p>
        </p:txBody>
      </p:sp>
      <p:sp>
        <p:nvSpPr>
          <p:cNvPr id="11" name="Arrow: Up 10">
            <a:extLst>
              <a:ext uri="{FF2B5EF4-FFF2-40B4-BE49-F238E27FC236}">
                <a16:creationId xmlns:a16="http://schemas.microsoft.com/office/drawing/2014/main" id="{C881E96A-4887-B206-D386-813AD7C0147F}"/>
              </a:ext>
            </a:extLst>
          </p:cNvPr>
          <p:cNvSpPr/>
          <p:nvPr/>
        </p:nvSpPr>
        <p:spPr>
          <a:xfrm>
            <a:off x="11182525" y="4538444"/>
            <a:ext cx="318781" cy="40287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E49B0543-E989-CA73-D4D4-B5E7257E5723}"/>
              </a:ext>
            </a:extLst>
          </p:cNvPr>
          <p:cNvSpPr txBox="1"/>
          <p:nvPr/>
        </p:nvSpPr>
        <p:spPr>
          <a:xfrm>
            <a:off x="7166428" y="5657152"/>
            <a:ext cx="2866806" cy="646331"/>
          </a:xfrm>
          <a:prstGeom prst="rect">
            <a:avLst/>
          </a:prstGeom>
          <a:noFill/>
        </p:spPr>
        <p:txBody>
          <a:bodyPr wrap="square">
            <a:spAutoFit/>
          </a:bodyPr>
          <a:lstStyle/>
          <a:p>
            <a:r>
              <a:rPr lang="en-US" b="1" dirty="0">
                <a:solidFill>
                  <a:srgbClr val="92D050"/>
                </a:solidFill>
                <a:latin typeface="Inter"/>
              </a:rPr>
              <a:t>PROSPECT-4, and SAIL input variables boundaries</a:t>
            </a:r>
          </a:p>
        </p:txBody>
      </p:sp>
      <p:sp>
        <p:nvSpPr>
          <p:cNvPr id="14" name="Arrow: Left 13">
            <a:extLst>
              <a:ext uri="{FF2B5EF4-FFF2-40B4-BE49-F238E27FC236}">
                <a16:creationId xmlns:a16="http://schemas.microsoft.com/office/drawing/2014/main" id="{19F7C483-B853-6786-AE63-0455BC3C72C3}"/>
              </a:ext>
            </a:extLst>
          </p:cNvPr>
          <p:cNvSpPr/>
          <p:nvPr/>
        </p:nvSpPr>
        <p:spPr>
          <a:xfrm>
            <a:off x="6543413" y="5863905"/>
            <a:ext cx="528506" cy="318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95326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5D71C-8298-CD7B-B4EC-902EB8EB955E}"/>
              </a:ext>
            </a:extLst>
          </p:cNvPr>
          <p:cNvSpPr>
            <a:spLocks noGrp="1"/>
          </p:cNvSpPr>
          <p:nvPr>
            <p:ph type="title"/>
          </p:nvPr>
        </p:nvSpPr>
        <p:spPr>
          <a:xfrm>
            <a:off x="4890782" y="228389"/>
            <a:ext cx="1823050" cy="926780"/>
          </a:xfrm>
        </p:spPr>
        <p:txBody>
          <a:bodyPr/>
          <a:lstStyle/>
          <a:p>
            <a:r>
              <a:rPr lang="en-US" b="1" u="sng" dirty="0">
                <a:solidFill>
                  <a:srgbClr val="C00000"/>
                </a:solidFill>
              </a:rPr>
              <a:t>Results</a:t>
            </a:r>
            <a:endParaRPr lang="en-IN" b="1" u="sng" dirty="0">
              <a:solidFill>
                <a:srgbClr val="C00000"/>
              </a:solidFill>
            </a:endParaRPr>
          </a:p>
        </p:txBody>
      </p:sp>
      <p:pic>
        <p:nvPicPr>
          <p:cNvPr id="4" name="Content Placeholder 3">
            <a:extLst>
              <a:ext uri="{FF2B5EF4-FFF2-40B4-BE49-F238E27FC236}">
                <a16:creationId xmlns:a16="http://schemas.microsoft.com/office/drawing/2014/main" id="{4A9867F3-615C-0CEE-3EE4-E8FC7BE2C49C}"/>
              </a:ext>
            </a:extLst>
          </p:cNvPr>
          <p:cNvPicPr>
            <a:picLocks noGrp="1" noChangeAspect="1"/>
          </p:cNvPicPr>
          <p:nvPr>
            <p:ph idx="1"/>
          </p:nvPr>
        </p:nvPicPr>
        <p:blipFill>
          <a:blip r:embed="rId2"/>
          <a:stretch>
            <a:fillRect/>
          </a:stretch>
        </p:blipFill>
        <p:spPr>
          <a:xfrm>
            <a:off x="7050565" y="348319"/>
            <a:ext cx="4739837" cy="2822691"/>
          </a:xfrm>
          <a:prstGeom prst="rect">
            <a:avLst/>
          </a:prstGeom>
        </p:spPr>
      </p:pic>
      <p:pic>
        <p:nvPicPr>
          <p:cNvPr id="8" name="Picture 7">
            <a:extLst>
              <a:ext uri="{FF2B5EF4-FFF2-40B4-BE49-F238E27FC236}">
                <a16:creationId xmlns:a16="http://schemas.microsoft.com/office/drawing/2014/main" id="{32799E88-65F5-6900-A6B0-59B8194D30FB}"/>
              </a:ext>
            </a:extLst>
          </p:cNvPr>
          <p:cNvPicPr>
            <a:picLocks noChangeAspect="1"/>
          </p:cNvPicPr>
          <p:nvPr/>
        </p:nvPicPr>
        <p:blipFill rotWithShape="1">
          <a:blip r:embed="rId3">
            <a:extLst>
              <a:ext uri="{28A0092B-C50C-407E-A947-70E740481C1C}">
                <a14:useLocalDpi xmlns:a14="http://schemas.microsoft.com/office/drawing/2010/main" val="0"/>
              </a:ext>
            </a:extLst>
          </a:blip>
          <a:srcRect l="1656" r="36442"/>
          <a:stretch/>
        </p:blipFill>
        <p:spPr>
          <a:xfrm>
            <a:off x="6635692" y="3171010"/>
            <a:ext cx="5451570" cy="3691212"/>
          </a:xfrm>
          <a:prstGeom prst="rect">
            <a:avLst/>
          </a:prstGeom>
        </p:spPr>
      </p:pic>
      <p:pic>
        <p:nvPicPr>
          <p:cNvPr id="10" name="Picture 9">
            <a:extLst>
              <a:ext uri="{FF2B5EF4-FFF2-40B4-BE49-F238E27FC236}">
                <a16:creationId xmlns:a16="http://schemas.microsoft.com/office/drawing/2014/main" id="{F20C6609-A2C9-211B-4AFE-97BF0E36F873}"/>
              </a:ext>
            </a:extLst>
          </p:cNvPr>
          <p:cNvPicPr>
            <a:picLocks noChangeAspect="1"/>
          </p:cNvPicPr>
          <p:nvPr/>
        </p:nvPicPr>
        <p:blipFill rotWithShape="1">
          <a:blip r:embed="rId4">
            <a:extLst>
              <a:ext uri="{28A0092B-C50C-407E-A947-70E740481C1C}">
                <a14:useLocalDpi xmlns:a14="http://schemas.microsoft.com/office/drawing/2010/main" val="0"/>
              </a:ext>
            </a:extLst>
          </a:blip>
          <a:srcRect l="4753" t="872" r="32820" b="4958"/>
          <a:stretch/>
        </p:blipFill>
        <p:spPr>
          <a:xfrm>
            <a:off x="0" y="3238150"/>
            <a:ext cx="4890782" cy="3556933"/>
          </a:xfrm>
          <a:prstGeom prst="rect">
            <a:avLst/>
          </a:prstGeom>
        </p:spPr>
      </p:pic>
      <p:pic>
        <p:nvPicPr>
          <p:cNvPr id="16" name="Picture 15">
            <a:extLst>
              <a:ext uri="{FF2B5EF4-FFF2-40B4-BE49-F238E27FC236}">
                <a16:creationId xmlns:a16="http://schemas.microsoft.com/office/drawing/2014/main" id="{C4F223D5-4B06-9B75-C657-39EF5B7618A8}"/>
              </a:ext>
            </a:extLst>
          </p:cNvPr>
          <p:cNvPicPr>
            <a:picLocks noChangeAspect="1"/>
          </p:cNvPicPr>
          <p:nvPr/>
        </p:nvPicPr>
        <p:blipFill rotWithShape="1">
          <a:blip r:embed="rId5">
            <a:extLst>
              <a:ext uri="{28A0092B-C50C-407E-A947-70E740481C1C}">
                <a14:useLocalDpi xmlns:a14="http://schemas.microsoft.com/office/drawing/2010/main" val="0"/>
              </a:ext>
            </a:extLst>
          </a:blip>
          <a:srcRect l="6493" t="2123" r="7429"/>
          <a:stretch/>
        </p:blipFill>
        <p:spPr>
          <a:xfrm>
            <a:off x="172944" y="228389"/>
            <a:ext cx="4088664" cy="2992470"/>
          </a:xfrm>
          <a:prstGeom prst="rect">
            <a:avLst/>
          </a:prstGeom>
        </p:spPr>
      </p:pic>
    </p:spTree>
    <p:extLst>
      <p:ext uri="{BB962C8B-B14F-4D97-AF65-F5344CB8AC3E}">
        <p14:creationId xmlns:p14="http://schemas.microsoft.com/office/powerpoint/2010/main" val="382082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80B2-F2AB-124F-4284-CF82CBDF4009}"/>
              </a:ext>
            </a:extLst>
          </p:cNvPr>
          <p:cNvSpPr>
            <a:spLocks noGrp="1"/>
          </p:cNvSpPr>
          <p:nvPr>
            <p:ph type="title"/>
          </p:nvPr>
        </p:nvSpPr>
        <p:spPr>
          <a:xfrm>
            <a:off x="636864" y="97391"/>
            <a:ext cx="10515600" cy="900900"/>
          </a:xfrm>
        </p:spPr>
        <p:txBody>
          <a:bodyPr/>
          <a:lstStyle/>
          <a:p>
            <a:r>
              <a:rPr lang="en-US" b="1" u="sng" dirty="0">
                <a:solidFill>
                  <a:srgbClr val="C00000"/>
                </a:solidFill>
              </a:rPr>
              <a:t>Conclusions</a:t>
            </a:r>
            <a:endParaRPr lang="en-IN" b="1" u="sng" dirty="0">
              <a:solidFill>
                <a:srgbClr val="C00000"/>
              </a:solidFill>
            </a:endParaRPr>
          </a:p>
        </p:txBody>
      </p:sp>
      <p:sp>
        <p:nvSpPr>
          <p:cNvPr id="3" name="Content Placeholder 2">
            <a:extLst>
              <a:ext uri="{FF2B5EF4-FFF2-40B4-BE49-F238E27FC236}">
                <a16:creationId xmlns:a16="http://schemas.microsoft.com/office/drawing/2014/main" id="{727A5F7F-6372-35BE-F8E4-121289B08D29}"/>
              </a:ext>
            </a:extLst>
          </p:cNvPr>
          <p:cNvSpPr>
            <a:spLocks noGrp="1"/>
          </p:cNvSpPr>
          <p:nvPr>
            <p:ph idx="1"/>
          </p:nvPr>
        </p:nvSpPr>
        <p:spPr>
          <a:xfrm>
            <a:off x="154898" y="922789"/>
            <a:ext cx="11623245" cy="5762320"/>
          </a:xfrm>
        </p:spPr>
        <p:txBody>
          <a:bodyPr>
            <a:normAutofit lnSpcReduction="10000"/>
          </a:bodyPr>
          <a:lstStyle/>
          <a:p>
            <a:pPr algn="just"/>
            <a:r>
              <a:rPr lang="en-US" b="0" i="0" u="none" strike="noStrike" baseline="0" dirty="0">
                <a:latin typeface="Times New Roman" panose="02020603050405020304" pitchFamily="18" charset="0"/>
                <a:cs typeface="Times New Roman" panose="02020603050405020304" pitchFamily="18" charset="0"/>
              </a:rPr>
              <a:t>GSA enables to gain insight into the functioning of RTMs by identifying the driving input variables of RTM spectral outputs such as reflectance, fluorescence, or radiance.</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GSA toolbox implemented into ARTMO. It calculates SOBOL’s first and total order sensitivity for a variety of RTMs. </a:t>
            </a:r>
          </a:p>
          <a:p>
            <a:pPr algn="just"/>
            <a:r>
              <a:rPr lang="en-IN" dirty="0">
                <a:effectLst/>
                <a:latin typeface="Times New Roman" panose="02020603050405020304" pitchFamily="18" charset="0"/>
                <a:ea typeface="Calibri" panose="020F0502020204030204" pitchFamily="34" charset="0"/>
                <a:cs typeface="Times New Roman" panose="02020603050405020304" pitchFamily="18" charset="0"/>
              </a:rPr>
              <a:t>RTM spectral outputs were generated for hyperspectral data within the spectral range of 350-2500 nm.</a:t>
            </a: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r>
              <a:rPr lang="en-IN" dirty="0">
                <a:effectLst/>
                <a:latin typeface="Times New Roman" panose="02020603050405020304" pitchFamily="18" charset="0"/>
                <a:ea typeface="Calibri" panose="020F0502020204030204" pitchFamily="34" charset="0"/>
                <a:cs typeface="Times New Roman" panose="02020603050405020304" pitchFamily="18" charset="0"/>
              </a:rPr>
              <a:t>PROSPECT-4 model reveal that the role of biochemical parameter chlorophyll content in the visible region and the influence of the other biophysical parameters such as Leaf structure and dry matter across the whole spectral range.</a:t>
            </a:r>
          </a:p>
          <a:p>
            <a:pPr algn="just"/>
            <a:r>
              <a:rPr lang="en-IN" dirty="0">
                <a:latin typeface="Times New Roman" panose="02020603050405020304" pitchFamily="18" charset="0"/>
                <a:cs typeface="Times New Roman" panose="02020603050405020304" pitchFamily="18" charset="0"/>
              </a:rPr>
              <a:t>Coupling the leaf PROSPECT-4 model with SAIL model, reference PROSAIL </a:t>
            </a:r>
            <a:r>
              <a:rPr lang="en-IN" sz="2800" dirty="0" err="1">
                <a:effectLst/>
                <a:latin typeface="Times New Roman" panose="02020603050405020304" pitchFamily="18" charset="0"/>
                <a:ea typeface="Calibri" panose="020F0502020204030204" pitchFamily="34" charset="0"/>
              </a:rPr>
              <a:t>S</a:t>
            </a:r>
            <a:r>
              <a:rPr lang="en-IN" sz="2800" i="1" baseline="-25000" dirty="0" err="1">
                <a:effectLst/>
                <a:latin typeface="Times New Roman" panose="02020603050405020304" pitchFamily="18" charset="0"/>
                <a:ea typeface="Calibri" panose="020F0502020204030204" pitchFamily="34" charset="0"/>
              </a:rPr>
              <a:t>Ti</a:t>
            </a:r>
            <a:r>
              <a:rPr lang="en-IN" dirty="0">
                <a:latin typeface="Times New Roman" panose="02020603050405020304" pitchFamily="18" charset="0"/>
                <a:cs typeface="Times New Roman" panose="02020603050405020304" pitchFamily="18" charset="0"/>
              </a:rPr>
              <a:t> results showed that the LAI variable shows 50% of the total variability, especially in the SWIR region.</a:t>
            </a:r>
          </a:p>
          <a:p>
            <a:pPr marL="0" indent="0" algn="just">
              <a:buNone/>
            </a:pPr>
            <a:endParaRPr lang="en-IN" sz="3600" dirty="0"/>
          </a:p>
        </p:txBody>
      </p:sp>
    </p:spTree>
    <p:extLst>
      <p:ext uri="{BB962C8B-B14F-4D97-AF65-F5344CB8AC3E}">
        <p14:creationId xmlns:p14="http://schemas.microsoft.com/office/powerpoint/2010/main" val="2412297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C004-8674-B176-E25D-C0E34B6E4792}"/>
              </a:ext>
            </a:extLst>
          </p:cNvPr>
          <p:cNvSpPr>
            <a:spLocks noGrp="1"/>
          </p:cNvSpPr>
          <p:nvPr>
            <p:ph type="title"/>
          </p:nvPr>
        </p:nvSpPr>
        <p:spPr/>
        <p:txBody>
          <a:bodyPr/>
          <a:lstStyle/>
          <a:p>
            <a:r>
              <a:rPr lang="en-US" b="1" dirty="0">
                <a:solidFill>
                  <a:srgbClr val="C00000"/>
                </a:solidFill>
              </a:rPr>
              <a:t>References</a:t>
            </a:r>
            <a:endParaRPr lang="en-IN" b="1" dirty="0">
              <a:solidFill>
                <a:srgbClr val="C00000"/>
              </a:solidFill>
            </a:endParaRPr>
          </a:p>
        </p:txBody>
      </p:sp>
      <p:sp>
        <p:nvSpPr>
          <p:cNvPr id="3" name="Content Placeholder 2">
            <a:extLst>
              <a:ext uri="{FF2B5EF4-FFF2-40B4-BE49-F238E27FC236}">
                <a16:creationId xmlns:a16="http://schemas.microsoft.com/office/drawing/2014/main" id="{B411EFB0-CBE3-6889-F239-97F14604D165}"/>
              </a:ext>
            </a:extLst>
          </p:cNvPr>
          <p:cNvSpPr>
            <a:spLocks noGrp="1"/>
          </p:cNvSpPr>
          <p:nvPr>
            <p:ph idx="1"/>
          </p:nvPr>
        </p:nvSpPr>
        <p:spPr>
          <a:xfrm>
            <a:off x="592472" y="1451295"/>
            <a:ext cx="11202449" cy="4935392"/>
          </a:xfrm>
        </p:spPr>
        <p:txBody>
          <a:bodyPr>
            <a:normAutofit fontScale="85000" lnSpcReduction="20000"/>
          </a:bodyPr>
          <a:lstStyle/>
          <a:p>
            <a:r>
              <a:rPr lang="en-IN" dirty="0"/>
              <a:t>Shah, D. and T. Zaveri (2019). A Novel Geo-Stat Endmember Extraction Algorithm. TENCON 2019-2019 IEEE Region 10 Conference (TENCON), IEEE.</a:t>
            </a:r>
          </a:p>
          <a:p>
            <a:r>
              <a:rPr lang="en-IN" dirty="0"/>
              <a:t>Savitzky, A., </a:t>
            </a:r>
            <a:r>
              <a:rPr lang="en-IN" dirty="0" err="1"/>
              <a:t>Golay</a:t>
            </a:r>
            <a:r>
              <a:rPr lang="en-IN" dirty="0"/>
              <a:t>, M.J.E., 1964. Smoothing and differentiation of data by simplified least squares procedures. Analytical Chemistry 36 (8), 1627–1639.</a:t>
            </a:r>
          </a:p>
          <a:p>
            <a:r>
              <a:rPr lang="en-IN" dirty="0"/>
              <a:t>Shah, S. H., Y. Angel, R. </a:t>
            </a:r>
            <a:r>
              <a:rPr lang="en-IN" dirty="0" err="1"/>
              <a:t>Houborg</a:t>
            </a:r>
            <a:r>
              <a:rPr lang="en-IN" dirty="0"/>
              <a:t>, S. Ali and M. F. McCabe (2019). "A Random Forest Machine Learning Approach for the Retrieval of Leaf Chlorophyll Content in Wheat." Remote Sensing 11(8): 920.</a:t>
            </a:r>
          </a:p>
          <a:p>
            <a:r>
              <a:rPr lang="en-IN" dirty="0"/>
              <a:t>Tsai, F., Philpot, W., 1998. Derivative analysis of hyperspectral data. Remote Sensing of Environment 66 (1), 41–51</a:t>
            </a:r>
          </a:p>
          <a:p>
            <a:r>
              <a:rPr lang="en-IN" dirty="0"/>
              <a:t>Srivastava, P. K., et al. (2014). "Assessment of SMOS soil moisture retrieval parameters using tau–omega algorithms for soil moisture deficit estimation." Journal of Hydrology 519: 574-587.	</a:t>
            </a:r>
          </a:p>
          <a:p>
            <a:r>
              <a:rPr lang="en-IN" dirty="0" err="1"/>
              <a:t>Wigneron</a:t>
            </a:r>
            <a:r>
              <a:rPr lang="en-IN" dirty="0"/>
              <a:t>, J.-P., et al. (2006). L-MEB: a simple model at L-band for the continental areas-application to the simulation of a half-degree resolution and global scale dataset, The Institution of Engineering and Technology.</a:t>
            </a:r>
          </a:p>
          <a:p>
            <a:endParaRPr lang="en-IN" dirty="0"/>
          </a:p>
        </p:txBody>
      </p:sp>
    </p:spTree>
    <p:extLst>
      <p:ext uri="{BB962C8B-B14F-4D97-AF65-F5344CB8AC3E}">
        <p14:creationId xmlns:p14="http://schemas.microsoft.com/office/powerpoint/2010/main" val="241641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9915</TotalTime>
  <Words>938</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Inter</vt:lpstr>
      <vt:lpstr>Open Sans</vt:lpstr>
      <vt:lpstr>Times New Roman</vt:lpstr>
      <vt:lpstr>Wingdings</vt:lpstr>
      <vt:lpstr>Office Theme</vt:lpstr>
      <vt:lpstr>PowerPoint Presentation</vt:lpstr>
      <vt:lpstr>Introduction</vt:lpstr>
      <vt:lpstr>PowerPoint Presentation</vt:lpstr>
      <vt:lpstr>Prospect</vt:lpstr>
      <vt:lpstr>Study site</vt:lpstr>
      <vt:lpstr>Methodology &amp; Data used</vt:lpstr>
      <vt:lpstr>Results</vt:lpstr>
      <vt:lpstr>Conclusions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prachi12 singh</dc:creator>
  <cp:lastModifiedBy>prachi12 singh</cp:lastModifiedBy>
  <cp:revision>39</cp:revision>
  <dcterms:created xsi:type="dcterms:W3CDTF">2022-05-10T09:21:19Z</dcterms:created>
  <dcterms:modified xsi:type="dcterms:W3CDTF">2022-05-24T05:26:44Z</dcterms:modified>
</cp:coreProperties>
</file>