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60" r:id="rId6"/>
    <p:sldId id="261" r:id="rId7"/>
    <p:sldId id="295" r:id="rId8"/>
    <p:sldId id="284" r:id="rId9"/>
    <p:sldId id="263" r:id="rId10"/>
    <p:sldId id="277" r:id="rId11"/>
    <p:sldId id="285" r:id="rId12"/>
    <p:sldId id="297" r:id="rId13"/>
    <p:sldId id="268" r:id="rId14"/>
    <p:sldId id="279" r:id="rId15"/>
    <p:sldId id="264" r:id="rId16"/>
    <p:sldId id="293" r:id="rId17"/>
    <p:sldId id="294" r:id="rId18"/>
    <p:sldId id="296" r:id="rId19"/>
  </p:sldIdLst>
  <p:sldSz cx="9144000" cy="5143500" type="screen16x9"/>
  <p:notesSz cx="6883400" cy="9906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E9A"/>
    <a:srgbClr val="003399"/>
    <a:srgbClr val="1D5B2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73" autoAdjust="0"/>
  </p:normalViewPr>
  <p:slideViewPr>
    <p:cSldViewPr>
      <p:cViewPr varScale="1">
        <p:scale>
          <a:sx n="97" d="100"/>
          <a:sy n="97" d="100"/>
        </p:scale>
        <p:origin x="91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593" y="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593" y="941070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fld id="{DCBD22C0-2821-4EDC-9675-67372AD7718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593" y="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787" y="4705350"/>
            <a:ext cx="5047827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593" y="9410700"/>
            <a:ext cx="298280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AEA76827-FC0C-42F6-AC0F-8E03D8C8032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42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051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68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06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6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6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52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281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051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8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6827-FC0C-42F6-AC0F-8E03D8C8032E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82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white">
          <a:xfrm>
            <a:off x="6754688" y="175742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nb-NO" sz="1400" b="1" dirty="0">
                <a:solidFill>
                  <a:schemeClr val="tx2"/>
                </a:solidFill>
              </a:rPr>
              <a:t>www.nr.no</a:t>
            </a:r>
            <a:endParaRPr lang="nb-NO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131591"/>
            <a:ext cx="5904656" cy="1008112"/>
          </a:xfrm>
          <a:noFill/>
        </p:spPr>
        <p:txBody>
          <a:bodyPr anchor="t"/>
          <a:lstStyle>
            <a:lvl1pPr>
              <a:defRPr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defRPr>
            </a:lvl1pPr>
          </a:lstStyle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251520" y="2283718"/>
            <a:ext cx="5688632" cy="720080"/>
          </a:xfrm>
        </p:spPr>
        <p:txBody>
          <a:bodyPr/>
          <a:lstStyle>
            <a:lvl1pPr marL="0" indent="0">
              <a:buFont typeface="Times New Roman" pitchFamily="18" charset="0"/>
              <a:buNone/>
              <a:defRPr sz="2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147815"/>
            <a:ext cx="5616624" cy="576064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en-GB" sz="2800" baseline="0" noProof="0" dirty="0"/>
              <a:t>[Authors]</a:t>
            </a:r>
            <a:endParaRPr lang="en-GB" sz="2800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3939902"/>
            <a:ext cx="5616624" cy="43204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GB" sz="2200" noProof="0" dirty="0"/>
              <a:t>[Location]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515967"/>
            <a:ext cx="5616624" cy="46559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 sz="24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/>
            </a:pPr>
            <a:r>
              <a:rPr lang="en-GB" sz="2200" noProof="0" dirty="0"/>
              <a:t>[Date]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23678"/>
            <a:ext cx="3490647" cy="4869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971"/>
            <a:ext cx="3419873" cy="670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7971C-2FE7-4FD3-B01F-4B5E83D933F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819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F689-C7C1-4E27-8890-76F63A669A8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44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3733800" cy="308610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7338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86E72B-8DDA-4312-9150-1363B5FB6C1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962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4D6A6-41BD-49BB-84F3-C9210A972E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889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DDD13-8D6F-4F24-AAFE-488D04EDC9F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387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600" y="465516"/>
            <a:ext cx="7200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/>
              <a:t>Klikk på ikonet for å legge til et bilde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3795887"/>
            <a:ext cx="7200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7D3A0-5D3C-4DC3-9F57-3B372D08EE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42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1520" y="195486"/>
            <a:ext cx="8640960" cy="75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43000"/>
            <a:ext cx="864096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8904" y="4731990"/>
            <a:ext cx="393576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89F689-C7C1-4E27-8890-76F63A669A8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691680" y="4490815"/>
            <a:ext cx="6552728" cy="44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11125"/>
            <a:ext cx="9636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50000"/>
        </a:spcBef>
        <a:spcAft>
          <a:spcPct val="0"/>
        </a:spcAft>
        <a:buSzPct val="80000"/>
        <a:buFont typeface="Times New Roman" pitchFamily="18" charset="0"/>
        <a:buChar char="►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893763" indent="-419100" algn="l" rtl="0" eaLnBrk="1" fontAlgn="base" hangingPunct="1">
        <a:spcBef>
          <a:spcPct val="20000"/>
        </a:spcBef>
        <a:spcAft>
          <a:spcPct val="0"/>
        </a:spcAft>
        <a:buChar char="▪"/>
        <a:defRPr sz="2200">
          <a:solidFill>
            <a:schemeClr val="tx1"/>
          </a:solidFill>
          <a:latin typeface="+mn-lt"/>
        </a:defRPr>
      </a:lvl2pPr>
      <a:lvl3pPr marL="1230313" indent="-381000" algn="l" rtl="0" eaLnBrk="1" fontAlgn="base" hangingPunct="1">
        <a:spcBef>
          <a:spcPct val="20000"/>
        </a:spcBef>
        <a:spcAft>
          <a:spcPct val="0"/>
        </a:spcAft>
        <a:buChar char="◦"/>
        <a:defRPr sz="2000">
          <a:solidFill>
            <a:schemeClr val="tx1"/>
          </a:solidFill>
          <a:latin typeface="+mn-lt"/>
        </a:defRPr>
      </a:lvl3pPr>
      <a:lvl4pPr marL="1622425" indent="-381000" algn="l" rtl="0" eaLnBrk="1" fontAlgn="base" hangingPunct="1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066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5pPr>
      <a:lvl6pPr marL="24638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6pPr>
      <a:lvl7pPr marL="29210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7pPr>
      <a:lvl8pPr marL="33782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8pPr>
      <a:lvl9pPr marL="38354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futures.no/en/home-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nr.no/en/" TargetMode="External"/><Relationship Id="rId4" Type="http://schemas.openxmlformats.org/officeDocument/2006/relationships/hyperlink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r.no/en/" TargetMode="External"/><Relationship Id="rId3" Type="http://schemas.openxmlformats.org/officeDocument/2006/relationships/hyperlink" Target="https://arxiv.org/pdf/2201.01121.pdf" TargetMode="External"/><Relationship Id="rId7" Type="http://schemas.openxmlformats.org/officeDocument/2006/relationships/hyperlink" Target="NUL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hyperlink" Target="https://www.climatefutures.no/en/home-en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9C7CCA-0BA2-4795-8F98-A056978E8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023" y="1366091"/>
            <a:ext cx="7776864" cy="1008112"/>
          </a:xfrm>
        </p:spPr>
        <p:txBody>
          <a:bodyPr/>
          <a:lstStyle/>
          <a:p>
            <a:r>
              <a:rPr lang="en-GB" sz="2800" dirty="0"/>
              <a:t>Probabilistic prediction of the </a:t>
            </a:r>
            <a:br>
              <a:rPr lang="en-GB" sz="2800" dirty="0"/>
            </a:br>
            <a:r>
              <a:rPr lang="en-GB" sz="2800" dirty="0">
                <a:solidFill>
                  <a:srgbClr val="082E9A"/>
                </a:solidFill>
              </a:rPr>
              <a:t>time to hard freeze </a:t>
            </a:r>
            <a:r>
              <a:rPr lang="en-GB" sz="2800" dirty="0"/>
              <a:t>using seasonal </a:t>
            </a:r>
            <a:br>
              <a:rPr lang="en-GB" sz="2800" dirty="0"/>
            </a:br>
            <a:r>
              <a:rPr lang="en-GB" sz="2800" dirty="0"/>
              <a:t>weather forecasts and survival time methods</a:t>
            </a:r>
            <a:endParaRPr lang="nb-NO" sz="28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7BC6CE6-C757-439C-A877-7CFAE3FC3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3050314"/>
            <a:ext cx="5616624" cy="576064"/>
          </a:xfrm>
        </p:spPr>
        <p:txBody>
          <a:bodyPr/>
          <a:lstStyle/>
          <a:p>
            <a:r>
              <a:rPr lang="nb-NO" sz="2000" dirty="0">
                <a:solidFill>
                  <a:srgbClr val="082E9A"/>
                </a:solidFill>
              </a:rPr>
              <a:t>Thea Roksvåg</a:t>
            </a:r>
            <a:r>
              <a:rPr lang="nb-NO" sz="2000" dirty="0"/>
              <a:t>, Alex Lenkoski, Michael Scheuerer, Claudio Heinrich-Mertsching and Thordis L. Thorarinsdottir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B05DB60-9B71-49AC-9CC7-989F034CB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528" y="4268790"/>
            <a:ext cx="5616624" cy="465599"/>
          </a:xfrm>
        </p:spPr>
        <p:txBody>
          <a:bodyPr/>
          <a:lstStyle/>
          <a:p>
            <a:r>
              <a:rPr lang="nb-NO" sz="2000" dirty="0"/>
              <a:t>27.05.2022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4D7E309-9516-40CD-A30D-2DA2428FDFF3}"/>
              </a:ext>
            </a:extLst>
          </p:cNvPr>
          <p:cNvSpPr txBox="1"/>
          <p:nvPr/>
        </p:nvSpPr>
        <p:spPr bwMode="white">
          <a:xfrm>
            <a:off x="3707904" y="723679"/>
            <a:ext cx="47883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 sz="1050" dirty="0">
                <a:solidFill>
                  <a:srgbClr val="1D5B2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https://www.climatefutures.no/en/home-en/</a:t>
            </a:r>
            <a:r>
              <a:rPr lang="nb-NO" sz="1050" dirty="0">
                <a:solidFill>
                  <a:srgbClr val="1D5B2E"/>
                </a:solidFill>
              </a:rPr>
              <a:t> 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6B65CF8-D954-4547-8F79-786549989999}"/>
              </a:ext>
            </a:extLst>
          </p:cNvPr>
          <p:cNvSpPr txBox="1"/>
          <p:nvPr/>
        </p:nvSpPr>
        <p:spPr bwMode="white">
          <a:xfrm>
            <a:off x="179512" y="793692"/>
            <a:ext cx="151216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 sz="1100" dirty="0">
                <a:solidFill>
                  <a:srgbClr val="082E9A"/>
                </a:solidFill>
                <a:hlinkClick r:id="rId4" invalidUrl="https:/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nb-NO" sz="1100" dirty="0">
                <a:solidFill>
                  <a:srgbClr val="082E9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nr.no/en/</a:t>
            </a:r>
            <a:r>
              <a:rPr lang="nb-NO" sz="1100" dirty="0">
                <a:solidFill>
                  <a:srgbClr val="082E9A"/>
                </a:solidFill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DBC51D-FD28-43A6-9337-287411B0F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64" y="62457"/>
            <a:ext cx="2293813" cy="73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6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F11F3D-9C0C-4BB5-AD94-D41B09BD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Location </a:t>
            </a:r>
            <a:r>
              <a:rPr lang="nb-NO" dirty="0" err="1"/>
              <a:t>specific</a:t>
            </a:r>
            <a:r>
              <a:rPr lang="nb-NO" dirty="0"/>
              <a:t> skill score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AFF1618-EA54-4790-AC35-D3A9BEA68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7544" y="4892034"/>
            <a:ext cx="393576" cy="216024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60C47C04-7F8A-4BD4-ABE0-51EA18C76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60" y="965226"/>
            <a:ext cx="8640960" cy="3086100"/>
          </a:xfrm>
        </p:spPr>
        <p:txBody>
          <a:bodyPr/>
          <a:lstStyle/>
          <a:p>
            <a:r>
              <a:rPr lang="nb-NO" sz="2000" b="1" dirty="0"/>
              <a:t>Skill score</a:t>
            </a:r>
            <a:r>
              <a:rPr lang="nb-NO" sz="2000" dirty="0"/>
              <a:t>: </a:t>
            </a:r>
            <a:r>
              <a:rPr lang="nb-NO" sz="2000" dirty="0" err="1"/>
              <a:t>Forecasts</a:t>
            </a:r>
            <a:r>
              <a:rPr lang="nb-NO" sz="2000" dirty="0"/>
              <a:t> from </a:t>
            </a:r>
            <a:r>
              <a:rPr lang="nb-NO" sz="2000" b="1" dirty="0" err="1"/>
              <a:t>October</a:t>
            </a:r>
            <a:r>
              <a:rPr lang="nb-NO" sz="2000" b="1" dirty="0"/>
              <a:t> 1</a:t>
            </a:r>
            <a:r>
              <a:rPr lang="nb-NO" sz="2000" dirty="0"/>
              <a:t>, 1993-2020 for 135 locations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539E8D9-6473-45F4-9604-08F81F1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678994"/>
            <a:ext cx="7061805" cy="326902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B30F882-AFD5-4F55-AC61-8462110E8D25}"/>
              </a:ext>
            </a:extLst>
          </p:cNvPr>
          <p:cNvSpPr/>
          <p:nvPr/>
        </p:nvSpPr>
        <p:spPr bwMode="auto">
          <a:xfrm>
            <a:off x="1210987" y="3578163"/>
            <a:ext cx="1728192" cy="5382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3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F46645E-8797-479E-97E6-887D96FC5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9" y="1370405"/>
            <a:ext cx="3672408" cy="2877110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AFF1618-EA54-4790-AC35-D3A9BEA68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7544" y="4892034"/>
            <a:ext cx="393576" cy="216024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60C47C04-7F8A-4BD4-ABE0-51EA18C76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12" y="915566"/>
            <a:ext cx="8640960" cy="3086100"/>
          </a:xfrm>
        </p:spPr>
        <p:txBody>
          <a:bodyPr/>
          <a:lstStyle/>
          <a:p>
            <a:r>
              <a:rPr lang="nb-NO" sz="2000" b="1" dirty="0"/>
              <a:t>Skill score</a:t>
            </a:r>
            <a:r>
              <a:rPr lang="nb-NO" sz="2000" dirty="0"/>
              <a:t>: </a:t>
            </a:r>
            <a:r>
              <a:rPr lang="nb-NO" sz="2000" dirty="0" err="1"/>
              <a:t>Forecasts</a:t>
            </a:r>
            <a:r>
              <a:rPr lang="nb-NO" sz="2000" dirty="0"/>
              <a:t> from </a:t>
            </a:r>
            <a:r>
              <a:rPr lang="nb-NO" sz="2000" b="1" dirty="0" err="1"/>
              <a:t>October</a:t>
            </a:r>
            <a:r>
              <a:rPr lang="nb-NO" sz="2000" b="1" dirty="0"/>
              <a:t> 1</a:t>
            </a:r>
            <a:r>
              <a:rPr lang="nb-NO" sz="2000" dirty="0"/>
              <a:t>, 1993-2020 for 135 locations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3E61DE6B-08CC-456B-BADB-FFA79798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2" y="120519"/>
            <a:ext cx="8642350" cy="755650"/>
          </a:xfrm>
        </p:spPr>
        <p:txBody>
          <a:bodyPr/>
          <a:lstStyle/>
          <a:p>
            <a:r>
              <a:rPr lang="nb-NO" dirty="0"/>
              <a:t>Location </a:t>
            </a:r>
            <a:r>
              <a:rPr lang="nb-NO" dirty="0" err="1"/>
              <a:t>specific</a:t>
            </a:r>
            <a:r>
              <a:rPr lang="nb-NO" dirty="0"/>
              <a:t> skill score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F0FD859-1E67-4D92-88CD-2333F80B4791}"/>
              </a:ext>
            </a:extLst>
          </p:cNvPr>
          <p:cNvSpPr txBox="1"/>
          <p:nvPr/>
        </p:nvSpPr>
        <p:spPr bwMode="white">
          <a:xfrm>
            <a:off x="4355976" y="1563638"/>
            <a:ext cx="3672408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baseline="0" dirty="0">
                <a:solidFill>
                  <a:schemeClr val="bg1"/>
                </a:solidFill>
                <a:latin typeface="+mj-lt"/>
              </a:rPr>
              <a:t>The </a:t>
            </a:r>
            <a:r>
              <a:rPr lang="nb-NO" baseline="0" dirty="0" err="1">
                <a:solidFill>
                  <a:schemeClr val="bg1"/>
                </a:solidFill>
                <a:latin typeface="+mj-lt"/>
              </a:rPr>
              <a:t>forecasts</a:t>
            </a:r>
            <a:r>
              <a:rPr lang="nb-NO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nb-NO" baseline="0" dirty="0" err="1">
                <a:solidFill>
                  <a:schemeClr val="bg1"/>
                </a:solidFill>
                <a:latin typeface="+mj-lt"/>
              </a:rPr>
              <a:t>are</a:t>
            </a:r>
            <a:r>
              <a:rPr lang="nb-NO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nb-NO" b="1" baseline="0" dirty="0">
                <a:solidFill>
                  <a:schemeClr val="bg1"/>
                </a:solidFill>
                <a:latin typeface="+mj-lt"/>
              </a:rPr>
              <a:t>skillfull</a:t>
            </a:r>
            <a:r>
              <a:rPr lang="nb-NO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at locations where the average predicted time to hard freeze is less than </a:t>
            </a:r>
            <a:r>
              <a:rPr lang="en-GB" b="1" i="0" dirty="0">
                <a:solidFill>
                  <a:srgbClr val="000000"/>
                </a:solidFill>
                <a:effectLst/>
                <a:latin typeface="+mj-lt"/>
              </a:rPr>
              <a:t>30 days after the initialization date</a:t>
            </a:r>
            <a:endParaRPr lang="nb-NO" b="1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BD77F711-6D38-419B-8DD1-D0A11C82A35A}"/>
              </a:ext>
            </a:extLst>
          </p:cNvPr>
          <p:cNvSpPr txBox="1"/>
          <p:nvPr/>
        </p:nvSpPr>
        <p:spPr bwMode="white">
          <a:xfrm>
            <a:off x="275528" y="3944366"/>
            <a:ext cx="3888432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200" baseline="0" dirty="0"/>
              <a:t>Ensemble </a:t>
            </a:r>
            <a:r>
              <a:rPr lang="nb-NO" sz="1200" baseline="0" dirty="0" err="1"/>
              <a:t>mean</a:t>
            </a:r>
            <a:r>
              <a:rPr lang="nb-NO" sz="1200" baseline="0" dirty="0"/>
              <a:t> </a:t>
            </a:r>
            <a:r>
              <a:rPr lang="nb-NO" sz="1200" baseline="0" dirty="0" err="1"/>
              <a:t>predicted</a:t>
            </a:r>
            <a:r>
              <a:rPr lang="nb-NO" sz="1200" baseline="0" dirty="0"/>
              <a:t> </a:t>
            </a:r>
            <a:r>
              <a:rPr lang="nb-NO" sz="1200" baseline="0" dirty="0" err="1"/>
              <a:t>days</a:t>
            </a:r>
            <a:r>
              <a:rPr lang="nb-NO" sz="1200" baseline="0" dirty="0"/>
              <a:t> to hard </a:t>
            </a:r>
            <a:r>
              <a:rPr lang="nb-NO" sz="1200" baseline="0" dirty="0" err="1"/>
              <a:t>freeze</a:t>
            </a:r>
            <a:r>
              <a:rPr lang="nb-NO" sz="1200" baseline="0" dirty="0"/>
              <a:t> (1993-2020) for </a:t>
            </a:r>
            <a:r>
              <a:rPr lang="nb-NO" sz="1200" baseline="0" dirty="0" err="1"/>
              <a:t>each</a:t>
            </a:r>
            <a:r>
              <a:rPr lang="nb-NO" sz="1200" baseline="0" dirty="0"/>
              <a:t> </a:t>
            </a:r>
            <a:r>
              <a:rPr lang="nb-NO" sz="1200" baseline="0" dirty="0" err="1"/>
              <a:t>study</a:t>
            </a:r>
            <a:r>
              <a:rPr lang="nb-NO" sz="1200" baseline="0" dirty="0"/>
              <a:t> location</a:t>
            </a:r>
          </a:p>
        </p:txBody>
      </p:sp>
    </p:spTree>
    <p:extLst>
      <p:ext uri="{BB962C8B-B14F-4D97-AF65-F5344CB8AC3E}">
        <p14:creationId xmlns:p14="http://schemas.microsoft.com/office/powerpoint/2010/main" val="422331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F11F3D-9C0C-4BB5-AD94-D41B09BD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from 2006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AFF1618-EA54-4790-AC35-D3A9BEA68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4D618F4-FEBB-4142-879A-CBE193577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2" y="1175882"/>
            <a:ext cx="3889666" cy="309015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8AA2C11-E3F6-4CBA-8AFE-3108C64DC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287912"/>
            <a:ext cx="3812041" cy="3090159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47B2797-FB1E-489B-9D1B-CDB21BE1C424}"/>
              </a:ext>
            </a:extLst>
          </p:cNvPr>
          <p:cNvSpPr txBox="1"/>
          <p:nvPr/>
        </p:nvSpPr>
        <p:spPr bwMode="white">
          <a:xfrm>
            <a:off x="218168" y="4485155"/>
            <a:ext cx="8050602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Post-</a:t>
            </a:r>
            <a:r>
              <a:rPr lang="nb-NO" dirty="0" err="1"/>
              <a:t>processed</a:t>
            </a:r>
            <a:r>
              <a:rPr lang="nb-NO" dirty="0"/>
              <a:t> </a:t>
            </a:r>
            <a:r>
              <a:rPr lang="nb-NO" dirty="0" err="1"/>
              <a:t>forecast</a:t>
            </a:r>
            <a:r>
              <a:rPr lang="nb-NO" dirty="0"/>
              <a:t> (</a:t>
            </a:r>
            <a:r>
              <a:rPr lang="nb-NO" dirty="0" err="1"/>
              <a:t>left</a:t>
            </a:r>
            <a:r>
              <a:rPr lang="nb-NO" dirty="0"/>
              <a:t>) </a:t>
            </a:r>
            <a:r>
              <a:rPr lang="nb-NO" dirty="0" err="1"/>
              <a:t>compared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truth</a:t>
            </a:r>
            <a:r>
              <a:rPr lang="nb-NO" dirty="0"/>
              <a:t> (right), </a:t>
            </a:r>
            <a:r>
              <a:rPr lang="nb-NO" dirty="0" err="1"/>
              <a:t>year</a:t>
            </a:r>
            <a:r>
              <a:rPr lang="nb-NO" dirty="0"/>
              <a:t> 2006</a:t>
            </a:r>
          </a:p>
          <a:p>
            <a:endParaRPr lang="nb-NO" baseline="0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B8BBA52-5994-4D5D-AC84-561C51DC1667}"/>
              </a:ext>
            </a:extLst>
          </p:cNvPr>
          <p:cNvSpPr txBox="1"/>
          <p:nvPr/>
        </p:nvSpPr>
        <p:spPr bwMode="white">
          <a:xfrm>
            <a:off x="7787" y="881436"/>
            <a:ext cx="4237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800" baseline="0" dirty="0"/>
              <a:t>Ensemble </a:t>
            </a:r>
            <a:r>
              <a:rPr lang="nb-NO" sz="1800" dirty="0" err="1"/>
              <a:t>m</a:t>
            </a:r>
            <a:r>
              <a:rPr lang="nb-NO" sz="1800" baseline="0" dirty="0" err="1"/>
              <a:t>ean</a:t>
            </a:r>
            <a:r>
              <a:rPr lang="nb-NO" sz="1800" baseline="0" dirty="0"/>
              <a:t> 2006 – </a:t>
            </a:r>
            <a:r>
              <a:rPr lang="nb-NO" sz="1800" baseline="0" dirty="0" err="1"/>
              <a:t>historical</a:t>
            </a:r>
            <a:r>
              <a:rPr lang="nb-NO" sz="1800" baseline="0" dirty="0"/>
              <a:t> </a:t>
            </a:r>
            <a:r>
              <a:rPr lang="nb-NO" sz="1800" baseline="0" dirty="0" err="1"/>
              <a:t>mean</a:t>
            </a:r>
            <a:endParaRPr lang="nb-NO" sz="1800" baseline="0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95BDBBB-8FD0-49FD-8B20-5F708648B364}"/>
              </a:ext>
            </a:extLst>
          </p:cNvPr>
          <p:cNvSpPr txBox="1"/>
          <p:nvPr/>
        </p:nvSpPr>
        <p:spPr bwMode="white">
          <a:xfrm>
            <a:off x="4669105" y="927878"/>
            <a:ext cx="29931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800" baseline="0" dirty="0"/>
              <a:t>Obs 2006 – </a:t>
            </a:r>
            <a:r>
              <a:rPr lang="nb-NO" sz="1800" baseline="0" dirty="0" err="1"/>
              <a:t>historical</a:t>
            </a:r>
            <a:r>
              <a:rPr lang="nb-NO" sz="1800" baseline="0" dirty="0"/>
              <a:t> </a:t>
            </a:r>
            <a:r>
              <a:rPr lang="nb-NO" sz="1800" baseline="0" dirty="0" err="1"/>
              <a:t>mean</a:t>
            </a:r>
            <a:endParaRPr lang="nb-NO" sz="1800" baseline="0" dirty="0"/>
          </a:p>
        </p:txBody>
      </p:sp>
    </p:spTree>
    <p:extLst>
      <p:ext uri="{BB962C8B-B14F-4D97-AF65-F5344CB8AC3E}">
        <p14:creationId xmlns:p14="http://schemas.microsoft.com/office/powerpoint/2010/main" val="243652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850A07-6612-437A-9DC0-B9B36991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67694"/>
            <a:ext cx="8640960" cy="756048"/>
          </a:xfrm>
        </p:spPr>
        <p:txBody>
          <a:bodyPr/>
          <a:lstStyle/>
          <a:p>
            <a:r>
              <a:rPr lang="nb-NO" dirty="0" err="1"/>
              <a:t>Ongoing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and </a:t>
            </a:r>
            <a:r>
              <a:rPr lang="nb-NO" dirty="0" err="1"/>
              <a:t>next</a:t>
            </a:r>
            <a:r>
              <a:rPr lang="nb-NO" dirty="0"/>
              <a:t> </a:t>
            </a:r>
            <a:r>
              <a:rPr lang="nb-NO" dirty="0" err="1"/>
              <a:t>steps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D21DFF0-BD56-4FF1-8984-7A0E3E744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060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C4614F-F4D2-45F4-BE32-0573BA44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Goal: Make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forecasts</a:t>
            </a:r>
            <a:r>
              <a:rPr lang="nb-NO" dirty="0"/>
              <a:t> </a:t>
            </a:r>
            <a:r>
              <a:rPr lang="nb-NO" dirty="0" err="1"/>
              <a:t>operational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CF2CA9-D433-4896-A3E5-70CFF837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60906"/>
            <a:ext cx="8568952" cy="3086100"/>
          </a:xfrm>
        </p:spPr>
        <p:txBody>
          <a:bodyPr/>
          <a:lstStyle/>
          <a:p>
            <a:r>
              <a:rPr lang="nb-NO" sz="2000" b="1" dirty="0"/>
              <a:t>Challenge: </a:t>
            </a:r>
            <a:r>
              <a:rPr lang="nb-NO" sz="2000" dirty="0"/>
              <a:t>The </a:t>
            </a:r>
            <a:r>
              <a:rPr lang="nb-NO" sz="2000" dirty="0" err="1"/>
              <a:t>seasonal</a:t>
            </a:r>
            <a:r>
              <a:rPr lang="nb-NO" sz="2000" dirty="0"/>
              <a:t> </a:t>
            </a:r>
            <a:r>
              <a:rPr lang="nb-NO" sz="2000" dirty="0" err="1"/>
              <a:t>forecast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</a:t>
            </a:r>
            <a:r>
              <a:rPr lang="nb-NO" sz="2000" dirty="0" err="1"/>
              <a:t>produced</a:t>
            </a:r>
            <a:r>
              <a:rPr lang="nb-NO" sz="2000" dirty="0"/>
              <a:t> </a:t>
            </a:r>
            <a:r>
              <a:rPr lang="nb-NO" sz="2000" dirty="0" err="1"/>
              <a:t>only</a:t>
            </a:r>
            <a:r>
              <a:rPr lang="nb-NO" sz="2000" dirty="0"/>
              <a:t> </a:t>
            </a:r>
            <a:r>
              <a:rPr lang="nb-NO" sz="2000" dirty="0" err="1"/>
              <a:t>once</a:t>
            </a:r>
            <a:r>
              <a:rPr lang="nb-NO" sz="2000" dirty="0"/>
              <a:t> a </a:t>
            </a:r>
            <a:r>
              <a:rPr lang="nb-NO" sz="2000" dirty="0" err="1"/>
              <a:t>month</a:t>
            </a:r>
            <a:r>
              <a:rPr lang="nb-NO" sz="2000" dirty="0"/>
              <a:t> and </a:t>
            </a:r>
            <a:r>
              <a:rPr lang="nb-NO" sz="2000" dirty="0" err="1"/>
              <a:t>published</a:t>
            </a:r>
            <a:r>
              <a:rPr lang="nb-NO" sz="2000" dirty="0"/>
              <a:t> «late». </a:t>
            </a:r>
            <a:r>
              <a:rPr lang="nb-NO" sz="2000" dirty="0" err="1"/>
              <a:t>Can</a:t>
            </a:r>
            <a:r>
              <a:rPr lang="nb-NO" sz="2000" dirty="0"/>
              <a:t> </a:t>
            </a:r>
            <a:r>
              <a:rPr lang="nb-NO" sz="2000" dirty="0" err="1"/>
              <a:t>we</a:t>
            </a:r>
            <a:r>
              <a:rPr lang="nb-NO" sz="2000" dirty="0"/>
              <a:t> make </a:t>
            </a:r>
            <a:r>
              <a:rPr lang="nb-NO" sz="2000" dirty="0" err="1"/>
              <a:t>forecasts</a:t>
            </a:r>
            <a:r>
              <a:rPr lang="nb-NO" sz="2000" dirty="0"/>
              <a:t> more </a:t>
            </a:r>
            <a:r>
              <a:rPr lang="nb-NO" sz="2000" dirty="0" err="1"/>
              <a:t>often</a:t>
            </a:r>
            <a:r>
              <a:rPr lang="nb-NO" sz="2000" dirty="0"/>
              <a:t>?</a:t>
            </a:r>
          </a:p>
          <a:p>
            <a:r>
              <a:rPr lang="nb-NO" sz="2000" dirty="0" err="1"/>
              <a:t>Combine</a:t>
            </a:r>
            <a:r>
              <a:rPr lang="nb-NO" sz="2000" dirty="0"/>
              <a:t> </a:t>
            </a:r>
            <a:r>
              <a:rPr lang="nb-NO" sz="2000" b="1" dirty="0">
                <a:solidFill>
                  <a:srgbClr val="082E9A"/>
                </a:solidFill>
              </a:rPr>
              <a:t>subseasonal</a:t>
            </a:r>
            <a:r>
              <a:rPr lang="nb-NO" sz="2000" dirty="0"/>
              <a:t> and </a:t>
            </a:r>
            <a:r>
              <a:rPr lang="nb-NO" sz="2000" b="1" dirty="0" err="1">
                <a:solidFill>
                  <a:srgbClr val="082E9A"/>
                </a:solidFill>
              </a:rPr>
              <a:t>seasonal</a:t>
            </a:r>
            <a:r>
              <a:rPr lang="nb-NO" sz="2000" b="1" dirty="0">
                <a:solidFill>
                  <a:srgbClr val="082E9A"/>
                </a:solidFill>
              </a:rPr>
              <a:t> </a:t>
            </a:r>
            <a:r>
              <a:rPr lang="nb-NO" sz="2000" b="1" dirty="0" err="1">
                <a:solidFill>
                  <a:srgbClr val="082E9A"/>
                </a:solidFill>
              </a:rPr>
              <a:t>forecasts</a:t>
            </a:r>
            <a:r>
              <a:rPr lang="nb-NO" sz="2000" dirty="0"/>
              <a:t>?</a:t>
            </a:r>
          </a:p>
          <a:p>
            <a:r>
              <a:rPr lang="nb-NO" sz="2000" dirty="0"/>
              <a:t>Update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seasonal</a:t>
            </a:r>
            <a:r>
              <a:rPr lang="nb-NO" sz="2000" dirty="0"/>
              <a:t> </a:t>
            </a:r>
            <a:r>
              <a:rPr lang="nb-NO" sz="2000" dirty="0" err="1"/>
              <a:t>forecast</a:t>
            </a:r>
            <a:r>
              <a:rPr lang="nb-NO" sz="2000" dirty="0"/>
              <a:t> as </a:t>
            </a:r>
            <a:r>
              <a:rPr lang="nb-NO" sz="2000" dirty="0" err="1"/>
              <a:t>new</a:t>
            </a:r>
            <a:r>
              <a:rPr lang="nb-NO" sz="2000" dirty="0"/>
              <a:t> </a:t>
            </a:r>
            <a:r>
              <a:rPr lang="nb-NO" sz="2000" dirty="0" err="1"/>
              <a:t>observations</a:t>
            </a:r>
            <a:r>
              <a:rPr lang="nb-NO" sz="2000" dirty="0"/>
              <a:t> </a:t>
            </a:r>
            <a:r>
              <a:rPr lang="nb-NO" sz="2000" dirty="0" err="1"/>
              <a:t>become</a:t>
            </a:r>
            <a:r>
              <a:rPr lang="nb-NO" sz="2000" dirty="0"/>
              <a:t> </a:t>
            </a:r>
            <a:r>
              <a:rPr lang="nb-NO" sz="2000" dirty="0" err="1"/>
              <a:t>available</a:t>
            </a:r>
            <a:r>
              <a:rPr lang="nb-NO" sz="2000" dirty="0"/>
              <a:t>?</a:t>
            </a:r>
          </a:p>
          <a:p>
            <a:r>
              <a:rPr lang="nb-NO" sz="2000" dirty="0" err="1"/>
              <a:t>Use</a:t>
            </a:r>
            <a:r>
              <a:rPr lang="nb-NO" sz="2000" dirty="0"/>
              <a:t> more </a:t>
            </a:r>
            <a:r>
              <a:rPr lang="nb-NO" sz="2000" dirty="0" err="1"/>
              <a:t>advanced</a:t>
            </a:r>
            <a:r>
              <a:rPr lang="nb-NO" sz="2000" dirty="0"/>
              <a:t> </a:t>
            </a:r>
            <a:r>
              <a:rPr lang="nb-NO" sz="2000" dirty="0" err="1"/>
              <a:t>survival</a:t>
            </a:r>
            <a:r>
              <a:rPr lang="nb-NO" sz="2000" dirty="0"/>
              <a:t> </a:t>
            </a:r>
            <a:r>
              <a:rPr lang="nb-NO" sz="2000" dirty="0" err="1"/>
              <a:t>models</a:t>
            </a:r>
            <a:r>
              <a:rPr lang="nb-NO" sz="2000" dirty="0"/>
              <a:t>, e.g. a </a:t>
            </a:r>
            <a:r>
              <a:rPr lang="nb-NO" sz="2000" dirty="0" err="1"/>
              <a:t>Weibull</a:t>
            </a:r>
            <a:r>
              <a:rPr lang="nb-NO" sz="2000" dirty="0"/>
              <a:t> </a:t>
            </a:r>
            <a:r>
              <a:rPr lang="nb-NO" sz="2000" dirty="0" err="1"/>
              <a:t>parametric</a:t>
            </a:r>
            <a:r>
              <a:rPr lang="nb-NO" sz="2000" dirty="0"/>
              <a:t> </a:t>
            </a:r>
            <a:r>
              <a:rPr lang="nb-NO" sz="2000" dirty="0" err="1"/>
              <a:t>model</a:t>
            </a:r>
            <a:r>
              <a:rPr lang="nb-NO" sz="2000" dirty="0"/>
              <a:t> and/or a spatial </a:t>
            </a:r>
            <a:r>
              <a:rPr lang="nb-NO" sz="2000" dirty="0" err="1"/>
              <a:t>model</a:t>
            </a:r>
            <a:endParaRPr lang="nb-NO" sz="2000" dirty="0"/>
          </a:p>
          <a:p>
            <a:endParaRPr lang="nb-NO" sz="2000" b="1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1AB71E-90A8-40A0-B08F-6DDB55742C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7447" y="4733992"/>
            <a:ext cx="393576" cy="216024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14</a:t>
            </a:fld>
            <a:endParaRPr lang="en-GB" noProof="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9FBB027-ACF8-42D3-B0E7-EFAA3127C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63" y="3415133"/>
            <a:ext cx="1728192" cy="138825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536CD9D-C8BD-4A1E-8AC0-449AB8CDE8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91"/>
          <a:stretch/>
        </p:blipFill>
        <p:spPr>
          <a:xfrm>
            <a:off x="3283281" y="3341960"/>
            <a:ext cx="1971861" cy="154170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F712EEC-1681-45A4-9BC6-4A5699E6A0D8}"/>
              </a:ext>
            </a:extLst>
          </p:cNvPr>
          <p:cNvSpPr txBox="1"/>
          <p:nvPr/>
        </p:nvSpPr>
        <p:spPr bwMode="white">
          <a:xfrm>
            <a:off x="3447536" y="4803387"/>
            <a:ext cx="2013693" cy="3077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baseline="0" dirty="0"/>
              <a:t>Parametric </a:t>
            </a:r>
            <a:r>
              <a:rPr lang="nb-NO" sz="1400" baseline="0" dirty="0" err="1"/>
              <a:t>model</a:t>
            </a:r>
            <a:r>
              <a:rPr lang="nb-NO" sz="1400" baseline="0" dirty="0"/>
              <a:t> (</a:t>
            </a:r>
            <a:r>
              <a:rPr lang="nb-NO" sz="1400" baseline="0" dirty="0">
                <a:solidFill>
                  <a:srgbClr val="FF0000"/>
                </a:solidFill>
              </a:rPr>
              <a:t>red</a:t>
            </a:r>
            <a:r>
              <a:rPr lang="nb-NO" sz="1400" baseline="0" dirty="0"/>
              <a:t>)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63B8715-E8B6-43E9-90AC-C207F5370940}"/>
              </a:ext>
            </a:extLst>
          </p:cNvPr>
          <p:cNvSpPr txBox="1"/>
          <p:nvPr/>
        </p:nvSpPr>
        <p:spPr bwMode="white">
          <a:xfrm>
            <a:off x="6121903" y="4794125"/>
            <a:ext cx="12698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baseline="0" dirty="0"/>
              <a:t>Spatial </a:t>
            </a:r>
            <a:r>
              <a:rPr lang="nb-NO" sz="1400" baseline="0" dirty="0" err="1"/>
              <a:t>model</a:t>
            </a:r>
            <a:endParaRPr lang="nb-NO" sz="1400" baseline="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05E3B7B-58B6-4089-9233-A511A39BC5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401"/>
          <a:stretch/>
        </p:blipFill>
        <p:spPr>
          <a:xfrm>
            <a:off x="216928" y="3309368"/>
            <a:ext cx="2292265" cy="149401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D3D718F-2ACC-47C8-9BDE-0012A96D3305}"/>
              </a:ext>
            </a:extLst>
          </p:cNvPr>
          <p:cNvSpPr txBox="1"/>
          <p:nvPr/>
        </p:nvSpPr>
        <p:spPr bwMode="white">
          <a:xfrm>
            <a:off x="216928" y="4751441"/>
            <a:ext cx="2569934" cy="30777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baseline="0" dirty="0" err="1"/>
              <a:t>Current</a:t>
            </a:r>
            <a:r>
              <a:rPr lang="nb-NO" sz="1400" baseline="0" dirty="0"/>
              <a:t> non-</a:t>
            </a:r>
            <a:r>
              <a:rPr lang="nb-NO" sz="1400" baseline="0" dirty="0" err="1"/>
              <a:t>parametric</a:t>
            </a:r>
            <a:r>
              <a:rPr lang="nb-NO" sz="1400" baseline="0" dirty="0"/>
              <a:t> </a:t>
            </a:r>
            <a:r>
              <a:rPr lang="nb-NO" sz="1400" baseline="0" dirty="0" err="1"/>
              <a:t>model</a:t>
            </a:r>
            <a:endParaRPr lang="nb-NO" sz="1400" baseline="0" dirty="0"/>
          </a:p>
        </p:txBody>
      </p:sp>
    </p:spTree>
    <p:extLst>
      <p:ext uri="{BB962C8B-B14F-4D97-AF65-F5344CB8AC3E}">
        <p14:creationId xmlns:p14="http://schemas.microsoft.com/office/powerpoint/2010/main" val="71641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12FD49-0F4F-4EDE-A9B6-0ECB5C99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1027"/>
            <a:ext cx="4464496" cy="756048"/>
          </a:xfrm>
        </p:spPr>
        <p:txBody>
          <a:bodyPr/>
          <a:lstStyle/>
          <a:p>
            <a:r>
              <a:rPr lang="nb-NO" sz="4000" dirty="0" err="1"/>
              <a:t>Preprint</a:t>
            </a:r>
            <a:r>
              <a:rPr lang="nb-NO" sz="4000" dirty="0"/>
              <a:t> </a:t>
            </a:r>
            <a:r>
              <a:rPr lang="nb-NO" sz="4000" dirty="0" err="1"/>
              <a:t>on</a:t>
            </a:r>
            <a:r>
              <a:rPr lang="nb-NO" sz="4000" dirty="0"/>
              <a:t> </a:t>
            </a:r>
            <a:r>
              <a:rPr lang="nb-NO" sz="4000" dirty="0" err="1"/>
              <a:t>arxiv</a:t>
            </a:r>
            <a:endParaRPr lang="nb-NO" sz="40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4F6CC6-E987-4A0E-838A-B0301D473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15</a:t>
            </a:fld>
            <a:endParaRPr lang="en-GB" noProof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E51EE9-0A09-481B-A170-B7D6048A3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" y="803273"/>
            <a:ext cx="4891415" cy="353695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B5A9AA5-9A31-4D02-B360-F4C528F4CFF0}"/>
              </a:ext>
            </a:extLst>
          </p:cNvPr>
          <p:cNvSpPr txBox="1"/>
          <p:nvPr/>
        </p:nvSpPr>
        <p:spPr bwMode="white">
          <a:xfrm>
            <a:off x="229816" y="4439602"/>
            <a:ext cx="4572000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nb-NO" sz="1600" dirty="0">
                <a:hlinkClick r:id="rId3"/>
              </a:rPr>
              <a:t>https://arxiv.org/pdf/2201.01121.pdf</a:t>
            </a:r>
            <a:endParaRPr lang="nb-NO" sz="1600" dirty="0"/>
          </a:p>
          <a:p>
            <a:r>
              <a:rPr lang="nb-NO" sz="1600" dirty="0"/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9B50C8F-FCB2-4546-98DD-F2446D242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51" y="2627877"/>
            <a:ext cx="316235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5C3E2EA9-D3B5-471D-9627-58907DAD106E}"/>
              </a:ext>
            </a:extLst>
          </p:cNvPr>
          <p:cNvSpPr txBox="1"/>
          <p:nvPr/>
        </p:nvSpPr>
        <p:spPr bwMode="white">
          <a:xfrm>
            <a:off x="5580112" y="3616826"/>
            <a:ext cx="47883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 sz="1050" dirty="0">
                <a:solidFill>
                  <a:srgbClr val="1D5B2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https://www.climatefutures.no/en/home-en/</a:t>
            </a:r>
            <a:r>
              <a:rPr lang="nb-NO" sz="1050" dirty="0">
                <a:solidFill>
                  <a:srgbClr val="1D5B2E"/>
                </a:solidFill>
              </a:rPr>
              <a:t> </a:t>
            </a:r>
          </a:p>
        </p:txBody>
      </p:sp>
      <p:pic>
        <p:nvPicPr>
          <p:cNvPr id="2050" name="Picture 2" descr="NR - Innovativ oppdragsforskning">
            <a:extLst>
              <a:ext uri="{FF2B5EF4-FFF2-40B4-BE49-F238E27FC236}">
                <a16:creationId xmlns:a16="http://schemas.microsoft.com/office/drawing/2014/main" id="{84A99472-02A5-47CD-9DC2-38F389215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15707"/>
            <a:ext cx="2463704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DAECBD7-64EF-4386-8D7E-F03942227E2B}"/>
              </a:ext>
            </a:extLst>
          </p:cNvPr>
          <p:cNvSpPr txBox="1"/>
          <p:nvPr/>
        </p:nvSpPr>
        <p:spPr bwMode="white">
          <a:xfrm>
            <a:off x="5637951" y="2123820"/>
            <a:ext cx="151216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 sz="1100" dirty="0">
                <a:solidFill>
                  <a:srgbClr val="082E9A"/>
                </a:solidFill>
                <a:hlinkClick r:id="rId7" invalidUrl="https:/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nb-NO" sz="1100" dirty="0">
                <a:solidFill>
                  <a:srgbClr val="082E9A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nr.no/en/</a:t>
            </a:r>
            <a:r>
              <a:rPr lang="nb-NO" sz="1100" dirty="0">
                <a:solidFill>
                  <a:srgbClr val="082E9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6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B07BD0-90EF-4B77-A41E-6D44D9A8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4595"/>
            <a:ext cx="8444172" cy="632129"/>
          </a:xfrm>
        </p:spPr>
        <p:txBody>
          <a:bodyPr/>
          <a:lstStyle/>
          <a:p>
            <a:r>
              <a:rPr lang="nb-NO" dirty="0"/>
              <a:t>Our </a:t>
            </a:r>
            <a:r>
              <a:rPr lang="nb-NO" dirty="0" err="1"/>
              <a:t>project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551CDC-0349-4C0A-A177-15998FAC1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34A8E051-C86E-4701-BC74-80663C45B0A9}"/>
                  </a:ext>
                </a:extLst>
              </p:cNvPr>
              <p:cNvSpPr txBox="1"/>
              <p:nvPr/>
            </p:nvSpPr>
            <p:spPr bwMode="white">
              <a:xfrm>
                <a:off x="257402" y="627534"/>
                <a:ext cx="8693455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nb-NO" b="1" dirty="0"/>
                  <a:t>Goal: </a:t>
                </a:r>
                <a:r>
                  <a:rPr lang="nb-NO" dirty="0" err="1"/>
                  <a:t>Develop</a:t>
                </a:r>
                <a:r>
                  <a:rPr lang="nb-NO" dirty="0"/>
                  <a:t> a </a:t>
                </a:r>
                <a:r>
                  <a:rPr lang="nb-NO" dirty="0" err="1"/>
                  <a:t>forecast</a:t>
                </a:r>
                <a:r>
                  <a:rPr lang="nb-NO" dirty="0"/>
                  <a:t> for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number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</a:t>
                </a:r>
                <a:r>
                  <a:rPr lang="nb-NO" dirty="0" err="1"/>
                  <a:t>days</a:t>
                </a:r>
                <a:r>
                  <a:rPr lang="nb-NO" dirty="0"/>
                  <a:t> to  </a:t>
                </a:r>
                <a:br>
                  <a:rPr lang="nb-NO" dirty="0"/>
                </a:b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>
                    <a:solidFill>
                      <a:srgbClr val="003399"/>
                    </a:solidFill>
                  </a:rPr>
                  <a:t>first hard </a:t>
                </a:r>
                <a:r>
                  <a:rPr lang="nb-NO" dirty="0" err="1">
                    <a:solidFill>
                      <a:srgbClr val="003399"/>
                    </a:solidFill>
                  </a:rPr>
                  <a:t>freeze</a:t>
                </a:r>
                <a:r>
                  <a:rPr lang="nb-NO" dirty="0">
                    <a:solidFill>
                      <a:srgbClr val="003399"/>
                    </a:solidFill>
                  </a:rPr>
                  <a:t> during fall.</a:t>
                </a:r>
                <a:br>
                  <a:rPr lang="nb-NO" dirty="0">
                    <a:solidFill>
                      <a:srgbClr val="003399"/>
                    </a:solidFill>
                  </a:rPr>
                </a:br>
                <a:br>
                  <a:rPr lang="nb-NO" dirty="0">
                    <a:solidFill>
                      <a:srgbClr val="082E9A"/>
                    </a:solidFill>
                  </a:rPr>
                </a:br>
                <a:r>
                  <a:rPr lang="nb-NO" b="1" dirty="0" err="1"/>
                  <a:t>Why</a:t>
                </a:r>
                <a:r>
                  <a:rPr lang="nb-NO" b="1" dirty="0"/>
                  <a:t>:</a:t>
                </a:r>
                <a:r>
                  <a:rPr lang="nb-NO" dirty="0"/>
                  <a:t> </a:t>
                </a:r>
                <a:r>
                  <a:rPr lang="nb-NO" dirty="0" err="1"/>
                  <a:t>Give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producers more time to </a:t>
                </a:r>
                <a:r>
                  <a:rPr lang="nb-NO" dirty="0" err="1"/>
                  <a:t>prepare</a:t>
                </a:r>
                <a:r>
                  <a:rPr lang="nb-NO" dirty="0"/>
                  <a:t> for </a:t>
                </a:r>
                <a:r>
                  <a:rPr lang="nb-NO" dirty="0" err="1"/>
                  <a:t>weather</a:t>
                </a:r>
                <a:r>
                  <a:rPr lang="nb-NO" dirty="0"/>
                  <a:t> </a:t>
                </a:r>
                <a:r>
                  <a:rPr lang="nb-NO" dirty="0" err="1"/>
                  <a:t>events</a:t>
                </a:r>
                <a:r>
                  <a:rPr lang="nb-NO" dirty="0"/>
                  <a:t>, make it </a:t>
                </a:r>
                <a:r>
                  <a:rPr lang="nb-NO" dirty="0" err="1"/>
                  <a:t>easier</a:t>
                </a:r>
                <a:r>
                  <a:rPr lang="nb-NO" dirty="0"/>
                  <a:t> to plan </a:t>
                </a:r>
                <a:r>
                  <a:rPr lang="nb-NO" dirty="0" err="1"/>
                  <a:t>when</a:t>
                </a:r>
                <a:r>
                  <a:rPr lang="nb-NO" dirty="0"/>
                  <a:t> to </a:t>
                </a:r>
                <a:r>
                  <a:rPr lang="nb-NO" dirty="0" err="1"/>
                  <a:t>harvest</a:t>
                </a:r>
                <a:r>
                  <a:rPr lang="nb-NO" dirty="0"/>
                  <a:t> e.g. </a:t>
                </a:r>
                <a:r>
                  <a:rPr lang="nb-NO" dirty="0" err="1"/>
                  <a:t>potatoes</a:t>
                </a:r>
                <a:r>
                  <a:rPr lang="nb-NO" dirty="0"/>
                  <a:t>.</a:t>
                </a:r>
                <a:br>
                  <a:rPr lang="nb-NO" dirty="0"/>
                </a:br>
                <a:br>
                  <a:rPr lang="nb-NO" dirty="0">
                    <a:solidFill>
                      <a:srgbClr val="082E9A"/>
                    </a:solidFill>
                  </a:rPr>
                </a:br>
                <a:r>
                  <a:rPr lang="nb-NO" b="1" dirty="0" err="1"/>
                  <a:t>Where</a:t>
                </a:r>
                <a:r>
                  <a:rPr lang="nb-NO" b="1" dirty="0"/>
                  <a:t>: </a:t>
                </a:r>
                <a:r>
                  <a:rPr lang="nb-NO" dirty="0"/>
                  <a:t>Norway/</a:t>
                </a:r>
                <a:r>
                  <a:rPr lang="nb-NO" dirty="0" err="1"/>
                  <a:t>Fennoscandia</a:t>
                </a:r>
                <a:br>
                  <a:rPr lang="nb-NO" dirty="0"/>
                </a:br>
                <a:br>
                  <a:rPr lang="nb-NO" dirty="0"/>
                </a:br>
                <a:r>
                  <a:rPr lang="nb-NO" b="1" dirty="0"/>
                  <a:t>Hard </a:t>
                </a:r>
                <a:r>
                  <a:rPr lang="nb-NO" b="1" dirty="0" err="1"/>
                  <a:t>freeze</a:t>
                </a:r>
                <a:r>
                  <a:rPr lang="nb-NO" b="1" dirty="0"/>
                  <a:t>:</a:t>
                </a:r>
                <a:r>
                  <a:rPr lang="nb-NO" dirty="0"/>
                  <a:t> Here </a:t>
                </a:r>
                <a:r>
                  <a:rPr lang="nb-NO" dirty="0" err="1"/>
                  <a:t>defined</a:t>
                </a:r>
                <a:r>
                  <a:rPr lang="nb-NO" dirty="0"/>
                  <a:t> as </a:t>
                </a:r>
                <a:r>
                  <a:rPr lang="nb-NO" dirty="0">
                    <a:solidFill>
                      <a:srgbClr val="003399"/>
                    </a:solidFill>
                  </a:rPr>
                  <a:t>daily </a:t>
                </a:r>
                <a:r>
                  <a:rPr lang="nb-NO" dirty="0" err="1">
                    <a:solidFill>
                      <a:srgbClr val="003399"/>
                    </a:solidFill>
                  </a:rPr>
                  <a:t>mean</a:t>
                </a:r>
                <a:r>
                  <a:rPr lang="nb-NO" dirty="0">
                    <a:solidFill>
                      <a:srgbClr val="003399"/>
                    </a:solidFill>
                  </a:rPr>
                  <a:t> </a:t>
                </a:r>
                <a:r>
                  <a:rPr lang="nb-NO" dirty="0" err="1">
                    <a:solidFill>
                      <a:srgbClr val="003399"/>
                    </a:solidFill>
                  </a:rPr>
                  <a:t>temperature</a:t>
                </a:r>
                <a:r>
                  <a:rPr lang="nb-NO" dirty="0">
                    <a:solidFill>
                      <a:srgbClr val="003399"/>
                    </a:solidFill>
                  </a:rPr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b="0" i="1" dirty="0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b-NO" b="0" i="1" dirty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nb-NO" b="1" dirty="0">
                  <a:solidFill>
                    <a:srgbClr val="003399"/>
                  </a:solidFill>
                </a:endParaRPr>
              </a:p>
              <a:p>
                <a:br>
                  <a:rPr lang="nb-NO" b="1" dirty="0"/>
                </a:br>
                <a:r>
                  <a:rPr lang="nb-NO" b="1" dirty="0"/>
                  <a:t>How: </a:t>
                </a:r>
                <a:r>
                  <a:rPr lang="nb-NO" dirty="0" err="1">
                    <a:solidFill>
                      <a:srgbClr val="003399"/>
                    </a:solidFill>
                  </a:rPr>
                  <a:t>Seasonal</a:t>
                </a:r>
                <a:r>
                  <a:rPr lang="nb-NO" dirty="0">
                    <a:solidFill>
                      <a:srgbClr val="003399"/>
                    </a:solidFill>
                  </a:rPr>
                  <a:t> </a:t>
                </a:r>
                <a:r>
                  <a:rPr lang="nb-NO" dirty="0" err="1">
                    <a:solidFill>
                      <a:srgbClr val="003399"/>
                    </a:solidFill>
                  </a:rPr>
                  <a:t>forecasts</a:t>
                </a:r>
                <a:r>
                  <a:rPr lang="nb-NO" dirty="0">
                    <a:solidFill>
                      <a:srgbClr val="003399"/>
                    </a:solidFill>
                  </a:rPr>
                  <a:t> and </a:t>
                </a:r>
                <a:r>
                  <a:rPr lang="nb-NO" dirty="0" err="1">
                    <a:solidFill>
                      <a:srgbClr val="003399"/>
                    </a:solidFill>
                  </a:rPr>
                  <a:t>survival</a:t>
                </a:r>
                <a:r>
                  <a:rPr lang="nb-NO" dirty="0">
                    <a:solidFill>
                      <a:srgbClr val="003399"/>
                    </a:solidFill>
                  </a:rPr>
                  <a:t> </a:t>
                </a:r>
                <a:r>
                  <a:rPr lang="nb-NO" dirty="0" err="1">
                    <a:solidFill>
                      <a:srgbClr val="003399"/>
                    </a:solidFill>
                  </a:rPr>
                  <a:t>models</a:t>
                </a:r>
                <a:r>
                  <a:rPr lang="nb-NO" dirty="0">
                    <a:solidFill>
                      <a:srgbClr val="003399"/>
                    </a:solidFill>
                  </a:rPr>
                  <a:t>.</a:t>
                </a:r>
                <a:endParaRPr lang="nb-NO" b="1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34A8E051-C86E-4701-BC74-80663C45B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57402" y="627534"/>
                <a:ext cx="8693455" cy="3477875"/>
              </a:xfrm>
              <a:prstGeom prst="rect">
                <a:avLst/>
              </a:prstGeom>
              <a:blipFill>
                <a:blip r:embed="rId3"/>
                <a:stretch>
                  <a:fillRect l="-701" t="-877" b="-24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89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8F08D1-B6BC-49C3-AD0E-E4973C86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33401"/>
            <a:ext cx="8640960" cy="756048"/>
          </a:xfrm>
        </p:spPr>
        <p:txBody>
          <a:bodyPr/>
          <a:lstStyle/>
          <a:p>
            <a:r>
              <a:rPr lang="nb-NO" dirty="0" err="1"/>
              <a:t>Seasonal</a:t>
            </a:r>
            <a:r>
              <a:rPr lang="nb-NO" dirty="0"/>
              <a:t> </a:t>
            </a:r>
            <a:r>
              <a:rPr lang="nb-NO" dirty="0" err="1"/>
              <a:t>forecasts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EA4BF8-BB2C-42F9-A505-176932A8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17286"/>
            <a:ext cx="8568952" cy="2148830"/>
          </a:xfrm>
        </p:spPr>
        <p:txBody>
          <a:bodyPr/>
          <a:lstStyle/>
          <a:p>
            <a:r>
              <a:rPr lang="nb-NO" sz="1800" dirty="0">
                <a:solidFill>
                  <a:srgbClr val="082E9A"/>
                </a:solidFill>
              </a:rPr>
              <a:t>Ensemble</a:t>
            </a:r>
            <a:r>
              <a:rPr lang="nb-NO" sz="1800" dirty="0"/>
              <a:t> </a:t>
            </a:r>
            <a:r>
              <a:rPr lang="nb-NO" sz="1800" dirty="0" err="1"/>
              <a:t>forecasts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>
                <a:solidFill>
                  <a:srgbClr val="082E9A"/>
                </a:solidFill>
              </a:rPr>
              <a:t>mean</a:t>
            </a:r>
            <a:r>
              <a:rPr lang="nb-NO" sz="1800" dirty="0">
                <a:solidFill>
                  <a:srgbClr val="082E9A"/>
                </a:solidFill>
              </a:rPr>
              <a:t> </a:t>
            </a:r>
            <a:r>
              <a:rPr lang="nb-NO" sz="1800" dirty="0" err="1">
                <a:solidFill>
                  <a:srgbClr val="082E9A"/>
                </a:solidFill>
              </a:rPr>
              <a:t>daily</a:t>
            </a:r>
            <a:r>
              <a:rPr lang="nb-NO" sz="1800" dirty="0">
                <a:solidFill>
                  <a:srgbClr val="082E9A"/>
                </a:solidFill>
              </a:rPr>
              <a:t> </a:t>
            </a:r>
            <a:r>
              <a:rPr lang="nb-NO" sz="1800" dirty="0" err="1">
                <a:solidFill>
                  <a:srgbClr val="082E9A"/>
                </a:solidFill>
              </a:rPr>
              <a:t>temperature</a:t>
            </a:r>
            <a:r>
              <a:rPr lang="nb-NO" sz="1800" dirty="0">
                <a:solidFill>
                  <a:srgbClr val="082E9A"/>
                </a:solidFill>
              </a:rPr>
              <a:t> </a:t>
            </a:r>
            <a:r>
              <a:rPr lang="nb-NO" sz="1800" dirty="0"/>
              <a:t>from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copernicus</a:t>
            </a:r>
            <a:r>
              <a:rPr lang="nb-NO" sz="1800" dirty="0"/>
              <a:t> </a:t>
            </a:r>
            <a:r>
              <a:rPr lang="nb-NO" sz="1800" dirty="0" err="1"/>
              <a:t>climate</a:t>
            </a:r>
            <a:r>
              <a:rPr lang="nb-NO" sz="1800" dirty="0"/>
              <a:t> data store, </a:t>
            </a:r>
            <a:r>
              <a:rPr lang="nb-NO" sz="1800" dirty="0" err="1"/>
              <a:t>initialized</a:t>
            </a:r>
            <a:r>
              <a:rPr lang="nb-NO" sz="1800" dirty="0"/>
              <a:t> </a:t>
            </a:r>
            <a:r>
              <a:rPr lang="nb-NO" sz="1800" dirty="0" err="1"/>
              <a:t>October</a:t>
            </a:r>
            <a:r>
              <a:rPr lang="nb-NO" sz="1800" dirty="0"/>
              <a:t> 1st: ECMWF, CMCC, </a:t>
            </a:r>
            <a:r>
              <a:rPr lang="nb-NO" sz="1800" dirty="0" err="1"/>
              <a:t>Météo</a:t>
            </a:r>
            <a:r>
              <a:rPr lang="nb-NO" sz="1800" dirty="0"/>
              <a:t> Fr., UK Met Office</a:t>
            </a:r>
          </a:p>
          <a:p>
            <a:r>
              <a:rPr lang="nb-NO" sz="1800" dirty="0"/>
              <a:t>~100 </a:t>
            </a:r>
            <a:r>
              <a:rPr lang="nb-NO" sz="1800" dirty="0" err="1"/>
              <a:t>temperature</a:t>
            </a:r>
            <a:r>
              <a:rPr lang="nb-NO" sz="1800" dirty="0"/>
              <a:t> scenarios per </a:t>
            </a:r>
            <a:r>
              <a:rPr lang="nb-NO" sz="1800" dirty="0" err="1"/>
              <a:t>year</a:t>
            </a:r>
            <a:r>
              <a:rPr lang="nb-NO" sz="1800" dirty="0"/>
              <a:t>, 1-150 </a:t>
            </a:r>
            <a:r>
              <a:rPr lang="nb-NO" sz="1800" dirty="0" err="1"/>
              <a:t>days</a:t>
            </a:r>
            <a:r>
              <a:rPr lang="nb-NO" sz="1800" dirty="0"/>
              <a:t> </a:t>
            </a:r>
            <a:r>
              <a:rPr lang="nb-NO" sz="1800" dirty="0" err="1"/>
              <a:t>into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future</a:t>
            </a:r>
            <a:r>
              <a:rPr lang="nb-NO" sz="1800" dirty="0"/>
              <a:t>, 1993-2020</a:t>
            </a:r>
          </a:p>
          <a:p>
            <a:pPr marL="0" indent="0">
              <a:buNone/>
            </a:pPr>
            <a:endParaRPr lang="nb-NO" sz="18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0642A34-9C02-45F6-BD93-D625866F8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2FA1145-35D3-4E32-AB2C-0F09E3DDF896}"/>
              </a:ext>
            </a:extLst>
          </p:cNvPr>
          <p:cNvSpPr txBox="1"/>
          <p:nvPr/>
        </p:nvSpPr>
        <p:spPr bwMode="white">
          <a:xfrm>
            <a:off x="335195" y="2210338"/>
            <a:ext cx="820891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600" b="1" dirty="0" err="1"/>
              <a:t>Temperature</a:t>
            </a:r>
            <a:r>
              <a:rPr lang="nb-NO" sz="1600" b="1" dirty="0"/>
              <a:t> scenarios from </a:t>
            </a:r>
            <a:r>
              <a:rPr lang="nb-NO" sz="1600" b="1" dirty="0" err="1"/>
              <a:t>October</a:t>
            </a:r>
            <a:r>
              <a:rPr lang="nb-NO" sz="1600" b="1" dirty="0"/>
              <a:t> 1 to </a:t>
            </a:r>
            <a:r>
              <a:rPr lang="nb-NO" sz="1600" b="1" dirty="0" err="1"/>
              <a:t>December</a:t>
            </a:r>
            <a:r>
              <a:rPr lang="nb-NO" sz="1600" b="1" dirty="0"/>
              <a:t> 31, 2006, </a:t>
            </a:r>
            <a:r>
              <a:rPr lang="nb-NO" sz="1600" b="1" dirty="0" err="1"/>
              <a:t>north</a:t>
            </a:r>
            <a:r>
              <a:rPr lang="nb-NO" sz="1600" b="1" dirty="0"/>
              <a:t> </a:t>
            </a:r>
            <a:r>
              <a:rPr lang="nb-NO" sz="1600" b="1" dirty="0" err="1"/>
              <a:t>of</a:t>
            </a:r>
            <a:r>
              <a:rPr lang="nb-NO" sz="1600" b="1" dirty="0"/>
              <a:t> Trondheim</a:t>
            </a:r>
            <a:endParaRPr lang="nb-NO" sz="1600" b="1" baseline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F2BB6BB-2DD8-440C-92D6-F282AB5F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2" y="2611290"/>
            <a:ext cx="3854354" cy="239743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6D69173-D107-4E5A-B907-B1013035140A}"/>
              </a:ext>
            </a:extLst>
          </p:cNvPr>
          <p:cNvPicPr/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716016" y="2618590"/>
            <a:ext cx="2448272" cy="2113399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A64EFF5E-F08E-4518-A5D2-9820304D630C}"/>
              </a:ext>
            </a:extLst>
          </p:cNvPr>
          <p:cNvCxnSpPr/>
          <p:nvPr/>
        </p:nvCxnSpPr>
        <p:spPr bwMode="auto">
          <a:xfrm>
            <a:off x="5148064" y="3579862"/>
            <a:ext cx="216024" cy="184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856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815C7C-B180-4DE6-BD4E-3D5C1280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0688"/>
            <a:ext cx="8485877" cy="506846"/>
          </a:xfrm>
        </p:spPr>
        <p:txBody>
          <a:bodyPr/>
          <a:lstStyle/>
          <a:p>
            <a:r>
              <a:rPr lang="nb-NO" dirty="0"/>
              <a:t>Post-</a:t>
            </a:r>
            <a:r>
              <a:rPr lang="nb-NO" dirty="0" err="1"/>
              <a:t>processing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ensemble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4AE35F-A675-4231-BB78-9CD80598AA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92253" y="4918457"/>
            <a:ext cx="283998" cy="166425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A2F4E98-418C-4490-8D96-2CF56B4599FF}"/>
              </a:ext>
            </a:extLst>
          </p:cNvPr>
          <p:cNvSpPr txBox="1"/>
          <p:nvPr/>
        </p:nvSpPr>
        <p:spPr bwMode="white">
          <a:xfrm>
            <a:off x="375967" y="3058337"/>
            <a:ext cx="37213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b="1" dirty="0"/>
              <a:t>Original (</a:t>
            </a:r>
            <a:r>
              <a:rPr lang="nb-NO" sz="1400" b="1" dirty="0" err="1"/>
              <a:t>raw</a:t>
            </a:r>
            <a:r>
              <a:rPr lang="nb-NO" sz="1400" b="1" dirty="0"/>
              <a:t>) </a:t>
            </a:r>
            <a:r>
              <a:rPr lang="nb-NO" sz="1400" b="1" dirty="0" err="1"/>
              <a:t>temperature</a:t>
            </a:r>
            <a:r>
              <a:rPr lang="nb-NO" sz="1400" b="1" dirty="0"/>
              <a:t> scenarios</a:t>
            </a:r>
            <a:endParaRPr lang="nb-NO" sz="1400" b="1" baseline="0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996FB3C-414B-4EB7-A0B5-2F97B138D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04605"/>
            <a:ext cx="2860864" cy="177947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18F3F50-5157-449F-93BC-2E752F245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421" y="3273787"/>
            <a:ext cx="2866208" cy="186971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C4C5B0D-D2F3-449C-BE86-D333C134CFAD}"/>
              </a:ext>
            </a:extLst>
          </p:cNvPr>
          <p:cNvSpPr txBox="1"/>
          <p:nvPr/>
        </p:nvSpPr>
        <p:spPr bwMode="white">
          <a:xfrm>
            <a:off x="4499993" y="3066247"/>
            <a:ext cx="3600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b="1" baseline="0" dirty="0"/>
              <a:t>Post-</a:t>
            </a:r>
            <a:r>
              <a:rPr lang="nb-NO" sz="1400" b="1" baseline="0" dirty="0" err="1"/>
              <a:t>processed</a:t>
            </a:r>
            <a:r>
              <a:rPr lang="nb-NO" sz="1400" b="1" baseline="0" dirty="0"/>
              <a:t> </a:t>
            </a:r>
            <a:r>
              <a:rPr lang="nb-NO" sz="1400" b="1" baseline="0" dirty="0" err="1"/>
              <a:t>version</a:t>
            </a:r>
            <a:endParaRPr lang="nb-NO" sz="1400" b="1" baseline="0" dirty="0"/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498D76AA-3B4B-4B1B-B1B6-532C5B1C89E6}"/>
              </a:ext>
            </a:extLst>
          </p:cNvPr>
          <p:cNvSpPr/>
          <p:nvPr/>
        </p:nvSpPr>
        <p:spPr bwMode="auto">
          <a:xfrm>
            <a:off x="3184279" y="3808473"/>
            <a:ext cx="913035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3684B424-4274-46E8-8BDA-4992D4488E19}"/>
                  </a:ext>
                </a:extLst>
              </p:cNvPr>
              <p:cNvSpPr txBox="1"/>
              <p:nvPr/>
            </p:nvSpPr>
            <p:spPr bwMode="white">
              <a:xfrm>
                <a:off x="251520" y="579493"/>
                <a:ext cx="8387874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b-NO" sz="1800" baseline="0" dirty="0"/>
                  <a:t>The </a:t>
                </a:r>
                <a:r>
                  <a:rPr lang="nb-NO" sz="1800" baseline="0" dirty="0" err="1"/>
                  <a:t>seasonal</a:t>
                </a:r>
                <a:r>
                  <a:rPr lang="nb-NO" sz="1800" baseline="0" dirty="0"/>
                  <a:t> </a:t>
                </a:r>
                <a:r>
                  <a:rPr lang="nb-NO" sz="1800" baseline="0" dirty="0" err="1"/>
                  <a:t>forecasts</a:t>
                </a:r>
                <a:r>
                  <a:rPr lang="nb-NO" sz="1800" baseline="0" dirty="0"/>
                  <a:t> </a:t>
                </a:r>
                <a:r>
                  <a:rPr lang="nb-NO" sz="1800" baseline="0" dirty="0" err="1"/>
                  <a:t>are</a:t>
                </a:r>
                <a:r>
                  <a:rPr lang="nb-NO" sz="1800" baseline="0" dirty="0"/>
                  <a:t> </a:t>
                </a:r>
                <a:r>
                  <a:rPr lang="nb-NO" sz="1800" baseline="0" dirty="0" err="1"/>
                  <a:t>delivered</a:t>
                </a:r>
                <a:r>
                  <a:rPr lang="nb-NO" sz="1800" baseline="0" dirty="0"/>
                  <a:t> </a:t>
                </a:r>
                <a:r>
                  <a:rPr lang="nb-NO" sz="1800" baseline="0" dirty="0" err="1"/>
                  <a:t>on</a:t>
                </a:r>
                <a:r>
                  <a:rPr lang="nb-NO" sz="1800" baseline="0" dirty="0"/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b-NO" sz="1800" b="0" i="1" baseline="0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b-NO" sz="1800" b="0" i="1" baseline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nb-NO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lon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lat</m:t>
                    </m:r>
                  </m:oMath>
                </a14:m>
                <a:r>
                  <a:rPr lang="nb-NO" sz="1800" baseline="0" dirty="0"/>
                  <a:t> grid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Post-</a:t>
                </a:r>
                <a:r>
                  <a:rPr lang="nb-NO" sz="1800" dirty="0" err="1"/>
                  <a:t>processing</a:t>
                </a:r>
                <a:r>
                  <a:rPr lang="nb-NO" sz="1800" dirty="0"/>
                  <a:t> by </a:t>
                </a:r>
                <a:r>
                  <a:rPr lang="nb-NO" sz="1800" dirty="0" err="1"/>
                  <a:t>using</a:t>
                </a:r>
                <a:r>
                  <a:rPr lang="nb-NO" sz="1800" dirty="0"/>
                  <a:t> </a:t>
                </a:r>
                <a:r>
                  <a:rPr lang="nb-NO" sz="1800" dirty="0" err="1"/>
                  <a:t>temperatures</a:t>
                </a:r>
                <a:r>
                  <a:rPr lang="nb-NO" sz="1800" dirty="0"/>
                  <a:t> from </a:t>
                </a:r>
                <a:r>
                  <a:rPr lang="nb-NO" sz="1800" dirty="0" err="1">
                    <a:solidFill>
                      <a:srgbClr val="082E9A"/>
                    </a:solidFill>
                  </a:rPr>
                  <a:t>seNorge</a:t>
                </a:r>
                <a:r>
                  <a:rPr lang="nb-NO" sz="1800" dirty="0">
                    <a:solidFill>
                      <a:srgbClr val="082E9A"/>
                    </a:solidFill>
                  </a:rPr>
                  <a:t>, </a:t>
                </a:r>
                <a:r>
                  <a:rPr lang="nb-NO" sz="1800" dirty="0"/>
                  <a:t>an </a:t>
                </a:r>
                <a:r>
                  <a:rPr lang="nb-NO" sz="1800" dirty="0" err="1"/>
                  <a:t>observational</a:t>
                </a:r>
                <a:r>
                  <a:rPr lang="nb-NO" sz="1800" dirty="0"/>
                  <a:t> </a:t>
                </a:r>
                <a:r>
                  <a:rPr lang="nb-NO" sz="1800" dirty="0" err="1"/>
                  <a:t>gridded</a:t>
                </a:r>
                <a:r>
                  <a:rPr lang="nb-NO" sz="1800" dirty="0"/>
                  <a:t> </a:t>
                </a:r>
                <a:r>
                  <a:rPr lang="nb-NO" sz="1800" dirty="0" err="1"/>
                  <a:t>dataset</a:t>
                </a:r>
                <a:r>
                  <a:rPr lang="nb-NO" sz="1800" dirty="0"/>
                  <a:t> (</a:t>
                </a:r>
                <a14:m>
                  <m:oMath xmlns:m="http://schemas.openxmlformats.org/officeDocument/2006/math"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×1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nb-NO" sz="1800" baseline="0" dirty="0"/>
                  <a:t>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b-NO" sz="1800" dirty="0"/>
                  <a:t>System </a:t>
                </a:r>
                <a:r>
                  <a:rPr lang="nb-NO" sz="1800" dirty="0" err="1"/>
                  <a:t>specific</a:t>
                </a:r>
                <a:r>
                  <a:rPr lang="nb-NO" sz="1800" dirty="0"/>
                  <a:t> </a:t>
                </a:r>
                <a:r>
                  <a:rPr lang="nb-NO" sz="1800" dirty="0" err="1"/>
                  <a:t>mean</a:t>
                </a:r>
                <a:r>
                  <a:rPr lang="nb-NO" sz="1800" dirty="0"/>
                  <a:t> and </a:t>
                </a:r>
                <a:r>
                  <a:rPr lang="nb-NO" sz="1800" dirty="0" err="1"/>
                  <a:t>variance</a:t>
                </a:r>
                <a:r>
                  <a:rPr lang="nb-NO" sz="1800" dirty="0"/>
                  <a:t> </a:t>
                </a:r>
                <a:r>
                  <a:rPr lang="nb-NO" sz="1800" dirty="0" err="1"/>
                  <a:t>correction</a:t>
                </a:r>
                <a:endParaRPr lang="nb-NO" sz="1800" baseline="0" dirty="0"/>
              </a:p>
            </p:txBody>
          </p:sp>
        </mc:Choice>
        <mc:Fallback>
          <p:sp>
            <p:nvSpPr>
              <p:cNvPr id="9" name="TekstSylinder 8">
                <a:extLst>
                  <a:ext uri="{FF2B5EF4-FFF2-40B4-BE49-F238E27FC236}">
                    <a16:creationId xmlns:a16="http://schemas.microsoft.com/office/drawing/2014/main" id="{3684B424-4274-46E8-8BDA-4992D4488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51520" y="579493"/>
                <a:ext cx="8387874" cy="1200329"/>
              </a:xfrm>
              <a:prstGeom prst="rect">
                <a:avLst/>
              </a:prstGeom>
              <a:blipFill>
                <a:blip r:embed="rId5"/>
                <a:stretch>
                  <a:fillRect l="-436" t="-2538" b="-71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C525BC5F-50B1-41DD-B6C4-4D986ECED2BA}"/>
                  </a:ext>
                </a:extLst>
              </p:cNvPr>
              <p:cNvSpPr txBox="1"/>
              <p:nvPr/>
            </p:nvSpPr>
            <p:spPr bwMode="white">
              <a:xfrm>
                <a:off x="406603" y="1969305"/>
                <a:ext cx="3746538" cy="968214"/>
              </a:xfrm>
              <a:prstGeom prst="rect">
                <a:avLst/>
              </a:prstGeom>
              <a:solidFill>
                <a:schemeClr val="tx2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b-NO" sz="1400" b="1" baseline="0" dirty="0">
                    <a:latin typeface="+mn-lt"/>
                  </a:rPr>
                  <a:t>1: </a:t>
                </a:r>
                <a:r>
                  <a:rPr lang="nb-NO" sz="1400" b="1" baseline="0" dirty="0" err="1">
                    <a:latin typeface="+mn-lt"/>
                  </a:rPr>
                  <a:t>Standardize</a:t>
                </a:r>
                <a:r>
                  <a:rPr lang="nb-NO" sz="1400" b="1" baseline="0" dirty="0">
                    <a:latin typeface="+mn-lt"/>
                  </a:rPr>
                  <a:t> </a:t>
                </a:r>
                <a:r>
                  <a:rPr lang="nb-NO" sz="1400" b="1" baseline="0" dirty="0" err="1">
                    <a:latin typeface="+mn-lt"/>
                  </a:rPr>
                  <a:t>wrt</a:t>
                </a:r>
                <a:r>
                  <a:rPr lang="nb-NO" sz="1400" b="1" baseline="0" dirty="0">
                    <a:latin typeface="+mn-lt"/>
                  </a:rPr>
                  <a:t> system </a:t>
                </a:r>
                <a:r>
                  <a:rPr lang="nb-NO" sz="1400" b="1" baseline="0" dirty="0" err="1">
                    <a:latin typeface="+mn-lt"/>
                  </a:rPr>
                  <a:t>mean</a:t>
                </a:r>
                <a:r>
                  <a:rPr lang="nb-NO" sz="1400" b="1" baseline="0" dirty="0">
                    <a:latin typeface="+mn-lt"/>
                  </a:rPr>
                  <a:t>/</a:t>
                </a:r>
                <a:r>
                  <a:rPr lang="nb-NO" sz="1400" b="1" baseline="0" dirty="0" err="1">
                    <a:latin typeface="+mn-lt"/>
                  </a:rPr>
                  <a:t>variance</a:t>
                </a:r>
                <a:r>
                  <a:rPr lang="nb-NO" sz="1400" b="1" baseline="0" dirty="0">
                    <a:latin typeface="+mn-lt"/>
                  </a:rPr>
                  <a:t>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nb-NO" b="0" i="1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baseline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nb-NO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nb-NO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𝑑𝑎𝑦</m:t>
                        </m:r>
                      </m:sub>
                      <m:sup>
                        <m:r>
                          <a:rPr lang="nb-NO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b-NO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baseline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𝑠𝑦𝑠</m:t>
                        </m:r>
                      </m:sup>
                    </m:sSubSup>
                    <m:r>
                      <a:rPr lang="nb-NO" b="0" i="1" baseline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aseline="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baseline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nb-NO" i="1" baseline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0" i="1" baseline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nb-NO" b="0" i="1" baseline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b-NO" b="0" i="1" baseline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b="0" i="1" baseline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𝑙𝑜𝑐</m:t>
                            </m:r>
                            <m:r>
                              <a:rPr lang="nb-NO" b="0" i="1" baseline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b="0" i="1" baseline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𝑑𝑎𝑦</m:t>
                            </m:r>
                          </m:sub>
                          <m:sup>
                            <m:r>
                              <a:rPr lang="nb-NO" b="0" i="1" baseline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nb-NO" b="0" i="1" baseline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b="0" i="1" baseline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𝑠𝑦𝑠</m:t>
                            </m:r>
                          </m:sup>
                        </m:sSubSup>
                        <m:r>
                          <a:rPr lang="nb-NO" b="0" i="1" baseline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sSubSup>
                          <m:sSubSupPr>
                            <m:ctrlPr>
                              <a:rPr lang="nb-NO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nb-NO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nb-NO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𝑙𝑜𝑐</m:t>
                            </m:r>
                            <m:r>
                              <a:rPr lang="nb-NO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𝑑𝑎𝑦</m:t>
                            </m:r>
                          </m:sub>
                          <m:sup>
                            <m:r>
                              <a:rPr lang="nb-NO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𝑠𝑦𝑠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nb-NO" i="1" baseline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nb-NO" b="0" i="1" baseline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b="0" i="1" baseline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nb-NO" b="0" i="1" baseline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𝑙𝑜𝑐</m:t>
                            </m:r>
                            <m:r>
                              <a:rPr lang="nb-NO" b="0" i="1" baseline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b="0" i="1" baseline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𝑑𝑎𝑦</m:t>
                            </m:r>
                          </m:sub>
                          <m:sup>
                            <m:r>
                              <a:rPr lang="nb-NO" b="0" i="1" baseline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𝑠𝑦𝑠</m:t>
                            </m:r>
                          </m:sup>
                        </m:sSubSup>
                      </m:den>
                    </m:f>
                  </m:oMath>
                </a14:m>
                <a:endParaRPr lang="nb-NO" baseline="0" dirty="0"/>
              </a:p>
            </p:txBody>
          </p:sp>
        </mc:Choice>
        <mc:Fallback xmlns="">
          <p:sp>
            <p:nvSpPr>
              <p:cNvPr id="11" name="TekstSylinder 10">
                <a:extLst>
                  <a:ext uri="{FF2B5EF4-FFF2-40B4-BE49-F238E27FC236}">
                    <a16:creationId xmlns:a16="http://schemas.microsoft.com/office/drawing/2014/main" id="{C525BC5F-50B1-41DD-B6C4-4D986ECED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406603" y="1969305"/>
                <a:ext cx="3746538" cy="968214"/>
              </a:xfrm>
              <a:prstGeom prst="rect">
                <a:avLst/>
              </a:prstGeom>
              <a:blipFill>
                <a:blip r:embed="rId7"/>
                <a:stretch>
                  <a:fillRect l="-325" t="-62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C36BC1BF-DB8A-4EE9-A714-2153F947B4A3}"/>
                  </a:ext>
                </a:extLst>
              </p:cNvPr>
              <p:cNvSpPr txBox="1"/>
              <p:nvPr/>
            </p:nvSpPr>
            <p:spPr bwMode="white">
              <a:xfrm>
                <a:off x="4283968" y="1978546"/>
                <a:ext cx="4698146" cy="690254"/>
              </a:xfrm>
              <a:prstGeom prst="rect">
                <a:avLst/>
              </a:prstGeom>
              <a:solidFill>
                <a:schemeClr val="tx2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b-NO" sz="1400" b="1" baseline="0" dirty="0">
                    <a:latin typeface="+mn-lt"/>
                  </a:rPr>
                  <a:t>2: </a:t>
                </a:r>
                <a:r>
                  <a:rPr lang="nb-NO" sz="1400" b="1" baseline="0" dirty="0" err="1">
                    <a:latin typeface="+mn-lt"/>
                  </a:rPr>
                  <a:t>Get</a:t>
                </a:r>
                <a:r>
                  <a:rPr lang="nb-NO" sz="1400" b="1" baseline="0" dirty="0">
                    <a:latin typeface="+mn-lt"/>
                  </a:rPr>
                  <a:t> </a:t>
                </a:r>
                <a:r>
                  <a:rPr lang="nb-NO" sz="1400" b="1" baseline="0" dirty="0" err="1">
                    <a:latin typeface="+mn-lt"/>
                  </a:rPr>
                  <a:t>new</a:t>
                </a:r>
                <a:r>
                  <a:rPr lang="nb-NO" sz="1400" b="1" baseline="0" dirty="0">
                    <a:latin typeface="+mn-lt"/>
                  </a:rPr>
                  <a:t> </a:t>
                </a:r>
                <a:r>
                  <a:rPr lang="nb-NO" sz="1400" b="1" baseline="0" dirty="0" err="1">
                    <a:latin typeface="+mn-lt"/>
                  </a:rPr>
                  <a:t>mean</a:t>
                </a:r>
                <a:r>
                  <a:rPr lang="nb-NO" sz="1400" b="1" baseline="0" dirty="0">
                    <a:latin typeface="+mn-lt"/>
                  </a:rPr>
                  <a:t>/</a:t>
                </a:r>
                <a:r>
                  <a:rPr lang="nb-NO" sz="1400" b="1" baseline="0" dirty="0" err="1">
                    <a:latin typeface="+mn-lt"/>
                  </a:rPr>
                  <a:t>variance</a:t>
                </a:r>
                <a:r>
                  <a:rPr lang="nb-NO" sz="1400" b="1" baseline="0" dirty="0">
                    <a:latin typeface="+mn-lt"/>
                  </a:rPr>
                  <a:t> from </a:t>
                </a:r>
                <a:r>
                  <a:rPr lang="nb-NO" sz="1400" b="1" baseline="0" dirty="0" err="1">
                    <a:latin typeface="+mn-lt"/>
                  </a:rPr>
                  <a:t>seNorge</a:t>
                </a:r>
                <a:r>
                  <a:rPr lang="nb-NO" sz="1400" b="1" baseline="0" dirty="0">
                    <a:latin typeface="+mn-lt"/>
                  </a:rPr>
                  <a:t>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b-NO" b="0" i="1" baseline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nb-NO" b="0" i="1" baseline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baseline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nb-NO" b="0" i="1" baseline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b="0" i="1" baseline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baseline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nb-NO" b="0" i="1" baseline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baseline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𝑑𝑎𝑦</m:t>
                        </m:r>
                      </m:sub>
                      <m:sup>
                        <m:r>
                          <a:rPr lang="nb-NO" b="0" i="1" baseline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b-NO" b="0" i="1" baseline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baseline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𝑠𝑦𝑠</m:t>
                        </m:r>
                      </m:sup>
                    </m:sSubSup>
                    <m:r>
                      <a:rPr lang="nb-NO" b="0" i="1" baseline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aseline="0" dirty="0">
                    <a:solidFill>
                      <a:schemeClr val="bg1"/>
                    </a:solidFill>
                  </a:rPr>
                  <a:t>=</a:t>
                </a:r>
                <a:r>
                  <a:rPr lang="nb-NO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𝑑𝑎𝑦</m:t>
                        </m:r>
                      </m:sub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𝑠𝑦𝑠</m:t>
                        </m:r>
                      </m:sup>
                    </m:sSubSup>
                    <m:r>
                      <a:rPr lang="nb-NO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nb-NO" i="1" dirty="0" smtClean="0">
                            <a:solidFill>
                              <a:srgbClr val="082E9A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nb-NO" b="0" i="1" baseline="0" dirty="0" smtClean="0">
                                <a:solidFill>
                                  <a:srgbClr val="082E9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baseline="0" dirty="0" smtClean="0">
                                <a:solidFill>
                                  <a:srgbClr val="082E9A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nb-NO" i="1" dirty="0">
                            <a:solidFill>
                              <a:srgbClr val="082E9A"/>
                            </a:solidFill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nb-NO" i="1" dirty="0">
                            <a:solidFill>
                              <a:srgbClr val="082E9A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 dirty="0">
                            <a:solidFill>
                              <a:srgbClr val="082E9A"/>
                            </a:solidFill>
                            <a:latin typeface="Cambria Math" panose="02040503050406030204" pitchFamily="18" charset="0"/>
                          </a:rPr>
                          <m:t>𝑑𝑎𝑦</m:t>
                        </m:r>
                      </m:sub>
                      <m:sup>
                        <m:r>
                          <a:rPr lang="nb-NO" i="1" dirty="0" smtClean="0">
                            <a:solidFill>
                              <a:srgbClr val="082E9A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b="0" i="1" dirty="0" smtClean="0">
                            <a:solidFill>
                              <a:srgbClr val="082E9A"/>
                            </a:solidFill>
                            <a:latin typeface="Cambria Math" panose="02040503050406030204" pitchFamily="18" charset="0"/>
                          </a:rPr>
                          <m:t>𝑒𝑛𝑜𝑟𝑔𝑒</m:t>
                        </m:r>
                      </m:sup>
                    </m:sSubSup>
                    <m:r>
                      <a:rPr lang="nb-NO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b-NO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 dirty="0" smtClean="0">
                            <a:solidFill>
                              <a:srgbClr val="082E9A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nb-NO" b="0" i="1" baseline="0" dirty="0" smtClean="0">
                                <a:solidFill>
                                  <a:srgbClr val="082E9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baseline="0" dirty="0" smtClean="0">
                                <a:solidFill>
                                  <a:srgbClr val="082E9A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nb-NO" i="1" dirty="0">
                            <a:solidFill>
                              <a:srgbClr val="082E9A"/>
                            </a:solidFill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nb-NO" i="1" dirty="0">
                            <a:solidFill>
                              <a:srgbClr val="082E9A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 dirty="0">
                            <a:solidFill>
                              <a:srgbClr val="082E9A"/>
                            </a:solidFill>
                            <a:latin typeface="Cambria Math" panose="02040503050406030204" pitchFamily="18" charset="0"/>
                          </a:rPr>
                          <m:t>𝑑𝑎𝑦</m:t>
                        </m:r>
                      </m:sub>
                      <m:sup>
                        <m:r>
                          <a:rPr lang="nb-NO" b="0" i="1" dirty="0" smtClean="0">
                            <a:solidFill>
                              <a:srgbClr val="082E9A"/>
                            </a:solidFill>
                            <a:latin typeface="Cambria Math" panose="02040503050406030204" pitchFamily="18" charset="0"/>
                          </a:rPr>
                          <m:t>𝑠𝑒𝑛𝑜𝑟𝑔𝑒</m:t>
                        </m:r>
                      </m:sup>
                    </m:sSubSup>
                  </m:oMath>
                </a14:m>
                <a:endParaRPr lang="nb-NO" baseline="0" dirty="0"/>
              </a:p>
            </p:txBody>
          </p:sp>
        </mc:Choice>
        <mc:Fallback xmlns="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C36BC1BF-DB8A-4EE9-A714-2153F947B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4283968" y="1978546"/>
                <a:ext cx="4698146" cy="690254"/>
              </a:xfrm>
              <a:prstGeom prst="rect">
                <a:avLst/>
              </a:prstGeom>
              <a:blipFill>
                <a:blip r:embed="rId8"/>
                <a:stretch>
                  <a:fillRect l="-518" t="-870" b="-695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Sylinder 2">
                <a:extLst>
                  <a:ext uri="{FF2B5EF4-FFF2-40B4-BE49-F238E27FC236}">
                    <a16:creationId xmlns:a16="http://schemas.microsoft.com/office/drawing/2014/main" id="{A8BB48F7-0C8A-459F-B251-5D18DE3AFE0F}"/>
                  </a:ext>
                </a:extLst>
              </p:cNvPr>
              <p:cNvSpPr txBox="1"/>
              <p:nvPr/>
            </p:nvSpPr>
            <p:spPr bwMode="white">
              <a:xfrm>
                <a:off x="7254673" y="3366114"/>
                <a:ext cx="1814719" cy="1200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𝑚𝑒𝑚𝑏𝑒𝑟</m:t>
                      </m:r>
                    </m:oMath>
                    <m:oMath xmlns:m="http://schemas.openxmlformats.org/officeDocument/2006/math"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𝑠𝑦𝑠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𝑤𝑒𝑎𝑡h𝑒𝑟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𝑐𝑒𝑛𝑡𝑒𝑟</m:t>
                      </m:r>
                    </m:oMath>
                    <m:oMath xmlns:m="http://schemas.openxmlformats.org/officeDocument/2006/math"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𝑦𝑒𝑎𝑟</m:t>
                      </m:r>
                    </m:oMath>
                    <m:oMath xmlns:m="http://schemas.openxmlformats.org/officeDocument/2006/math"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𝑙𝑜𝑐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𝑙𝑜𝑐𝑎𝑡𝑖𝑜𝑛</m:t>
                      </m:r>
                    </m:oMath>
                    <m:oMath xmlns:m="http://schemas.openxmlformats.org/officeDocument/2006/math"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𝑎𝑓𝑡𝑒𝑟</m:t>
                      </m:r>
                    </m:oMath>
                    <m:oMath xmlns:m="http://schemas.openxmlformats.org/officeDocument/2006/math">
                      <m:r>
                        <a:rPr lang="nb-NO" sz="1300" b="0" i="0" baseline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𝑖𝑛𝑖𝑡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𝑑𝑎𝑡𝑒</m:t>
                      </m:r>
                      <m:r>
                        <a:rPr lang="nb-NO" sz="1300" b="0" i="1" baseline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nb-NO" sz="1300" b="0" baseline="0" dirty="0"/>
                </a:br>
                <a:endParaRPr lang="nb-NO" sz="1300" b="0" baseline="0" dirty="0"/>
              </a:p>
            </p:txBody>
          </p:sp>
        </mc:Choice>
        <mc:Fallback xmlns="">
          <p:sp>
            <p:nvSpPr>
              <p:cNvPr id="3" name="TekstSylinder 2">
                <a:extLst>
                  <a:ext uri="{FF2B5EF4-FFF2-40B4-BE49-F238E27FC236}">
                    <a16:creationId xmlns:a16="http://schemas.microsoft.com/office/drawing/2014/main" id="{A8BB48F7-0C8A-459F-B251-5D18DE3AF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7254673" y="3366114"/>
                <a:ext cx="1814719" cy="1200393"/>
              </a:xfrm>
              <a:prstGeom prst="rect">
                <a:avLst/>
              </a:prstGeom>
              <a:blipFill>
                <a:blip r:embed="rId9"/>
                <a:stretch>
                  <a:fillRect l="-3020" r="-2685" b="-55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29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815C7C-B180-4DE6-BD4E-3D5C1280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7166"/>
            <a:ext cx="8640960" cy="756048"/>
          </a:xfrm>
        </p:spPr>
        <p:txBody>
          <a:bodyPr/>
          <a:lstStyle/>
          <a:p>
            <a:r>
              <a:rPr lang="nb-NO" dirty="0" err="1"/>
              <a:t>Making</a:t>
            </a:r>
            <a:r>
              <a:rPr lang="nb-NO" dirty="0"/>
              <a:t> time to hard </a:t>
            </a:r>
            <a:r>
              <a:rPr lang="nb-NO" dirty="0" err="1"/>
              <a:t>freeze</a:t>
            </a:r>
            <a:r>
              <a:rPr lang="nb-NO" dirty="0"/>
              <a:t> </a:t>
            </a:r>
            <a:r>
              <a:rPr lang="nb-NO" dirty="0" err="1"/>
              <a:t>datasets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4AE35F-A675-4231-BB78-9CD80598AA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A2F4E98-418C-4490-8D96-2CF56B4599FF}"/>
              </a:ext>
            </a:extLst>
          </p:cNvPr>
          <p:cNvSpPr txBox="1"/>
          <p:nvPr/>
        </p:nvSpPr>
        <p:spPr bwMode="white">
          <a:xfrm>
            <a:off x="361588" y="1563638"/>
            <a:ext cx="3387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b="1" dirty="0"/>
              <a:t>Original time to hard </a:t>
            </a:r>
            <a:r>
              <a:rPr lang="nb-NO" sz="1400" b="1" dirty="0" err="1"/>
              <a:t>freeze</a:t>
            </a:r>
            <a:r>
              <a:rPr lang="nb-NO" sz="1400" b="1" dirty="0"/>
              <a:t> scenarios</a:t>
            </a:r>
            <a:endParaRPr lang="nb-NO" sz="1400" b="1" baseline="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C4C5B0D-D2F3-449C-BE86-D333C134CFAD}"/>
              </a:ext>
            </a:extLst>
          </p:cNvPr>
          <p:cNvSpPr txBox="1"/>
          <p:nvPr/>
        </p:nvSpPr>
        <p:spPr bwMode="white">
          <a:xfrm>
            <a:off x="4652185" y="1563638"/>
            <a:ext cx="40527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b="1" baseline="0" dirty="0"/>
              <a:t>Post-</a:t>
            </a:r>
            <a:r>
              <a:rPr lang="nb-NO" sz="1400" b="1" baseline="0" dirty="0" err="1"/>
              <a:t>processed</a:t>
            </a:r>
            <a:r>
              <a:rPr lang="nb-NO" sz="1400" b="1" baseline="0" dirty="0"/>
              <a:t> </a:t>
            </a:r>
            <a:r>
              <a:rPr lang="nb-NO" sz="1400" b="1" dirty="0"/>
              <a:t>time to hard </a:t>
            </a:r>
            <a:r>
              <a:rPr lang="nb-NO" sz="1400" b="1" dirty="0" err="1"/>
              <a:t>freeze</a:t>
            </a:r>
            <a:r>
              <a:rPr lang="nb-NO" sz="1400" b="1" dirty="0"/>
              <a:t> scenarios</a:t>
            </a:r>
            <a:endParaRPr lang="nb-NO" sz="1400" b="1" baseline="0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8B29B8C-FCF3-4A3B-B450-AC38122A7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32" y="1844356"/>
            <a:ext cx="4218268" cy="266495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6645A1E-106E-4871-899F-53E5B72FB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88" y="1877276"/>
            <a:ext cx="4206172" cy="26269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Sylinder 2">
                <a:extLst>
                  <a:ext uri="{FF2B5EF4-FFF2-40B4-BE49-F238E27FC236}">
                    <a16:creationId xmlns:a16="http://schemas.microsoft.com/office/drawing/2014/main" id="{70D21308-0A31-4BFF-AFE7-D0717384A659}"/>
                  </a:ext>
                </a:extLst>
              </p:cNvPr>
              <p:cNvSpPr txBox="1"/>
              <p:nvPr/>
            </p:nvSpPr>
            <p:spPr bwMode="white">
              <a:xfrm>
                <a:off x="240180" y="780667"/>
                <a:ext cx="7932220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nb-NO" sz="1800" baseline="0" dirty="0">
                    <a:solidFill>
                      <a:schemeClr val="tx1"/>
                    </a:solidFill>
                  </a:rPr>
                  <a:t>For </a:t>
                </a:r>
                <a:r>
                  <a:rPr lang="nb-NO" sz="1800" baseline="0" dirty="0" err="1">
                    <a:solidFill>
                      <a:schemeClr val="tx1"/>
                    </a:solidFill>
                  </a:rPr>
                  <a:t>each</a:t>
                </a:r>
                <a:r>
                  <a:rPr lang="nb-NO" sz="1800" baseline="0" dirty="0">
                    <a:solidFill>
                      <a:schemeClr val="tx1"/>
                    </a:solidFill>
                  </a:rPr>
                  <a:t> ensemble </a:t>
                </a:r>
                <a:r>
                  <a:rPr lang="nb-NO" sz="1800" baseline="0" dirty="0" err="1">
                    <a:solidFill>
                      <a:schemeClr val="tx1"/>
                    </a:solidFill>
                  </a:rPr>
                  <a:t>member</a:t>
                </a:r>
                <a:r>
                  <a:rPr lang="nb-NO" sz="1800" baseline="0" dirty="0">
                    <a:solidFill>
                      <a:schemeClr val="tx1"/>
                    </a:solidFill>
                  </a:rPr>
                  <a:t>, </a:t>
                </a:r>
                <a:r>
                  <a:rPr lang="nb-NO" sz="1800" baseline="0" dirty="0" err="1">
                    <a:solidFill>
                      <a:schemeClr val="tx1"/>
                    </a:solidFill>
                  </a:rPr>
                  <a:t>we</a:t>
                </a:r>
                <a:r>
                  <a:rPr lang="nb-NO" sz="1800" baseline="0" dirty="0">
                    <a:solidFill>
                      <a:schemeClr val="tx1"/>
                    </a:solidFill>
                  </a:rPr>
                  <a:t> </a:t>
                </a:r>
                <a:r>
                  <a:rPr lang="nb-NO" sz="1800" baseline="0" dirty="0" err="1">
                    <a:solidFill>
                      <a:schemeClr val="tx1"/>
                    </a:solidFill>
                  </a:rPr>
                  <a:t>find</a:t>
                </a:r>
                <a:r>
                  <a:rPr lang="nb-NO" sz="1800" baseline="0" dirty="0">
                    <a:solidFill>
                      <a:schemeClr val="tx1"/>
                    </a:solidFill>
                  </a:rPr>
                  <a:t> </a:t>
                </a:r>
                <a:r>
                  <a:rPr lang="nb-NO" sz="1800" baseline="0" dirty="0" err="1">
                    <a:solidFill>
                      <a:schemeClr val="tx1"/>
                    </a:solidFill>
                  </a:rPr>
                  <a:t>the</a:t>
                </a:r>
                <a:r>
                  <a:rPr lang="nb-NO" sz="1800" baseline="0" dirty="0">
                    <a:solidFill>
                      <a:schemeClr val="tx1"/>
                    </a:solidFill>
                  </a:rPr>
                  <a:t> </a:t>
                </a:r>
                <a:r>
                  <a:rPr lang="nb-NO" sz="1800" baseline="0" dirty="0" err="1">
                    <a:solidFill>
                      <a:schemeClr val="tx1"/>
                    </a:solidFill>
                  </a:rPr>
                  <a:t>day</a:t>
                </a:r>
                <a:r>
                  <a:rPr lang="nb-NO" sz="1800" baseline="0" dirty="0">
                    <a:solidFill>
                      <a:schemeClr val="tx1"/>
                    </a:solidFill>
                  </a:rPr>
                  <a:t> </a:t>
                </a:r>
                <a:r>
                  <a:rPr lang="nb-NO" sz="1800" dirty="0" err="1"/>
                  <a:t>when</a:t>
                </a:r>
                <a:r>
                  <a:rPr lang="nb-NO" sz="1800" dirty="0"/>
                  <a:t> </a:t>
                </a:r>
                <a:r>
                  <a:rPr lang="nb-NO" sz="1800" baseline="0" dirty="0" err="1">
                    <a:solidFill>
                      <a:schemeClr val="tx1"/>
                    </a:solidFill>
                  </a:rPr>
                  <a:t>the</a:t>
                </a:r>
                <a:r>
                  <a:rPr lang="nb-NO" sz="1800" baseline="0" dirty="0">
                    <a:solidFill>
                      <a:schemeClr val="tx1"/>
                    </a:solidFill>
                  </a:rPr>
                  <a:t> </a:t>
                </a:r>
                <a:r>
                  <a:rPr lang="nb-NO" sz="1800" baseline="0" dirty="0" err="1">
                    <a:solidFill>
                      <a:schemeClr val="tx1"/>
                    </a:solidFill>
                  </a:rPr>
                  <a:t>mean</a:t>
                </a:r>
                <a:r>
                  <a:rPr lang="nb-NO" sz="1800" baseline="0" dirty="0">
                    <a:solidFill>
                      <a:schemeClr val="tx1"/>
                    </a:solidFill>
                  </a:rPr>
                  <a:t> </a:t>
                </a:r>
                <a:r>
                  <a:rPr lang="nb-NO" sz="1800" baseline="0" dirty="0" err="1">
                    <a:solidFill>
                      <a:schemeClr val="tx1"/>
                    </a:solidFill>
                  </a:rPr>
                  <a:t>daily</a:t>
                </a:r>
                <a:r>
                  <a:rPr lang="nb-NO" sz="1800" baseline="0" dirty="0">
                    <a:solidFill>
                      <a:schemeClr val="tx1"/>
                    </a:solidFill>
                  </a:rPr>
                  <a:t> </a:t>
                </a:r>
                <a:r>
                  <a:rPr lang="nb-NO" sz="1800" baseline="0" dirty="0" err="1">
                    <a:solidFill>
                      <a:schemeClr val="tx1"/>
                    </a:solidFill>
                  </a:rPr>
                  <a:t>temperature</a:t>
                </a:r>
                <a:r>
                  <a:rPr lang="nb-NO" sz="1800" baseline="0" dirty="0">
                    <a:solidFill>
                      <a:schemeClr val="tx1"/>
                    </a:solidFill>
                  </a:rPr>
                  <a:t> </a:t>
                </a:r>
                <a:r>
                  <a:rPr lang="nb-NO" sz="1800" baseline="0" dirty="0" err="1">
                    <a:solidFill>
                      <a:schemeClr val="tx1"/>
                    </a:solidFill>
                  </a:rPr>
                  <a:t>goes</a:t>
                </a:r>
                <a:r>
                  <a:rPr lang="nb-NO" sz="1800" baseline="0" dirty="0">
                    <a:solidFill>
                      <a:schemeClr val="tx1"/>
                    </a:solidFill>
                  </a:rPr>
                  <a:t> </a:t>
                </a:r>
                <a:r>
                  <a:rPr lang="nb-NO" sz="1800" baseline="0" dirty="0" err="1">
                    <a:solidFill>
                      <a:schemeClr val="tx1"/>
                    </a:solidFill>
                  </a:rPr>
                  <a:t>below</a:t>
                </a:r>
                <a:r>
                  <a:rPr lang="nb-NO" sz="1800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b-NO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sz="1800" b="1" dirty="0">
                    <a:solidFill>
                      <a:schemeClr val="tx1"/>
                    </a:solidFill>
                  </a:rPr>
                  <a:t> </a:t>
                </a:r>
                <a:r>
                  <a:rPr lang="nb-NO" sz="1800" dirty="0">
                    <a:solidFill>
                      <a:schemeClr val="tx1"/>
                    </a:solidFill>
                  </a:rPr>
                  <a:t>for </a:t>
                </a:r>
                <a:r>
                  <a:rPr lang="nb-NO" sz="1800" dirty="0" err="1">
                    <a:solidFill>
                      <a:schemeClr val="tx1"/>
                    </a:solidFill>
                  </a:rPr>
                  <a:t>the</a:t>
                </a:r>
                <a:r>
                  <a:rPr lang="nb-NO" sz="1800" dirty="0">
                    <a:solidFill>
                      <a:schemeClr val="tx1"/>
                    </a:solidFill>
                  </a:rPr>
                  <a:t> first time.</a:t>
                </a:r>
                <a:endParaRPr lang="nb-NO" sz="1800" b="1" dirty="0">
                  <a:solidFill>
                    <a:schemeClr val="tx1"/>
                  </a:solidFill>
                </a:endParaRPr>
              </a:p>
              <a:p>
                <a:endParaRPr lang="nb-NO" sz="1800" baseline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kstSylinder 2">
                <a:extLst>
                  <a:ext uri="{FF2B5EF4-FFF2-40B4-BE49-F238E27FC236}">
                    <a16:creationId xmlns:a16="http://schemas.microsoft.com/office/drawing/2014/main" id="{70D21308-0A31-4BFF-AFE7-D0717384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40180" y="780667"/>
                <a:ext cx="7932220" cy="923330"/>
              </a:xfrm>
              <a:prstGeom prst="rect">
                <a:avLst/>
              </a:prstGeom>
              <a:blipFill>
                <a:blip r:embed="rId4"/>
                <a:stretch>
                  <a:fillRect l="-614" t="-3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øyre klammeparentes 5">
            <a:extLst>
              <a:ext uri="{FF2B5EF4-FFF2-40B4-BE49-F238E27FC236}">
                <a16:creationId xmlns:a16="http://schemas.microsoft.com/office/drawing/2014/main" id="{CE562580-2A25-41CC-A0F3-C2F5B2507C6C}"/>
              </a:ext>
            </a:extLst>
          </p:cNvPr>
          <p:cNvSpPr/>
          <p:nvPr/>
        </p:nvSpPr>
        <p:spPr bwMode="auto">
          <a:xfrm rot="16200000">
            <a:off x="1655676" y="1815263"/>
            <a:ext cx="288032" cy="13681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Høyre klammeparentes 11">
            <a:extLst>
              <a:ext uri="{FF2B5EF4-FFF2-40B4-BE49-F238E27FC236}">
                <a16:creationId xmlns:a16="http://schemas.microsoft.com/office/drawing/2014/main" id="{B72DDECB-751A-4F12-BD71-833D5AF0A462}"/>
              </a:ext>
            </a:extLst>
          </p:cNvPr>
          <p:cNvSpPr/>
          <p:nvPr/>
        </p:nvSpPr>
        <p:spPr bwMode="auto">
          <a:xfrm rot="16200000">
            <a:off x="5832142" y="1960218"/>
            <a:ext cx="288032" cy="108011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9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FCE4C5-98F9-4023-823C-E3951FF0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2943"/>
            <a:ext cx="3888432" cy="756048"/>
          </a:xfrm>
        </p:spPr>
        <p:txBody>
          <a:bodyPr/>
          <a:lstStyle/>
          <a:p>
            <a:r>
              <a:rPr lang="nb-NO" dirty="0" err="1"/>
              <a:t>Survival</a:t>
            </a:r>
            <a:r>
              <a:rPr lang="nb-NO" dirty="0"/>
              <a:t> </a:t>
            </a:r>
            <a:r>
              <a:rPr lang="nb-NO" dirty="0" err="1"/>
              <a:t>models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31974D-5C4C-4D17-A7F6-70DC240D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68" y="808454"/>
            <a:ext cx="8069325" cy="400110"/>
          </a:xfrm>
        </p:spPr>
        <p:txBody>
          <a:bodyPr/>
          <a:lstStyle/>
          <a:p>
            <a:r>
              <a:rPr lang="nb-NO" sz="2000" dirty="0" err="1"/>
              <a:t>Commonly</a:t>
            </a:r>
            <a:r>
              <a:rPr lang="nb-NO" sz="2000" dirty="0"/>
              <a:t> used in </a:t>
            </a:r>
            <a:r>
              <a:rPr lang="nb-NO" sz="2000" dirty="0" err="1">
                <a:solidFill>
                  <a:schemeClr val="accent3">
                    <a:lumMod val="75000"/>
                  </a:schemeClr>
                </a:solidFill>
              </a:rPr>
              <a:t>biostatistics</a:t>
            </a:r>
            <a:r>
              <a:rPr lang="nb-NO" sz="2000" dirty="0"/>
              <a:t> to </a:t>
            </a:r>
            <a:r>
              <a:rPr lang="nb-NO" sz="2000" dirty="0" err="1"/>
              <a:t>model</a:t>
            </a:r>
            <a:r>
              <a:rPr lang="nb-NO" sz="2000" dirty="0"/>
              <a:t> </a:t>
            </a:r>
            <a:r>
              <a:rPr lang="nb-NO" sz="2000" dirty="0" err="1"/>
              <a:t>survival</a:t>
            </a:r>
            <a:r>
              <a:rPr lang="nb-NO" sz="2000" dirty="0"/>
              <a:t> </a:t>
            </a:r>
            <a:r>
              <a:rPr lang="nb-NO" sz="2000" dirty="0" err="1"/>
              <a:t>probability</a:t>
            </a:r>
            <a:endParaRPr lang="nb-NO" sz="20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48A8846-8939-4D42-A729-B643951FA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4A4AE43-CDC5-4F1C-8265-78903254E587}"/>
              </a:ext>
            </a:extLst>
          </p:cNvPr>
          <p:cNvSpPr txBox="1"/>
          <p:nvPr/>
        </p:nvSpPr>
        <p:spPr bwMode="white">
          <a:xfrm>
            <a:off x="2799449" y="1476671"/>
            <a:ext cx="25138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600" b="1" baseline="0" dirty="0" err="1"/>
              <a:t>Kaplan</a:t>
            </a:r>
            <a:r>
              <a:rPr lang="nb-NO" sz="1600" b="1" baseline="0" dirty="0"/>
              <a:t>-Meier estimator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3A30B54-8092-4265-8A3F-68651ADB9E57}"/>
              </a:ext>
            </a:extLst>
          </p:cNvPr>
          <p:cNvSpPr txBox="1"/>
          <p:nvPr/>
        </p:nvSpPr>
        <p:spPr bwMode="white">
          <a:xfrm>
            <a:off x="295074" y="1466510"/>
            <a:ext cx="2236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800" b="1" baseline="0" dirty="0"/>
              <a:t>Ensemble </a:t>
            </a:r>
            <a:r>
              <a:rPr lang="nb-NO" sz="1800" b="1" baseline="0" dirty="0" err="1"/>
              <a:t>forecast</a:t>
            </a:r>
            <a:endParaRPr lang="nb-NO" sz="1800" b="1" baseline="0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5A4E384-2AB4-4D57-B1FE-746438465E15}"/>
              </a:ext>
            </a:extLst>
          </p:cNvPr>
          <p:cNvSpPr txBox="1"/>
          <p:nvPr/>
        </p:nvSpPr>
        <p:spPr bwMode="white">
          <a:xfrm>
            <a:off x="5643094" y="1491630"/>
            <a:ext cx="3258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800" b="1" baseline="0" dirty="0"/>
              <a:t>Time to hard </a:t>
            </a:r>
            <a:r>
              <a:rPr lang="nb-NO" sz="1800" b="1" baseline="0" dirty="0" err="1"/>
              <a:t>freeze</a:t>
            </a:r>
            <a:r>
              <a:rPr lang="nb-NO" sz="1800" b="1" baseline="0" dirty="0"/>
              <a:t> </a:t>
            </a:r>
            <a:r>
              <a:rPr lang="nb-NO" sz="1800" b="1" baseline="0" dirty="0" err="1"/>
              <a:t>forecast</a:t>
            </a:r>
            <a:endParaRPr lang="nb-NO" sz="1800" b="1" baseline="0" dirty="0"/>
          </a:p>
        </p:txBody>
      </p: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E580CF1E-2020-4A41-AE7D-802276348E75}"/>
              </a:ext>
            </a:extLst>
          </p:cNvPr>
          <p:cNvCxnSpPr/>
          <p:nvPr/>
        </p:nvCxnSpPr>
        <p:spPr bwMode="auto">
          <a:xfrm>
            <a:off x="5029299" y="2569363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AE4DBAFC-DA54-4E61-97A3-E72999283055}"/>
              </a:ext>
            </a:extLst>
          </p:cNvPr>
          <p:cNvCxnSpPr/>
          <p:nvPr/>
        </p:nvCxnSpPr>
        <p:spPr bwMode="auto">
          <a:xfrm>
            <a:off x="2531109" y="2569363"/>
            <a:ext cx="3750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57A51B5A-AFA9-4D65-976C-88D206A7E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829" y="2016558"/>
            <a:ext cx="1769205" cy="1215147"/>
          </a:xfrm>
          <a:prstGeom prst="rect">
            <a:avLst/>
          </a:prstGeom>
          <a:ln>
            <a:solidFill>
              <a:schemeClr val="bg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5CBD1EAC-CF3B-4426-9FC6-4383979F3068}"/>
                  </a:ext>
                </a:extLst>
              </p:cNvPr>
              <p:cNvSpPr txBox="1"/>
              <p:nvPr/>
            </p:nvSpPr>
            <p:spPr bwMode="white">
              <a:xfrm>
                <a:off x="2819142" y="3414978"/>
                <a:ext cx="2210157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nb-NO" sz="1200" b="0" i="1" baseline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nb-NO" sz="1200" b="0" i="1" baseline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1200" b="0" i="1" baseline="0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nb-NO" sz="1200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baseline="0" smtClean="0">
                          <a:latin typeface="Cambria Math" panose="02040503050406030204" pitchFamily="18" charset="0"/>
                        </a:rPr>
                        <m:t>𝑟𝑖𝑠𝑘</m:t>
                      </m:r>
                      <m:r>
                        <a:rPr lang="nb-NO" sz="1200" b="0" i="1" baseline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baseline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b-NO" sz="1200" b="0" i="1" baseline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nb-NO" sz="1200" b="0" i="1" baseline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1200" b="0" i="1" baseline="0" smtClean="0">
                          <a:latin typeface="Cambria Math" panose="02040503050406030204" pitchFamily="18" charset="0"/>
                        </a:rPr>
                        <m:t>𝑒𝑣𝑒𝑛𝑡</m:t>
                      </m:r>
                      <m:r>
                        <a:rPr lang="nb-NO" sz="1200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baseline="0" smtClean="0">
                          <a:latin typeface="Cambria Math" panose="02040503050406030204" pitchFamily="18" charset="0"/>
                        </a:rPr>
                        <m:t>𝑜𝑐𝑐𝑢𝑟𝑟𝑒𝑑</m:t>
                      </m:r>
                    </m:oMath>
                  </m:oMathPara>
                </a14:m>
                <a:endParaRPr lang="nb-NO" sz="1200" baseline="0" dirty="0"/>
              </a:p>
            </p:txBody>
          </p:sp>
        </mc:Choice>
        <mc:Fallback xmlns=""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5CBD1EAC-CF3B-4426-9FC6-4383979F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2819142" y="3414978"/>
                <a:ext cx="2210157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Bilde 43">
            <a:extLst>
              <a:ext uri="{FF2B5EF4-FFF2-40B4-BE49-F238E27FC236}">
                <a16:creationId xmlns:a16="http://schemas.microsoft.com/office/drawing/2014/main" id="{4B1FE3B0-9005-4321-8706-D4FA1FD70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093"/>
          <a:stretch/>
        </p:blipFill>
        <p:spPr>
          <a:xfrm>
            <a:off x="31410" y="2006672"/>
            <a:ext cx="2499699" cy="1448993"/>
          </a:xfrm>
          <a:prstGeom prst="rect">
            <a:avLst/>
          </a:prstGeom>
        </p:spPr>
      </p:pic>
      <p:pic>
        <p:nvPicPr>
          <p:cNvPr id="48" name="Bilde 47">
            <a:extLst>
              <a:ext uri="{FF2B5EF4-FFF2-40B4-BE49-F238E27FC236}">
                <a16:creationId xmlns:a16="http://schemas.microsoft.com/office/drawing/2014/main" id="{515C99E6-0E55-4978-8AA6-69FA5EFC5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420" y="1860962"/>
            <a:ext cx="2689650" cy="1934920"/>
          </a:xfrm>
          <a:prstGeom prst="rect">
            <a:avLst/>
          </a:prstGeom>
        </p:spPr>
      </p:pic>
      <p:sp>
        <p:nvSpPr>
          <p:cNvPr id="49" name="TekstSylinder 48">
            <a:extLst>
              <a:ext uri="{FF2B5EF4-FFF2-40B4-BE49-F238E27FC236}">
                <a16:creationId xmlns:a16="http://schemas.microsoft.com/office/drawing/2014/main" id="{AF9BEF92-7915-4230-9717-19A6D44E2F8B}"/>
              </a:ext>
            </a:extLst>
          </p:cNvPr>
          <p:cNvSpPr txBox="1"/>
          <p:nvPr/>
        </p:nvSpPr>
        <p:spPr bwMode="white">
          <a:xfrm>
            <a:off x="2960100" y="3683085"/>
            <a:ext cx="2035900" cy="1200329"/>
          </a:xfrm>
          <a:prstGeom prst="rect">
            <a:avLst/>
          </a:prstGeom>
          <a:solidFill>
            <a:srgbClr val="ECF1FE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800" baseline="0" dirty="0"/>
              <a:t>Models </a:t>
            </a:r>
            <a:r>
              <a:rPr lang="nb-NO" sz="1800" baseline="0" dirty="0" err="1"/>
              <a:t>the</a:t>
            </a:r>
            <a:r>
              <a:rPr lang="nb-NO" sz="1800" baseline="0" dirty="0"/>
              <a:t> </a:t>
            </a:r>
            <a:r>
              <a:rPr lang="nb-NO" sz="1800" b="1" baseline="0" dirty="0" err="1"/>
              <a:t>probability</a:t>
            </a:r>
            <a:r>
              <a:rPr lang="nb-NO" sz="1800" dirty="0"/>
              <a:t> </a:t>
            </a:r>
            <a:r>
              <a:rPr lang="nb-NO" sz="1800" baseline="0" dirty="0" err="1"/>
              <a:t>that</a:t>
            </a:r>
            <a:r>
              <a:rPr lang="nb-NO" sz="1800" baseline="0" dirty="0"/>
              <a:t> </a:t>
            </a:r>
            <a:r>
              <a:rPr lang="nb-NO" sz="1800" baseline="0" dirty="0" err="1"/>
              <a:t>the</a:t>
            </a:r>
            <a:r>
              <a:rPr lang="nb-NO" sz="1800" baseline="0" dirty="0"/>
              <a:t> </a:t>
            </a:r>
            <a:r>
              <a:rPr lang="nb-NO" sz="1800" baseline="0" dirty="0" err="1"/>
              <a:t>event</a:t>
            </a:r>
            <a:r>
              <a:rPr lang="nb-NO" sz="1800" baseline="0" dirty="0"/>
              <a:t> has </a:t>
            </a:r>
            <a:r>
              <a:rPr lang="nb-NO" sz="1800" u="sng" baseline="0" dirty="0"/>
              <a:t>not</a:t>
            </a:r>
            <a:r>
              <a:rPr lang="nb-NO" sz="1800" baseline="0" dirty="0"/>
              <a:t> </a:t>
            </a:r>
            <a:br>
              <a:rPr lang="nb-NO" sz="1800" baseline="0" dirty="0"/>
            </a:br>
            <a:r>
              <a:rPr lang="nb-NO" sz="1800" baseline="0" dirty="0" err="1"/>
              <a:t>yet</a:t>
            </a:r>
            <a:r>
              <a:rPr lang="nb-NO" sz="1800" baseline="0" dirty="0"/>
              <a:t> </a:t>
            </a:r>
            <a:r>
              <a:rPr lang="nb-NO" sz="1800" baseline="0" dirty="0" err="1"/>
              <a:t>occurred</a:t>
            </a:r>
            <a:endParaRPr lang="nb-NO" sz="1800" baseline="0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FBA2498-2628-497D-A0B0-0103E01BED94}"/>
              </a:ext>
            </a:extLst>
          </p:cNvPr>
          <p:cNvSpPr txBox="1"/>
          <p:nvPr/>
        </p:nvSpPr>
        <p:spPr bwMode="white">
          <a:xfrm>
            <a:off x="6156176" y="3639673"/>
            <a:ext cx="2449739" cy="1200329"/>
          </a:xfrm>
          <a:prstGeom prst="rect">
            <a:avLst/>
          </a:prstGeom>
          <a:solidFill>
            <a:srgbClr val="ECF1FE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800" b="1" baseline="0" dirty="0" err="1"/>
              <a:t>Each</a:t>
            </a:r>
            <a:r>
              <a:rPr lang="nb-NO" sz="1800" b="1" baseline="0" dirty="0"/>
              <a:t> </a:t>
            </a:r>
            <a:r>
              <a:rPr lang="nb-NO" sz="1800" b="1" baseline="0" dirty="0" err="1"/>
              <a:t>curve</a:t>
            </a:r>
            <a:r>
              <a:rPr lang="nb-NO" sz="1800" b="1" baseline="0" dirty="0"/>
              <a:t> </a:t>
            </a:r>
            <a:r>
              <a:rPr lang="nb-NO" sz="1800" b="1" baseline="0" dirty="0" err="1"/>
              <a:t>drop</a:t>
            </a:r>
            <a:r>
              <a:rPr lang="nb-NO" sz="1800" b="1" dirty="0"/>
              <a:t>: </a:t>
            </a:r>
            <a:r>
              <a:rPr lang="nb-NO" sz="1800" dirty="0"/>
              <a:t>Hard </a:t>
            </a:r>
            <a:r>
              <a:rPr lang="nb-NO" sz="1800" dirty="0" err="1"/>
              <a:t>freeze</a:t>
            </a:r>
            <a:r>
              <a:rPr lang="nb-NO" sz="1800" dirty="0"/>
              <a:t> </a:t>
            </a:r>
            <a:r>
              <a:rPr lang="nb-NO" sz="1800" dirty="0" err="1"/>
              <a:t>occurred</a:t>
            </a:r>
            <a:r>
              <a:rPr lang="nb-NO" sz="1800" dirty="0"/>
              <a:t> for at </a:t>
            </a:r>
            <a:r>
              <a:rPr lang="nb-NO" sz="1800" dirty="0" err="1"/>
              <a:t>least</a:t>
            </a:r>
            <a:r>
              <a:rPr lang="nb-NO" sz="1800" dirty="0"/>
              <a:t> </a:t>
            </a:r>
            <a:r>
              <a:rPr lang="nb-NO" sz="1800" dirty="0" err="1"/>
              <a:t>one</a:t>
            </a:r>
            <a:r>
              <a:rPr lang="nb-NO" sz="1800" dirty="0"/>
              <a:t> ensemble </a:t>
            </a:r>
            <a:r>
              <a:rPr lang="nb-NO" sz="1800" dirty="0" err="1"/>
              <a:t>member</a:t>
            </a:r>
            <a:endParaRPr lang="nb-NO" sz="1800" baseline="0" dirty="0"/>
          </a:p>
        </p:txBody>
      </p:sp>
    </p:spTree>
    <p:extLst>
      <p:ext uri="{BB962C8B-B14F-4D97-AF65-F5344CB8AC3E}">
        <p14:creationId xmlns:p14="http://schemas.microsoft.com/office/powerpoint/2010/main" val="393258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e 26">
            <a:extLst>
              <a:ext uri="{FF2B5EF4-FFF2-40B4-BE49-F238E27FC236}">
                <a16:creationId xmlns:a16="http://schemas.microsoft.com/office/drawing/2014/main" id="{00543323-F745-429B-89B2-BC4C5119D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827"/>
          <a:stretch/>
        </p:blipFill>
        <p:spPr>
          <a:xfrm>
            <a:off x="30904" y="1953064"/>
            <a:ext cx="2292457" cy="1397026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A5D2794A-2A44-41F3-BE7E-45220DDF9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95"/>
          <a:stretch/>
        </p:blipFill>
        <p:spPr>
          <a:xfrm>
            <a:off x="30904" y="271736"/>
            <a:ext cx="2311889" cy="1397026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48A8846-8939-4D42-A729-B643951FA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3A30B54-8092-4265-8A3F-68651ADB9E57}"/>
              </a:ext>
            </a:extLst>
          </p:cNvPr>
          <p:cNvSpPr txBox="1"/>
          <p:nvPr/>
        </p:nvSpPr>
        <p:spPr bwMode="white">
          <a:xfrm>
            <a:off x="134976" y="1668762"/>
            <a:ext cx="171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800" baseline="0" dirty="0" err="1"/>
              <a:t>Raw</a:t>
            </a:r>
            <a:r>
              <a:rPr lang="nb-NO" sz="1800" baseline="0" dirty="0"/>
              <a:t> ensemble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AFE9F79-8C46-4BDD-813A-673A0B8DD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680" y="1021004"/>
            <a:ext cx="3744416" cy="301066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8F87BBD-3770-4838-A879-77BBE7C89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424" y="4080410"/>
            <a:ext cx="2915816" cy="359651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635C0961-C9A5-43E5-9C53-13F05BAAF65F}"/>
              </a:ext>
            </a:extLst>
          </p:cNvPr>
          <p:cNvSpPr txBox="1"/>
          <p:nvPr/>
        </p:nvSpPr>
        <p:spPr bwMode="white">
          <a:xfrm>
            <a:off x="107504" y="0"/>
            <a:ext cx="33778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800" dirty="0"/>
              <a:t>Post-</a:t>
            </a:r>
            <a:r>
              <a:rPr lang="nb-NO" sz="1800" dirty="0" err="1"/>
              <a:t>processed</a:t>
            </a:r>
            <a:r>
              <a:rPr lang="nb-NO" sz="1800" dirty="0"/>
              <a:t> (PP)</a:t>
            </a:r>
            <a:r>
              <a:rPr lang="nb-NO" sz="1800" baseline="0" dirty="0"/>
              <a:t> ensemble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C081231D-0D0D-4D0A-95DB-7468A7004740}"/>
              </a:ext>
            </a:extLst>
          </p:cNvPr>
          <p:cNvSpPr txBox="1"/>
          <p:nvPr/>
        </p:nvSpPr>
        <p:spPr bwMode="white">
          <a:xfrm>
            <a:off x="107504" y="3239928"/>
            <a:ext cx="31470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800" baseline="0" dirty="0" err="1"/>
              <a:t>Climatology</a:t>
            </a:r>
            <a:r>
              <a:rPr lang="nb-NO" sz="1800" baseline="0" dirty="0"/>
              <a:t> (</a:t>
            </a:r>
            <a:r>
              <a:rPr lang="nb-NO" sz="1800" baseline="0" dirty="0" err="1"/>
              <a:t>historical</a:t>
            </a:r>
            <a:r>
              <a:rPr lang="nb-NO" sz="1800" baseline="0" dirty="0"/>
              <a:t> </a:t>
            </a:r>
            <a:r>
              <a:rPr lang="nb-NO" sz="1800" baseline="0" dirty="0" err="1"/>
              <a:t>years</a:t>
            </a:r>
            <a:r>
              <a:rPr lang="nb-NO" sz="1800" baseline="0" dirty="0"/>
              <a:t>)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69E8E56-0B16-4394-8AD6-552C07B2DA0F}"/>
              </a:ext>
            </a:extLst>
          </p:cNvPr>
          <p:cNvSpPr txBox="1"/>
          <p:nvPr/>
        </p:nvSpPr>
        <p:spPr bwMode="white">
          <a:xfrm>
            <a:off x="4146188" y="82744"/>
            <a:ext cx="4778652" cy="646331"/>
          </a:xfrm>
          <a:prstGeom prst="rect">
            <a:avLst/>
          </a:prstGeom>
          <a:solidFill>
            <a:srgbClr val="ECF1FE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1800" dirty="0" err="1"/>
              <a:t>F</a:t>
            </a:r>
            <a:r>
              <a:rPr lang="nb-NO" sz="1800" baseline="0" dirty="0" err="1"/>
              <a:t>orecasts</a:t>
            </a:r>
            <a:r>
              <a:rPr lang="nb-NO" sz="1800" baseline="0" dirty="0"/>
              <a:t> for a location </a:t>
            </a:r>
            <a:r>
              <a:rPr lang="nb-NO" sz="1800" dirty="0" err="1"/>
              <a:t>north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baseline="0" dirty="0"/>
              <a:t> Trondheim,</a:t>
            </a:r>
            <a:br>
              <a:rPr lang="nb-NO" sz="1800" baseline="0" dirty="0"/>
            </a:br>
            <a:r>
              <a:rPr lang="nb-NO" sz="1800" baseline="0" dirty="0"/>
              <a:t>from </a:t>
            </a:r>
            <a:r>
              <a:rPr lang="nb-NO" sz="1800" baseline="0" dirty="0" err="1"/>
              <a:t>October</a:t>
            </a:r>
            <a:r>
              <a:rPr lang="nb-NO" sz="1800" baseline="0" dirty="0"/>
              <a:t> 1, 2006</a:t>
            </a:r>
          </a:p>
        </p:txBody>
      </p:sp>
      <p:pic>
        <p:nvPicPr>
          <p:cNvPr id="38" name="Bilde 37">
            <a:extLst>
              <a:ext uri="{FF2B5EF4-FFF2-40B4-BE49-F238E27FC236}">
                <a16:creationId xmlns:a16="http://schemas.microsoft.com/office/drawing/2014/main" id="{12F6B648-9F9D-4447-996A-16BAA0383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" y="3550577"/>
            <a:ext cx="2311888" cy="1577666"/>
          </a:xfrm>
          <a:prstGeom prst="rect">
            <a:avLst/>
          </a:prstGeom>
        </p:spPr>
      </p:pic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68E0D767-CEC5-4C67-994F-3096D6212F56}"/>
              </a:ext>
            </a:extLst>
          </p:cNvPr>
          <p:cNvCxnSpPr/>
          <p:nvPr/>
        </p:nvCxnSpPr>
        <p:spPr bwMode="auto">
          <a:xfrm>
            <a:off x="2843808" y="1059582"/>
            <a:ext cx="1728192" cy="885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Rett pilkobling 40">
            <a:extLst>
              <a:ext uri="{FF2B5EF4-FFF2-40B4-BE49-F238E27FC236}">
                <a16:creationId xmlns:a16="http://schemas.microsoft.com/office/drawing/2014/main" id="{E79BE76D-0208-47C6-BA4D-FBCEFE88A7C6}"/>
              </a:ext>
            </a:extLst>
          </p:cNvPr>
          <p:cNvCxnSpPr/>
          <p:nvPr/>
        </p:nvCxnSpPr>
        <p:spPr bwMode="auto">
          <a:xfrm>
            <a:off x="2465927" y="2570148"/>
            <a:ext cx="20340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Rett pilkobling 42">
            <a:extLst>
              <a:ext uri="{FF2B5EF4-FFF2-40B4-BE49-F238E27FC236}">
                <a16:creationId xmlns:a16="http://schemas.microsoft.com/office/drawing/2014/main" id="{EF8F4BBD-F54E-4F6B-AED3-336E30A015E5}"/>
              </a:ext>
            </a:extLst>
          </p:cNvPr>
          <p:cNvCxnSpPr/>
          <p:nvPr/>
        </p:nvCxnSpPr>
        <p:spPr bwMode="auto">
          <a:xfrm flipV="1">
            <a:off x="2785341" y="3239928"/>
            <a:ext cx="1786659" cy="1256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97A92BF-F73C-453F-ABC1-84C01FD940EF}"/>
              </a:ext>
            </a:extLst>
          </p:cNvPr>
          <p:cNvSpPr txBox="1"/>
          <p:nvPr/>
        </p:nvSpPr>
        <p:spPr bwMode="white">
          <a:xfrm rot="1619374">
            <a:off x="3031337" y="1360029"/>
            <a:ext cx="1805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 sz="1400" baseline="0" dirty="0"/>
              <a:t>KM estimator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2CA5634-4884-48EE-9C5D-C87B209154B9}"/>
              </a:ext>
            </a:extLst>
          </p:cNvPr>
          <p:cNvSpPr txBox="1"/>
          <p:nvPr/>
        </p:nvSpPr>
        <p:spPr bwMode="white">
          <a:xfrm>
            <a:off x="2674837" y="2274503"/>
            <a:ext cx="1805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 sz="1400" baseline="0" dirty="0"/>
              <a:t>KM estimator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7922827-9860-494B-A60A-65E4F2CD8F5D}"/>
              </a:ext>
            </a:extLst>
          </p:cNvPr>
          <p:cNvSpPr txBox="1"/>
          <p:nvPr/>
        </p:nvSpPr>
        <p:spPr bwMode="white">
          <a:xfrm rot="19423263">
            <a:off x="2936282" y="3448039"/>
            <a:ext cx="1805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 sz="1400" baseline="0" dirty="0"/>
              <a:t>KM estimator</a:t>
            </a:r>
          </a:p>
        </p:txBody>
      </p:sp>
    </p:spTree>
    <p:extLst>
      <p:ext uri="{BB962C8B-B14F-4D97-AF65-F5344CB8AC3E}">
        <p14:creationId xmlns:p14="http://schemas.microsoft.com/office/powerpoint/2010/main" val="101672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C91FD5-AB3B-4FB8-960B-0BEE80A1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77" y="1275606"/>
            <a:ext cx="8203842" cy="288032"/>
          </a:xfrm>
        </p:spPr>
        <p:txBody>
          <a:bodyPr/>
          <a:lstStyle/>
          <a:p>
            <a:r>
              <a:rPr lang="nb-NO" dirty="0" err="1"/>
              <a:t>Forecast</a:t>
            </a:r>
            <a:r>
              <a:rPr lang="nb-NO" dirty="0"/>
              <a:t> </a:t>
            </a:r>
            <a:r>
              <a:rPr lang="nb-NO" dirty="0" err="1"/>
              <a:t>evaluation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F27B02-1F3E-4569-B07E-CE894E081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25" y="1689736"/>
            <a:ext cx="5581494" cy="1008112"/>
          </a:xfrm>
        </p:spPr>
        <p:txBody>
          <a:bodyPr/>
          <a:lstStyle/>
          <a:p>
            <a:r>
              <a:rPr lang="nb-NO" sz="1800" dirty="0"/>
              <a:t>How </a:t>
            </a:r>
            <a:r>
              <a:rPr lang="nb-NO" sz="1800" dirty="0" err="1"/>
              <a:t>well</a:t>
            </a:r>
            <a:r>
              <a:rPr lang="nb-NO" sz="1800" dirty="0"/>
              <a:t> </a:t>
            </a:r>
            <a:r>
              <a:rPr lang="nb-NO" sz="1800" dirty="0" err="1"/>
              <a:t>can</a:t>
            </a:r>
            <a:r>
              <a:rPr lang="nb-NO" sz="1800" dirty="0"/>
              <a:t> </a:t>
            </a:r>
            <a:r>
              <a:rPr lang="nb-NO" sz="1800" dirty="0" err="1"/>
              <a:t>we</a:t>
            </a:r>
            <a:r>
              <a:rPr lang="nb-NO" sz="1800" dirty="0"/>
              <a:t> </a:t>
            </a:r>
            <a:r>
              <a:rPr lang="nb-NO" sz="1800" dirty="0" err="1"/>
              <a:t>predict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time to hard </a:t>
            </a:r>
            <a:r>
              <a:rPr lang="nb-NO" sz="1800" dirty="0" err="1"/>
              <a:t>freeze</a:t>
            </a:r>
            <a:r>
              <a:rPr lang="nb-NO" sz="1800" dirty="0"/>
              <a:t> </a:t>
            </a:r>
            <a:br>
              <a:rPr lang="nb-NO" sz="1800" dirty="0"/>
            </a:br>
            <a:r>
              <a:rPr lang="nb-NO" sz="1800" dirty="0"/>
              <a:t>from </a:t>
            </a:r>
            <a:r>
              <a:rPr lang="nb-NO" sz="1800" b="1" dirty="0" err="1"/>
              <a:t>October</a:t>
            </a:r>
            <a:r>
              <a:rPr lang="nb-NO" sz="1800" b="1" dirty="0"/>
              <a:t> 1</a:t>
            </a:r>
            <a:r>
              <a:rPr lang="nb-NO" sz="1800" dirty="0"/>
              <a:t>? </a:t>
            </a:r>
          </a:p>
          <a:p>
            <a:r>
              <a:rPr lang="nb-NO" sz="1800" dirty="0" err="1"/>
              <a:t>We</a:t>
            </a:r>
            <a:r>
              <a:rPr lang="nb-NO" sz="1800" dirty="0"/>
              <a:t> </a:t>
            </a:r>
            <a:r>
              <a:rPr lang="nb-NO" sz="1800" dirty="0" err="1"/>
              <a:t>tested</a:t>
            </a:r>
            <a:r>
              <a:rPr lang="nb-NO" sz="1800" dirty="0"/>
              <a:t> </a:t>
            </a:r>
            <a:r>
              <a:rPr lang="nb-NO" sz="1800" dirty="0" err="1"/>
              <a:t>this</a:t>
            </a:r>
            <a:r>
              <a:rPr lang="nb-NO" sz="1800" dirty="0"/>
              <a:t> for </a:t>
            </a:r>
            <a:r>
              <a:rPr lang="nb-NO" sz="1800" b="1" dirty="0"/>
              <a:t>135 locations </a:t>
            </a:r>
            <a:r>
              <a:rPr lang="nb-NO" sz="1800" dirty="0"/>
              <a:t>for </a:t>
            </a:r>
            <a:r>
              <a:rPr lang="nb-NO" sz="1800" b="1" dirty="0"/>
              <a:t>1993-2020</a:t>
            </a:r>
            <a:r>
              <a:rPr lang="nb-NO" sz="1800" dirty="0"/>
              <a:t>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7F19600-A9BF-4176-9811-4AF248F959E6}"/>
              </a:ext>
            </a:extLst>
          </p:cNvPr>
          <p:cNvPicPr/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189369" y="1146756"/>
            <a:ext cx="2520280" cy="209407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4890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904E654-01ED-4D47-B0BD-A5FBEE60D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7B74EFB-6023-4175-8002-72DF9B0AE084}"/>
              </a:ext>
            </a:extLst>
          </p:cNvPr>
          <p:cNvSpPr/>
          <p:nvPr/>
        </p:nvSpPr>
        <p:spPr bwMode="auto">
          <a:xfrm>
            <a:off x="-5763" y="2811864"/>
            <a:ext cx="2520280" cy="100811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33CA58A-D7DA-4ADE-89A0-E14619CFCB7D}"/>
              </a:ext>
            </a:extLst>
          </p:cNvPr>
          <p:cNvSpPr txBox="1">
            <a:spLocks/>
          </p:cNvSpPr>
          <p:nvPr/>
        </p:nvSpPr>
        <p:spPr bwMode="white">
          <a:xfrm>
            <a:off x="158026" y="356013"/>
            <a:ext cx="4824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b-NO" kern="0" dirty="0"/>
              <a:t>Evaluation scores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CFA4721-D3FD-4439-83EF-52968E99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91" y="1280281"/>
            <a:ext cx="3270395" cy="6787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E31A3143-BEF9-4D8E-A8CF-7523D24E88A8}"/>
              </a:ext>
            </a:extLst>
          </p:cNvPr>
          <p:cNvSpPr txBox="1"/>
          <p:nvPr/>
        </p:nvSpPr>
        <p:spPr bwMode="white">
          <a:xfrm>
            <a:off x="245391" y="819442"/>
            <a:ext cx="258275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800" b="1" baseline="0" dirty="0"/>
              <a:t>Integrated </a:t>
            </a:r>
            <a:r>
              <a:rPr lang="nb-NO" sz="1800" b="1" baseline="0" dirty="0" err="1"/>
              <a:t>Brier</a:t>
            </a:r>
            <a:r>
              <a:rPr lang="nb-NO" sz="1800" b="1" baseline="0" dirty="0"/>
              <a:t> score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013CFC-7B25-4C9A-AC44-00240E6E6840}"/>
              </a:ext>
            </a:extLst>
          </p:cNvPr>
          <p:cNvSpPr txBox="1"/>
          <p:nvPr/>
        </p:nvSpPr>
        <p:spPr bwMode="white">
          <a:xfrm>
            <a:off x="4572000" y="778867"/>
            <a:ext cx="436529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b="1" baseline="0" dirty="0"/>
              <a:t>Skill score </a:t>
            </a:r>
            <a:r>
              <a:rPr lang="nb-NO" b="1" baseline="0" dirty="0" err="1"/>
              <a:t>with</a:t>
            </a:r>
            <a:r>
              <a:rPr lang="nb-NO" b="1" baseline="0" dirty="0"/>
              <a:t> </a:t>
            </a:r>
            <a:r>
              <a:rPr lang="nb-NO" b="1" baseline="0" dirty="0" err="1"/>
              <a:t>clim</a:t>
            </a:r>
            <a:r>
              <a:rPr lang="nb-NO" b="1" dirty="0" err="1"/>
              <a:t>atology</a:t>
            </a:r>
            <a:r>
              <a:rPr lang="nb-NO" b="1" baseline="0" dirty="0"/>
              <a:t> </a:t>
            </a:r>
            <a:r>
              <a:rPr lang="nb-NO" b="1" dirty="0"/>
              <a:t>a</a:t>
            </a:r>
            <a:r>
              <a:rPr lang="nb-NO" b="1" baseline="0" dirty="0"/>
              <a:t>s ref.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E06CF0C-1C2B-4206-8F40-6F1174AE9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76139"/>
            <a:ext cx="2449819" cy="644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lassholder for innhold 5">
            <a:extLst>
              <a:ext uri="{FF2B5EF4-FFF2-40B4-BE49-F238E27FC236}">
                <a16:creationId xmlns:a16="http://schemas.microsoft.com/office/drawing/2014/main" id="{113EC315-6DF0-4868-95A3-D6E8181F5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3006" y="2594810"/>
            <a:ext cx="3105668" cy="242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C7F2DA1-004B-41C0-8A41-536AE754B140}"/>
              </a:ext>
            </a:extLst>
          </p:cNvPr>
          <p:cNvSpPr txBox="1"/>
          <p:nvPr/>
        </p:nvSpPr>
        <p:spPr bwMode="white">
          <a:xfrm>
            <a:off x="158026" y="1946917"/>
            <a:ext cx="31069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200" baseline="0" dirty="0"/>
              <a:t>92: </a:t>
            </a:r>
            <a:r>
              <a:rPr lang="nb-NO" sz="1200" baseline="0" dirty="0" err="1"/>
              <a:t>Number</a:t>
            </a:r>
            <a:r>
              <a:rPr lang="nb-NO" sz="1200" baseline="0" dirty="0"/>
              <a:t> </a:t>
            </a:r>
            <a:r>
              <a:rPr lang="nb-NO" sz="1200" baseline="0" dirty="0" err="1"/>
              <a:t>of</a:t>
            </a:r>
            <a:r>
              <a:rPr lang="nb-NO" sz="1200" baseline="0" dirty="0"/>
              <a:t> </a:t>
            </a:r>
            <a:r>
              <a:rPr lang="nb-NO" sz="1200" baseline="0" dirty="0" err="1"/>
              <a:t>study</a:t>
            </a:r>
            <a:r>
              <a:rPr lang="nb-NO" sz="1200" baseline="0" dirty="0"/>
              <a:t> </a:t>
            </a:r>
            <a:r>
              <a:rPr lang="nb-NO" sz="1200" baseline="0" dirty="0" err="1"/>
              <a:t>days</a:t>
            </a:r>
            <a:r>
              <a:rPr lang="nb-NO" sz="1200" baseline="0" dirty="0"/>
              <a:t> (1.Oct – 31.Dec)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7156D6E6-8724-4474-B9C8-B98AE2042424}"/>
                  </a:ext>
                </a:extLst>
              </p:cNvPr>
              <p:cNvSpPr txBox="1"/>
              <p:nvPr/>
            </p:nvSpPr>
            <p:spPr bwMode="white">
              <a:xfrm>
                <a:off x="151648" y="2153791"/>
                <a:ext cx="4269958" cy="484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12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baseline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nb-NO" sz="1200" b="0" i="1" baseline="0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r>
                  <a:rPr lang="nb-NO" sz="1200" baseline="0" dirty="0"/>
                  <a:t> is </a:t>
                </a:r>
                <a:r>
                  <a:rPr lang="nb-NO" sz="1200" baseline="0" dirty="0" err="1"/>
                  <a:t>the</a:t>
                </a:r>
                <a:r>
                  <a:rPr lang="nb-NO" sz="1200" baseline="0" dirty="0"/>
                  <a:t> </a:t>
                </a:r>
                <a:r>
                  <a:rPr lang="nb-NO" sz="1200" baseline="0" dirty="0" err="1"/>
                  <a:t>observed</a:t>
                </a:r>
                <a:r>
                  <a:rPr lang="nb-NO" sz="1200" baseline="0" dirty="0"/>
                  <a:t> </a:t>
                </a:r>
                <a:r>
                  <a:rPr lang="nb-NO" sz="1200" baseline="0" dirty="0" err="1"/>
                  <a:t>survival</a:t>
                </a:r>
                <a:r>
                  <a:rPr lang="nb-NO" sz="1200" baseline="0" dirty="0"/>
                  <a:t> </a:t>
                </a:r>
                <a:r>
                  <a:rPr lang="nb-NO" sz="1200" baseline="0" dirty="0" err="1"/>
                  <a:t>curve</a:t>
                </a:r>
                <a:r>
                  <a:rPr lang="nb-NO" sz="1200" baseline="0" dirty="0"/>
                  <a:t> (</a:t>
                </a:r>
                <a:r>
                  <a:rPr lang="nb-NO" sz="1200" baseline="0" dirty="0">
                    <a:solidFill>
                      <a:srgbClr val="FF0000"/>
                    </a:solidFill>
                  </a:rPr>
                  <a:t>red</a:t>
                </a:r>
                <a:r>
                  <a:rPr lang="nb-NO" sz="1200" baseline="0" dirty="0"/>
                  <a:t>).</a:t>
                </a:r>
                <a:br>
                  <a:rPr lang="nb-NO" sz="1200" baseline="0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sz="1200" b="0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b-NO" sz="12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200" b="0" i="1" baseline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nb-NO" sz="1200" b="0" i="1" baseline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</m:e>
                    </m:acc>
                    <m:r>
                      <a:rPr lang="nb-NO" sz="1200" b="0" i="1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1200" baseline="0" dirty="0"/>
                  <a:t> is </a:t>
                </a:r>
                <a:r>
                  <a:rPr lang="nb-NO" sz="1200" baseline="0" dirty="0" err="1"/>
                  <a:t>our</a:t>
                </a:r>
                <a:r>
                  <a:rPr lang="nb-NO" sz="1200" baseline="0" dirty="0"/>
                  <a:t> </a:t>
                </a:r>
                <a:r>
                  <a:rPr lang="nb-NO" sz="1200" baseline="0" dirty="0" err="1"/>
                  <a:t>forecast</a:t>
                </a:r>
                <a:r>
                  <a:rPr lang="nb-NO" sz="1200" baseline="0" dirty="0"/>
                  <a:t> (</a:t>
                </a:r>
                <a:r>
                  <a:rPr lang="nb-NO" sz="1200" b="1" baseline="0" dirty="0" err="1"/>
                  <a:t>black</a:t>
                </a:r>
                <a:r>
                  <a:rPr lang="nb-NO" sz="1200" baseline="0" dirty="0"/>
                  <a:t>).</a:t>
                </a:r>
              </a:p>
            </p:txBody>
          </p:sp>
        </mc:Choice>
        <mc:Fallback xmlns=""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7156D6E6-8724-4474-B9C8-B98AE2042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151648" y="2153791"/>
                <a:ext cx="4269958" cy="484684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259202"/>
      </p:ext>
    </p:extLst>
  </p:cSld>
  <p:clrMapOvr>
    <a:masterClrMapping/>
  </p:clrMapOvr>
</p:sld>
</file>

<file path=ppt/theme/theme1.xml><?xml version="1.0" encoding="utf-8"?>
<a:theme xmlns:a="http://schemas.openxmlformats.org/drawingml/2006/main" name="mal-2010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8396CC"/>
      </a:accent1>
      <a:accent2>
        <a:srgbClr val="4662B3"/>
      </a:accent2>
      <a:accent3>
        <a:srgbClr val="4662B3"/>
      </a:accent3>
      <a:accent4>
        <a:srgbClr val="000000"/>
      </a:accent4>
      <a:accent5>
        <a:srgbClr val="C1C9E2"/>
      </a:accent5>
      <a:accent6>
        <a:srgbClr val="3F58A2"/>
      </a:accent6>
      <a:hlink>
        <a:srgbClr val="082E9A"/>
      </a:hlink>
      <a:folHlink>
        <a:srgbClr val="C1CBE6"/>
      </a:folHlink>
    </a:clrScheme>
    <a:fontScheme name="NR-slides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white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2800" baseline="0" dirty="0" smtClean="0"/>
        </a:defPPr>
      </a:lstStyle>
    </a:txDef>
  </a:objectDefaults>
  <a:extraClrSchemeLst>
    <a:extraClrScheme>
      <a:clrScheme name="NR-slides-white 1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8396CC"/>
        </a:accent1>
        <a:accent2>
          <a:srgbClr val="4662B3"/>
        </a:accent2>
        <a:accent3>
          <a:srgbClr val="DCDCDC"/>
        </a:accent3>
        <a:accent4>
          <a:srgbClr val="000000"/>
        </a:accent4>
        <a:accent5>
          <a:srgbClr val="C1C9E2"/>
        </a:accent5>
        <a:accent6>
          <a:srgbClr val="3F58A2"/>
        </a:accent6>
        <a:hlink>
          <a:srgbClr val="082E9A"/>
        </a:hlink>
        <a:folHlink>
          <a:srgbClr val="C1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2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1ECDFF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BE3FF"/>
        </a:accent5>
        <a:accent6>
          <a:srgbClr val="919191"/>
        </a:accent6>
        <a:hlink>
          <a:srgbClr val="C2F1F6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3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F0B400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F6D6AA"/>
        </a:accent5>
        <a:accent6>
          <a:srgbClr val="919191"/>
        </a:accent6>
        <a:hlink>
          <a:srgbClr val="FFE69F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4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00C832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AE0AD"/>
        </a:accent5>
        <a:accent6>
          <a:srgbClr val="919191"/>
        </a:accent6>
        <a:hlink>
          <a:srgbClr val="9BFFB3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7B0BB10101C4C9AD3AD4DB7F07B85" ma:contentTypeVersion="0" ma:contentTypeDescription="Create a new document." ma:contentTypeScope="" ma:versionID="11edd2914899fc53f94f9502c9ff70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137F60-C025-47C3-A662-B8A29F8BFA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F3FD5D-FBA8-4F1A-B5EC-181FBF845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97671A-A49C-45C0-A14E-64989546C14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nr-slides-new-16-9</Template>
  <TotalTime>0</TotalTime>
  <Words>732</Words>
  <Application>Microsoft Office PowerPoint</Application>
  <PresentationFormat>Skjermfremvisning (16:9)</PresentationFormat>
  <Paragraphs>97</Paragraphs>
  <Slides>15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Palatino</vt:lpstr>
      <vt:lpstr>Times New Roman</vt:lpstr>
      <vt:lpstr>mal-2010</vt:lpstr>
      <vt:lpstr>Probabilistic prediction of the  time to hard freeze using seasonal  weather forecasts and survival time methods</vt:lpstr>
      <vt:lpstr>Our project</vt:lpstr>
      <vt:lpstr>Seasonal forecasts</vt:lpstr>
      <vt:lpstr>Post-processing the ensemble</vt:lpstr>
      <vt:lpstr>Making time to hard freeze datasets</vt:lpstr>
      <vt:lpstr>Survival models</vt:lpstr>
      <vt:lpstr>PowerPoint-presentasjon</vt:lpstr>
      <vt:lpstr>Forecast evaluation</vt:lpstr>
      <vt:lpstr>PowerPoint-presentasjon</vt:lpstr>
      <vt:lpstr>Location specific skill score</vt:lpstr>
      <vt:lpstr>Location specific skill score</vt:lpstr>
      <vt:lpstr>Example from 2006</vt:lpstr>
      <vt:lpstr>Ongoing work and next steps</vt:lpstr>
      <vt:lpstr>Goal: Make the forecasts operational</vt:lpstr>
      <vt:lpstr>Preprint on arxiv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Thea Roksvåg</dc:creator>
  <cp:lastModifiedBy>Thea Roksvåg</cp:lastModifiedBy>
  <cp:revision>39</cp:revision>
  <cp:lastPrinted>2011-03-21T10:03:50Z</cp:lastPrinted>
  <dcterms:created xsi:type="dcterms:W3CDTF">2022-05-20T06:40:33Z</dcterms:created>
  <dcterms:modified xsi:type="dcterms:W3CDTF">2022-05-21T13:21:39Z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0x0101008677B0BB10101C4C9AD3AD4DB7F07B85</vt:lpwstr>
  </property>
</Properties>
</file>