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9" autoAdjust="0"/>
  </p:normalViewPr>
  <p:slideViewPr>
    <p:cSldViewPr snapToGrid="0">
      <p:cViewPr varScale="1">
        <p:scale>
          <a:sx n="93" d="100"/>
          <a:sy n="93" d="100"/>
        </p:scale>
        <p:origin x="20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Most parts of </a:t>
            </a:r>
            <a:r>
              <a:rPr lang="en-US" altLang="zh-CN" sz="12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Tianshan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 experienced increasing annual precipitation during 1950–2016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Western </a:t>
            </a:r>
            <a:r>
              <a:rPr lang="en-US" altLang="zh-CN" sz="12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Tianshan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, which is the wettest region, faced a downtrend of precipitation</a:t>
            </a:r>
            <a:endParaRPr lang="en-US" altLang="zh-CN" sz="1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  <a:sym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55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659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zh-CN" dirty="0" err="1"/>
              <a:t>We</a:t>
            </a:r>
            <a:r>
              <a:rPr lang="de-DE" altLang="zh-CN" dirty="0"/>
              <a:t> </a:t>
            </a:r>
            <a:r>
              <a:rPr lang="de-DE" altLang="zh-CN" dirty="0" err="1"/>
              <a:t>analysed</a:t>
            </a:r>
            <a:r>
              <a:rPr lang="de-DE" altLang="zh-CN" dirty="0"/>
              <a:t> </a:t>
            </a:r>
            <a:r>
              <a:rPr lang="de-DE" altLang="zh-CN" dirty="0" err="1"/>
              <a:t>both</a:t>
            </a:r>
            <a:r>
              <a:rPr lang="de-DE" altLang="zh-CN" dirty="0"/>
              <a:t> </a:t>
            </a:r>
            <a:r>
              <a:rPr lang="de-DE" altLang="zh-CN" dirty="0" err="1"/>
              <a:t>summer</a:t>
            </a:r>
            <a:r>
              <a:rPr lang="de-DE" altLang="zh-CN" dirty="0"/>
              <a:t> and </a:t>
            </a:r>
            <a:r>
              <a:rPr lang="de-DE" altLang="zh-CN" dirty="0" err="1"/>
              <a:t>winter</a:t>
            </a:r>
            <a:r>
              <a:rPr lang="de-DE" altLang="zh-CN" dirty="0"/>
              <a:t> </a:t>
            </a:r>
            <a:r>
              <a:rPr lang="de-DE" altLang="zh-CN" dirty="0" err="1"/>
              <a:t>seasons</a:t>
            </a:r>
            <a:r>
              <a:rPr lang="de-DE" altLang="zh-CN" dirty="0"/>
              <a:t>. </a:t>
            </a:r>
            <a:r>
              <a:rPr lang="de-DE" altLang="zh-CN" dirty="0" err="1"/>
              <a:t>However</a:t>
            </a:r>
            <a:r>
              <a:rPr lang="de-DE" altLang="zh-CN" dirty="0"/>
              <a:t>, in </a:t>
            </a:r>
            <a:r>
              <a:rPr lang="de-DE" altLang="zh-CN" dirty="0" err="1"/>
              <a:t>this</a:t>
            </a:r>
            <a:r>
              <a:rPr lang="de-DE" altLang="zh-CN" dirty="0"/>
              <a:t> </a:t>
            </a:r>
            <a:r>
              <a:rPr lang="de-DE" altLang="zh-CN" dirty="0" err="1"/>
              <a:t>presentation</a:t>
            </a:r>
            <a:r>
              <a:rPr lang="de-DE" altLang="zh-CN" dirty="0"/>
              <a:t> I </a:t>
            </a:r>
            <a:r>
              <a:rPr lang="de-DE" altLang="zh-CN" dirty="0" err="1"/>
              <a:t>choose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example</a:t>
            </a:r>
            <a:r>
              <a:rPr lang="de-DE" altLang="zh-CN" dirty="0"/>
              <a:t> </a:t>
            </a:r>
            <a:r>
              <a:rPr lang="de-DE" altLang="zh-CN" dirty="0" err="1"/>
              <a:t>of</a:t>
            </a:r>
            <a:r>
              <a:rPr lang="de-DE" altLang="zh-CN" dirty="0"/>
              <a:t> </a:t>
            </a:r>
            <a:r>
              <a:rPr lang="de-DE" altLang="zh-CN" dirty="0" err="1"/>
              <a:t>winter</a:t>
            </a:r>
            <a:r>
              <a:rPr lang="de-DE" altLang="zh-CN" dirty="0"/>
              <a:t> </a:t>
            </a:r>
            <a:r>
              <a:rPr lang="de-DE" altLang="zh-CN" dirty="0" err="1"/>
              <a:t>precipitation</a:t>
            </a:r>
            <a:r>
              <a:rPr lang="de-DE" altLang="zh-CN" dirty="0"/>
              <a:t> </a:t>
            </a:r>
            <a:r>
              <a:rPr lang="de-DE" altLang="zh-CN" dirty="0" err="1"/>
              <a:t>only</a:t>
            </a:r>
            <a:r>
              <a:rPr lang="de-DE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28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zh-CN" dirty="0" err="1"/>
              <a:t>We</a:t>
            </a:r>
            <a:r>
              <a:rPr lang="de-DE" altLang="zh-CN" dirty="0"/>
              <a:t> </a:t>
            </a:r>
            <a:r>
              <a:rPr lang="de-DE" altLang="zh-CN" dirty="0" err="1"/>
              <a:t>analysed</a:t>
            </a:r>
            <a:r>
              <a:rPr lang="de-DE" altLang="zh-CN" dirty="0"/>
              <a:t> </a:t>
            </a:r>
            <a:r>
              <a:rPr lang="de-DE" altLang="zh-CN" dirty="0" err="1"/>
              <a:t>both</a:t>
            </a:r>
            <a:r>
              <a:rPr lang="de-DE" altLang="zh-CN" dirty="0"/>
              <a:t> </a:t>
            </a:r>
            <a:r>
              <a:rPr lang="de-DE" altLang="zh-CN" dirty="0" err="1"/>
              <a:t>summer</a:t>
            </a:r>
            <a:r>
              <a:rPr lang="de-DE" altLang="zh-CN" dirty="0"/>
              <a:t> and </a:t>
            </a:r>
            <a:r>
              <a:rPr lang="de-DE" altLang="zh-CN" dirty="0" err="1"/>
              <a:t>winter</a:t>
            </a:r>
            <a:r>
              <a:rPr lang="de-DE" altLang="zh-CN" dirty="0"/>
              <a:t> </a:t>
            </a:r>
            <a:r>
              <a:rPr lang="de-DE" altLang="zh-CN" dirty="0" err="1"/>
              <a:t>seasons</a:t>
            </a:r>
            <a:r>
              <a:rPr lang="de-DE" altLang="zh-CN" dirty="0"/>
              <a:t>. </a:t>
            </a:r>
            <a:r>
              <a:rPr lang="de-DE" altLang="zh-CN" dirty="0" err="1"/>
              <a:t>However</a:t>
            </a:r>
            <a:r>
              <a:rPr lang="de-DE" altLang="zh-CN" dirty="0"/>
              <a:t>, in </a:t>
            </a:r>
            <a:r>
              <a:rPr lang="de-DE" altLang="zh-CN" dirty="0" err="1"/>
              <a:t>this</a:t>
            </a:r>
            <a:r>
              <a:rPr lang="de-DE" altLang="zh-CN" dirty="0"/>
              <a:t> </a:t>
            </a:r>
            <a:r>
              <a:rPr lang="de-DE" altLang="zh-CN" dirty="0" err="1"/>
              <a:t>presentation</a:t>
            </a:r>
            <a:r>
              <a:rPr lang="de-DE" altLang="zh-CN" dirty="0"/>
              <a:t> I </a:t>
            </a:r>
            <a:r>
              <a:rPr lang="de-DE" altLang="zh-CN" dirty="0" err="1"/>
              <a:t>choose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example</a:t>
            </a:r>
            <a:r>
              <a:rPr lang="de-DE" altLang="zh-CN" dirty="0"/>
              <a:t> </a:t>
            </a:r>
            <a:r>
              <a:rPr lang="de-DE" altLang="zh-CN" dirty="0" err="1"/>
              <a:t>of</a:t>
            </a:r>
            <a:r>
              <a:rPr lang="de-DE" altLang="zh-CN" dirty="0"/>
              <a:t> </a:t>
            </a:r>
            <a:r>
              <a:rPr lang="de-DE" altLang="zh-CN" dirty="0" err="1"/>
              <a:t>winter</a:t>
            </a:r>
            <a:r>
              <a:rPr lang="de-DE" altLang="zh-CN" dirty="0"/>
              <a:t> </a:t>
            </a:r>
            <a:r>
              <a:rPr lang="de-DE" altLang="zh-CN" dirty="0" err="1"/>
              <a:t>precipitation</a:t>
            </a:r>
            <a:r>
              <a:rPr lang="de-DE" altLang="zh-CN" dirty="0"/>
              <a:t> </a:t>
            </a:r>
            <a:r>
              <a:rPr lang="de-DE" altLang="zh-CN" dirty="0" err="1"/>
              <a:t>only</a:t>
            </a:r>
            <a:r>
              <a:rPr lang="de-DE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45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zh-CN" dirty="0"/>
              <a:t>500 </a:t>
            </a:r>
            <a:r>
              <a:rPr lang="de-DE" altLang="zh-CN" dirty="0" err="1"/>
              <a:t>hPA</a:t>
            </a:r>
            <a:r>
              <a:rPr lang="de-DE" altLang="zh-CN" dirty="0"/>
              <a:t> </a:t>
            </a:r>
            <a:r>
              <a:rPr lang="de-DE" altLang="zh-CN" dirty="0" err="1"/>
              <a:t>pressure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348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0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/>
          </p:nvPr>
        </p:nvSpPr>
        <p:spPr>
          <a:xfrm>
            <a:off x="1143000" y="1124530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1800">
                <a:solidFill>
                  <a:srgbClr val="404040"/>
                </a:solidFill>
              </a:defRPr>
            </a:lvl1pPr>
            <a:lvl2pPr marL="0" indent="342900" algn="ctr">
              <a:buSzTx/>
              <a:buNone/>
              <a:defRPr sz="1800">
                <a:solidFill>
                  <a:srgbClr val="404040"/>
                </a:solidFill>
              </a:defRPr>
            </a:lvl2pPr>
            <a:lvl3pPr marL="0" indent="685800" algn="ctr">
              <a:buSzTx/>
              <a:buNone/>
              <a:defRPr sz="1800">
                <a:solidFill>
                  <a:srgbClr val="404040"/>
                </a:solidFill>
              </a:defRPr>
            </a:lvl3pPr>
            <a:lvl4pPr marL="0" indent="1028700" algn="ctr">
              <a:buSzTx/>
              <a:buNone/>
              <a:defRPr sz="1800">
                <a:solidFill>
                  <a:srgbClr val="404040"/>
                </a:solidFill>
              </a:defRPr>
            </a:lvl4pPr>
            <a:lvl5pPr marL="0" indent="1371600" algn="ctr">
              <a:buSzTx/>
              <a:buNone/>
              <a:defRPr sz="1800">
                <a:solidFill>
                  <a:srgbClr val="404040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4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09844" y="6429694"/>
            <a:ext cx="210702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 txBox="1">
            <a:spLocks noGrp="1"/>
          </p:cNvSpPr>
          <p:nvPr>
            <p:ph type="title"/>
          </p:nvPr>
        </p:nvSpPr>
        <p:spPr>
          <a:xfrm>
            <a:off x="6543675" y="360361"/>
            <a:ext cx="1971675" cy="581183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3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360363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09844" y="6429694"/>
            <a:ext cx="210702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623887" y="1712422"/>
            <a:ext cx="7886701" cy="285120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3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5263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404040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404040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404040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404040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404040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09844" y="6429694"/>
            <a:ext cx="210702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33844" y="1828800"/>
            <a:ext cx="3886201" cy="4351339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3844" y="1681851"/>
            <a:ext cx="3867151" cy="8257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1800" b="1"/>
            </a:lvl1pPr>
            <a:lvl2pPr marL="0" indent="342900">
              <a:spcBef>
                <a:spcPts val="0"/>
              </a:spcBef>
              <a:buSzTx/>
              <a:buNone/>
              <a:defRPr sz="1800" b="1"/>
            </a:lvl2pPr>
            <a:lvl3pPr marL="0" indent="685800">
              <a:spcBef>
                <a:spcPts val="0"/>
              </a:spcBef>
              <a:buSzTx/>
              <a:buNone/>
              <a:defRPr sz="1800" b="1"/>
            </a:lvl3pPr>
            <a:lvl4pPr marL="0" indent="1028700">
              <a:spcBef>
                <a:spcPts val="0"/>
              </a:spcBef>
              <a:buSzTx/>
              <a:buNone/>
              <a:defRPr sz="1800" b="1"/>
            </a:lvl4pPr>
            <a:lvl5pPr marL="0" indent="1371600">
              <a:spcBef>
                <a:spcPts val="0"/>
              </a:spcBef>
              <a:buSzTx/>
              <a:buNone/>
              <a:defRPr sz="1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851"/>
            <a:ext cx="3886203" cy="825698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None/>
              <a:defRPr sz="1800" b="1"/>
            </a:pPr>
            <a:endParaRPr/>
          </a:p>
        </p:txBody>
      </p:sp>
      <p:sp>
        <p:nvSpPr>
          <p:cNvPr id="5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09844" y="6429694"/>
            <a:ext cx="210702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09844" y="6429694"/>
            <a:ext cx="210702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标题文本"/>
          <p:cNvSpPr txBox="1">
            <a:spLocks noGrp="1"/>
          </p:cNvSpPr>
          <p:nvPr>
            <p:ph type="title"/>
          </p:nvPr>
        </p:nvSpPr>
        <p:spPr>
          <a:xfrm>
            <a:off x="630936" y="457201"/>
            <a:ext cx="2948940" cy="160019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74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0936" y="2057398"/>
            <a:ext cx="2948940" cy="381000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200"/>
            </a:pPr>
            <a:endParaRPr/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33844" y="365759"/>
            <a:ext cx="78867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33844" y="1828800"/>
            <a:ext cx="78867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4" name="Bild 5" descr="Bild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2990" y="21907"/>
            <a:ext cx="1476376" cy="14763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309844" y="6429693"/>
            <a:ext cx="21070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uan.xuefeng@geo.hu-berli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"/>
          <p:cNvSpPr txBox="1"/>
          <p:nvPr/>
        </p:nvSpPr>
        <p:spPr>
          <a:xfrm>
            <a:off x="156210" y="1381760"/>
            <a:ext cx="883094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Ensemble Empirical Mode Decomposition of the variability of precipitation over the Tianshan Mountains, Central Asia</a:t>
            </a:r>
            <a:endParaRPr dirty="0"/>
          </a:p>
        </p:txBody>
      </p:sp>
      <p:sp>
        <p:nvSpPr>
          <p:cNvPr id="114" name="Rectangle 6"/>
          <p:cNvSpPr txBox="1"/>
          <p:nvPr/>
        </p:nvSpPr>
        <p:spPr>
          <a:xfrm>
            <a:off x="442452" y="3731131"/>
            <a:ext cx="8424377" cy="2408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sz="2400" b="1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Xuefeng</a:t>
            </a:r>
            <a:r>
              <a:rPr dirty="0"/>
              <a:t> Guan</a:t>
            </a:r>
            <a:r>
              <a:rPr lang="de-DE" baseline="30000" dirty="0"/>
              <a:t>1</a:t>
            </a:r>
            <a:r>
              <a:rPr dirty="0"/>
              <a:t>, </a:t>
            </a:r>
            <a:r>
              <a:rPr dirty="0" err="1"/>
              <a:t>Junqiang</a:t>
            </a:r>
            <a:r>
              <a:rPr dirty="0"/>
              <a:t> Yao</a:t>
            </a:r>
            <a:r>
              <a:rPr lang="de-DE" baseline="30000" dirty="0"/>
              <a:t>2</a:t>
            </a:r>
            <a:r>
              <a:rPr dirty="0"/>
              <a:t>, Christoph Schneider</a:t>
            </a:r>
            <a:r>
              <a:rPr lang="de-DE" baseline="30000" dirty="0"/>
              <a:t>1</a:t>
            </a:r>
            <a:endParaRPr baseline="30000" dirty="0"/>
          </a:p>
          <a:p>
            <a:pPr algn="ctr">
              <a:lnSpc>
                <a:spcPct val="150000"/>
              </a:lnSpc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baseline="30000" dirty="0"/>
              <a:t>1 </a:t>
            </a:r>
            <a:r>
              <a:rPr dirty="0"/>
              <a:t>Geography Department, Humboldt-Universität </a:t>
            </a:r>
            <a:r>
              <a:rPr dirty="0" err="1"/>
              <a:t>zu</a:t>
            </a:r>
            <a:r>
              <a:rPr dirty="0"/>
              <a:t> Berlin, Germany</a:t>
            </a:r>
            <a:endParaRPr lang="de-DE" dirty="0"/>
          </a:p>
          <a:p>
            <a:pPr marL="342900" indent="-342900" algn="ctr">
              <a:lnSpc>
                <a:spcPct val="150000"/>
              </a:lnSpc>
              <a:buAutoNum type="arabicPlain" startAt="2"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i="1" dirty="0">
                <a:sym typeface="Times New Roman"/>
              </a:rPr>
              <a:t>Institute of Desert Meteorology, China Meteorological Administration,</a:t>
            </a:r>
            <a:r>
              <a:rPr lang="zh-CN" altLang="en-US" i="1" dirty="0">
                <a:sym typeface="Times New Roman"/>
              </a:rPr>
              <a:t> </a:t>
            </a:r>
            <a:r>
              <a:rPr lang="en-US" altLang="zh-CN" i="1" dirty="0">
                <a:sym typeface="Times New Roman"/>
              </a:rPr>
              <a:t>China</a:t>
            </a:r>
          </a:p>
          <a:p>
            <a:pPr algn="ctr">
              <a:lnSpc>
                <a:spcPct val="150000"/>
              </a:lnSpc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guan.xuefeng@geo.hu-berlin.de</a:t>
            </a:r>
          </a:p>
          <a:p>
            <a:pPr algn="ctr">
              <a:lnSpc>
                <a:spcPct val="150000"/>
              </a:lnSpc>
              <a:defRPr sz="2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EGU </a:t>
            </a:r>
            <a:r>
              <a:rPr lang="en-US" dirty="0"/>
              <a:t>G</a:t>
            </a:r>
            <a:r>
              <a:rPr lang="en-US" altLang="zh-CN" dirty="0"/>
              <a:t>eneral </a:t>
            </a:r>
            <a:r>
              <a:rPr dirty="0"/>
              <a:t>Assembly</a:t>
            </a:r>
            <a:r>
              <a:rPr b="0" dirty="0">
                <a:latin typeface="Century Schoolbook L"/>
                <a:ea typeface="Century Schoolbook L"/>
                <a:cs typeface="Century Schoolbook L"/>
                <a:sym typeface="Century Schoolbook L"/>
              </a:rPr>
              <a:t> </a:t>
            </a:r>
            <a:r>
              <a:rPr dirty="0"/>
              <a:t>2022</a:t>
            </a:r>
          </a:p>
        </p:txBody>
      </p:sp>
      <p:pic>
        <p:nvPicPr>
          <p:cNvPr id="115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-23427"/>
            <a:ext cx="6819900" cy="1200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35" descr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8" y="3236913"/>
            <a:ext cx="3024336" cy="244827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xfrm>
            <a:off x="6152" y="8414"/>
            <a:ext cx="7238028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58368">
              <a:defRPr sz="3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4. Atmospheric circulation anomaly and the variability of summer precipitation</a:t>
            </a:r>
            <a:br>
              <a:rPr dirty="0"/>
            </a:br>
            <a:endParaRPr dirty="0"/>
          </a:p>
        </p:txBody>
      </p:sp>
      <p:pic>
        <p:nvPicPr>
          <p:cNvPr id="157" name="图片 30" descr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19" y="1916006"/>
            <a:ext cx="5274681" cy="2863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图片 29" descr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319" y="4809915"/>
            <a:ext cx="3136967" cy="182842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矩形 2"/>
          <p:cNvSpPr txBox="1"/>
          <p:nvPr/>
        </p:nvSpPr>
        <p:spPr>
          <a:xfrm>
            <a:off x="250242" y="5752151"/>
            <a:ext cx="333052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5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0" name="矩形 2"/>
          <p:cNvSpPr txBox="1"/>
          <p:nvPr/>
        </p:nvSpPr>
        <p:spPr>
          <a:xfrm>
            <a:off x="3961136" y="1372774"/>
            <a:ext cx="468473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>
                <a:solidFill>
                  <a:schemeClr val="accent2">
                    <a:lumMod val="50000"/>
                  </a:schemeClr>
                </a:solidFill>
              </a:rPr>
              <a:t>During 1985-1963 and 1985-2004, Tianshan summer precipitation was also affected by the EAP pattern</a:t>
            </a:r>
            <a:endParaRPr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5F4F46-DCC4-4762-8AAE-188FF458D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1" y="1897328"/>
            <a:ext cx="3622089" cy="703263"/>
          </a:xfrm>
          <a:prstGeom prst="rect">
            <a:avLst/>
          </a:prstGeom>
        </p:spPr>
      </p:pic>
      <p:sp>
        <p:nvSpPr>
          <p:cNvPr id="11" name="椭圆形">
            <a:extLst>
              <a:ext uri="{FF2B5EF4-FFF2-40B4-BE49-F238E27FC236}">
                <a16:creationId xmlns:a16="http://schemas.microsoft.com/office/drawing/2014/main" id="{0543AF81-DCEB-4364-8C0B-E02D0656E6D7}"/>
              </a:ext>
            </a:extLst>
          </p:cNvPr>
          <p:cNvSpPr/>
          <p:nvPr/>
        </p:nvSpPr>
        <p:spPr>
          <a:xfrm>
            <a:off x="2671663" y="1956074"/>
            <a:ext cx="585839" cy="388198"/>
          </a:xfrm>
          <a:prstGeom prst="ellipse">
            <a:avLst/>
          </a:prstGeom>
          <a:ln w="50800">
            <a:solidFill>
              <a:srgbClr val="AD5B24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C3A440D6-ED9F-41C7-B736-3AAFF8E5E5D8}"/>
              </a:ext>
            </a:extLst>
          </p:cNvPr>
          <p:cNvSpPr txBox="1"/>
          <p:nvPr/>
        </p:nvSpPr>
        <p:spPr>
          <a:xfrm>
            <a:off x="-189836" y="1255496"/>
            <a:ext cx="410127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zh-CN" alt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</a:rPr>
              <a:t>significantly positive correlation with summer precipitation and  SCAND (</a:t>
            </a:r>
            <a:r>
              <a:rPr lang="de-DE" altLang="zh-CN" sz="1400" dirty="0">
                <a:solidFill>
                  <a:schemeClr val="accent5">
                    <a:lumMod val="75000"/>
                  </a:schemeClr>
                </a:solidFill>
              </a:rPr>
              <a:t>Scandinavia patter</a:t>
            </a:r>
            <a:r>
              <a:rPr lang="en-US" altLang="zh-CN" sz="14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16CDBDC7-A319-4212-ACA6-377FFB8F4A8D}"/>
              </a:ext>
            </a:extLst>
          </p:cNvPr>
          <p:cNvSpPr txBox="1"/>
          <p:nvPr/>
        </p:nvSpPr>
        <p:spPr>
          <a:xfrm>
            <a:off x="-229515" y="2944526"/>
            <a:ext cx="398385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de-DE" altLang="zh-CN" sz="1600" dirty="0">
                <a:solidFill>
                  <a:schemeClr val="accent5">
                    <a:lumMod val="75000"/>
                  </a:schemeClr>
                </a:solidFill>
              </a:rPr>
              <a:t>Multi-decadal characteristics</a:t>
            </a:r>
          </a:p>
          <a:p>
            <a:endParaRPr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005C8F-152E-4206-B6DF-BC665F880EF3}"/>
              </a:ext>
            </a:extLst>
          </p:cNvPr>
          <p:cNvSpPr/>
          <p:nvPr/>
        </p:nvSpPr>
        <p:spPr>
          <a:xfrm>
            <a:off x="484438" y="5752151"/>
            <a:ext cx="271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precipitation in the Tianshan Mountains has an obvious multi-decadal scale of 33.5 year</a:t>
            </a:r>
            <a:endParaRPr lang="zh-CN" alt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B54298-4C78-45BD-841E-3205C314A526}"/>
              </a:ext>
            </a:extLst>
          </p:cNvPr>
          <p:cNvSpPr/>
          <p:nvPr/>
        </p:nvSpPr>
        <p:spPr>
          <a:xfrm>
            <a:off x="7051016" y="4941527"/>
            <a:ext cx="1842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positive correlation between the I</a:t>
            </a:r>
            <a:r>
              <a:rPr lang="en-US" altLang="zh-CN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summer precipitation during 1950-1963 and 1985-2004</a:t>
            </a:r>
            <a:endParaRPr lang="zh-CN" alt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线条">
            <a:extLst>
              <a:ext uri="{FF2B5EF4-FFF2-40B4-BE49-F238E27FC236}">
                <a16:creationId xmlns:a16="http://schemas.microsoft.com/office/drawing/2014/main" id="{18146641-E290-4DBB-834C-91145E5DF671}"/>
              </a:ext>
            </a:extLst>
          </p:cNvPr>
          <p:cNvSpPr/>
          <p:nvPr/>
        </p:nvSpPr>
        <p:spPr>
          <a:xfrm flipV="1">
            <a:off x="3751603" y="1633491"/>
            <a:ext cx="18331" cy="4574914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370BC04-B7CD-4AC5-9CC1-A5C29AE0198C}"/>
              </a:ext>
            </a:extLst>
          </p:cNvPr>
          <p:cNvSpPr/>
          <p:nvPr/>
        </p:nvSpPr>
        <p:spPr>
          <a:xfrm>
            <a:off x="4056755" y="3186460"/>
            <a:ext cx="1252274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100000"/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altLang="zh-CN" sz="800" dirty="0">
                <a:solidFill>
                  <a:schemeClr val="accent5">
                    <a:lumMod val="75000"/>
                  </a:schemeClr>
                </a:solidFill>
              </a:rPr>
              <a:t>Period 3: 1985-2004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8A46137-D23A-45D1-B64B-C00187B1DF28}"/>
              </a:ext>
            </a:extLst>
          </p:cNvPr>
          <p:cNvSpPr/>
          <p:nvPr/>
        </p:nvSpPr>
        <p:spPr>
          <a:xfrm>
            <a:off x="4056755" y="1946041"/>
            <a:ext cx="1252274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100000"/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altLang="zh-CN" sz="800" dirty="0">
                <a:solidFill>
                  <a:schemeClr val="accent5">
                    <a:lumMod val="75000"/>
                  </a:schemeClr>
                </a:solidFill>
              </a:rPr>
              <a:t> Period 1: 1950-1963</a:t>
            </a:r>
          </a:p>
        </p:txBody>
      </p:sp>
    </p:spTree>
    <p:extLst>
      <p:ext uri="{BB962C8B-B14F-4D97-AF65-F5344CB8AC3E}">
        <p14:creationId xmlns:p14="http://schemas.microsoft.com/office/powerpoint/2010/main" val="1544313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xfrm>
            <a:off x="99119" y="116631"/>
            <a:ext cx="7886701" cy="13255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58368">
              <a:defRPr sz="3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4. Atmospheric circulation anomaly and the variability of summer precipitation</a:t>
            </a:r>
            <a:br>
              <a:rPr dirty="0"/>
            </a:br>
            <a:endParaRPr dirty="0"/>
          </a:p>
        </p:txBody>
      </p:sp>
      <p:pic>
        <p:nvPicPr>
          <p:cNvPr id="164" name="图片 27" descr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25" y="1648677"/>
            <a:ext cx="4430629" cy="197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图片 26" descr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87" y="3760859"/>
            <a:ext cx="3601721" cy="2099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图片 28" descr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9168"/>
            <a:ext cx="4430629" cy="43398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EE57088-6400-4A68-BAC7-B9EC77A2F4BD}"/>
              </a:ext>
            </a:extLst>
          </p:cNvPr>
          <p:cNvSpPr/>
          <p:nvPr/>
        </p:nvSpPr>
        <p:spPr>
          <a:xfrm>
            <a:off x="344647" y="5778996"/>
            <a:ext cx="4023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An enhanced flux of water </a:t>
            </a:r>
            <a:r>
              <a:rPr lang="en-US" altLang="zh-CN" sz="12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vapour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 in period 1 and period 3 occurred eastward from East Asia to the Tianshan Mountains.</a:t>
            </a:r>
            <a:endParaRPr lang="en-US" altLang="zh-CN" sz="1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E22351-F3DC-40F6-AE11-D0E469FFBF78}"/>
              </a:ext>
            </a:extLst>
          </p:cNvPr>
          <p:cNvSpPr/>
          <p:nvPr/>
        </p:nvSpPr>
        <p:spPr>
          <a:xfrm>
            <a:off x="5020923" y="5787507"/>
            <a:ext cx="4023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SRP pattern had a significant impact on summer precipitation during 1964–1984.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  <a:sym typeface="Times New Roma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2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线条">
            <a:extLst>
              <a:ext uri="{FF2B5EF4-FFF2-40B4-BE49-F238E27FC236}">
                <a16:creationId xmlns:a16="http://schemas.microsoft.com/office/drawing/2014/main" id="{0279D361-80F5-4E01-BA80-483FBA4A50D2}"/>
              </a:ext>
            </a:extLst>
          </p:cNvPr>
          <p:cNvSpPr/>
          <p:nvPr/>
        </p:nvSpPr>
        <p:spPr>
          <a:xfrm flipH="1" flipV="1">
            <a:off x="4571880" y="1360869"/>
            <a:ext cx="120" cy="5249124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D4BE1772-6339-47C5-BE0B-A18DC0FF2DCC}"/>
              </a:ext>
            </a:extLst>
          </p:cNvPr>
          <p:cNvSpPr txBox="1"/>
          <p:nvPr/>
        </p:nvSpPr>
        <p:spPr>
          <a:xfrm>
            <a:off x="4571880" y="1510177"/>
            <a:ext cx="47755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de-DE" altLang="zh-CN" sz="1200" dirty="0">
                <a:solidFill>
                  <a:schemeClr val="accent5">
                    <a:lumMod val="75000"/>
                  </a:schemeClr>
                </a:solidFill>
              </a:rPr>
              <a:t>A negative SRP (Silk Road pattern) phase during 1964-1984</a:t>
            </a:r>
            <a:endParaRPr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5FAC13-3706-4E66-8C08-C3E62F9C4021}"/>
              </a:ext>
            </a:extLst>
          </p:cNvPr>
          <p:cNvSpPr/>
          <p:nvPr/>
        </p:nvSpPr>
        <p:spPr>
          <a:xfrm>
            <a:off x="447078" y="3583100"/>
            <a:ext cx="1620460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100000"/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altLang="zh-CN" sz="1050" dirty="0">
                <a:solidFill>
                  <a:schemeClr val="accent5">
                    <a:lumMod val="75000"/>
                  </a:schemeClr>
                </a:solidFill>
              </a:rPr>
              <a:t>(b) Period 3: 1985-2004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1FAE532-F5A2-4B02-8A90-89504352727C}"/>
              </a:ext>
            </a:extLst>
          </p:cNvPr>
          <p:cNvSpPr/>
          <p:nvPr/>
        </p:nvSpPr>
        <p:spPr>
          <a:xfrm>
            <a:off x="443147" y="1387204"/>
            <a:ext cx="1624390" cy="253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100000"/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altLang="zh-CN" sz="1050" dirty="0">
                <a:solidFill>
                  <a:schemeClr val="accent5">
                    <a:lumMod val="75000"/>
                  </a:schemeClr>
                </a:solidFill>
              </a:rPr>
              <a:t>(a) Period 1: 1950-1963</a:t>
            </a:r>
          </a:p>
        </p:txBody>
      </p:sp>
    </p:spTree>
    <p:extLst>
      <p:ext uri="{BB962C8B-B14F-4D97-AF65-F5344CB8AC3E}">
        <p14:creationId xmlns:p14="http://schemas.microsoft.com/office/powerpoint/2010/main" val="40081206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 1"/>
          <p:cNvSpPr txBox="1">
            <a:spLocks noGrp="1"/>
          </p:cNvSpPr>
          <p:nvPr>
            <p:ph type="title"/>
          </p:nvPr>
        </p:nvSpPr>
        <p:spPr>
          <a:xfrm>
            <a:off x="165675" y="-18532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Study area, data</a:t>
            </a:r>
          </a:p>
        </p:txBody>
      </p:sp>
      <p:pic>
        <p:nvPicPr>
          <p:cNvPr id="118" name="内容占位符 9" descr="内容占位符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7" y="1451721"/>
            <a:ext cx="7272233" cy="211195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内容占位符 2"/>
          <p:cNvSpPr txBox="1"/>
          <p:nvPr/>
        </p:nvSpPr>
        <p:spPr>
          <a:xfrm>
            <a:off x="7132317" y="4338942"/>
            <a:ext cx="1840118" cy="166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marL="198881" lvl="1" indent="-198881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198882" lvl="1" indent="-198882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45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accent2"/>
                </a:solidFill>
              </a:rPr>
              <a:t>Precipitation</a:t>
            </a:r>
            <a:r>
              <a:rPr dirty="0">
                <a:solidFill>
                  <a:srgbClr val="000000"/>
                </a:solidFill>
              </a:rPr>
              <a:t>: the Global </a:t>
            </a:r>
            <a:r>
              <a:rPr>
                <a:solidFill>
                  <a:srgbClr val="000000"/>
                </a:solidFill>
              </a:rPr>
              <a:t>Precipitation Climatology </a:t>
            </a:r>
            <a:r>
              <a:rPr dirty="0">
                <a:solidFill>
                  <a:srgbClr val="000000"/>
                </a:solidFill>
              </a:rPr>
              <a:t>Centre (GPCC)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V.2018 (V.8)</a:t>
            </a:r>
          </a:p>
          <a:p>
            <a:pPr defTabSz="397763">
              <a:lnSpc>
                <a:spcPct val="90000"/>
              </a:lnSpc>
              <a:spcBef>
                <a:spcPts val="100"/>
              </a:spcBef>
              <a:defRPr sz="145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 marL="198882" lvl="1" indent="-198882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45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Resolution: 0.25°</a:t>
            </a:r>
          </a:p>
          <a:p>
            <a:pPr marL="198882" lvl="1" indent="-198882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45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198882" lvl="1" indent="-198882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45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1950-2016</a:t>
            </a:r>
            <a:endParaRPr sz="1392" dirty="0"/>
          </a:p>
          <a:p>
            <a:pPr defTabSz="397763">
              <a:lnSpc>
                <a:spcPct val="90000"/>
              </a:lnSpc>
              <a:spcBef>
                <a:spcPts val="100"/>
              </a:spcBef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392" dirty="0"/>
          </a:p>
          <a:p>
            <a:pPr marL="198881" lvl="1" indent="-198881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392" dirty="0"/>
          </a:p>
        </p:txBody>
      </p:sp>
      <p:pic>
        <p:nvPicPr>
          <p:cNvPr id="12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" y="4010962"/>
            <a:ext cx="7062493" cy="27537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F3FCE0F4-42E4-47FF-BA93-CFACB9F976F5}"/>
              </a:ext>
            </a:extLst>
          </p:cNvPr>
          <p:cNvSpPr txBox="1"/>
          <p:nvPr/>
        </p:nvSpPr>
        <p:spPr>
          <a:xfrm>
            <a:off x="6923586" y="4154276"/>
            <a:ext cx="12633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Dataset</a:t>
            </a:r>
            <a:endParaRPr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线条">
            <a:extLst>
              <a:ext uri="{FF2B5EF4-FFF2-40B4-BE49-F238E27FC236}">
                <a16:creationId xmlns:a16="http://schemas.microsoft.com/office/drawing/2014/main" id="{4BEDAF1C-8469-4E0A-AC22-93F9C484EB07}"/>
              </a:ext>
            </a:extLst>
          </p:cNvPr>
          <p:cNvSpPr/>
          <p:nvPr/>
        </p:nvSpPr>
        <p:spPr>
          <a:xfrm flipV="1">
            <a:off x="7085727" y="4154276"/>
            <a:ext cx="0" cy="1866073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矩形 2">
            <a:extLst>
              <a:ext uri="{FF2B5EF4-FFF2-40B4-BE49-F238E27FC236}">
                <a16:creationId xmlns:a16="http://schemas.microsoft.com/office/drawing/2014/main" id="{78FA6474-C3FE-4E98-BC7B-F3E7A2824CB7}"/>
              </a:ext>
            </a:extLst>
          </p:cNvPr>
          <p:cNvSpPr txBox="1"/>
          <p:nvPr/>
        </p:nvSpPr>
        <p:spPr>
          <a:xfrm>
            <a:off x="331023" y="1069842"/>
            <a:ext cx="12633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Study area</a:t>
            </a:r>
            <a:endParaRPr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5E1B3A21-5C49-418A-AE70-EF85AA334485}"/>
              </a:ext>
            </a:extLst>
          </p:cNvPr>
          <p:cNvSpPr txBox="1"/>
          <p:nvPr/>
        </p:nvSpPr>
        <p:spPr>
          <a:xfrm>
            <a:off x="0" y="3664337"/>
            <a:ext cx="43570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Linear trend of annual precipitation</a:t>
            </a:r>
            <a:endParaRPr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050AA81-DED9-4030-8904-4EE06982FB9C}"/>
              </a:ext>
            </a:extLst>
          </p:cNvPr>
          <p:cNvSpPr txBox="1"/>
          <p:nvPr/>
        </p:nvSpPr>
        <p:spPr>
          <a:xfrm>
            <a:off x="7699477" y="1871348"/>
            <a:ext cx="1393262" cy="166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397763">
              <a:lnSpc>
                <a:spcPct val="90000"/>
              </a:lnSpc>
              <a:spcBef>
                <a:spcPts val="100"/>
              </a:spcBef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1500" b="1" dirty="0">
                <a:solidFill>
                  <a:schemeClr val="accent5">
                    <a:lumMod val="75000"/>
                  </a:schemeClr>
                </a:solidFill>
              </a:rPr>
              <a:t>Tianshan Mountains –</a:t>
            </a:r>
          </a:p>
          <a:p>
            <a:pPr defTabSz="397763">
              <a:lnSpc>
                <a:spcPct val="90000"/>
              </a:lnSpc>
              <a:spcBef>
                <a:spcPts val="100"/>
              </a:spcBef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defTabSz="397763">
              <a:lnSpc>
                <a:spcPct val="90000"/>
              </a:lnSpc>
              <a:spcBef>
                <a:spcPts val="100"/>
              </a:spcBef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1500" b="1" dirty="0">
                <a:solidFill>
                  <a:schemeClr val="accent5">
                    <a:lumMod val="75000"/>
                  </a:schemeClr>
                </a:solidFill>
              </a:rPr>
              <a:t>“Water tower” of Central Asia</a:t>
            </a:r>
          </a:p>
          <a:p>
            <a:pPr defTabSz="397763">
              <a:lnSpc>
                <a:spcPct val="90000"/>
              </a:lnSpc>
              <a:spcBef>
                <a:spcPts val="100"/>
              </a:spcBef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98881" lvl="1" indent="-198881" defTabSz="397763">
              <a:lnSpc>
                <a:spcPct val="90000"/>
              </a:lnSpc>
              <a:spcBef>
                <a:spcPts val="100"/>
              </a:spcBef>
              <a:buClr>
                <a:srgbClr val="44546A"/>
              </a:buClr>
              <a:buSzPct val="100000"/>
              <a:buChar char="●"/>
              <a:defRPr sz="1392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77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 1"/>
          <p:cNvSpPr txBox="1">
            <a:spLocks noGrp="1"/>
          </p:cNvSpPr>
          <p:nvPr>
            <p:ph type="title"/>
          </p:nvPr>
        </p:nvSpPr>
        <p:spPr>
          <a:xfrm>
            <a:off x="11544" y="8414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1. </a:t>
            </a:r>
            <a:r>
              <a:rPr lang="de-DE" dirty="0"/>
              <a:t>Time </a:t>
            </a:r>
            <a:r>
              <a:rPr lang="de-DE" dirty="0" err="1"/>
              <a:t>series</a:t>
            </a:r>
            <a:endParaRPr dirty="0"/>
          </a:p>
        </p:txBody>
      </p:sp>
      <p:pic>
        <p:nvPicPr>
          <p:cNvPr id="11" name="Picture 2" descr="Picture 2">
            <a:extLst>
              <a:ext uri="{FF2B5EF4-FFF2-40B4-BE49-F238E27FC236}">
                <a16:creationId xmlns:a16="http://schemas.microsoft.com/office/drawing/2014/main" id="{D2C6D3FF-DF22-40C3-9DBD-46131D10E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63" y="1045583"/>
            <a:ext cx="6311252" cy="476683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7BB5B675-98BA-463C-8F7C-F422E986FF9F}"/>
              </a:ext>
            </a:extLst>
          </p:cNvPr>
          <p:cNvSpPr txBox="1"/>
          <p:nvPr/>
        </p:nvSpPr>
        <p:spPr>
          <a:xfrm>
            <a:off x="625611" y="5852363"/>
            <a:ext cx="8534173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accent2">
                    <a:lumMod val="50000"/>
                  </a:schemeClr>
                </a:solidFill>
              </a:rPr>
              <a:t>The overall annual precipitation of Tianshan shows weakly increasing trend 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accent2">
                    <a:lumMod val="50000"/>
                  </a:schemeClr>
                </a:solidFill>
              </a:rPr>
              <a:t>Tianshan entered a period of excessive precipitation after 1986</a:t>
            </a:r>
            <a:endParaRPr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线条">
            <a:extLst>
              <a:ext uri="{FF2B5EF4-FFF2-40B4-BE49-F238E27FC236}">
                <a16:creationId xmlns:a16="http://schemas.microsoft.com/office/drawing/2014/main" id="{89541C71-ECD5-495A-8FCC-B570B75F9364}"/>
              </a:ext>
            </a:extLst>
          </p:cNvPr>
          <p:cNvSpPr/>
          <p:nvPr/>
        </p:nvSpPr>
        <p:spPr>
          <a:xfrm flipH="1" flipV="1">
            <a:off x="4572000" y="3965276"/>
            <a:ext cx="320698" cy="320698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11545" y="21114"/>
            <a:ext cx="9044710" cy="1325563"/>
          </a:xfrm>
          <a:prstGeom prst="rect">
            <a:avLst/>
          </a:prstGeom>
        </p:spPr>
        <p:txBody>
          <a:bodyPr/>
          <a:lstStyle/>
          <a:p>
            <a:pPr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 Method: the Ensemble Empirical Mode</a:t>
            </a:r>
            <a:br>
              <a:rPr lang="de-DE" dirty="0"/>
            </a:br>
            <a:r>
              <a:rPr lang="de-DE" dirty="0"/>
              <a:t>   </a:t>
            </a:r>
            <a:r>
              <a:rPr dirty="0"/>
              <a:t> Decomposition (EEMD)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Rectangle 6"/>
              <p:cNvSpPr txBox="1"/>
              <p:nvPr/>
            </p:nvSpPr>
            <p:spPr>
              <a:xfrm>
                <a:off x="7928" y="2789948"/>
                <a:ext cx="3456087" cy="7386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zh-CN" sz="1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IMF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total number of the IMFs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residual.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7" name="Rectang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" y="2789948"/>
                <a:ext cx="3456087" cy="738664"/>
              </a:xfrm>
              <a:prstGeom prst="rect">
                <a:avLst/>
              </a:prstGeom>
              <a:blipFill>
                <a:blip r:embed="rId2"/>
                <a:stretch>
                  <a:fillRect l="-1587" t="-1653" b="-74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" y="3855153"/>
            <a:ext cx="3350561" cy="29137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0" name="Table 5"/>
          <p:cNvGraphicFramePr/>
          <p:nvPr>
            <p:extLst>
              <p:ext uri="{D42A27DB-BD31-4B8C-83A1-F6EECF244321}">
                <p14:modId xmlns:p14="http://schemas.microsoft.com/office/powerpoint/2010/main" val="2421147144"/>
              </p:ext>
            </p:extLst>
          </p:nvPr>
        </p:nvGraphicFramePr>
        <p:xfrm>
          <a:off x="3617318" y="1542808"/>
          <a:ext cx="5409139" cy="1485330"/>
        </p:xfrm>
        <a:graphic>
          <a:graphicData uri="http://schemas.openxmlformats.org/drawingml/2006/table">
            <a:tbl>
              <a:tblPr firstRow="1" firstCol="1">
                <a:tableStyleId>{2708684C-4D16-4618-839F-0558EEFCDFE6}</a:tableStyleId>
              </a:tblPr>
              <a:tblGrid>
                <a:gridCol w="146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5814"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Study area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15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IMF1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IMF2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IMF3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IMF4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IMF5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Trend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61">
                <a:tc rowSpan="2"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 b="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Entire Tianshan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Period / 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15000"/>
                        </a:lnSpc>
                        <a:def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4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Variance contribution /%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sz="1800"/>
                      </a:pPr>
                      <a:r>
                        <a:rPr sz="1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2" name="图片 42" descr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641" y="3939646"/>
            <a:ext cx="3726755" cy="289724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矩形 2"/>
          <p:cNvSpPr txBox="1"/>
          <p:nvPr/>
        </p:nvSpPr>
        <p:spPr>
          <a:xfrm>
            <a:off x="-87682" y="3485821"/>
            <a:ext cx="34561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800" dirty="0">
                <a:solidFill>
                  <a:schemeClr val="accent5">
                    <a:lumMod val="75000"/>
                  </a:schemeClr>
                </a:solidFill>
              </a:rPr>
              <a:t>Process of EEMD</a:t>
            </a:r>
          </a:p>
        </p:txBody>
      </p:sp>
      <p:sp>
        <p:nvSpPr>
          <p:cNvPr id="134" name="线条"/>
          <p:cNvSpPr/>
          <p:nvPr/>
        </p:nvSpPr>
        <p:spPr>
          <a:xfrm flipH="1" flipV="1">
            <a:off x="3442661" y="1346677"/>
            <a:ext cx="9931" cy="5379126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椭圆形"/>
          <p:cNvSpPr/>
          <p:nvPr/>
        </p:nvSpPr>
        <p:spPr>
          <a:xfrm>
            <a:off x="6349859" y="2148279"/>
            <a:ext cx="520895" cy="274388"/>
          </a:xfrm>
          <a:prstGeom prst="ellipse">
            <a:avLst/>
          </a:prstGeom>
          <a:ln w="50800">
            <a:solidFill>
              <a:srgbClr val="AD5B24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矩形 2"/>
          <p:cNvSpPr txBox="1"/>
          <p:nvPr/>
        </p:nvSpPr>
        <p:spPr>
          <a:xfrm>
            <a:off x="3454591" y="3048729"/>
            <a:ext cx="575819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6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550" b="0" dirty="0">
                <a:solidFill>
                  <a:schemeClr val="accent2">
                    <a:lumMod val="50000"/>
                  </a:schemeClr>
                </a:solidFill>
              </a:rPr>
              <a:t>Annual precipitation in Tianshan has oscillation periods of 3.3, 6.4, 12.2, and 26.8 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550" b="0" dirty="0">
                <a:solidFill>
                  <a:schemeClr val="accent2">
                    <a:lumMod val="50000"/>
                  </a:schemeClr>
                </a:solidFill>
              </a:rPr>
              <a:t> IMF1 and IMF2 reflect components on an inter-annual timescale</a:t>
            </a:r>
            <a:endParaRPr sz="15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7" name="the precipitation anomaly changed to a positive phase after 1986"/>
          <p:cNvSpPr txBox="1"/>
          <p:nvPr/>
        </p:nvSpPr>
        <p:spPr>
          <a:xfrm>
            <a:off x="7428732" y="5467772"/>
            <a:ext cx="169399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600" b="0" dirty="0">
                <a:solidFill>
                  <a:schemeClr val="accent2">
                    <a:lumMod val="50000"/>
                  </a:schemeClr>
                </a:solidFill>
              </a:rPr>
              <a:t>precipitation anomaly changed to a positive phase after 1986</a:t>
            </a:r>
          </a:p>
        </p:txBody>
      </p:sp>
      <p:sp>
        <p:nvSpPr>
          <p:cNvPr id="138" name="线条"/>
          <p:cNvSpPr/>
          <p:nvPr/>
        </p:nvSpPr>
        <p:spPr>
          <a:xfrm flipH="1" flipV="1">
            <a:off x="5967151" y="5520993"/>
            <a:ext cx="320697" cy="320698"/>
          </a:xfrm>
          <a:prstGeom prst="line">
            <a:avLst/>
          </a:prstGeom>
          <a:ln w="25400">
            <a:solidFill>
              <a:schemeClr val="accent2"/>
            </a:solidFill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0C80624-E7A7-4525-87DA-BB22B3C918C6}"/>
                  </a:ext>
                </a:extLst>
              </p:cNvPr>
              <p:cNvSpPr/>
              <p:nvPr/>
            </p:nvSpPr>
            <p:spPr>
              <a:xfrm>
                <a:off x="352226" y="2042550"/>
                <a:ext cx="2767489" cy="636585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R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0C80624-E7A7-4525-87DA-BB22B3C9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6" y="2042550"/>
                <a:ext cx="2767489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2">
            <a:extLst>
              <a:ext uri="{FF2B5EF4-FFF2-40B4-BE49-F238E27FC236}">
                <a16:creationId xmlns:a16="http://schemas.microsoft.com/office/drawing/2014/main" id="{9CB52566-3EA0-4A10-859A-34C98AF6D02F}"/>
              </a:ext>
            </a:extLst>
          </p:cNvPr>
          <p:cNvSpPr txBox="1"/>
          <p:nvPr/>
        </p:nvSpPr>
        <p:spPr>
          <a:xfrm>
            <a:off x="3352174" y="1150272"/>
            <a:ext cx="45964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de-DE" altLang="zh-CN" sz="1800" dirty="0">
                <a:solidFill>
                  <a:schemeClr val="accent5">
                    <a:lumMod val="75000"/>
                  </a:schemeClr>
                </a:solidFill>
              </a:rPr>
              <a:t>Multi-timescale variations of precipitation</a:t>
            </a:r>
          </a:p>
          <a:p>
            <a:endParaRPr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he precipitation anomaly changed to a positive phase after 1986">
            <a:extLst>
              <a:ext uri="{FF2B5EF4-FFF2-40B4-BE49-F238E27FC236}">
                <a16:creationId xmlns:a16="http://schemas.microsoft.com/office/drawing/2014/main" id="{1AED5569-5157-4CBE-9919-E516C88D349F}"/>
              </a:ext>
            </a:extLst>
          </p:cNvPr>
          <p:cNvSpPr txBox="1"/>
          <p:nvPr/>
        </p:nvSpPr>
        <p:spPr>
          <a:xfrm>
            <a:off x="117543" y="1294504"/>
            <a:ext cx="343622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1600" b="0" dirty="0">
                <a:solidFill>
                  <a:schemeClr val="accent2">
                    <a:lumMod val="50000"/>
                  </a:schemeClr>
                </a:solidFill>
              </a:rPr>
              <a:t>Nonlinear &amp; </a:t>
            </a:r>
            <a:r>
              <a:rPr lang="en-US" sz="1600" b="0" dirty="0" err="1">
                <a:solidFill>
                  <a:schemeClr val="accent2">
                    <a:lumMod val="50000"/>
                  </a:schemeClr>
                </a:solidFill>
              </a:rPr>
              <a:t>nonstationaly</a:t>
            </a:r>
            <a:r>
              <a:rPr lang="en-US" sz="1600" b="0" dirty="0">
                <a:solidFill>
                  <a:schemeClr val="accent2">
                    <a:lumMod val="50000"/>
                  </a:schemeClr>
                </a:solidFill>
              </a:rPr>
              <a:t> data</a:t>
            </a:r>
          </a:p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lang="en-US" sz="1600" b="0" dirty="0">
                <a:solidFill>
                  <a:schemeClr val="accent2">
                    <a:lumMod val="50000"/>
                  </a:schemeClr>
                </a:solidFill>
              </a:rPr>
              <a:t>Different feature-specific timescales</a:t>
            </a:r>
            <a:endParaRPr sz="1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03F139-052B-4654-9C9A-2A61ECBBF67A}"/>
              </a:ext>
            </a:extLst>
          </p:cNvPr>
          <p:cNvSpPr/>
          <p:nvPr/>
        </p:nvSpPr>
        <p:spPr>
          <a:xfrm>
            <a:off x="7605251" y="4035678"/>
            <a:ext cx="1421206" cy="13849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1C1D1E"/>
                </a:solidFill>
                <a:latin typeface="Open Sans"/>
              </a:rPr>
              <a:t>the decadal signals with periods of more than 20 years are treated as multi-decadal variability (MDV)</a:t>
            </a:r>
            <a:endParaRPr lang="zh-CN" altLang="en-US" sz="1200" b="1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-1156" y="21114"/>
            <a:ext cx="7653707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360363" indent="-360363" defTabSz="658368">
              <a:defRPr sz="3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 </a:t>
            </a:r>
            <a:r>
              <a:rPr lang="en-US" dirty="0"/>
              <a:t>Association between a</a:t>
            </a:r>
            <a:r>
              <a:rPr dirty="0"/>
              <a:t>tmospheric circulation </a:t>
            </a:r>
            <a:r>
              <a:rPr lang="en-US" dirty="0"/>
              <a:t>and       precipitation (in winter)</a:t>
            </a:r>
            <a:br>
              <a:rPr dirty="0"/>
            </a:br>
            <a:endParaRPr dirty="0"/>
          </a:p>
        </p:txBody>
      </p:sp>
      <p:pic>
        <p:nvPicPr>
          <p:cNvPr id="141" name="Picture 1" descr="Picture 1"/>
          <p:cNvPicPr>
            <a:picLocks noChangeAspect="1"/>
          </p:cNvPicPr>
          <p:nvPr/>
        </p:nvPicPr>
        <p:blipFill rotWithShape="1">
          <a:blip r:embed="rId3"/>
          <a:srcRect l="1947" r="1980"/>
          <a:stretch/>
        </p:blipFill>
        <p:spPr>
          <a:xfrm>
            <a:off x="163781" y="4092565"/>
            <a:ext cx="8894401" cy="1759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9" y="918639"/>
            <a:ext cx="6660090" cy="298741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矩形 2"/>
          <p:cNvSpPr txBox="1"/>
          <p:nvPr/>
        </p:nvSpPr>
        <p:spPr>
          <a:xfrm>
            <a:off x="6829671" y="1744639"/>
            <a:ext cx="203393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</a:rPr>
              <a:t>significantly positive correlation with winter precipitation and  EATL/WRUS</a:t>
            </a:r>
            <a:endParaRPr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8" name="矩形 2"/>
          <p:cNvSpPr txBox="1"/>
          <p:nvPr/>
        </p:nvSpPr>
        <p:spPr>
          <a:xfrm>
            <a:off x="-1156" y="6083422"/>
            <a:ext cx="90537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1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accent2">
                    <a:lumMod val="50000"/>
                  </a:schemeClr>
                </a:solidFill>
              </a:rPr>
              <a:t>The regression pattern of the 500 </a:t>
            </a:r>
            <a:r>
              <a:rPr lang="en-US" altLang="zh-CN" sz="1800" b="0" dirty="0" err="1">
                <a:solidFill>
                  <a:schemeClr val="accent2">
                    <a:lumMod val="50000"/>
                  </a:schemeClr>
                </a:solidFill>
              </a:rPr>
              <a:t>hPa</a:t>
            </a:r>
            <a:r>
              <a:rPr lang="en-US" altLang="zh-CN" sz="1800" b="0" dirty="0">
                <a:solidFill>
                  <a:schemeClr val="accent2">
                    <a:lumMod val="50000"/>
                  </a:schemeClr>
                </a:solidFill>
              </a:rPr>
              <a:t> geopotential height anomaly and 700 </a:t>
            </a:r>
            <a:r>
              <a:rPr lang="en-US" altLang="zh-CN" sz="1800" b="0" dirty="0" err="1">
                <a:solidFill>
                  <a:schemeClr val="accent2">
                    <a:lumMod val="50000"/>
                  </a:schemeClr>
                </a:solidFill>
              </a:rPr>
              <a:t>hPa</a:t>
            </a:r>
            <a:r>
              <a:rPr lang="en-US" altLang="zh-CN" sz="1800" b="0" dirty="0">
                <a:solidFill>
                  <a:schemeClr val="accent2">
                    <a:lumMod val="50000"/>
                  </a:schemeClr>
                </a:solidFill>
              </a:rPr>
              <a:t> horizontal wind anomaly onto winter precipitation anomaly reflect the EATL/WRUS pattern </a:t>
            </a:r>
            <a:endParaRPr sz="1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0" name="椭圆形"/>
          <p:cNvSpPr/>
          <p:nvPr/>
        </p:nvSpPr>
        <p:spPr>
          <a:xfrm>
            <a:off x="4526456" y="4906322"/>
            <a:ext cx="1346024" cy="935678"/>
          </a:xfrm>
          <a:prstGeom prst="ellipse">
            <a:avLst/>
          </a:prstGeom>
          <a:ln w="50800">
            <a:solidFill>
              <a:srgbClr val="AD5B24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-1156" y="21114"/>
            <a:ext cx="8190116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 defTabSz="658368">
              <a:defRPr sz="3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/>
              <a:t>3. Association between atmospheric circulation and       precipitation (in winter)</a:t>
            </a:r>
            <a:br>
              <a:rPr sz="2700" dirty="0"/>
            </a:br>
            <a:endParaRPr sz="27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7FCAA3-6A45-4BA4-8B5C-BFF97C98B059}"/>
              </a:ext>
            </a:extLst>
          </p:cNvPr>
          <p:cNvSpPr/>
          <p:nvPr/>
        </p:nvSpPr>
        <p:spPr>
          <a:xfrm>
            <a:off x="-1156" y="5940602"/>
            <a:ext cx="8998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Period with dry conditions in winter before1988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Period with humid conditions from 1989 to 2013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MDV of EATL/WRUS as well shows a shift in 1988 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3C51D9-D298-40AE-A54E-634902AA38E0}"/>
              </a:ext>
            </a:extLst>
          </p:cNvPr>
          <p:cNvSpPr txBox="1"/>
          <p:nvPr/>
        </p:nvSpPr>
        <p:spPr>
          <a:xfrm>
            <a:off x="7351642" y="2255228"/>
            <a:ext cx="163169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cs typeface="Times New Roman" panose="02020603050405020304" pitchFamily="18" charset="0"/>
                <a:sym typeface="Calibri"/>
              </a:rPr>
              <a:t>Time series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cs typeface="Times New Roman" panose="02020603050405020304" pitchFamily="18" charset="0"/>
                <a:sym typeface="Calibri"/>
              </a:rPr>
              <a:t>analysis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08DADCC-88FF-4FF1-9851-66C692F41984}"/>
              </a:ext>
            </a:extLst>
          </p:cNvPr>
          <p:cNvGrpSpPr/>
          <p:nvPr/>
        </p:nvGrpSpPr>
        <p:grpSpPr>
          <a:xfrm>
            <a:off x="748430" y="966407"/>
            <a:ext cx="6351881" cy="4805808"/>
            <a:chOff x="748430" y="966407"/>
            <a:chExt cx="6351881" cy="480580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6A8504-98C6-46D9-8DC7-06CD54231A07}"/>
                </a:ext>
              </a:extLst>
            </p:cNvPr>
            <p:cNvGrpSpPr/>
            <p:nvPr/>
          </p:nvGrpSpPr>
          <p:grpSpPr>
            <a:xfrm>
              <a:off x="748430" y="1025399"/>
              <a:ext cx="6351881" cy="4746816"/>
              <a:chOff x="738598" y="1025399"/>
              <a:chExt cx="6351881" cy="4746816"/>
            </a:xfrm>
          </p:grpSpPr>
          <p:pic>
            <p:nvPicPr>
              <p:cNvPr id="143" name="图片 3" descr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598" y="1025399"/>
                <a:ext cx="6351881" cy="4746816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47" name="椭圆形"/>
              <p:cNvSpPr/>
              <p:nvPr/>
            </p:nvSpPr>
            <p:spPr>
              <a:xfrm>
                <a:off x="4128332" y="2707913"/>
                <a:ext cx="380888" cy="328897"/>
              </a:xfrm>
              <a:prstGeom prst="ellipse">
                <a:avLst/>
              </a:prstGeom>
              <a:ln w="50800">
                <a:solidFill>
                  <a:srgbClr val="AD5B24"/>
                </a:solidFill>
                <a:miter lim="400000"/>
              </a:ln>
            </p:spPr>
            <p:txBody>
              <a:bodyPr lIns="45719" rIns="45719" anchor="ctr"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B0BC2F-C2E1-4AD4-9E7B-2A768FF57CD9}"/>
                  </a:ext>
                </a:extLst>
              </p:cNvPr>
              <p:cNvSpPr txBox="1"/>
              <p:nvPr/>
            </p:nvSpPr>
            <p:spPr>
              <a:xfrm>
                <a:off x="4311066" y="3047910"/>
                <a:ext cx="374459" cy="261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0" u="none" strike="noStrike" cap="none" spc="0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1988</a:t>
                </a:r>
                <a:endParaRPr kumimoji="0" lang="zh-CN" altLang="en-US" sz="1100" b="1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  <p:sp>
          <p:nvSpPr>
            <p:cNvPr id="149" name="矩形 2"/>
            <p:cNvSpPr txBox="1"/>
            <p:nvPr/>
          </p:nvSpPr>
          <p:spPr>
            <a:xfrm>
              <a:off x="2545671" y="966407"/>
              <a:ext cx="3216031" cy="10772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13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altLang="zh-CN" sz="1600" dirty="0"/>
                <a:t>: M</a:t>
              </a:r>
              <a:r>
                <a:rPr sz="1600" dirty="0"/>
                <a:t>ulti-decadal variability. </a:t>
              </a:r>
            </a:p>
            <a:p>
              <a:pPr>
                <a:defRPr sz="13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lang="en-US" altLang="zh-CN" sz="1600" dirty="0"/>
            </a:p>
            <a:p>
              <a:pPr>
                <a:defRPr sz="13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altLang="zh-CN" sz="1600" dirty="0"/>
                <a:t>            : M</a:t>
              </a:r>
              <a:r>
                <a:rPr sz="1600" dirty="0"/>
                <a:t>ulti-decadal </a:t>
              </a:r>
              <a:endParaRPr lang="en-US" altLang="zh-CN" sz="1600" dirty="0"/>
            </a:p>
            <a:p>
              <a:pPr>
                <a:defRPr sz="13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altLang="zh-CN" sz="1600" dirty="0"/>
                <a:t>               </a:t>
              </a:r>
              <a:r>
                <a:rPr sz="1600" dirty="0"/>
                <a:t>change </a:t>
              </a:r>
            </a:p>
          </p:txBody>
        </p:sp>
      </p:grpSp>
      <p:sp>
        <p:nvSpPr>
          <p:cNvPr id="22" name="矩形 2">
            <a:extLst>
              <a:ext uri="{FF2B5EF4-FFF2-40B4-BE49-F238E27FC236}">
                <a16:creationId xmlns:a16="http://schemas.microsoft.com/office/drawing/2014/main" id="{16C2324F-4424-428F-A8FC-1E7AD80E3E4E}"/>
              </a:ext>
            </a:extLst>
          </p:cNvPr>
          <p:cNvSpPr txBox="1"/>
          <p:nvPr/>
        </p:nvSpPr>
        <p:spPr>
          <a:xfrm>
            <a:off x="-318747" y="5617436"/>
            <a:ext cx="39838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de-DE" altLang="zh-CN" sz="1800" dirty="0">
                <a:solidFill>
                  <a:schemeClr val="accent5">
                    <a:lumMod val="75000"/>
                  </a:schemeClr>
                </a:solidFill>
              </a:rPr>
              <a:t>Multi-decadal characteristics</a:t>
            </a:r>
          </a:p>
          <a:p>
            <a:endParaRPr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8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-1156" y="21114"/>
            <a:ext cx="8190116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 defTabSz="658368">
              <a:defRPr sz="3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/>
              <a:t>3. Association between atmospheric circulation and       precipitation (in winter)</a:t>
            </a:r>
            <a:br>
              <a:rPr sz="2700" dirty="0"/>
            </a:br>
            <a:endParaRPr sz="2700" dirty="0"/>
          </a:p>
        </p:txBody>
      </p:sp>
      <p:pic>
        <p:nvPicPr>
          <p:cNvPr id="144" name="图片 37" descr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1" y="1471664"/>
            <a:ext cx="4801437" cy="4887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图片 36" descr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27" y="1471664"/>
            <a:ext cx="3550969" cy="49548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BFFBAC5-1ACF-4BF2-AE01-38EFEC18B4F8}"/>
              </a:ext>
            </a:extLst>
          </p:cNvPr>
          <p:cNvSpPr/>
          <p:nvPr/>
        </p:nvSpPr>
        <p:spPr>
          <a:xfrm>
            <a:off x="1307013" y="3906955"/>
            <a:ext cx="225423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100000"/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altLang="zh-CN" sz="1400" dirty="0">
                <a:solidFill>
                  <a:schemeClr val="accent5">
                    <a:lumMod val="75000"/>
                  </a:schemeClr>
                </a:solidFill>
              </a:rPr>
              <a:t>(b) Period 2: 1989-2013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A3BE3E-35C3-4778-AD30-9573440D4953}"/>
              </a:ext>
            </a:extLst>
          </p:cNvPr>
          <p:cNvSpPr/>
          <p:nvPr/>
        </p:nvSpPr>
        <p:spPr>
          <a:xfrm>
            <a:off x="208909" y="6280708"/>
            <a:ext cx="3605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The meridional feature of EATL/WRUS enhanced in period 2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DCA8E2B-F72B-4E48-9DF7-B545C103D365}"/>
              </a:ext>
            </a:extLst>
          </p:cNvPr>
          <p:cNvSpPr/>
          <p:nvPr/>
        </p:nvSpPr>
        <p:spPr>
          <a:xfrm>
            <a:off x="1271047" y="1597615"/>
            <a:ext cx="242695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100000"/>
              <a:defRPr sz="13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altLang="zh-CN" sz="1400" dirty="0">
                <a:solidFill>
                  <a:schemeClr val="accent5">
                    <a:lumMod val="75000"/>
                  </a:schemeClr>
                </a:solidFill>
              </a:rPr>
              <a:t>(a) Period 1: 1950-1989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BBD190-9386-4AA6-9E3A-CD31CD58FC39}"/>
              </a:ext>
            </a:extLst>
          </p:cNvPr>
          <p:cNvSpPr/>
          <p:nvPr/>
        </p:nvSpPr>
        <p:spPr>
          <a:xfrm>
            <a:off x="5110480" y="6299152"/>
            <a:ext cx="4033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More water </a:t>
            </a:r>
            <a:r>
              <a:rPr lang="en-US" altLang="zh-CN" sz="16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vapour</a:t>
            </a:r>
            <a:r>
              <a:rPr lang="en-US" altLang="zh-CN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from low-latitude ocean areas to enter the Tianshan Mountains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8CDF0905-14FF-43B6-8FB4-447C59BB0D8C}"/>
              </a:ext>
            </a:extLst>
          </p:cNvPr>
          <p:cNvSpPr/>
          <p:nvPr/>
        </p:nvSpPr>
        <p:spPr>
          <a:xfrm>
            <a:off x="4064869" y="6358841"/>
            <a:ext cx="936188" cy="35446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CC6C51-644D-414E-8F44-D75C35E725BA}"/>
              </a:ext>
            </a:extLst>
          </p:cNvPr>
          <p:cNvSpPr txBox="1"/>
          <p:nvPr/>
        </p:nvSpPr>
        <p:spPr>
          <a:xfrm>
            <a:off x="3159759" y="798756"/>
            <a:ext cx="41105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Spatial</a:t>
            </a: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de-DE" sz="2400" b="0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pattern</a:t>
            </a: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de-DE" sz="2400" b="0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analysis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149DF0-43F4-4334-ABBB-840BCB117EA5}"/>
              </a:ext>
            </a:extLst>
          </p:cNvPr>
          <p:cNvSpPr txBox="1"/>
          <p:nvPr/>
        </p:nvSpPr>
        <p:spPr>
          <a:xfrm>
            <a:off x="1027720" y="1307349"/>
            <a:ext cx="36894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500 hPa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ph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&amp; 700 hPa wind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anomalies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4952DA-F1E7-4FC5-BF98-2F4D62BA7A3C}"/>
              </a:ext>
            </a:extLst>
          </p:cNvPr>
          <p:cNvSpPr txBox="1"/>
          <p:nvPr/>
        </p:nvSpPr>
        <p:spPr>
          <a:xfrm>
            <a:off x="6560900" y="1317181"/>
            <a:ext cx="11326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 err="1"/>
              <a:t>w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vf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&amp;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pwc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0127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99119" y="116631"/>
            <a:ext cx="7886701" cy="1325564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Summary and outlook</a:t>
            </a:r>
            <a:br>
              <a:rPr dirty="0"/>
            </a:br>
            <a:endParaRPr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126506-7708-41F3-84CD-172753F5B174}"/>
              </a:ext>
            </a:extLst>
          </p:cNvPr>
          <p:cNvSpPr/>
          <p:nvPr/>
        </p:nvSpPr>
        <p:spPr>
          <a:xfrm>
            <a:off x="0" y="1607260"/>
            <a:ext cx="9032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C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annual precipitation in the Tianshan Mountains has exhibited high-frequency variations with 3- and 6-year quasi-periods and low-frequency variations with 12- and, 27-year quasi-periods.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1C1D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1988, the enhanced meridional feature of the EATL/WRUS pattern causes water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low-latitude ocean areas to enter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Tianshan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Mountains.</a:t>
            </a:r>
          </a:p>
          <a:p>
            <a:pPr algn="just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[Apart from SCAND, SRP and EAP also impacted Tianshan summer precipitation during the different periods.] (not shown)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more detailed investigation of the association of Indian summer monsoon with Tianshan precipitation is worthy of further investigation.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relationships between ISM, ENSO, PDO and precipitation, as well as water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in sub-Tianshan regions will be the focus of follow-up studies.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内容占位符 2"/>
          <p:cNvSpPr txBox="1">
            <a:spLocks noGrp="1"/>
          </p:cNvSpPr>
          <p:nvPr>
            <p:ph type="body" idx="1"/>
          </p:nvPr>
        </p:nvSpPr>
        <p:spPr>
          <a:xfrm>
            <a:off x="633844" y="1828800"/>
            <a:ext cx="7886701" cy="435133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4" name="Picture 16" descr="Picture 16"/>
          <p:cNvPicPr>
            <a:picLocks noChangeAspect="1"/>
          </p:cNvPicPr>
          <p:nvPr/>
        </p:nvPicPr>
        <p:blipFill>
          <a:blip r:embed="rId2"/>
          <a:srcRect t="15556" b="21111"/>
          <a:stretch>
            <a:fillRect/>
          </a:stretch>
        </p:blipFill>
        <p:spPr>
          <a:xfrm>
            <a:off x="0" y="1525269"/>
            <a:ext cx="9144000" cy="43294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 6"/>
          <p:cNvGrpSpPr/>
          <p:nvPr/>
        </p:nvGrpSpPr>
        <p:grpSpPr>
          <a:xfrm>
            <a:off x="71438" y="5276849"/>
            <a:ext cx="1476376" cy="1512890"/>
            <a:chOff x="0" y="0"/>
            <a:chExt cx="1476375" cy="1512888"/>
          </a:xfrm>
        </p:grpSpPr>
        <p:pic>
          <p:nvPicPr>
            <p:cNvPr id="175" name="Picture 22" descr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476375" cy="1512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Oval 23"/>
            <p:cNvSpPr/>
            <p:nvPr/>
          </p:nvSpPr>
          <p:spPr>
            <a:xfrm rot="20981667">
              <a:off x="460375" y="436562"/>
              <a:ext cx="685801" cy="376239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000"/>
                </a:spcBef>
                <a:defRPr sz="2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8" name="Oval 18"/>
          <p:cNvSpPr/>
          <p:nvPr/>
        </p:nvSpPr>
        <p:spPr>
          <a:xfrm>
            <a:off x="2667000" y="2743200"/>
            <a:ext cx="4191000" cy="1828800"/>
          </a:xfrm>
          <a:prstGeom prst="ellips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6200" b="1" i="1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隶书"/>
                <a:ea typeface="隶书"/>
                <a:cs typeface="隶书"/>
                <a:sym typeface="隶书"/>
              </a:defRPr>
            </a:pPr>
            <a:endParaRPr/>
          </a:p>
        </p:txBody>
      </p:sp>
      <p:sp>
        <p:nvSpPr>
          <p:cNvPr id="179" name="Text Box 15"/>
          <p:cNvSpPr txBox="1"/>
          <p:nvPr/>
        </p:nvSpPr>
        <p:spPr>
          <a:xfrm>
            <a:off x="1879600" y="3068638"/>
            <a:ext cx="5892800" cy="959691"/>
          </a:xfrm>
          <a:prstGeom prst="rect">
            <a:avLst/>
          </a:prstGeom>
          <a:solidFill>
            <a:srgbClr val="B2B2B2">
              <a:alpha val="2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700"/>
              </a:spcBef>
              <a:defRPr sz="6200" b="1" i="1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787</Words>
  <Application>Microsoft Office PowerPoint</Application>
  <PresentationFormat>全屏显示(4:3)</PresentationFormat>
  <Paragraphs>110</Paragraphs>
  <Slides>11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Century Schoolbook L</vt:lpstr>
      <vt:lpstr>Open Sans</vt:lpstr>
      <vt:lpstr>隶书</vt:lpstr>
      <vt:lpstr>Arial</vt:lpstr>
      <vt:lpstr>Calibri</vt:lpstr>
      <vt:lpstr>Calibri Light</vt:lpstr>
      <vt:lpstr>Cambria Math</vt:lpstr>
      <vt:lpstr>Times New Roman</vt:lpstr>
      <vt:lpstr>Wingdings</vt:lpstr>
      <vt:lpstr>HDOfficeLightV0</vt:lpstr>
      <vt:lpstr>PowerPoint 演示文稿</vt:lpstr>
      <vt:lpstr>Study area, data</vt:lpstr>
      <vt:lpstr>1. Time series</vt:lpstr>
      <vt:lpstr>2. Method: the Ensemble Empirical Mode     Decomposition (EEMD)</vt:lpstr>
      <vt:lpstr>3. Association between atmospheric circulation and       precipitation (in winter) </vt:lpstr>
      <vt:lpstr>3. Association between atmospheric circulation and       precipitation (in winter) </vt:lpstr>
      <vt:lpstr>3. Association between atmospheric circulation and       precipitation (in winter) </vt:lpstr>
      <vt:lpstr>Summary and outlook </vt:lpstr>
      <vt:lpstr>PowerPoint 演示文稿</vt:lpstr>
      <vt:lpstr>4. Atmospheric circulation anomaly and the variability of summer precipitation </vt:lpstr>
      <vt:lpstr>4. Atmospheric circulation anomaly and the variability of summer precipitation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Christoph Schneider</dc:creator>
  <cp:lastModifiedBy>ge46gem</cp:lastModifiedBy>
  <cp:revision>27</cp:revision>
  <dcterms:modified xsi:type="dcterms:W3CDTF">2022-05-22T07:19:16Z</dcterms:modified>
</cp:coreProperties>
</file>