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62" autoAdjust="0"/>
  </p:normalViewPr>
  <p:slideViewPr>
    <p:cSldViewPr snapToGrid="0" showGuides="1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93CA5-9035-47C0-AFD5-9D69DC63ED53}" type="datetimeFigureOut">
              <a:rPr lang="en-US" smtClean="0"/>
              <a:t>22-May-22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D3121-7534-451F-A868-53C9AC0D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7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D3121-7534-451F-A868-53C9AC0D2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D3121-7534-451F-A868-53C9AC0D25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8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FFC8-053C-47BC-AC93-C198472A8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EC267-83E1-487E-A604-126766EE7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99C7F-E65E-4406-AEA9-FBF13158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E0-40B3-4FFD-8061-D9B0544BC097}" type="datetimeFigureOut">
              <a:rPr lang="en-US" smtClean="0"/>
              <a:t>22-May-22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787C7-42A8-45E9-82FF-FCA383A5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102D0-BD34-463F-B496-189FFC12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98-1E83-4703-92BA-6356B2A4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4121-BA26-42DD-B2FB-DC317584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9D0A4-04D8-4D10-9AEF-4E9178255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8D9FE-B556-4DFC-9999-91C70BF16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E0-40B3-4FFD-8061-D9B0544BC097}" type="datetimeFigureOut">
              <a:rPr lang="en-US" smtClean="0"/>
              <a:t>22-May-22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E9D2E-5CC2-48F5-85C3-9895D0A9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75130-6AC1-42F9-BE8C-8A97D841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98-1E83-4703-92BA-6356B2A4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6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D0D2C-321B-46A3-B29B-483ED7BD3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79C81-009A-4492-96C1-ABE19D955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BADFB-C628-4DE8-9A29-5C2A9669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E0-40B3-4FFD-8061-D9B0544BC097}" type="datetimeFigureOut">
              <a:rPr lang="en-US" smtClean="0"/>
              <a:t>22-May-22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4EE2B-DDAB-40BF-BB0B-AE5FDEAD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C3307-EF0F-4B99-A5D8-8D6C602C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98-1E83-4703-92BA-6356B2A4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494C-C321-4CC7-83B9-A16DEE43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246AF-98A3-40BB-8EB0-7B48828B8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F40EC-D53B-4BCA-9EE5-802B2021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E0-40B3-4FFD-8061-D9B0544BC097}" type="datetimeFigureOut">
              <a:rPr lang="en-US" smtClean="0"/>
              <a:t>22-May-22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95FBF-0EE6-4B1B-AC24-361D8021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17267-6765-4BC0-88A0-30BB90CB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98-1E83-4703-92BA-6356B2A4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9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5B1E-3C04-425F-81E9-0F2989A7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0712B-E12C-41C4-B0ED-CBD985FFE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D759F-C167-495C-BF8C-C5A4B066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E0-40B3-4FFD-8061-D9B0544BC097}" type="datetimeFigureOut">
              <a:rPr lang="en-US" smtClean="0"/>
              <a:t>22-May-22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201DB-E8B4-4659-895F-D65E87D0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2BA78-338B-4C3B-9EDB-63B434E4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98-1E83-4703-92BA-6356B2A4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2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52A7-00B6-4726-9978-E5C23BFA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A293-AC30-4912-9FEC-FC4A3656A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234AD-625D-49FA-B866-A3CAD531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51D0F-B3C3-496E-A5AF-3880792F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E0-40B3-4FFD-8061-D9B0544BC097}" type="datetimeFigureOut">
              <a:rPr lang="en-US" smtClean="0"/>
              <a:t>22-May-22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A7B90-12E1-404A-A48A-51095D23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58B17-C10C-4FF3-ADBF-65FE38D1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98-1E83-4703-92BA-6356B2A4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0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4CFD-B94A-4ABE-AF26-6D78422E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5033F-9689-4B2F-8568-2CB96436C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B79FA-B20E-4DC4-8F7C-AC9224B3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F4472-01FD-47B8-A07B-8EDA7F3AB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AA1EE-C8BA-4F64-A3E0-036AA986A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A880AF-4C88-4BD7-8841-53AACB90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E0-40B3-4FFD-8061-D9B0544BC097}" type="datetimeFigureOut">
              <a:rPr lang="en-US" smtClean="0"/>
              <a:t>22-May-22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6C192D-618B-433A-ABA0-A16941DA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1171BD-B660-44C3-80C2-56E77489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98-1E83-4703-92BA-6356B2A4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8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98E9-4D10-46FE-BCA6-6749F4EC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B5866-A831-4D17-BF7E-FC53BC70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E0-40B3-4FFD-8061-D9B0544BC097}" type="datetimeFigureOut">
              <a:rPr lang="en-US" smtClean="0"/>
              <a:t>22-May-22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3015A-EAB3-4A8D-A830-D58647A6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655FF-847F-4C92-ADCD-47D6C494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98-1E83-4703-92BA-6356B2A4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0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22614-CFA5-49C4-BF06-F848B02E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E0-40B3-4FFD-8061-D9B0544BC097}" type="datetimeFigureOut">
              <a:rPr lang="en-US" smtClean="0"/>
              <a:t>22-May-22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B0361-992A-4F3A-A37F-8277E2CC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BA23C-62DD-49E0-993C-B7024BAC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98-1E83-4703-92BA-6356B2A4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5F1A-5272-482A-A8FE-C27791CD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EB28-7318-4396-A3D5-93C7BE2CD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A4FAC-2B20-45A0-B3C4-930EBFD09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D126C-E24F-444E-912C-1A023303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E0-40B3-4FFD-8061-D9B0544BC097}" type="datetimeFigureOut">
              <a:rPr lang="en-US" smtClean="0"/>
              <a:t>22-May-22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A06FE-6075-47D6-8827-2BDBA2B1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4B7A2-7593-4E46-93B9-3A4A25B2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98-1E83-4703-92BA-6356B2A4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8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318E-D390-4BFF-9B93-E3F53F08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8F6327-4260-4F49-B1CA-D857812E4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17459-1A0A-4053-8A5C-49CA9146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B207D-27B7-49FD-9D14-0D6CABFD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E0-40B3-4FFD-8061-D9B0544BC097}" type="datetimeFigureOut">
              <a:rPr lang="en-US" smtClean="0"/>
              <a:t>22-May-22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CE581-83A1-483E-9E39-37D51BBA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987A4-4FEF-4F0B-8F88-47B0E93D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198-1E83-4703-92BA-6356B2A4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F4A82-ED3F-42DC-ACE1-BE5702D0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535F4-FA80-4481-9639-C42278C49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99CBC-3D45-4410-B6CF-15C6197F5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E13E0-40B3-4FFD-8061-D9B0544BC097}" type="datetimeFigureOut">
              <a:rPr lang="en-US" smtClean="0"/>
              <a:t>22-May-22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BDF43-A5CB-47DA-8A43-F6E0A5546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D8285-AD8C-4C47-837C-B14A7394E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3A198-1E83-4703-92BA-6356B2A4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4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4.tiff"/><Relationship Id="rId4" Type="http://schemas.openxmlformats.org/officeDocument/2006/relationships/image" Target="../media/image12.png"/><Relationship Id="rId9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4.tiff"/><Relationship Id="rId3" Type="http://schemas.openxmlformats.org/officeDocument/2006/relationships/image" Target="../media/image14.png"/><Relationship Id="rId12" Type="http://schemas.openxmlformats.org/officeDocument/2006/relationships/image" Target="../media/image16.png"/><Relationship Id="rId17" Type="http://schemas.openxmlformats.org/officeDocument/2006/relationships/image" Target="../media/image3.svg"/><Relationship Id="rId2" Type="http://schemas.openxmlformats.org/officeDocument/2006/relationships/image" Target="../media/image130.png"/><Relationship Id="rId16" Type="http://schemas.openxmlformats.org/officeDocument/2006/relationships/image" Target="../media/image2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15" Type="http://schemas.openxmlformats.org/officeDocument/2006/relationships/image" Target="../media/image1.png"/><Relationship Id="rId10" Type="http://schemas.openxmlformats.org/officeDocument/2006/relationships/image" Target="../media/image120.png"/><Relationship Id="rId1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18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29E5A-BDF7-4842-A13B-727CF540C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86" y="212324"/>
            <a:ext cx="1132803" cy="3301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81EA99D-55DA-4FD1-BD6E-E9021A20D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8780" y="72165"/>
            <a:ext cx="828687" cy="6568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F61CB8-5327-4154-8AAF-F0DDD590FE52}"/>
              </a:ext>
            </a:extLst>
          </p:cNvPr>
          <p:cNvSpPr/>
          <p:nvPr/>
        </p:nvSpPr>
        <p:spPr>
          <a:xfrm>
            <a:off x="3133203" y="6519445"/>
            <a:ext cx="7358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ITS2.7/AS5.2 – Machine Learning for Climate Science</a:t>
            </a:r>
            <a:endParaRPr lang="en-US" sz="1050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1E34033-2A83-41BD-8DED-62C0E5D5FE8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43067" y="1006121"/>
            <a:ext cx="850586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  <a:cs typeface="Arial" panose="020B0604020202020204" pitchFamily="34" charset="0"/>
              </a:rPr>
              <a:t>Developing an emergent constraint with network analysis and causal inference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A6D51-3AD6-450A-8E86-EB172EE1DF3D}"/>
              </a:ext>
            </a:extLst>
          </p:cNvPr>
          <p:cNvSpPr txBox="1"/>
          <p:nvPr/>
        </p:nvSpPr>
        <p:spPr>
          <a:xfrm>
            <a:off x="1120250" y="2061181"/>
            <a:ext cx="99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Lucile Ricard</a:t>
            </a:r>
            <a:r>
              <a:rPr lang="en-US" sz="1400" baseline="30000" dirty="0">
                <a:solidFill>
                  <a:srgbClr val="FF0000"/>
                </a:solidFill>
              </a:rPr>
              <a:t>1</a:t>
            </a:r>
            <a:r>
              <a:rPr lang="en-US" sz="1400" dirty="0">
                <a:solidFill>
                  <a:srgbClr val="FF0000"/>
                </a:solidFill>
              </a:rPr>
              <a:t>, Athanasios Nenes</a:t>
            </a:r>
            <a:r>
              <a:rPr lang="en-US" sz="1400" baseline="30000" dirty="0">
                <a:solidFill>
                  <a:srgbClr val="FF0000"/>
                </a:solidFill>
              </a:rPr>
              <a:t>1,2</a:t>
            </a:r>
            <a:r>
              <a:rPr lang="en-US" sz="1400" dirty="0">
                <a:solidFill>
                  <a:srgbClr val="FF0000"/>
                </a:solidFill>
              </a:rPr>
              <a:t>, Jakob Runge</a:t>
            </a:r>
            <a:r>
              <a:rPr lang="en-US" sz="1400" baseline="30000" dirty="0">
                <a:solidFill>
                  <a:srgbClr val="FF0000"/>
                </a:solidFill>
              </a:rPr>
              <a:t>3</a:t>
            </a:r>
            <a:r>
              <a:rPr lang="en-US" sz="1400" dirty="0">
                <a:solidFill>
                  <a:srgbClr val="FF0000"/>
                </a:solidFill>
              </a:rPr>
              <a:t>, Fabrizio Falasca</a:t>
            </a:r>
            <a:r>
              <a:rPr lang="en-US" sz="1400" baseline="30000" dirty="0">
                <a:solidFill>
                  <a:srgbClr val="FF0000"/>
                </a:solidFill>
              </a:rPr>
              <a:t>4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1CA075-03B8-4E78-9505-30884F39952A}"/>
              </a:ext>
            </a:extLst>
          </p:cNvPr>
          <p:cNvSpPr/>
          <p:nvPr/>
        </p:nvSpPr>
        <p:spPr>
          <a:xfrm>
            <a:off x="1064299" y="2472499"/>
            <a:ext cx="10442139" cy="451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Laboratory of Atmospheric Processes and their Impacts (LAPI), ENAC, EPFL, Lausanne, CH-1015, Switzerland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Institute of Chemical Engineering Sciences, Foundation for Research &amp; Technology-Hellas, Patras 26504, Greece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German Aerospace Center, Institute of Data Science, Jena 07745, Germany		                           (4)</a:t>
            </a:r>
            <a:r>
              <a:rPr lang="en-US" sz="800" dirty="0"/>
              <a:t>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Courant Institute of Mathematical Sciences, New York University (NYU), New York, USA</a:t>
            </a:r>
            <a:endParaRPr lang="en-US" sz="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379C3D-B83F-4314-B986-136A2246C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771" y="106795"/>
            <a:ext cx="1305778" cy="609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D41EB9-72BF-4BEF-8A18-8B1806C76A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03" y="30924"/>
            <a:ext cx="903669" cy="7553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E49917-7FCC-42FB-B57A-B01EAA2AE051}"/>
              </a:ext>
            </a:extLst>
          </p:cNvPr>
          <p:cNvSpPr txBox="1"/>
          <p:nvPr/>
        </p:nvSpPr>
        <p:spPr>
          <a:xfrm>
            <a:off x="11803490" y="6519445"/>
            <a:ext cx="38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C30D22-2E4D-43B1-8C93-88B74900ABA6}"/>
              </a:ext>
            </a:extLst>
          </p:cNvPr>
          <p:cNvSpPr txBox="1"/>
          <p:nvPr/>
        </p:nvSpPr>
        <p:spPr>
          <a:xfrm>
            <a:off x="576860" y="3372648"/>
            <a:ext cx="9514900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Research objective: to </a:t>
            </a:r>
            <a:r>
              <a:rPr lang="en-US" sz="2400" b="1" u="sng" dirty="0">
                <a:solidFill>
                  <a:srgbClr val="0070C0"/>
                </a:solidFill>
              </a:rPr>
              <a:t>constrain climate sensitivity</a:t>
            </a:r>
            <a:r>
              <a:rPr lang="en-US" sz="2400" b="1" dirty="0">
                <a:solidFill>
                  <a:srgbClr val="0070C0"/>
                </a:solidFill>
              </a:rPr>
              <a:t>,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the global mean temperature response to a doubled amount of CO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endParaRPr lang="en-US" sz="2000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EDE802-F7C9-4886-B92D-C7B439125C4F}"/>
              </a:ext>
            </a:extLst>
          </p:cNvPr>
          <p:cNvSpPr txBox="1"/>
          <p:nvPr/>
        </p:nvSpPr>
        <p:spPr>
          <a:xfrm>
            <a:off x="448596" y="4305056"/>
            <a:ext cx="6812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Equilibrium Climate Sensitivity (</a:t>
            </a:r>
            <a:r>
              <a:rPr lang="en-US" sz="1400" b="1" dirty="0"/>
              <a:t>ECS</a:t>
            </a:r>
            <a:r>
              <a:rPr lang="en-US" sz="1400" dirty="0"/>
              <a:t>) : </a:t>
            </a:r>
            <a:r>
              <a:rPr lang="el-GR" sz="1400" dirty="0"/>
              <a:t>Δ</a:t>
            </a:r>
            <a:r>
              <a:rPr lang="en-US" sz="1400" dirty="0"/>
              <a:t>T at equilibrium after 2xCO</a:t>
            </a:r>
            <a:r>
              <a:rPr lang="en-US" sz="1400" baseline="-250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Transient Climate Response (</a:t>
            </a:r>
            <a:r>
              <a:rPr lang="en-US" sz="1400" b="1" dirty="0"/>
              <a:t>TCR</a:t>
            </a:r>
            <a:r>
              <a:rPr lang="en-US" sz="1400" dirty="0"/>
              <a:t>) : </a:t>
            </a:r>
            <a:r>
              <a:rPr lang="el-GR" sz="1400" dirty="0"/>
              <a:t>Δ</a:t>
            </a:r>
            <a:r>
              <a:rPr lang="en-US" sz="1400" dirty="0"/>
              <a:t>T after 1%/year increase in CO</a:t>
            </a:r>
            <a:r>
              <a:rPr lang="en-US" sz="1400" baseline="-25000" dirty="0"/>
              <a:t>2</a:t>
            </a:r>
            <a:r>
              <a:rPr lang="en-US" sz="1400" dirty="0"/>
              <a:t> for 70 years</a:t>
            </a:r>
            <a:endParaRPr lang="en-US" sz="14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5814273-40DC-4AD5-9CEF-DE00DBFF8E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649" y="3429000"/>
            <a:ext cx="4597292" cy="25307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BAD374-EC7B-4206-8560-4B3CB102AC19}"/>
              </a:ext>
            </a:extLst>
          </p:cNvPr>
          <p:cNvSpPr txBox="1"/>
          <p:nvPr/>
        </p:nvSpPr>
        <p:spPr>
          <a:xfrm>
            <a:off x="8000994" y="6016052"/>
            <a:ext cx="2766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70C0"/>
                </a:solidFill>
              </a:rPr>
              <a:t>Meehl et al., 2020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0460A2F-1188-4DB1-BF6A-D3103D7EA853}"/>
              </a:ext>
            </a:extLst>
          </p:cNvPr>
          <p:cNvCxnSpPr>
            <a:cxnSpLocks/>
          </p:cNvCxnSpPr>
          <p:nvPr/>
        </p:nvCxnSpPr>
        <p:spPr>
          <a:xfrm flipH="1" flipV="1">
            <a:off x="10660380" y="4928974"/>
            <a:ext cx="259080" cy="4583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7A847D7-8AD4-48B8-8672-0222E54B855B}"/>
              </a:ext>
            </a:extLst>
          </p:cNvPr>
          <p:cNvSpPr txBox="1"/>
          <p:nvPr/>
        </p:nvSpPr>
        <p:spPr>
          <a:xfrm>
            <a:off x="10919460" y="5436380"/>
            <a:ext cx="149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Larger spread and higher values in CMIP6 models </a:t>
            </a:r>
          </a:p>
          <a:p>
            <a:endParaRPr lang="en-US" sz="12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A72694-6BED-4046-B262-0DA3A40E1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20" y="156547"/>
            <a:ext cx="1450032" cy="490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198A43-4233-4F0C-9636-E27BC914DBDF}"/>
              </a:ext>
            </a:extLst>
          </p:cNvPr>
          <p:cNvSpPr/>
          <p:nvPr/>
        </p:nvSpPr>
        <p:spPr>
          <a:xfrm>
            <a:off x="2262110" y="6055045"/>
            <a:ext cx="22491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i="1" dirty="0"/>
              <a:t>This research receives funding from the European Union’s Horizon 2020 research and innovation </a:t>
            </a:r>
            <a:r>
              <a:rPr lang="en-US" sz="900" i="1" dirty="0" err="1"/>
              <a:t>programme</a:t>
            </a:r>
            <a:r>
              <a:rPr lang="en-US" sz="900" i="1" dirty="0"/>
              <a:t> under Marie </a:t>
            </a:r>
            <a:r>
              <a:rPr lang="en-US" sz="900" i="1" dirty="0" err="1"/>
              <a:t>Skłodowska</a:t>
            </a:r>
            <a:r>
              <a:rPr lang="en-US" sz="900" i="1" dirty="0"/>
              <a:t>-Curie grant agreement No 860100 (</a:t>
            </a:r>
            <a:r>
              <a:rPr lang="en-US" sz="900" i="1" dirty="0" err="1"/>
              <a:t>iMIRACLI</a:t>
            </a:r>
            <a:r>
              <a:rPr lang="en-US" sz="900" i="1" dirty="0"/>
              <a:t>)</a:t>
            </a:r>
            <a:endParaRPr lang="en-US" sz="900" dirty="0"/>
          </a:p>
        </p:txBody>
      </p:sp>
      <p:pic>
        <p:nvPicPr>
          <p:cNvPr id="1026" name="Picture 2" descr="Fichier:Flag of Europe.svg — Wikipédia">
            <a:extLst>
              <a:ext uri="{FF2B5EF4-FFF2-40B4-BE49-F238E27FC236}">
                <a16:creationId xmlns:a16="http://schemas.microsoft.com/office/drawing/2014/main" id="{CAE9567E-46FD-4D12-8A43-1735623F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8" y="6092794"/>
            <a:ext cx="1026122" cy="68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8D6068B-A13A-4DFE-B950-CAA3FA01EF5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12268" r="12731" b="9271"/>
          <a:stretch/>
        </p:blipFill>
        <p:spPr>
          <a:xfrm>
            <a:off x="1206035" y="6069037"/>
            <a:ext cx="903669" cy="7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3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D1112C-C06C-47AE-9295-4E7ECBB7C884}"/>
              </a:ext>
            </a:extLst>
          </p:cNvPr>
          <p:cNvSpPr/>
          <p:nvPr/>
        </p:nvSpPr>
        <p:spPr>
          <a:xfrm>
            <a:off x="2789108" y="6519445"/>
            <a:ext cx="7358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ITS2.7/AS5.2 – Machine Learning for Climate Science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14D32-A6C3-48EA-8872-D73FCB0CAC38}"/>
              </a:ext>
            </a:extLst>
          </p:cNvPr>
          <p:cNvSpPr txBox="1"/>
          <p:nvPr/>
        </p:nvSpPr>
        <p:spPr>
          <a:xfrm>
            <a:off x="11803490" y="6519445"/>
            <a:ext cx="38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94D3DD-98C9-4029-92F4-DF8C5B9F1B6A}"/>
              </a:ext>
            </a:extLst>
          </p:cNvPr>
          <p:cNvSpPr/>
          <p:nvPr/>
        </p:nvSpPr>
        <p:spPr>
          <a:xfrm>
            <a:off x="-504887" y="6539625"/>
            <a:ext cx="1906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EGU 2022</a:t>
            </a:r>
            <a:endParaRPr 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6E2A9-E763-45D1-BA33-FCC96F238CCD}"/>
              </a:ext>
            </a:extLst>
          </p:cNvPr>
          <p:cNvSpPr txBox="1"/>
          <p:nvPr/>
        </p:nvSpPr>
        <p:spPr>
          <a:xfrm>
            <a:off x="5803753" y="1880700"/>
            <a:ext cx="3385113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CC99"/>
                </a:solidFill>
              </a:rPr>
              <a:t>Observations and reanalysis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HadISST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COBEv2 </a:t>
            </a:r>
          </a:p>
          <a:p>
            <a:endParaRPr lang="en-US" sz="2000" dirty="0"/>
          </a:p>
          <a:p>
            <a:r>
              <a:rPr lang="en-US" b="1" i="1" dirty="0">
                <a:solidFill>
                  <a:srgbClr val="00CC99"/>
                </a:solidFill>
              </a:rPr>
              <a:t>“ground truth”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CEFE2F6B-5C80-4906-85AB-69EBEA4EB38B}"/>
              </a:ext>
            </a:extLst>
          </p:cNvPr>
          <p:cNvSpPr/>
          <p:nvPr/>
        </p:nvSpPr>
        <p:spPr>
          <a:xfrm>
            <a:off x="8692861" y="2517809"/>
            <a:ext cx="1058164" cy="307778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Overview of the Coupled Model Intercomparison Project Phase 6 (CMIP6)  Experimental Design and Organization">
            <a:extLst>
              <a:ext uri="{FF2B5EF4-FFF2-40B4-BE49-F238E27FC236}">
                <a16:creationId xmlns:a16="http://schemas.microsoft.com/office/drawing/2014/main" id="{56CCE88E-6B4D-4687-B03D-E2CAE69C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900" y="2487636"/>
            <a:ext cx="1848977" cy="8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AF4BA6-CD2D-4B10-81E2-87008800831A}"/>
              </a:ext>
            </a:extLst>
          </p:cNvPr>
          <p:cNvSpPr txBox="1"/>
          <p:nvPr/>
        </p:nvSpPr>
        <p:spPr>
          <a:xfrm>
            <a:off x="508423" y="2100300"/>
            <a:ext cx="4783273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Monthly </a:t>
            </a:r>
            <a:r>
              <a:rPr lang="en-US" sz="1600" b="1" dirty="0"/>
              <a:t>Sea Surface Temperature </a:t>
            </a:r>
            <a:r>
              <a:rPr lang="en-US" sz="1600" dirty="0"/>
              <a:t>(SST) anomalies</a:t>
            </a:r>
          </a:p>
          <a:p>
            <a:r>
              <a:rPr lang="en-US" sz="1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Historical period : 1975-2014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Tropics and subtropics : from 60°S to 60°N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0BC5DC-D5B1-4ECC-9700-C702067A2B2A}"/>
              </a:ext>
            </a:extLst>
          </p:cNvPr>
          <p:cNvSpPr txBox="1"/>
          <p:nvPr/>
        </p:nvSpPr>
        <p:spPr>
          <a:xfrm>
            <a:off x="9993900" y="1806650"/>
            <a:ext cx="338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baseline="-25000" dirty="0">
                <a:solidFill>
                  <a:srgbClr val="00CC99"/>
                </a:solidFill>
              </a:rPr>
              <a:t>21 climate models</a:t>
            </a:r>
          </a:p>
          <a:p>
            <a:r>
              <a:rPr lang="en-US" sz="2800" b="1" i="1" baseline="-25000" dirty="0">
                <a:solidFill>
                  <a:srgbClr val="00CC99"/>
                </a:solidFill>
              </a:rPr>
              <a:t>172 simulations</a:t>
            </a:r>
          </a:p>
          <a:p>
            <a:endParaRPr lang="en-US" sz="2800" baseline="-25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0F07AF-8967-4C08-907B-4F3E1CC952A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/>
          <a:stretch/>
        </p:blipFill>
        <p:spPr>
          <a:xfrm>
            <a:off x="4520600" y="4331782"/>
            <a:ext cx="3275085" cy="15020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3C8ECA-B94C-4D5C-B640-ACFD4D5D085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6" r="5512" b="5359"/>
          <a:stretch/>
        </p:blipFill>
        <p:spPr bwMode="auto">
          <a:xfrm>
            <a:off x="9276211" y="4150293"/>
            <a:ext cx="2396380" cy="1809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E13F8D-A85A-413C-A8A8-6DEA1361414B}"/>
              </a:ext>
            </a:extLst>
          </p:cNvPr>
          <p:cNvCxnSpPr>
            <a:cxnSpLocks/>
          </p:cNvCxnSpPr>
          <p:nvPr/>
        </p:nvCxnSpPr>
        <p:spPr>
          <a:xfrm>
            <a:off x="7973469" y="4986316"/>
            <a:ext cx="1007601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58A7E4-9F03-430E-9290-44C78BC8F433}"/>
              </a:ext>
            </a:extLst>
          </p:cNvPr>
          <p:cNvCxnSpPr>
            <a:cxnSpLocks/>
          </p:cNvCxnSpPr>
          <p:nvPr/>
        </p:nvCxnSpPr>
        <p:spPr>
          <a:xfrm>
            <a:off x="3420785" y="4993936"/>
            <a:ext cx="924436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A044236-50E2-4FD9-9FEA-1FA7FBA24740}"/>
              </a:ext>
            </a:extLst>
          </p:cNvPr>
          <p:cNvSpPr txBox="1"/>
          <p:nvPr/>
        </p:nvSpPr>
        <p:spPr>
          <a:xfrm>
            <a:off x="5517738" y="3917048"/>
            <a:ext cx="1485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baseline="-25000" dirty="0">
                <a:solidFill>
                  <a:srgbClr val="0070C0"/>
                </a:solidFill>
              </a:rPr>
              <a:t>domain map</a:t>
            </a:r>
            <a:endParaRPr lang="en-US" sz="2400" i="1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0CFA0E-B766-45A3-B196-B7BFE9B145A6}"/>
              </a:ext>
            </a:extLst>
          </p:cNvPr>
          <p:cNvSpPr txBox="1"/>
          <p:nvPr/>
        </p:nvSpPr>
        <p:spPr>
          <a:xfrm>
            <a:off x="9943204" y="3687642"/>
            <a:ext cx="1485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baseline="-25000" dirty="0">
                <a:solidFill>
                  <a:srgbClr val="0070C0"/>
                </a:solidFill>
              </a:rPr>
              <a:t>causal graph</a:t>
            </a:r>
            <a:endParaRPr lang="en-US" sz="2400" i="1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08E430-09BD-47E8-9139-B69CF7D2530A}"/>
              </a:ext>
            </a:extLst>
          </p:cNvPr>
          <p:cNvSpPr txBox="1"/>
          <p:nvPr/>
        </p:nvSpPr>
        <p:spPr>
          <a:xfrm>
            <a:off x="624167" y="3907351"/>
            <a:ext cx="2532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-25000" dirty="0">
                <a:solidFill>
                  <a:srgbClr val="0070C0"/>
                </a:solidFill>
              </a:rPr>
              <a:t>original 3D climate field</a:t>
            </a:r>
            <a:endParaRPr lang="en-US" sz="2400" i="1" baseline="-250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6CA2CEB-FD83-4DD7-961C-F69C2E2186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0394" r="8498" b="6556"/>
          <a:stretch/>
        </p:blipFill>
        <p:spPr>
          <a:xfrm>
            <a:off x="327071" y="4335767"/>
            <a:ext cx="2976500" cy="14382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1D50826-A665-4DFC-A63D-7008EE0930B3}"/>
              </a:ext>
            </a:extLst>
          </p:cNvPr>
          <p:cNvSpPr txBox="1"/>
          <p:nvPr/>
        </p:nvSpPr>
        <p:spPr>
          <a:xfrm>
            <a:off x="3420785" y="4303923"/>
            <a:ext cx="148549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baseline="-25000" dirty="0">
                <a:solidFill>
                  <a:schemeClr val="bg2">
                    <a:lumMod val="50000"/>
                  </a:schemeClr>
                </a:solidFill>
              </a:rPr>
              <a:t>Dimension reduction</a:t>
            </a:r>
            <a:endParaRPr lang="en-US" sz="20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B9658A-2159-4183-BAD6-0C9AA6D3C685}"/>
              </a:ext>
            </a:extLst>
          </p:cNvPr>
          <p:cNvSpPr txBox="1"/>
          <p:nvPr/>
        </p:nvSpPr>
        <p:spPr>
          <a:xfrm>
            <a:off x="7904889" y="4301922"/>
            <a:ext cx="140317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baseline="-25000" dirty="0">
                <a:solidFill>
                  <a:schemeClr val="bg2">
                    <a:lumMod val="50000"/>
                  </a:schemeClr>
                </a:solidFill>
              </a:rPr>
              <a:t>Causal discovery algorithm</a:t>
            </a:r>
            <a:endParaRPr lang="en-US" sz="20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52DB6E-2E1C-4E38-BABC-934AB1EBA43E}"/>
              </a:ext>
            </a:extLst>
          </p:cNvPr>
          <p:cNvSpPr txBox="1"/>
          <p:nvPr/>
        </p:nvSpPr>
        <p:spPr>
          <a:xfrm>
            <a:off x="3420784" y="5120387"/>
            <a:ext cx="148549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baseline="-25000" dirty="0">
                <a:solidFill>
                  <a:schemeClr val="bg2">
                    <a:lumMod val="50000"/>
                  </a:schemeClr>
                </a:solidFill>
              </a:rPr>
              <a:t>δ</a:t>
            </a:r>
            <a:r>
              <a:rPr lang="en-US" sz="2000" b="1" i="1" baseline="-25000" dirty="0">
                <a:solidFill>
                  <a:schemeClr val="bg2">
                    <a:lumMod val="50000"/>
                  </a:schemeClr>
                </a:solidFill>
              </a:rPr>
              <a:t>-MAPS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DF129E-C2EB-49B3-8DBF-30796BEE7ED8}"/>
              </a:ext>
            </a:extLst>
          </p:cNvPr>
          <p:cNvSpPr txBox="1"/>
          <p:nvPr/>
        </p:nvSpPr>
        <p:spPr>
          <a:xfrm>
            <a:off x="7971064" y="5110414"/>
            <a:ext cx="148549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baseline="-25000" dirty="0">
                <a:solidFill>
                  <a:schemeClr val="bg2">
                    <a:lumMod val="50000"/>
                  </a:schemeClr>
                </a:solidFill>
              </a:rPr>
              <a:t>PCMCI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5744D-8AA2-4DF6-B9DE-B4362E66B8B6}"/>
              </a:ext>
            </a:extLst>
          </p:cNvPr>
          <p:cNvSpPr txBox="1"/>
          <p:nvPr/>
        </p:nvSpPr>
        <p:spPr>
          <a:xfrm>
            <a:off x="624167" y="968447"/>
            <a:ext cx="6339834" cy="10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</a:rPr>
              <a:t>δ</a:t>
            </a:r>
            <a:r>
              <a:rPr lang="en-US" sz="2800" b="1" dirty="0">
                <a:solidFill>
                  <a:srgbClr val="0070C0"/>
                </a:solidFill>
              </a:rPr>
              <a:t>-MAPS and PCMCI</a:t>
            </a:r>
          </a:p>
          <a:p>
            <a:r>
              <a:rPr lang="en-US" b="1" dirty="0">
                <a:solidFill>
                  <a:srgbClr val="0070C0"/>
                </a:solidFill>
              </a:rPr>
              <a:t>From large &amp; complex spatiotemporal datasets to networks </a:t>
            </a: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66B0DFE-F821-4EA5-AADC-4E9245103CFA}"/>
              </a:ext>
            </a:extLst>
          </p:cNvPr>
          <p:cNvSpPr/>
          <p:nvPr/>
        </p:nvSpPr>
        <p:spPr>
          <a:xfrm>
            <a:off x="8908647" y="6052382"/>
            <a:ext cx="341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i="1" dirty="0">
                <a:solidFill>
                  <a:schemeClr val="accent1"/>
                </a:solidFill>
              </a:rPr>
              <a:t>contain the «essence» of the field </a:t>
            </a:r>
            <a:endParaRPr lang="en-US" i="1" dirty="0">
              <a:solidFill>
                <a:schemeClr val="accent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F3810E8-77FB-49DD-8084-DBA483D0F3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12268" r="12731" b="9271"/>
          <a:stretch/>
        </p:blipFill>
        <p:spPr>
          <a:xfrm>
            <a:off x="8732447" y="49757"/>
            <a:ext cx="903669" cy="7795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EA1CEB9-E18F-433F-A054-CEBEA395CB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7" y="236256"/>
            <a:ext cx="1132803" cy="330106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3B75D915-C9BD-4593-ADB3-F3D9101348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75576" y="72165"/>
            <a:ext cx="828687" cy="6568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ADD3C84-D4E5-4C3A-AFE5-A3A83A66A7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5216" y="68791"/>
            <a:ext cx="1305778" cy="60936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F67B779-6955-488D-AB25-DAEC6DE7D8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00" y="49757"/>
            <a:ext cx="903669" cy="75531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D67E9D3-510C-4341-AF4C-8BD08B2E18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36" y="156547"/>
            <a:ext cx="1450032" cy="4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D1112C-C06C-47AE-9295-4E7ECBB7C884}"/>
              </a:ext>
            </a:extLst>
          </p:cNvPr>
          <p:cNvSpPr/>
          <p:nvPr/>
        </p:nvSpPr>
        <p:spPr>
          <a:xfrm>
            <a:off x="2256734" y="6550223"/>
            <a:ext cx="7358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ITS2.7/AS5.2 – Machine Learning for Climate Science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14D32-A6C3-48EA-8872-D73FCB0CAC38}"/>
              </a:ext>
            </a:extLst>
          </p:cNvPr>
          <p:cNvSpPr txBox="1"/>
          <p:nvPr/>
        </p:nvSpPr>
        <p:spPr>
          <a:xfrm>
            <a:off x="11803490" y="6519445"/>
            <a:ext cx="38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A52F43-D619-4AF6-AF6A-FFC158500339}"/>
              </a:ext>
            </a:extLst>
          </p:cNvPr>
          <p:cNvSpPr/>
          <p:nvPr/>
        </p:nvSpPr>
        <p:spPr>
          <a:xfrm>
            <a:off x="-504887" y="6539625"/>
            <a:ext cx="1906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EGU 2022</a:t>
            </a:r>
            <a:endParaRPr 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B2571F-4712-49E4-840E-23E93F5F301A}"/>
              </a:ext>
            </a:extLst>
          </p:cNvPr>
          <p:cNvSpPr txBox="1"/>
          <p:nvPr/>
        </p:nvSpPr>
        <p:spPr>
          <a:xfrm>
            <a:off x="604367" y="1087526"/>
            <a:ext cx="2904204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 set of metrics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E13BB-5B61-47A6-ACD5-62F4EAFD4B2B}"/>
              </a:ext>
            </a:extLst>
          </p:cNvPr>
          <p:cNvSpPr txBox="1"/>
          <p:nvPr/>
        </p:nvSpPr>
        <p:spPr>
          <a:xfrm>
            <a:off x="4069679" y="1764200"/>
            <a:ext cx="3608084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With weighting scheme ClimWIP</a:t>
            </a:r>
            <a:r>
              <a:rPr lang="en-US" sz="1600" b="1" dirty="0">
                <a:solidFill>
                  <a:srgbClr val="FF0000"/>
                </a:solidFill>
              </a:rPr>
              <a:t> 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(Knutti et al., 2017) 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B7E299D-C560-4502-9606-AEE006C77D5F}"/>
              </a:ext>
            </a:extLst>
          </p:cNvPr>
          <p:cNvCxnSpPr>
            <a:cxnSpLocks/>
          </p:cNvCxnSpPr>
          <p:nvPr/>
        </p:nvCxnSpPr>
        <p:spPr>
          <a:xfrm>
            <a:off x="3301835" y="1371311"/>
            <a:ext cx="10714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635D8C-6FBE-4E73-8243-A93ED4BFE675}"/>
              </a:ext>
            </a:extLst>
          </p:cNvPr>
          <p:cNvSpPr txBox="1"/>
          <p:nvPr/>
        </p:nvSpPr>
        <p:spPr>
          <a:xfrm>
            <a:off x="4099426" y="4690466"/>
            <a:ext cx="504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baseline="-25000" dirty="0">
                <a:solidFill>
                  <a:srgbClr val="0070C0"/>
                </a:solidFill>
              </a:rPr>
              <a:t>Performance weights </a:t>
            </a:r>
            <a:endParaRPr lang="en-US" sz="24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2B2033-05B4-46D3-BFAF-CAFEC7AC8925}"/>
                  </a:ext>
                </a:extLst>
              </p:cNvPr>
              <p:cNvSpPr txBox="1"/>
              <p:nvPr/>
            </p:nvSpPr>
            <p:spPr>
              <a:xfrm>
                <a:off x="4172984" y="3555537"/>
                <a:ext cx="1937133" cy="95385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2B2033-05B4-46D3-BFAF-CAFEC7AC8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984" y="3555537"/>
                <a:ext cx="1937133" cy="9538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FE0848-AF76-452B-B417-83210DFD3188}"/>
                  </a:ext>
                </a:extLst>
              </p:cNvPr>
              <p:cNvSpPr txBox="1"/>
              <p:nvPr/>
            </p:nvSpPr>
            <p:spPr>
              <a:xfrm>
                <a:off x="4172984" y="2747861"/>
                <a:ext cx="2223927" cy="66742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𝑚𝑒𝑑𝑖𝑎𝑛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FE0848-AF76-452B-B417-83210DFD3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984" y="2747861"/>
                <a:ext cx="2223927" cy="667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BD65ED-37E7-41BB-9DB2-068CADFE966C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6500216" y="2978047"/>
            <a:ext cx="524508" cy="468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D1FAD3-D42D-41A9-A3BC-7C06283D103E}"/>
              </a:ext>
            </a:extLst>
          </p:cNvPr>
          <p:cNvSpPr txBox="1"/>
          <p:nvPr/>
        </p:nvSpPr>
        <p:spPr>
          <a:xfrm>
            <a:off x="7024724" y="2654881"/>
            <a:ext cx="14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Distance model i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to the observations</a:t>
            </a:r>
          </a:p>
          <a:p>
            <a:endParaRPr lang="en-US" sz="12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59357A-032A-4D7C-9918-9EA021DFEF82}"/>
              </a:ext>
            </a:extLst>
          </p:cNvPr>
          <p:cNvSpPr txBox="1"/>
          <p:nvPr/>
        </p:nvSpPr>
        <p:spPr>
          <a:xfrm>
            <a:off x="568641" y="2654881"/>
            <a:ext cx="29200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RMSE (kurtosis)</a:t>
            </a:r>
          </a:p>
          <a:p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</a:rPr>
              <a:t>Scores extreme events in domains’ SST signals’ distributions </a:t>
            </a:r>
          </a:p>
          <a:p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F1 </a:t>
            </a:r>
          </a:p>
          <a:p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Scores absence/presence causal links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003C36-E971-483C-BDC7-A1406A4A068F}"/>
              </a:ext>
            </a:extLst>
          </p:cNvPr>
          <p:cNvSpPr txBox="1"/>
          <p:nvPr/>
        </p:nvSpPr>
        <p:spPr>
          <a:xfrm>
            <a:off x="4934430" y="1025971"/>
            <a:ext cx="1938904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Weights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87AA252-19DC-4A9D-9BDA-C26FCC0391AC}"/>
              </a:ext>
            </a:extLst>
          </p:cNvPr>
          <p:cNvCxnSpPr>
            <a:cxnSpLocks/>
          </p:cNvCxnSpPr>
          <p:nvPr/>
        </p:nvCxnSpPr>
        <p:spPr>
          <a:xfrm>
            <a:off x="7146363" y="1371311"/>
            <a:ext cx="14842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3C9FA31-B65E-4AE8-B779-F86841EB961D}"/>
              </a:ext>
            </a:extLst>
          </p:cNvPr>
          <p:cNvSpPr txBox="1"/>
          <p:nvPr/>
        </p:nvSpPr>
        <p:spPr>
          <a:xfrm>
            <a:off x="9263720" y="1062490"/>
            <a:ext cx="1938904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Estimate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6244027-BD5D-4381-A72C-0E66F9B780B7}"/>
                  </a:ext>
                </a:extLst>
              </p:cNvPr>
              <p:cNvSpPr txBox="1"/>
              <p:nvPr/>
            </p:nvSpPr>
            <p:spPr>
              <a:xfrm>
                <a:off x="9144535" y="2881064"/>
                <a:ext cx="2799640" cy="84029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𝐸𝐶𝑆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𝐸𝐶𝑆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6244027-BD5D-4381-A72C-0E66F9B78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535" y="2881064"/>
                <a:ext cx="2799640" cy="8402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5EAD0A9-4192-4C47-8A24-D4920D5D8CB4}"/>
                  </a:ext>
                </a:extLst>
              </p:cNvPr>
              <p:cNvSpPr txBox="1"/>
              <p:nvPr/>
            </p:nvSpPr>
            <p:spPr>
              <a:xfrm>
                <a:off x="9200994" y="3819267"/>
                <a:ext cx="25545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with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4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5EAD0A9-4192-4C47-8A24-D4920D5D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994" y="3819267"/>
                <a:ext cx="2554593" cy="307777"/>
              </a:xfrm>
              <a:prstGeom prst="rect">
                <a:avLst/>
              </a:prstGeom>
              <a:blipFill>
                <a:blip r:embed="rId11"/>
                <a:stretch>
                  <a:fillRect l="-716" t="-104000" b="-16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3121078D-F7ED-4D04-A5DC-7E0F1FF802CC}"/>
              </a:ext>
            </a:extLst>
          </p:cNvPr>
          <p:cNvSpPr txBox="1"/>
          <p:nvPr/>
        </p:nvSpPr>
        <p:spPr>
          <a:xfrm>
            <a:off x="6668523" y="4048226"/>
            <a:ext cx="2304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“Width of the Gaussian”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8D5F02D-91CF-4904-9449-C2BFDF58FC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r="7580"/>
          <a:stretch/>
        </p:blipFill>
        <p:spPr>
          <a:xfrm>
            <a:off x="6276964" y="4406044"/>
            <a:ext cx="2546996" cy="1854302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59F32F8-185B-411D-885E-FDB4305A43C4}"/>
              </a:ext>
            </a:extLst>
          </p:cNvPr>
          <p:cNvCxnSpPr>
            <a:cxnSpLocks/>
          </p:cNvCxnSpPr>
          <p:nvPr/>
        </p:nvCxnSpPr>
        <p:spPr>
          <a:xfrm flipH="1" flipV="1">
            <a:off x="8848706" y="5493038"/>
            <a:ext cx="376168" cy="11153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9482F75-ED50-4BF8-A8C7-31F149DAE137}"/>
              </a:ext>
            </a:extLst>
          </p:cNvPr>
          <p:cNvCxnSpPr>
            <a:cxnSpLocks/>
          </p:cNvCxnSpPr>
          <p:nvPr/>
        </p:nvCxnSpPr>
        <p:spPr>
          <a:xfrm flipH="1">
            <a:off x="8858080" y="5837739"/>
            <a:ext cx="405640" cy="5671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E9D9055-031D-46FF-BD21-504B28DAC018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6022565" y="4179031"/>
            <a:ext cx="645958" cy="433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A3FFBC5-EA47-435B-9401-A30F84875EAD}"/>
              </a:ext>
            </a:extLst>
          </p:cNvPr>
          <p:cNvSpPr txBox="1"/>
          <p:nvPr/>
        </p:nvSpPr>
        <p:spPr>
          <a:xfrm>
            <a:off x="9224874" y="5461302"/>
            <a:ext cx="1225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FF0000"/>
                </a:solidFill>
              </a:rPr>
              <a:t>Models far from the observations are downweighted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23159E5-0723-4D93-9905-D06D7D5022B2}"/>
              </a:ext>
            </a:extLst>
          </p:cNvPr>
          <p:cNvSpPr/>
          <p:nvPr/>
        </p:nvSpPr>
        <p:spPr>
          <a:xfrm>
            <a:off x="586354" y="1625487"/>
            <a:ext cx="2744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Focus on different structural aspects of the networks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D33A2E-2D0D-4150-B318-467C2FCFD67E}"/>
                  </a:ext>
                </a:extLst>
              </p:cNvPr>
              <p:cNvSpPr txBox="1"/>
              <p:nvPr/>
            </p:nvSpPr>
            <p:spPr>
              <a:xfrm>
                <a:off x="9144535" y="1813973"/>
                <a:ext cx="2799640" cy="84029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𝑇𝐶𝑅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𝑇𝐶𝑅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D33A2E-2D0D-4150-B318-467C2FCFD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535" y="1813973"/>
                <a:ext cx="2799640" cy="84029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098A026A-0FC8-4495-B31B-A89D47CE5E90}"/>
              </a:ext>
            </a:extLst>
          </p:cNvPr>
          <p:cNvSpPr txBox="1"/>
          <p:nvPr/>
        </p:nvSpPr>
        <p:spPr>
          <a:xfrm>
            <a:off x="534521" y="4686563"/>
            <a:ext cx="2526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baseline="-25000" dirty="0">
                <a:solidFill>
                  <a:srgbClr val="0070C0"/>
                </a:solidFill>
              </a:rPr>
              <a:t>Assess how far are the simulations to observations</a:t>
            </a:r>
            <a:endParaRPr lang="en-US" sz="2400" i="1" baseline="-250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B82C036-6CA8-4474-8E5A-00DD3F67521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12268" r="12731" b="9271"/>
          <a:stretch/>
        </p:blipFill>
        <p:spPr>
          <a:xfrm>
            <a:off x="8732447" y="49757"/>
            <a:ext cx="903669" cy="7795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9F3D4BE-92E8-405F-BE01-A93ED97F0B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7" y="236256"/>
            <a:ext cx="1132803" cy="330106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81C3A3DC-8D74-4E0F-AF60-26E0DF3CFE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75576" y="72165"/>
            <a:ext cx="828687" cy="65688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1A7138B-AE6E-4AEF-99AD-4975C473F4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95216" y="68791"/>
            <a:ext cx="1305778" cy="6093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985FF59-4FE4-4861-A926-240F197F2E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00" y="49757"/>
            <a:ext cx="903669" cy="7553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AAB8430-FD03-4D97-BE51-10A498E212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36" y="156547"/>
            <a:ext cx="1450032" cy="4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073C3-E493-41A8-903A-88C05E18D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7744"/>
          <a:stretch/>
        </p:blipFill>
        <p:spPr>
          <a:xfrm>
            <a:off x="535870" y="1416538"/>
            <a:ext cx="6369044" cy="4403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D1112C-C06C-47AE-9295-4E7ECBB7C884}"/>
              </a:ext>
            </a:extLst>
          </p:cNvPr>
          <p:cNvSpPr/>
          <p:nvPr/>
        </p:nvSpPr>
        <p:spPr>
          <a:xfrm>
            <a:off x="2256734" y="6550223"/>
            <a:ext cx="7358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ITS2.7/AS5.2 – Machine Learning for Climate Science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14D32-A6C3-48EA-8872-D73FCB0CAC38}"/>
              </a:ext>
            </a:extLst>
          </p:cNvPr>
          <p:cNvSpPr txBox="1"/>
          <p:nvPr/>
        </p:nvSpPr>
        <p:spPr>
          <a:xfrm>
            <a:off x="11803490" y="6519445"/>
            <a:ext cx="38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A52F43-D619-4AF6-AF6A-FFC158500339}"/>
              </a:ext>
            </a:extLst>
          </p:cNvPr>
          <p:cNvSpPr/>
          <p:nvPr/>
        </p:nvSpPr>
        <p:spPr>
          <a:xfrm>
            <a:off x="-504887" y="6539625"/>
            <a:ext cx="1906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EGU 2022</a:t>
            </a:r>
            <a:endParaRPr 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B2571F-4712-49E4-840E-23E93F5F301A}"/>
              </a:ext>
            </a:extLst>
          </p:cNvPr>
          <p:cNvSpPr txBox="1"/>
          <p:nvPr/>
        </p:nvSpPr>
        <p:spPr>
          <a:xfrm>
            <a:off x="747569" y="893318"/>
            <a:ext cx="793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Results : best estimates and likely ranges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1545631-207A-4A23-84D9-5BCD1D1E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34947"/>
              </p:ext>
            </p:extLst>
          </p:nvPr>
        </p:nvGraphicFramePr>
        <p:xfrm>
          <a:off x="9023617" y="1939066"/>
          <a:ext cx="2974128" cy="1110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184">
                  <a:extLst>
                    <a:ext uri="{9D8B030D-6E8A-4147-A177-3AD203B41FA5}">
                      <a16:colId xmlns:a16="http://schemas.microsoft.com/office/drawing/2014/main" val="3845760755"/>
                    </a:ext>
                  </a:extLst>
                </a:gridCol>
                <a:gridCol w="653315">
                  <a:extLst>
                    <a:ext uri="{9D8B030D-6E8A-4147-A177-3AD203B41FA5}">
                      <a16:colId xmlns:a16="http://schemas.microsoft.com/office/drawing/2014/main" val="3318099950"/>
                    </a:ext>
                  </a:extLst>
                </a:gridCol>
                <a:gridCol w="1157629">
                  <a:extLst>
                    <a:ext uri="{9D8B030D-6E8A-4147-A177-3AD203B41FA5}">
                      <a16:colId xmlns:a16="http://schemas.microsoft.com/office/drawing/2014/main" val="1439453176"/>
                    </a:ext>
                  </a:extLst>
                </a:gridCol>
              </a:tblGrid>
              <a:tr h="303019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ECS 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/>
                        <a:t>Range 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332292"/>
                  </a:ext>
                </a:extLst>
              </a:tr>
              <a:tr h="21260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unconstrained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3.66°C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2.68 to 5.3°C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450170"/>
                  </a:ext>
                </a:extLst>
              </a:tr>
              <a:tr h="2251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RMSE (kurtosis)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3.06°C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2.69 to 3.85°C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39766"/>
                  </a:ext>
                </a:extLst>
              </a:tr>
              <a:tr h="2251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3.19°C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2.62 to 4.70°C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29848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7691FA1-DB1C-4EC0-9B1E-DE4A8263FCD1}"/>
              </a:ext>
            </a:extLst>
          </p:cNvPr>
          <p:cNvSpPr txBox="1"/>
          <p:nvPr/>
        </p:nvSpPr>
        <p:spPr>
          <a:xfrm>
            <a:off x="7124205" y="3242376"/>
            <a:ext cx="1889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Percentiles 16% and 83%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BA060F-455B-4D95-AF19-CB87AC0E95AA}"/>
              </a:ext>
            </a:extLst>
          </p:cNvPr>
          <p:cNvCxnSpPr>
            <a:cxnSpLocks/>
          </p:cNvCxnSpPr>
          <p:nvPr/>
        </p:nvCxnSpPr>
        <p:spPr>
          <a:xfrm flipH="1" flipV="1">
            <a:off x="6121138" y="3105710"/>
            <a:ext cx="977235" cy="219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27C4B41-EB0B-4BD6-852C-C1CB1DD55F36}"/>
              </a:ext>
            </a:extLst>
          </p:cNvPr>
          <p:cNvCxnSpPr>
            <a:cxnSpLocks/>
          </p:cNvCxnSpPr>
          <p:nvPr/>
        </p:nvCxnSpPr>
        <p:spPr>
          <a:xfrm flipH="1">
            <a:off x="6134839" y="3325138"/>
            <a:ext cx="975665" cy="1272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00EECE9-51D6-4FFA-80E0-D889B6B90115}"/>
              </a:ext>
            </a:extLst>
          </p:cNvPr>
          <p:cNvSpPr txBox="1"/>
          <p:nvPr/>
        </p:nvSpPr>
        <p:spPr>
          <a:xfrm>
            <a:off x="7098373" y="2205896"/>
            <a:ext cx="13619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Size of the dots are proportional to the weights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8719B4D-F2DA-418D-A96A-4F30535E3387}"/>
              </a:ext>
            </a:extLst>
          </p:cNvPr>
          <p:cNvCxnSpPr>
            <a:cxnSpLocks/>
          </p:cNvCxnSpPr>
          <p:nvPr/>
        </p:nvCxnSpPr>
        <p:spPr>
          <a:xfrm flipH="1">
            <a:off x="5739857" y="2580699"/>
            <a:ext cx="1295474" cy="314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9CA8D74-3F02-4561-BD60-A885CD0ABEB5}"/>
              </a:ext>
            </a:extLst>
          </p:cNvPr>
          <p:cNvSpPr txBox="1"/>
          <p:nvPr/>
        </p:nvSpPr>
        <p:spPr>
          <a:xfrm>
            <a:off x="636727" y="6102489"/>
            <a:ext cx="12707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Equal weights ( to constrain)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80CA89-89DC-4953-91A2-C10B321FCD1C}"/>
              </a:ext>
            </a:extLst>
          </p:cNvPr>
          <p:cNvCxnSpPr>
            <a:cxnSpLocks/>
          </p:cNvCxnSpPr>
          <p:nvPr/>
        </p:nvCxnSpPr>
        <p:spPr>
          <a:xfrm flipV="1">
            <a:off x="1378483" y="5543198"/>
            <a:ext cx="312665" cy="5376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DD69F07-8B68-4ADE-8EED-3EFAD939C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12268" r="12731" b="9271"/>
          <a:stretch/>
        </p:blipFill>
        <p:spPr>
          <a:xfrm>
            <a:off x="8732447" y="49757"/>
            <a:ext cx="903669" cy="7795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44D945-673D-45FA-A8CC-82DE4BE81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7" y="236256"/>
            <a:ext cx="1132803" cy="33010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664B7B2-0D15-4B88-9AEC-A65B38D723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5576" y="72165"/>
            <a:ext cx="828687" cy="6568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08F8D07-85FC-4BA8-A032-D6C9201C53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5216" y="68791"/>
            <a:ext cx="1305778" cy="6093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A6ACB3-E0CE-440A-B147-DA5D04FCA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00" y="49757"/>
            <a:ext cx="903669" cy="755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CB5676-2025-43B3-9017-AFED741876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36" y="156547"/>
            <a:ext cx="1450032" cy="4905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18E370-819F-4669-A158-D2DDFDD25423}"/>
              </a:ext>
            </a:extLst>
          </p:cNvPr>
          <p:cNvSpPr/>
          <p:nvPr/>
        </p:nvSpPr>
        <p:spPr>
          <a:xfrm>
            <a:off x="8605411" y="1460916"/>
            <a:ext cx="1770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Current findings 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F225223-36BB-402D-B4DC-688C03EDB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298472"/>
              </p:ext>
            </p:extLst>
          </p:nvPr>
        </p:nvGraphicFramePr>
        <p:xfrm>
          <a:off x="9039836" y="3308335"/>
          <a:ext cx="29579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50">
                  <a:extLst>
                    <a:ext uri="{9D8B030D-6E8A-4147-A177-3AD203B41FA5}">
                      <a16:colId xmlns:a16="http://schemas.microsoft.com/office/drawing/2014/main" val="3845760755"/>
                    </a:ext>
                  </a:extLst>
                </a:gridCol>
                <a:gridCol w="628243">
                  <a:extLst>
                    <a:ext uri="{9D8B030D-6E8A-4147-A177-3AD203B41FA5}">
                      <a16:colId xmlns:a16="http://schemas.microsoft.com/office/drawing/2014/main" val="3318099950"/>
                    </a:ext>
                  </a:extLst>
                </a:gridCol>
                <a:gridCol w="1151317">
                  <a:extLst>
                    <a:ext uri="{9D8B030D-6E8A-4147-A177-3AD203B41FA5}">
                      <a16:colId xmlns:a16="http://schemas.microsoft.com/office/drawing/2014/main" val="1439453176"/>
                    </a:ext>
                  </a:extLst>
                </a:gridCol>
              </a:tblGrid>
              <a:tr h="26799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TCR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Range 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332292"/>
                  </a:ext>
                </a:extLst>
              </a:tr>
              <a:tr h="2456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unconstrained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1.97°C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1.52 to 2.66°C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450170"/>
                  </a:ext>
                </a:extLst>
              </a:tr>
              <a:tr h="2671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RMSE (kurtosis)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1.61</a:t>
                      </a:r>
                      <a:r>
                        <a:rPr lang="en-US" sz="1200" b="1" dirty="0"/>
                        <a:t>°</a:t>
                      </a:r>
                      <a:r>
                        <a:rPr lang="en-US" sz="1200" b="0" dirty="0"/>
                        <a:t>C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1.53 to 2.04°C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39766"/>
                  </a:ext>
                </a:extLst>
              </a:tr>
              <a:tr h="2319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1.69</a:t>
                      </a:r>
                      <a:r>
                        <a:rPr lang="en-US" sz="1200" b="1" dirty="0"/>
                        <a:t>°</a:t>
                      </a:r>
                      <a:r>
                        <a:rPr lang="en-US" sz="1200" b="0" dirty="0"/>
                        <a:t>C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1.52 to 2.41°C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298483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6DE55C26-94F1-4F83-B639-1DD9BBEB6EFB}"/>
              </a:ext>
            </a:extLst>
          </p:cNvPr>
          <p:cNvSpPr txBox="1"/>
          <p:nvPr/>
        </p:nvSpPr>
        <p:spPr>
          <a:xfrm>
            <a:off x="8682002" y="4814957"/>
            <a:ext cx="4559630" cy="25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Ongoing Work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Combined estimations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Get the independent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Assess the observational uncertainty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74925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510</Words>
  <Application>Microsoft Office PowerPoint</Application>
  <PresentationFormat>Widescreen</PresentationFormat>
  <Paragraphs>106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Developing an emergent constraint with network analysis and causal inference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new emergent constraint through network analysis </dc:title>
  <dc:creator>lricard</dc:creator>
  <cp:lastModifiedBy>lricard</cp:lastModifiedBy>
  <cp:revision>39</cp:revision>
  <dcterms:created xsi:type="dcterms:W3CDTF">2022-05-17T07:58:51Z</dcterms:created>
  <dcterms:modified xsi:type="dcterms:W3CDTF">2022-05-22T17:54:00Z</dcterms:modified>
</cp:coreProperties>
</file>