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7AB84-AC80-40E7-B8A1-9CFF1F17203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824D8-8503-48DE-AED9-0D0C907E8E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2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9E0D-1D73-4DDE-881B-F4E92AADF394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5090-1F81-485A-987A-B599804C9A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8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870-82AE-4404-9062-FE063121899A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5090-1F81-485A-987A-B599804C9A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7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5E73-AC67-4025-B7D1-1A04935D521E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5090-1F81-485A-987A-B599804C9A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5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147A-FB59-4AF8-9956-7F5D9BB47356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5090-1F81-485A-987A-B599804C9A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28FD-A7CF-4EB8-80FA-0C3777E2D083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5090-1F81-485A-987A-B599804C9A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2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2E3A-4383-4F8B-9315-DCB0A01AFF2E}" type="datetime1">
              <a:rPr lang="en-US" smtClean="0"/>
              <a:t>5/24/2022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5090-1F81-485A-987A-B599804C9A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2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7316-9175-4359-966B-98057653D4E0}" type="datetime1">
              <a:rPr lang="en-US" smtClean="0"/>
              <a:t>5/24/2022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5090-1F81-485A-987A-B599804C9A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6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362D-167C-49B0-B4A0-388BD734C190}" type="datetime1">
              <a:rPr lang="en-US" smtClean="0"/>
              <a:t>5/24/2022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5090-1F81-485A-987A-B599804C9A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6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298D-E4F0-439A-8622-3DFB82A2BB3D}" type="datetime1">
              <a:rPr lang="en-US" smtClean="0"/>
              <a:t>5/24/2022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5090-1F81-485A-987A-B599804C9A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8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1054-7B26-43B4-A41D-FD830C70FF9F}" type="datetime1">
              <a:rPr lang="en-US" smtClean="0"/>
              <a:t>5/24/2022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5090-1F81-485A-987A-B599804C9A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5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3FD4-50D8-423F-AD5C-04BDF17296AF}" type="datetime1">
              <a:rPr lang="en-US" smtClean="0"/>
              <a:t>5/24/2022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5090-1F81-485A-987A-B599804C9A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3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7C684-D486-4A2A-9FAD-B15662A4104E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65090-1F81-485A-987A-B599804C9A1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6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BE47D72-E54A-4471-8ED1-DF7D99990347}"/>
              </a:ext>
            </a:extLst>
          </p:cNvPr>
          <p:cNvSpPr txBox="1">
            <a:spLocks/>
          </p:cNvSpPr>
          <p:nvPr/>
        </p:nvSpPr>
        <p:spPr>
          <a:xfrm>
            <a:off x="407368" y="188640"/>
            <a:ext cx="5483293" cy="3491501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Destabilizing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Earth’s thermostat: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sz="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Riverine alkalinity</a:t>
            </a:r>
            <a:r>
              <a:rPr kumimoji="0" lang="en-US" sz="4500" b="1" i="0" u="none" strike="noStrike" kern="1200" cap="none" spc="0" normalizeH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rgbClr val="00467D"/>
                </a:solidFill>
                <a:latin typeface="Arial"/>
              </a:rPr>
              <a:t>r</a:t>
            </a:r>
            <a:r>
              <a:rPr kumimoji="0" 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esponses</a:t>
            </a:r>
            <a:r>
              <a:rPr lang="en-US" dirty="0" smtClean="0">
                <a:solidFill>
                  <a:srgbClr val="00467D"/>
                </a:solidFill>
                <a:latin typeface="Arial"/>
              </a:rPr>
              <a:t> </a:t>
            </a: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climate change</a:t>
            </a:r>
            <a:endParaRPr kumimoji="0" lang="de-DE" sz="4500" b="1" i="0" u="none" strike="noStrike" kern="1200" cap="none" spc="0" normalizeH="0" baseline="0" noProof="0" dirty="0">
              <a:ln>
                <a:noFill/>
              </a:ln>
              <a:solidFill>
                <a:srgbClr val="0046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77"/>
          <a:stretch/>
        </p:blipFill>
        <p:spPr>
          <a:xfrm>
            <a:off x="7072630" y="188640"/>
            <a:ext cx="4232251" cy="4837354"/>
          </a:xfrm>
          <a:prstGeom prst="rect">
            <a:avLst/>
          </a:prstGeom>
        </p:spPr>
      </p:pic>
      <p:pic>
        <p:nvPicPr>
          <p:cNvPr id="10" name="Picture 2" descr="Make Our Planet Great Again - German Research Initiative – F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6" y="5498178"/>
            <a:ext cx="1705661" cy="11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35" y="5706227"/>
            <a:ext cx="1720850" cy="722757"/>
          </a:xfrm>
          <a:prstGeom prst="rect">
            <a:avLst/>
          </a:prstGeom>
        </p:spPr>
      </p:pic>
      <p:pic>
        <p:nvPicPr>
          <p:cNvPr id="1026" name="Picture 2" descr="Aus Helmholtz-Zentrum Geesthacht wird Helmholtz-Zentrum Here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28" y="5369314"/>
            <a:ext cx="1755890" cy="139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17" y="4011599"/>
            <a:ext cx="1333333" cy="1333333"/>
          </a:xfrm>
          <a:prstGeom prst="rect">
            <a:avLst/>
          </a:prstGeom>
        </p:spPr>
      </p:pic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CCE4B58-7AB8-4D06-B1C3-AEF39820C989}"/>
              </a:ext>
            </a:extLst>
          </p:cNvPr>
          <p:cNvSpPr txBox="1">
            <a:spLocks/>
          </p:cNvSpPr>
          <p:nvPr/>
        </p:nvSpPr>
        <p:spPr>
          <a:xfrm>
            <a:off x="407368" y="3867120"/>
            <a:ext cx="3941349" cy="13914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52000" algn="l"/>
              </a:tabLst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Nele Lehmann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700" b="1" i="0" u="none" strike="noStrike" kern="1200" cap="none" spc="0" normalizeH="0" baseline="0" noProof="0" dirty="0" smtClean="0">
              <a:ln>
                <a:noFill/>
              </a:ln>
              <a:solidFill>
                <a:srgbClr val="0046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</a:rPr>
              <a:t>Helmholtz-Zentrum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</a:rPr>
              <a:t>Hereon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467D"/>
              </a:solidFill>
              <a:effectLst/>
              <a:uLnTx/>
              <a:uFillTx/>
              <a:latin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400" dirty="0" smtClean="0">
                <a:solidFill>
                  <a:srgbClr val="00467D"/>
                </a:solidFill>
                <a:latin typeface="Arial"/>
              </a:rPr>
              <a:t>Alfred Wegener Institute 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BCCE4B58-7AB8-4D06-B1C3-AEF39820C989}"/>
              </a:ext>
            </a:extLst>
          </p:cNvPr>
          <p:cNvSpPr txBox="1">
            <a:spLocks/>
          </p:cNvSpPr>
          <p:nvPr/>
        </p:nvSpPr>
        <p:spPr>
          <a:xfrm>
            <a:off x="407368" y="5566106"/>
            <a:ext cx="5750826" cy="11457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52000" algn="l"/>
              </a:tabLst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</a:rPr>
              <a:t>Tobias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</a:rPr>
              <a:t> Stacke, Sebastian Lehmann, Hugues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</a:rPr>
              <a:t>Lantuit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</a:rPr>
              <a:t>, John Gosse, Chantal Mears, Jens Hartmann, Helmuth Thomas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467D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Picture 2" descr="https://egu22.eu/EGU22-sharing-is-not-permitt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25" y="3888649"/>
            <a:ext cx="1116000" cy="15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9755214" y="4990716"/>
            <a:ext cx="1549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Maike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Ostermann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s://cdn.egu.eu/static/78d73b37/awards/egu_ospp_label_yello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25" y="2248240"/>
            <a:ext cx="1116000" cy="148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6" y="2658138"/>
            <a:ext cx="11138034" cy="127327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43" b="70516"/>
          <a:stretch/>
        </p:blipFill>
        <p:spPr>
          <a:xfrm>
            <a:off x="4752493" y="4303307"/>
            <a:ext cx="5579280" cy="224677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59" b="47061"/>
          <a:stretch/>
        </p:blipFill>
        <p:spPr>
          <a:xfrm>
            <a:off x="107299" y="4108859"/>
            <a:ext cx="3034342" cy="22387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39" b="41198"/>
          <a:stretch/>
        </p:blipFill>
        <p:spPr>
          <a:xfrm>
            <a:off x="2720696" y="126122"/>
            <a:ext cx="2946458" cy="268946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837898" y="2035950"/>
            <a:ext cx="362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Alkalinity</a:t>
            </a:r>
            <a:endParaRPr lang="en-US" sz="2400" b="1" dirty="0">
              <a:solidFill>
                <a:srgbClr val="004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75722" y="3842705"/>
            <a:ext cx="36257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869712" y="4093527"/>
            <a:ext cx="5462061" cy="2424653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45" b="76379"/>
          <a:stretch/>
        </p:blipFill>
        <p:spPr>
          <a:xfrm>
            <a:off x="5748331" y="952709"/>
            <a:ext cx="3275352" cy="170542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09" b="55857"/>
          <a:stretch/>
        </p:blipFill>
        <p:spPr>
          <a:xfrm>
            <a:off x="519556" y="126122"/>
            <a:ext cx="2225937" cy="2487535"/>
          </a:xfrm>
          <a:prstGeom prst="rect">
            <a:avLst/>
          </a:prstGeom>
        </p:spPr>
      </p:pic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5090-1F81-485A-987A-B599804C9A1B}" type="slidenum">
              <a:rPr lang="en-US" sz="2000" smtClean="0"/>
              <a:t>2</a:t>
            </a:fld>
            <a:endParaRPr lang="en-US" dirty="0"/>
          </a:p>
        </p:txBody>
      </p:sp>
      <p:sp>
        <p:nvSpPr>
          <p:cNvPr id="15" name="Abgerundetes Rechteck 14"/>
          <p:cNvSpPr/>
          <p:nvPr/>
        </p:nvSpPr>
        <p:spPr>
          <a:xfrm>
            <a:off x="205093" y="2815582"/>
            <a:ext cx="11628944" cy="1069655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8104" y="90317"/>
            <a:ext cx="6006241" cy="81128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46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Alkalinity</a:t>
            </a:r>
            <a:r>
              <a:rPr lang="en-US" dirty="0" smtClean="0"/>
              <a:t> </a:t>
            </a:r>
            <a:r>
              <a:rPr lang="en-US" sz="4000" b="1" dirty="0">
                <a:solidFill>
                  <a:srgbClr val="0046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4000" b="1" dirty="0" smtClean="0">
                <a:solidFill>
                  <a:srgbClr val="0046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Erosion </a:t>
            </a:r>
            <a:r>
              <a:rPr lang="en-US" sz="4000" b="1" dirty="0">
                <a:solidFill>
                  <a:srgbClr val="0046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402096"/>
            <a:ext cx="2743200" cy="365125"/>
          </a:xfrm>
        </p:spPr>
        <p:txBody>
          <a:bodyPr/>
          <a:lstStyle/>
          <a:p>
            <a:fld id="{D7565090-1F81-485A-987A-B599804C9A1B}" type="slidenum">
              <a:rPr lang="en-US" sz="2000" smtClean="0"/>
              <a:t>3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84"/>
          <a:stretch/>
        </p:blipFill>
        <p:spPr>
          <a:xfrm>
            <a:off x="115424" y="763831"/>
            <a:ext cx="7811600" cy="370760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2" t="23732" b="28950"/>
          <a:stretch/>
        </p:blipFill>
        <p:spPr>
          <a:xfrm>
            <a:off x="4303383" y="4334728"/>
            <a:ext cx="3100689" cy="1620000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/>
          <a:stretch/>
        </p:blipFill>
        <p:spPr>
          <a:xfrm>
            <a:off x="8467004" y="114464"/>
            <a:ext cx="3600000" cy="32034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04" y="3525638"/>
            <a:ext cx="3600000" cy="24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43" b="70516"/>
          <a:stretch/>
        </p:blipFill>
        <p:spPr>
          <a:xfrm>
            <a:off x="662409" y="4466648"/>
            <a:ext cx="3516135" cy="141594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0" y="5940547"/>
            <a:ext cx="9739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Alkalinity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data: Hartmann, J.,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Lauerwald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R. &amp;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Moosdorf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N. A Brief Overview of the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5 Chemistry Database, GLORICH.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Procedia Earth and Planetary Science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23–27; 10.1016/j.proeps.2014.08.005 (2014).</a:t>
            </a:r>
          </a:p>
          <a:p>
            <a:pPr marL="342900" indent="-342900">
              <a:buAutoNum type="arabicParenR"/>
            </a:pP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Be-derived catchment-wide average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erosion rate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data: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T.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Codilean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OCTOPUS.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Earth Syst. Sci. Data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2123–2139 (2018), doi:10.5194/essd-10-2123-2018.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435682" y="4418030"/>
            <a:ext cx="2836093" cy="1513182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10578966" y="3264032"/>
            <a:ext cx="1549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Maike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Ostermann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517337" y="5882594"/>
            <a:ext cx="1549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Heidrun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Treblin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3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61" y="0"/>
            <a:ext cx="9363739" cy="6945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284" y="226902"/>
            <a:ext cx="3168501" cy="196340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b="1" i="1" dirty="0" smtClean="0">
                <a:solidFill>
                  <a:srgbClr val="00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erosion rate regime</a:t>
            </a:r>
            <a:r>
              <a:rPr lang="en-US" b="1" dirty="0" smtClean="0">
                <a:solidFill>
                  <a:srgbClr val="00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65090-1F81-485A-987A-B599804C9A1B}" type="slidenum">
              <a:rPr lang="en-US" sz="2000" smtClean="0"/>
              <a:t>4</a:t>
            </a:fld>
            <a:endParaRPr lang="en-US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43" b="70516"/>
          <a:stretch/>
        </p:blipFill>
        <p:spPr>
          <a:xfrm>
            <a:off x="-163167" y="5263722"/>
            <a:ext cx="3887607" cy="1565537"/>
          </a:xfrm>
          <a:prstGeom prst="rect">
            <a:avLst/>
          </a:prstGeom>
        </p:spPr>
      </p:pic>
      <p:pic>
        <p:nvPicPr>
          <p:cNvPr id="6" name="Picture 2" descr="https://egu22.eu/EGU22-sharing-is-not-permitt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4" y="3684488"/>
            <a:ext cx="1128541" cy="157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09" b="55857"/>
          <a:stretch/>
        </p:blipFill>
        <p:spPr>
          <a:xfrm>
            <a:off x="152012" y="3052020"/>
            <a:ext cx="1982048" cy="22149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0640" y="316413"/>
            <a:ext cx="9643730" cy="7277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First-order controls on alkalinity</a:t>
            </a:r>
            <a:endParaRPr lang="en-US" sz="4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888705" y="6443112"/>
            <a:ext cx="2743200" cy="365125"/>
          </a:xfrm>
        </p:spPr>
        <p:txBody>
          <a:bodyPr/>
          <a:lstStyle/>
          <a:p>
            <a:fld id="{D7565090-1F81-485A-987A-B599804C9A1B}" type="slidenum">
              <a:rPr lang="en-US" sz="2000" smtClean="0"/>
              <a:t>5</a:t>
            </a:fld>
            <a:endParaRPr lang="en-US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43" b="70516"/>
          <a:stretch/>
        </p:blipFill>
        <p:spPr>
          <a:xfrm>
            <a:off x="-163167" y="5263722"/>
            <a:ext cx="3887607" cy="156553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59" b="47061"/>
          <a:stretch/>
        </p:blipFill>
        <p:spPr>
          <a:xfrm>
            <a:off x="456261" y="1343572"/>
            <a:ext cx="2655064" cy="195894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26822" b="29457"/>
          <a:stretch/>
        </p:blipFill>
        <p:spPr>
          <a:xfrm>
            <a:off x="3043131" y="1218056"/>
            <a:ext cx="9380400" cy="531181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3111325" y="1070958"/>
            <a:ext cx="369702" cy="5452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https://egu22.eu/EGU22-sharing-is-not-permitt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328" y="5124509"/>
            <a:ext cx="1128541" cy="157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11" b="17744"/>
          <a:stretch/>
        </p:blipFill>
        <p:spPr>
          <a:xfrm>
            <a:off x="-47773" y="986855"/>
            <a:ext cx="3834807" cy="41424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6080" y="301412"/>
            <a:ext cx="11430000" cy="72777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riverine alkalinity model (GAM </a:t>
            </a:r>
            <a:r>
              <a:rPr lang="en-US" sz="4000" b="1" dirty="0" smtClean="0">
                <a:solidFill>
                  <a:srgbClr val="00467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GLM)</a:t>
            </a:r>
            <a:endParaRPr lang="en-US" sz="4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715451" y="6384563"/>
            <a:ext cx="2743200" cy="365125"/>
          </a:xfrm>
        </p:spPr>
        <p:txBody>
          <a:bodyPr/>
          <a:lstStyle/>
          <a:p>
            <a:fld id="{D7565090-1F81-485A-987A-B599804C9A1B}" type="slidenum">
              <a:rPr lang="en-US" sz="2000" smtClean="0"/>
              <a:t>6</a:t>
            </a:fld>
            <a:endParaRPr lang="en-US" sz="20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09" b="55857"/>
          <a:stretch/>
        </p:blipFill>
        <p:spPr>
          <a:xfrm>
            <a:off x="3787034" y="1916026"/>
            <a:ext cx="2347383" cy="262325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43" b="70516"/>
          <a:stretch/>
        </p:blipFill>
        <p:spPr>
          <a:xfrm>
            <a:off x="5083684" y="5354838"/>
            <a:ext cx="3797509" cy="152925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59" b="47061"/>
          <a:stretch/>
        </p:blipFill>
        <p:spPr>
          <a:xfrm>
            <a:off x="2928112" y="5064862"/>
            <a:ext cx="2480267" cy="1829974"/>
          </a:xfrm>
          <a:prstGeom prst="rect">
            <a:avLst/>
          </a:prstGeom>
        </p:spPr>
      </p:pic>
      <p:sp>
        <p:nvSpPr>
          <p:cNvPr id="18" name="Abgerundetes Rechteck 17"/>
          <p:cNvSpPr/>
          <p:nvPr/>
        </p:nvSpPr>
        <p:spPr>
          <a:xfrm>
            <a:off x="3711844" y="1799444"/>
            <a:ext cx="2519680" cy="288114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" r="34015"/>
          <a:stretch/>
        </p:blipFill>
        <p:spPr>
          <a:xfrm>
            <a:off x="276854" y="5057480"/>
            <a:ext cx="2611845" cy="177295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r="10607" b="46370"/>
          <a:stretch/>
        </p:blipFill>
        <p:spPr>
          <a:xfrm>
            <a:off x="6353570" y="928414"/>
            <a:ext cx="5896363" cy="4829147"/>
          </a:xfrm>
          <a:prstGeom prst="rect">
            <a:avLst/>
          </a:prstGeom>
        </p:spPr>
      </p:pic>
      <p:pic>
        <p:nvPicPr>
          <p:cNvPr id="11" name="Picture 2" descr="https://egu22.eu/EGU22-sharing-is-not-permitt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65" y="5573177"/>
            <a:ext cx="840750" cy="11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230629" y="6319093"/>
            <a:ext cx="2743200" cy="365125"/>
          </a:xfrm>
        </p:spPr>
        <p:txBody>
          <a:bodyPr/>
          <a:lstStyle/>
          <a:p>
            <a:fld id="{D7565090-1F81-485A-987A-B599804C9A1B}" type="slidenum">
              <a:rPr lang="en-US" sz="2000" smtClean="0"/>
              <a:t>7</a:t>
            </a:fld>
            <a:endParaRPr lang="en-US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r="10053" b="42391"/>
          <a:stretch/>
        </p:blipFill>
        <p:spPr>
          <a:xfrm>
            <a:off x="144379" y="793549"/>
            <a:ext cx="10233125" cy="457405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8" t="29370" r="1807" b="35613"/>
          <a:stretch/>
        </p:blipFill>
        <p:spPr>
          <a:xfrm>
            <a:off x="10492756" y="2820804"/>
            <a:ext cx="1029018" cy="289995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6" t="90368" r="19785" b="4123"/>
          <a:stretch/>
        </p:blipFill>
        <p:spPr>
          <a:xfrm>
            <a:off x="6930187" y="5336602"/>
            <a:ext cx="2279953" cy="47956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6" t="90368" r="19785" b="4123"/>
          <a:stretch/>
        </p:blipFill>
        <p:spPr>
          <a:xfrm>
            <a:off x="2308458" y="5336603"/>
            <a:ext cx="2279953" cy="479563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A54C1DD0-FCB8-49B4-BF35-EA8EFD707356}"/>
              </a:ext>
            </a:extLst>
          </p:cNvPr>
          <p:cNvSpPr txBox="1">
            <a:spLocks/>
          </p:cNvSpPr>
          <p:nvPr/>
        </p:nvSpPr>
        <p:spPr>
          <a:xfrm>
            <a:off x="2308458" y="1135621"/>
            <a:ext cx="2520280" cy="54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SSP1-2.6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046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A54C1DD0-FCB8-49B4-BF35-EA8EFD707356}"/>
              </a:ext>
            </a:extLst>
          </p:cNvPr>
          <p:cNvSpPr txBox="1">
            <a:spLocks/>
          </p:cNvSpPr>
          <p:nvPr/>
        </p:nvSpPr>
        <p:spPr>
          <a:xfrm>
            <a:off x="6930187" y="2047054"/>
            <a:ext cx="2520280" cy="54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 smtClean="0">
                <a:solidFill>
                  <a:srgbClr val="00467D"/>
                </a:solidFill>
                <a:latin typeface="Arial"/>
              </a:rPr>
              <a:t>SSP5-8.5</a:t>
            </a:r>
            <a:endParaRPr lang="de-DE" sz="3200" b="0" dirty="0">
              <a:solidFill>
                <a:srgbClr val="00467D"/>
              </a:solidFill>
              <a:latin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5734318"/>
            <a:ext cx="124454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AutoNum type="arabicParenR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projections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5600" lvl="1" indent="-173038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Lange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S.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Büchner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ISIMIP3b bias-adjusted atmospheric climate input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https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://doi.org/10.48364/ISIMIP.842396.1 (ISIMIP Repository, 2021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55600" lvl="1" indent="-173038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Krasting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J. P. et al.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NOAA-GFDL GFDL-ESM4 model output prepared for CMIP6 CMIP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(Earth System Grid Federation, 2018).</a:t>
            </a:r>
          </a:p>
          <a:p>
            <a:pPr marL="182563" indent="-182563">
              <a:buFont typeface="+mj-lt"/>
              <a:buAutoNum type="arabicParenR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Discharge simulations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Stacke, T. &amp; Hagemann, S.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HydroPy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(v1.0). A new global hydrology model written in Python.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Geosci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Model Dev.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80975" indent="-180975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7795–7816; 10.5194/gmd-14-7795-2021 (2021).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635" y="151724"/>
            <a:ext cx="11656194" cy="692772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en-US" sz="4000" b="1" dirty="0">
                <a:solidFill>
                  <a:srgbClr val="00467D"/>
                </a:solidFill>
                <a:latin typeface="Arial"/>
              </a:rPr>
              <a:t>Riverine alkalinity responses </a:t>
            </a:r>
            <a:r>
              <a:rPr lang="en-US" sz="4000" b="1" dirty="0" smtClean="0">
                <a:solidFill>
                  <a:srgbClr val="00467D"/>
                </a:solidFill>
                <a:latin typeface="Arial"/>
              </a:rPr>
              <a:t>to climate </a:t>
            </a:r>
            <a:r>
              <a:rPr lang="en-US" sz="4000" b="1" dirty="0">
                <a:solidFill>
                  <a:srgbClr val="00467D"/>
                </a:solidFill>
                <a:latin typeface="Arial"/>
              </a:rPr>
              <a:t>change</a:t>
            </a:r>
            <a:endParaRPr lang="de-DE" sz="4000" b="1" dirty="0">
              <a:solidFill>
                <a:srgbClr val="00467D"/>
              </a:solidFill>
              <a:latin typeface="Arial"/>
            </a:endParaRPr>
          </a:p>
        </p:txBody>
      </p:sp>
      <p:pic>
        <p:nvPicPr>
          <p:cNvPr id="13" name="Picture 2" descr="https://egu22.eu/EGU22-sharing-is-not-permitt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11" y="1135621"/>
            <a:ext cx="1128541" cy="157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ake Our Planet Great Again - German Research Initiative – F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6" y="4519859"/>
            <a:ext cx="1705661" cy="11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35" y="4716651"/>
            <a:ext cx="1720850" cy="722757"/>
          </a:xfrm>
          <a:prstGeom prst="rect">
            <a:avLst/>
          </a:prstGeom>
        </p:spPr>
      </p:pic>
      <p:pic>
        <p:nvPicPr>
          <p:cNvPr id="1026" name="Picture 2" descr="Aus Helmholtz-Zentrum Geesthacht wird Helmholtz-Zentrum Here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28" y="4379737"/>
            <a:ext cx="1755890" cy="139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61" y="4442990"/>
            <a:ext cx="1333333" cy="1333333"/>
          </a:xfrm>
          <a:prstGeom prst="rect">
            <a:avLst/>
          </a:prstGeom>
        </p:spPr>
      </p:pic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BCCE4B58-7AB8-4D06-B1C3-AEF39820C989}"/>
              </a:ext>
            </a:extLst>
          </p:cNvPr>
          <p:cNvSpPr txBox="1">
            <a:spLocks/>
          </p:cNvSpPr>
          <p:nvPr/>
        </p:nvSpPr>
        <p:spPr>
          <a:xfrm>
            <a:off x="389368" y="2127839"/>
            <a:ext cx="3941349" cy="16213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52000" algn="l"/>
              </a:tabLst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Nele Lehmann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" b="1" i="0" u="none" strike="noStrike" kern="1200" cap="none" spc="0" normalizeH="0" baseline="0" noProof="0" dirty="0" smtClean="0">
              <a:ln>
                <a:noFill/>
              </a:ln>
              <a:solidFill>
                <a:srgbClr val="0046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</a:rPr>
              <a:t>Helmholtz-Zentrum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</a:rPr>
              <a:t>Hereon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467D"/>
              </a:solidFill>
              <a:effectLst/>
              <a:uLnTx/>
              <a:uFillTx/>
              <a:latin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400" dirty="0" smtClean="0">
                <a:solidFill>
                  <a:srgbClr val="00467D"/>
                </a:solidFill>
                <a:latin typeface="Arial"/>
              </a:rPr>
              <a:t>Alfred Wegener Institute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" b="0" i="0" u="none" strike="noStrike" kern="1200" cap="none" spc="0" normalizeH="0" baseline="0" noProof="0" dirty="0">
              <a:ln>
                <a:noFill/>
              </a:ln>
              <a:solidFill>
                <a:srgbClr val="00467D"/>
              </a:solidFill>
              <a:effectLst/>
              <a:uLnTx/>
              <a:uFillTx/>
              <a:latin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400" dirty="0" smtClean="0">
                <a:solidFill>
                  <a:srgbClr val="00467D"/>
                </a:solidFill>
                <a:latin typeface="Arial"/>
              </a:rPr>
              <a:t>nele.lehmann@hereon.de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46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Titel 7">
            <a:extLst>
              <a:ext uri="{FF2B5EF4-FFF2-40B4-BE49-F238E27FC236}">
                <a16:creationId xmlns:a16="http://schemas.microsoft.com/office/drawing/2014/main" id="{9BE47D72-E54A-4471-8ED1-DF7D99990347}"/>
              </a:ext>
            </a:extLst>
          </p:cNvPr>
          <p:cNvSpPr txBox="1">
            <a:spLocks/>
          </p:cNvSpPr>
          <p:nvPr/>
        </p:nvSpPr>
        <p:spPr>
          <a:xfrm>
            <a:off x="389368" y="410353"/>
            <a:ext cx="4292969" cy="1559949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 for </a:t>
            </a:r>
            <a:r>
              <a:rPr lang="en-US" baseline="0" dirty="0" smtClean="0">
                <a:solidFill>
                  <a:srgbClr val="00467D"/>
                </a:solidFill>
                <a:latin typeface="Arial"/>
              </a:rPr>
              <a:t>your</a:t>
            </a:r>
            <a:r>
              <a:rPr lang="en-US" dirty="0" smtClean="0">
                <a:solidFill>
                  <a:srgbClr val="00467D"/>
                </a:solidFill>
                <a:latin typeface="Arial"/>
              </a:rPr>
              <a:t> attention</a:t>
            </a:r>
            <a:endParaRPr kumimoji="0" lang="de-DE" sz="4500" b="1" i="0" u="none" strike="noStrike" kern="1200" cap="none" spc="0" normalizeH="0" baseline="0" noProof="0" dirty="0">
              <a:ln>
                <a:noFill/>
              </a:ln>
              <a:solidFill>
                <a:srgbClr val="0046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6037346"/>
            <a:ext cx="10041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N.L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., T.S. and H.T. were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supported by the project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Ocean’s Alkalinity: Connecting geological and metabolic processes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time-scales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which is funded by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Federal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Ministry of Education and Research (BMBF) under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Make our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Planet Great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Again – German Research Initiative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grant number 57429828,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by the German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Exchange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Service (DAAD).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7"/>
          <a:stretch/>
        </p:blipFill>
        <p:spPr>
          <a:xfrm>
            <a:off x="4824861" y="98327"/>
            <a:ext cx="7201057" cy="3943941"/>
          </a:xfrm>
          <a:prstGeom prst="rect">
            <a:avLst/>
          </a:prstGeom>
        </p:spPr>
      </p:pic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BCCE4B58-7AB8-4D06-B1C3-AEF39820C989}"/>
              </a:ext>
            </a:extLst>
          </p:cNvPr>
          <p:cNvSpPr txBox="1">
            <a:spLocks/>
          </p:cNvSpPr>
          <p:nvPr/>
        </p:nvSpPr>
        <p:spPr>
          <a:xfrm>
            <a:off x="376509" y="3988290"/>
            <a:ext cx="3941349" cy="18939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52000" algn="l"/>
              </a:tabLst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</a:rPr>
              <a:t>Tobias</a:t>
            </a:r>
            <a:r>
              <a:rPr kumimoji="0" lang="de-DE" sz="2400" i="0" u="none" strike="noStrike" kern="1200" cap="none" spc="0" normalizeH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</a:rPr>
              <a:t> Stacke, Sebastian Lehmann, Hugues </a:t>
            </a:r>
            <a:r>
              <a:rPr kumimoji="0" lang="de-DE" sz="2400" i="0" u="none" strike="noStrike" kern="1200" cap="none" spc="0" normalizeH="0" noProof="0" dirty="0" err="1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</a:rPr>
              <a:t>Lantuit</a:t>
            </a:r>
            <a:r>
              <a:rPr kumimoji="0" lang="de-DE" sz="2400" i="0" u="none" strike="noStrike" kern="1200" cap="none" spc="0" normalizeH="0" noProof="0" dirty="0" smtClean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ial"/>
              </a:rPr>
              <a:t>, John Gosse, Chantal Mears, Jens Hartmann, Helmuth Thomas</a:t>
            </a:r>
            <a:endParaRPr kumimoji="0" lang="de-DE" sz="1800" i="0" u="none" strike="noStrike" kern="1200" cap="none" spc="0" normalizeH="0" baseline="0" noProof="0" dirty="0" smtClean="0">
              <a:ln>
                <a:noFill/>
              </a:ln>
              <a:solidFill>
                <a:srgbClr val="0046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476251" y="4029680"/>
            <a:ext cx="1549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Heidrun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Treblin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Bekanntmachung des BmBF zur Förderung von Zuwendungen für WASCAL II: Geo.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28" y="5952619"/>
            <a:ext cx="1755890" cy="90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Breitbild</PresentationFormat>
  <Paragraphs>44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Alkalinity – Erosion rate </vt:lpstr>
      <vt:lpstr>‘Efficient erosion rate regime’</vt:lpstr>
      <vt:lpstr>First-order controls on alkalinity</vt:lpstr>
      <vt:lpstr>Global riverine alkalinity model (GAM  GLM)</vt:lpstr>
      <vt:lpstr>Riverine alkalinity responses to climate change</vt:lpstr>
      <vt:lpstr>PowerPoint-Präsentation</vt:lpstr>
    </vt:vector>
  </TitlesOfParts>
  <Company>HZG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Lehmann,  Nele Annika</dc:creator>
  <cp:lastModifiedBy>Lehmann,  Nele Annika</cp:lastModifiedBy>
  <cp:revision>42</cp:revision>
  <dcterms:created xsi:type="dcterms:W3CDTF">2022-04-26T07:41:21Z</dcterms:created>
  <dcterms:modified xsi:type="dcterms:W3CDTF">2022-05-24T21:09:36Z</dcterms:modified>
</cp:coreProperties>
</file>