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7"/>
  </p:notesMasterIdLst>
  <p:handoutMasterIdLst>
    <p:handoutMasterId r:id="rId18"/>
  </p:handoutMasterIdLst>
  <p:sldIdLst>
    <p:sldId id="256" r:id="rId2"/>
    <p:sldId id="316" r:id="rId3"/>
    <p:sldId id="308" r:id="rId4"/>
    <p:sldId id="260" r:id="rId5"/>
    <p:sldId id="305" r:id="rId6"/>
    <p:sldId id="309" r:id="rId7"/>
    <p:sldId id="278" r:id="rId8"/>
    <p:sldId id="290" r:id="rId9"/>
    <p:sldId id="310" r:id="rId10"/>
    <p:sldId id="312" r:id="rId11"/>
    <p:sldId id="313" r:id="rId12"/>
    <p:sldId id="311" r:id="rId13"/>
    <p:sldId id="314" r:id="rId14"/>
    <p:sldId id="315" r:id="rId15"/>
    <p:sldId id="3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2529" autoAdjust="0"/>
  </p:normalViewPr>
  <p:slideViewPr>
    <p:cSldViewPr snapToGrid="0">
      <p:cViewPr varScale="1">
        <p:scale>
          <a:sx n="108" d="100"/>
          <a:sy n="108" d="100"/>
        </p:scale>
        <p:origin x="65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B6E494-E697-4414-88BE-7876B8D48745}" type="datetimeFigureOut">
              <a:rPr lang="en-US" smtClean="0"/>
              <a:t>5/19/2022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CEAAF6-A14E-4893-B56B-97AA318B7C78}" type="slidenum">
              <a:rPr lang="en-US" smtClean="0"/>
              <a:t>‹#›</a:t>
            </a:fld>
            <a:endParaRPr lang="en-US"/>
          </a:p>
        </p:txBody>
      </p:sp>
    </p:spTree>
    <p:extLst>
      <p:ext uri="{BB962C8B-B14F-4D97-AF65-F5344CB8AC3E}">
        <p14:creationId xmlns:p14="http://schemas.microsoft.com/office/powerpoint/2010/main" val="49261575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B0013-FC71-4385-9C98-1F178D9DACF0}" type="datetimeFigureOut">
              <a:rPr lang="en-US" smtClean="0"/>
              <a:t>5/19/2022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84F26-3215-4EEB-975C-688C0E09DD8F}" type="slidenum">
              <a:rPr lang="en-US" smtClean="0"/>
              <a:t>‹#›</a:t>
            </a:fld>
            <a:endParaRPr lang="en-US"/>
          </a:p>
        </p:txBody>
      </p:sp>
    </p:spTree>
    <p:extLst>
      <p:ext uri="{BB962C8B-B14F-4D97-AF65-F5344CB8AC3E}">
        <p14:creationId xmlns:p14="http://schemas.microsoft.com/office/powerpoint/2010/main" val="17410519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275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after separating all the components, we want to test if we can reconstruct</a:t>
            </a:r>
            <a:r>
              <a:rPr lang="en-US" baseline="0" dirty="0" smtClean="0"/>
              <a:t> the satellite data based on UAV data. </a:t>
            </a:r>
            <a:endParaRPr lang="en-US" dirty="0"/>
          </a:p>
        </p:txBody>
      </p:sp>
    </p:spTree>
    <p:extLst>
      <p:ext uri="{BB962C8B-B14F-4D97-AF65-F5344CB8AC3E}">
        <p14:creationId xmlns:p14="http://schemas.microsoft.com/office/powerpoint/2010/main" val="58929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620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most of the satellites, a pixel usually contains a</a:t>
            </a:r>
            <a:r>
              <a:rPr lang="en-US" baseline="0" dirty="0" smtClean="0"/>
              <a:t> mixture of difference surface elements, including vegetation, bare soil, annuals, etc. See this  photo of </a:t>
            </a:r>
            <a:r>
              <a:rPr lang="en-US" baseline="0" dirty="0" err="1" smtClean="0"/>
              <a:t>Yatir</a:t>
            </a:r>
            <a:r>
              <a:rPr lang="en-US" baseline="0" dirty="0" smtClean="0"/>
              <a:t> site, taken by a drone on 08.2019, you will have a idea of our sparse forest with large exposure of soil background. Aleppo pine is the major tree species. Soil is bare in dry summer, and in winter there are patches of annuals here and there. We know that soil has a different spectrum from vegetation, with a smooth slow increase from visible to NIR, and canopy has very contrasting signals between visible and NIR band. So we can assume that the exposure of soil will greatly influence the interpretation of satellite data in these ecosystems. There are indices trying to reduce this background effect, but insufficient due to low resolution. </a:t>
            </a:r>
          </a:p>
          <a:p>
            <a:r>
              <a:rPr lang="en-US" baseline="0" dirty="0" smtClean="0"/>
              <a:t>Recently UAV has been applied to vegetation monitoring, and enables </a:t>
            </a:r>
            <a:r>
              <a:rPr lang="en-US" baseline="0" dirty="0" err="1" smtClean="0"/>
              <a:t>presice</a:t>
            </a:r>
            <a:r>
              <a:rPr lang="en-US" baseline="0" dirty="0" smtClean="0"/>
              <a:t> canopy segmentation, but mostly </a:t>
            </a:r>
            <a:r>
              <a:rPr lang="en-US" baseline="0" dirty="0" err="1" smtClean="0"/>
              <a:t>focues</a:t>
            </a:r>
            <a:r>
              <a:rPr lang="en-US" baseline="0" dirty="0" smtClean="0"/>
              <a:t> on canopy information, also with single or limited campaigns. </a:t>
            </a:r>
          </a:p>
        </p:txBody>
      </p:sp>
    </p:spTree>
    <p:extLst>
      <p:ext uri="{BB962C8B-B14F-4D97-AF65-F5344CB8AC3E}">
        <p14:creationId xmlns:p14="http://schemas.microsoft.com/office/powerpoint/2010/main" val="371940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was motivated by the comparison</a:t>
            </a:r>
            <a:r>
              <a:rPr lang="en-US" baseline="0" dirty="0" smtClean="0"/>
              <a:t> between Landsat 8 and tower Skye sensor at </a:t>
            </a:r>
            <a:r>
              <a:rPr lang="en-US" baseline="0" dirty="0" err="1" smtClean="0"/>
              <a:t>Yatir</a:t>
            </a:r>
            <a:r>
              <a:rPr lang="en-US" baseline="0" dirty="0" smtClean="0"/>
              <a:t> forest, in the NDVI and bands. It was shown that they agreed quite well in the patterns of NDVI, also good in red, but totally opposite in NIR. </a:t>
            </a:r>
          </a:p>
          <a:p>
            <a:r>
              <a:rPr lang="en-US" baseline="0" dirty="0" smtClean="0"/>
              <a:t>Our research question was how come that the similar NDVI was from opposite NIR cycle? And if the satellite data is biased, how to use it properly in sparse ecosystems?</a:t>
            </a:r>
          </a:p>
          <a:p>
            <a:r>
              <a:rPr lang="en-US" baseline="0" dirty="0" smtClean="0"/>
              <a:t>Note that here the Landsat 8 data was from surface product, so it is not due to atmospheric effect. We hypothesis it is related to the fractional contributions of surface elements in their viewing area. </a:t>
            </a:r>
          </a:p>
          <a:p>
            <a:r>
              <a:rPr lang="en-US" baseline="0" dirty="0" smtClean="0"/>
              <a:t>For that, we need the fractions and reflectance of all the surface elements inside these area of view.</a:t>
            </a:r>
            <a:endParaRPr lang="en-US" dirty="0"/>
          </a:p>
        </p:txBody>
      </p:sp>
    </p:spTree>
    <p:extLst>
      <p:ext uri="{BB962C8B-B14F-4D97-AF65-F5344CB8AC3E}">
        <p14:creationId xmlns:p14="http://schemas.microsoft.com/office/powerpoint/2010/main" val="918789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was conducted at </a:t>
            </a:r>
            <a:r>
              <a:rPr lang="en-US" dirty="0" err="1" smtClean="0"/>
              <a:t>Yatir</a:t>
            </a:r>
            <a:r>
              <a:rPr lang="en-US" dirty="0" smtClean="0"/>
              <a:t> forest, you see here the </a:t>
            </a:r>
            <a:r>
              <a:rPr lang="en-US" dirty="0" err="1" smtClean="0"/>
              <a:t>Yatir</a:t>
            </a:r>
            <a:r>
              <a:rPr lang="en-US" baseline="0" dirty="0" smtClean="0"/>
              <a:t> tower station and the nearby LTER experimental plots. Each square is for one Landsat 8 pixel of 30m. The yellow polygon is the area for the comparison between Landsat  and Skye, as in the motivation, as well as for analyzing the fractional contributions of the surface elements. The surrounding pixels are for validation of retrieval algorithm of canopy NDVI. At the end of the study I will show result on LTER plots. These are Landsat 8 pixels chosen at different density plots, 100, 200, and 300 trees/ha. </a:t>
            </a:r>
            <a:endParaRPr lang="en-US" dirty="0"/>
          </a:p>
        </p:txBody>
      </p:sp>
    </p:spTree>
    <p:extLst>
      <p:ext uri="{BB962C8B-B14F-4D97-AF65-F5344CB8AC3E}">
        <p14:creationId xmlns:p14="http://schemas.microsoft.com/office/powerpoint/2010/main" val="792551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three</a:t>
            </a:r>
            <a:r>
              <a:rPr lang="en-US" baseline="0" dirty="0" smtClean="0"/>
              <a:t> remote sensing datasets, as you remember, Landsat 8, tower Skye, and UAV multispectral images. UAV has about 5cm resolution at flight height of 50m, 4 bands, and flied monthly in 2018-2019. It is used for image classification for the viewing area of L8 and Skye. </a:t>
            </a:r>
            <a:endParaRPr lang="en-US" dirty="0"/>
          </a:p>
        </p:txBody>
      </p:sp>
    </p:spTree>
    <p:extLst>
      <p:ext uri="{BB962C8B-B14F-4D97-AF65-F5344CB8AC3E}">
        <p14:creationId xmlns:p14="http://schemas.microsoft.com/office/powerpoint/2010/main" val="987486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our classification algorithm. We used simple thresholding for the three main components: canopy, shaded and sunlit soil. For canopy, we manually selected few sample trees, and extract the NDVI values measured by the drone, and their standard deviations. The threshold is </a:t>
            </a:r>
            <a:r>
              <a:rPr lang="en-US" baseline="0" dirty="0" err="1" smtClean="0"/>
              <a:t>NDVItree</a:t>
            </a:r>
            <a:r>
              <a:rPr lang="en-US" baseline="0" dirty="0" smtClean="0"/>
              <a:t>- 1.5sd. Not that NDVI0 changes with season, was recalculated every flight. </a:t>
            </a:r>
          </a:p>
          <a:p>
            <a:r>
              <a:rPr lang="en-US" baseline="0" dirty="0" smtClean="0"/>
              <a:t>For shade, a constant value of 0.1 as the average of NIR and red reflectance. From </a:t>
            </a:r>
            <a:r>
              <a:rPr lang="en-US" baseline="0" dirty="0" err="1" smtClean="0"/>
              <a:t>Aboutalebi</a:t>
            </a:r>
            <a:r>
              <a:rPr lang="en-US" baseline="0" dirty="0" smtClean="0"/>
              <a:t> 2019. </a:t>
            </a:r>
          </a:p>
          <a:p>
            <a:r>
              <a:rPr lang="en-US" baseline="0" dirty="0" smtClean="0"/>
              <a:t>Soil was simply any other pixels. After the classification procedure, the fraction and reflectance of each component can be calculated from the UAV images. Their seasonal cycles can also be obtained by processing the monthly images. </a:t>
            </a:r>
            <a:endParaRPr lang="en-US" dirty="0"/>
          </a:p>
        </p:txBody>
      </p:sp>
    </p:spTree>
    <p:extLst>
      <p:ext uri="{BB962C8B-B14F-4D97-AF65-F5344CB8AC3E}">
        <p14:creationId xmlns:p14="http://schemas.microsoft.com/office/powerpoint/2010/main" val="54801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have the fraction over the tower area from Landsat 8 nadir view. The canopy fraction was about 30% in that area, and we see a large proportion of open sunlit soil in summer, up </a:t>
            </a:r>
            <a:r>
              <a:rPr lang="en-US" baseline="0" dirty="0" err="1" smtClean="0"/>
              <a:t>tp</a:t>
            </a:r>
            <a:r>
              <a:rPr lang="en-US" baseline="0" dirty="0" smtClean="0"/>
              <a:t> 60% in summer and 30% in winter. In winter shade can reach to 40% because of the low sun angle. This is from nadir view of satellite. Considering that Skye was mounted close above the canopy and it has a 90 degree angle of view, so we can imagine that it sees also large part of the side canopy, so enhancing the vegetation signals. We did a 3D simulation of artificial forest based on the classified map, the imaging trees are cylinder shape with top of 11m, and bottom 2 m. Then we counted the views that coming from any ground pixel that can eventually reach the sensor. We resulted in a canopy contribution of 95% in the signal of Skye sensor. </a:t>
            </a:r>
          </a:p>
          <a:p>
            <a:r>
              <a:rPr lang="en-US" baseline="0" dirty="0" smtClean="0"/>
              <a:t>Now we know Landsat 8 is greatly controlled by the background properties,. but Skye mainly by canopy signal</a:t>
            </a:r>
            <a:endParaRPr lang="en-US" dirty="0"/>
          </a:p>
        </p:txBody>
      </p:sp>
    </p:spTree>
    <p:extLst>
      <p:ext uri="{BB962C8B-B14F-4D97-AF65-F5344CB8AC3E}">
        <p14:creationId xmlns:p14="http://schemas.microsoft.com/office/powerpoint/2010/main" val="110468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reflectance and NDVI of</a:t>
            </a:r>
            <a:r>
              <a:rPr lang="en-US" baseline="0" dirty="0" smtClean="0"/>
              <a:t> the three components in the same color scales. There are three panels: top, middle, bottom. First of all, it can be seen the grey line, Skye measurements, was very close to canopy signal, consistent with 95% canopy fraction in Skye. It is shown the three component shows similar seasonal cycles in NDVI and red, which explains the same pattern between Landsat and Skye NDVI with different compositions. </a:t>
            </a:r>
          </a:p>
          <a:p>
            <a:r>
              <a:rPr lang="en-US" baseline="0" dirty="0" smtClean="0"/>
              <a:t>The NIR is quite different. Canopy NIR went up in winter, which was a strategy to enhance light absorption in winter. Unlike red is related to pigment, NIR is more with canopy scattering properties related to structural. In our recent study published at ERL, we found there is structure changes in canopy to enhance light absorption in winter and reduce light abs. in summer to avoid overheating. </a:t>
            </a:r>
          </a:p>
          <a:p>
            <a:r>
              <a:rPr lang="en-US" baseline="0" dirty="0" smtClean="0"/>
              <a:t>The soil reflectance changes mainly due to moisture levels. Higher moisture, lower reflectance. Here we showed high soil NIR in winter due to annuals. </a:t>
            </a:r>
          </a:p>
        </p:txBody>
      </p:sp>
    </p:spTree>
    <p:extLst>
      <p:ext uri="{BB962C8B-B14F-4D97-AF65-F5344CB8AC3E}">
        <p14:creationId xmlns:p14="http://schemas.microsoft.com/office/powerpoint/2010/main" val="4167816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C95D62-8153-844F-98F3-6B9D610AA604}"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243335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4FBDEB-F04E-E243-BC51-17959C0D9A26}"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282413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CA7759-74D7-D548-801B-6CACFA8A065B}"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3813930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4856C-1154-B544-AD2A-7B084F3D02CB}"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254278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C1B58A-40DE-C148-81AF-CDB0372F6D54}"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2206571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2986B1-1942-CB47-9B83-2C2A03E20983}" type="datetime1">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653740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F34A96-7262-6348-BD58-E2F9F68C5276}" type="datetime1">
              <a:rPr lang="en-US" smtClean="0"/>
              <a:t>5/19/2022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118200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951ECC-956C-CA48-A890-3A6AC2CF571B}" type="datetime1">
              <a:rPr lang="en-US" smtClean="0"/>
              <a:t>5/19/2022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2159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F4187-72F6-9948-AEFE-29598979D83E}" type="datetime1">
              <a:rPr lang="en-US" smtClean="0"/>
              <a:t>5/19/2022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334603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908CDB-1E8A-C64B-93DB-CAEE5CDF089B}" type="datetime1">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379611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3AB54-68E5-604A-A7EB-F7A348970DB2}" type="datetime1">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E58B8-ED25-405D-B2B5-06062F691C23}" type="slidenum">
              <a:rPr lang="en-US" smtClean="0"/>
              <a:t>‹#›</a:t>
            </a:fld>
            <a:endParaRPr lang="en-US"/>
          </a:p>
        </p:txBody>
      </p:sp>
    </p:spTree>
    <p:extLst>
      <p:ext uri="{BB962C8B-B14F-4D97-AF65-F5344CB8AC3E}">
        <p14:creationId xmlns:p14="http://schemas.microsoft.com/office/powerpoint/2010/main" val="2673426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0936D-F0C9-E047-9640-CA8FE0411ABD}" type="datetime1">
              <a:rPr lang="en-US" smtClean="0"/>
              <a:t>5/19/2022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E58B8-ED25-405D-B2B5-06062F691C23}" type="slidenum">
              <a:rPr lang="en-US" smtClean="0"/>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591899" y="0"/>
            <a:ext cx="2600101" cy="349914"/>
          </a:xfrm>
          <a:prstGeom prst="rect">
            <a:avLst/>
          </a:prstGeom>
        </p:spPr>
      </p:pic>
    </p:spTree>
    <p:extLst>
      <p:ext uri="{BB962C8B-B14F-4D97-AF65-F5344CB8AC3E}">
        <p14:creationId xmlns:p14="http://schemas.microsoft.com/office/powerpoint/2010/main" val="123743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11896"/>
            <a:ext cx="12193057" cy="6834208"/>
          </a:xfrm>
          <a:prstGeom prst="rect">
            <a:avLst/>
          </a:prstGeom>
        </p:spPr>
      </p:pic>
      <p:sp>
        <p:nvSpPr>
          <p:cNvPr id="2" name="Title 1"/>
          <p:cNvSpPr>
            <a:spLocks noGrp="1"/>
          </p:cNvSpPr>
          <p:nvPr>
            <p:ph type="ctrTitle"/>
          </p:nvPr>
        </p:nvSpPr>
        <p:spPr>
          <a:xfrm>
            <a:off x="313266" y="2628900"/>
            <a:ext cx="11565466" cy="2378214"/>
          </a:xfrm>
          <a:solidFill>
            <a:schemeClr val="lt1">
              <a:alpha val="30000"/>
            </a:schemeClr>
          </a:solidFill>
        </p:spPr>
        <p:style>
          <a:lnRef idx="2">
            <a:schemeClr val="accent6"/>
          </a:lnRef>
          <a:fillRef idx="1">
            <a:schemeClr val="lt1"/>
          </a:fillRef>
          <a:effectRef idx="0">
            <a:schemeClr val="accent6"/>
          </a:effectRef>
          <a:fontRef idx="minor">
            <a:schemeClr val="dk1"/>
          </a:fontRef>
        </p:style>
        <p:txBody>
          <a:bodyPr>
            <a:noAutofit/>
          </a:bodyPr>
          <a:lstStyle/>
          <a:p>
            <a:r>
              <a:rPr lang="en-US" sz="5400" dirty="0">
                <a:solidFill>
                  <a:schemeClr val="bg1"/>
                </a:solidFill>
              </a:rPr>
              <a:t>Disentangling soil, shade, and tree canopy contributions to mixed satellite vegetation indices in a sparse dry forest</a:t>
            </a:r>
          </a:p>
        </p:txBody>
      </p:sp>
      <p:sp>
        <p:nvSpPr>
          <p:cNvPr id="3" name="Subtitle 2"/>
          <p:cNvSpPr>
            <a:spLocks noGrp="1"/>
          </p:cNvSpPr>
          <p:nvPr>
            <p:ph type="subTitle" idx="1"/>
          </p:nvPr>
        </p:nvSpPr>
        <p:spPr>
          <a:xfrm>
            <a:off x="1776942" y="5836468"/>
            <a:ext cx="9144000" cy="1108046"/>
          </a:xfrm>
        </p:spPr>
        <p:txBody>
          <a:bodyPr>
            <a:normAutofit/>
          </a:bodyPr>
          <a:lstStyle/>
          <a:p>
            <a:r>
              <a:rPr lang="en-US" dirty="0" smtClean="0">
                <a:solidFill>
                  <a:schemeClr val="bg1"/>
                </a:solidFill>
              </a:rPr>
              <a:t>WIS workshop, 29. 03.2022</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28BE58B8-ED25-405D-B2B5-06062F691C23}" type="slidenum">
              <a:rPr lang="en-US" smtClean="0"/>
              <a:t>0</a:t>
            </a:fld>
            <a:endParaRPr lang="en-US"/>
          </a:p>
        </p:txBody>
      </p:sp>
      <p:sp>
        <p:nvSpPr>
          <p:cNvPr id="6" name="TextBox 5">
            <a:extLst>
              <a:ext uri="{FF2B5EF4-FFF2-40B4-BE49-F238E27FC236}">
                <a16:creationId xmlns:a16="http://schemas.microsoft.com/office/drawing/2014/main" id="{72713CBE-D63E-7B40-B115-94E20EB3B6B3}"/>
              </a:ext>
            </a:extLst>
          </p:cNvPr>
          <p:cNvSpPr txBox="1"/>
          <p:nvPr/>
        </p:nvSpPr>
        <p:spPr>
          <a:xfrm>
            <a:off x="1157817" y="5157167"/>
            <a:ext cx="10110258" cy="769441"/>
          </a:xfrm>
          <a:prstGeom prst="rect">
            <a:avLst/>
          </a:prstGeom>
          <a:noFill/>
        </p:spPr>
        <p:txBody>
          <a:bodyPr wrap="square" rtlCol="0">
            <a:spAutoFit/>
          </a:bodyPr>
          <a:lstStyle/>
          <a:p>
            <a:pPr algn="ctr"/>
            <a:r>
              <a:rPr lang="en-US" sz="2400" b="1" dirty="0">
                <a:solidFill>
                  <a:schemeClr val="bg1"/>
                </a:solidFill>
              </a:rPr>
              <a:t>Huanhuan Wang</a:t>
            </a:r>
            <a:r>
              <a:rPr lang="en-US" sz="2400" b="1" dirty="0" smtClean="0">
                <a:solidFill>
                  <a:schemeClr val="bg1"/>
                </a:solidFill>
              </a:rPr>
              <a:t>, </a:t>
            </a:r>
            <a:r>
              <a:rPr lang="en-US" sz="2400" b="1" dirty="0">
                <a:solidFill>
                  <a:schemeClr val="bg1"/>
                </a:solidFill>
              </a:rPr>
              <a:t>Jonathan Muller, Fedor Tatarinov, Eyal Rotenberg, Dan </a:t>
            </a:r>
            <a:r>
              <a:rPr lang="en-US" sz="2400" b="1" dirty="0" smtClean="0">
                <a:solidFill>
                  <a:schemeClr val="bg1"/>
                </a:solidFill>
              </a:rPr>
              <a:t>Yakir</a:t>
            </a:r>
          </a:p>
          <a:p>
            <a:pPr algn="ctr"/>
            <a:r>
              <a:rPr lang="en-US" sz="2000" b="1" dirty="0" smtClean="0">
                <a:solidFill>
                  <a:schemeClr val="bg1"/>
                </a:solidFill>
              </a:rPr>
              <a:t>Department of Earth and Planetary Science, Weizmann Institute of Science </a:t>
            </a:r>
            <a:endParaRPr lang="en-US" sz="20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7322" y="11896"/>
            <a:ext cx="2724678" cy="366678"/>
          </a:xfrm>
          <a:prstGeom prst="rect">
            <a:avLst/>
          </a:prstGeom>
        </p:spPr>
      </p:pic>
    </p:spTree>
    <p:extLst>
      <p:ext uri="{BB962C8B-B14F-4D97-AF65-F5344CB8AC3E}">
        <p14:creationId xmlns:p14="http://schemas.microsoft.com/office/powerpoint/2010/main" val="2871538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E58B8-ED25-405D-B2B5-06062F691C23}" type="slidenum">
              <a:rPr lang="en-US" smtClean="0"/>
              <a:t>9</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99" y="1903487"/>
            <a:ext cx="10058400" cy="3352042"/>
          </a:xfrm>
          <a:prstGeom prst="rect">
            <a:avLst/>
          </a:prstGeom>
        </p:spPr>
      </p:pic>
      <p:sp>
        <p:nvSpPr>
          <p:cNvPr id="4" name="TextBox 3"/>
          <p:cNvSpPr txBox="1"/>
          <p:nvPr/>
        </p:nvSpPr>
        <p:spPr>
          <a:xfrm>
            <a:off x="115333" y="0"/>
            <a:ext cx="1740102" cy="646331"/>
          </a:xfrm>
          <a:prstGeom prst="rect">
            <a:avLst/>
          </a:prstGeom>
          <a:noFill/>
        </p:spPr>
        <p:txBody>
          <a:bodyPr wrap="square" rtlCol="0">
            <a:spAutoFit/>
          </a:bodyPr>
          <a:lstStyle/>
          <a:p>
            <a:pPr>
              <a:defRPr/>
            </a:pPr>
            <a:r>
              <a:rPr lang="en-US" sz="3600" b="1" dirty="0" smtClean="0"/>
              <a:t>Results</a:t>
            </a:r>
            <a:endParaRPr lang="en-US" sz="3200" b="1" dirty="0"/>
          </a:p>
        </p:txBody>
      </p:sp>
      <p:sp>
        <p:nvSpPr>
          <p:cNvPr id="6" name="Rectangle 5"/>
          <p:cNvSpPr/>
          <p:nvPr/>
        </p:nvSpPr>
        <p:spPr>
          <a:xfrm>
            <a:off x="3378078" y="1060689"/>
            <a:ext cx="5758115" cy="584775"/>
          </a:xfrm>
          <a:prstGeom prst="rect">
            <a:avLst/>
          </a:prstGeom>
        </p:spPr>
        <p:txBody>
          <a:bodyPr wrap="none">
            <a:spAutoFit/>
          </a:bodyPr>
          <a:lstStyle/>
          <a:p>
            <a:r>
              <a:rPr lang="en-US" sz="3200" b="1" dirty="0"/>
              <a:t>Reconstruction of Landsat 8 </a:t>
            </a:r>
            <a:r>
              <a:rPr lang="en-US" sz="3200" b="1" dirty="0" smtClean="0"/>
              <a:t>data</a:t>
            </a:r>
            <a:endParaRPr lang="en-US" sz="3200" dirty="0"/>
          </a:p>
        </p:txBody>
      </p:sp>
      <p:sp>
        <p:nvSpPr>
          <p:cNvPr id="7" name="TextBox 6"/>
          <p:cNvSpPr txBox="1"/>
          <p:nvPr/>
        </p:nvSpPr>
        <p:spPr>
          <a:xfrm>
            <a:off x="1161314" y="5648464"/>
            <a:ext cx="1120369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FF0000"/>
                </a:solidFill>
              </a:rPr>
              <a:t>Landsat 8 data could be successfully reconstructed from UAV data</a:t>
            </a:r>
          </a:p>
          <a:p>
            <a:pPr marL="342900" indent="-342900">
              <a:buFont typeface="Arial" panose="020B0604020202020204" pitchFamily="34" charset="0"/>
              <a:buChar char="•"/>
            </a:pPr>
            <a:r>
              <a:rPr lang="en-US" sz="2000" dirty="0" smtClean="0">
                <a:solidFill>
                  <a:srgbClr val="FF0000"/>
                </a:solidFill>
              </a:rPr>
              <a:t>Our hypothesis about the fractional contributions was confirmed</a:t>
            </a:r>
            <a:endParaRPr lang="en-US" sz="2000" dirty="0">
              <a:solidFill>
                <a:srgbClr val="FF0000"/>
              </a:solidFill>
            </a:endParaRPr>
          </a:p>
        </p:txBody>
      </p:sp>
    </p:spTree>
    <p:extLst>
      <p:ext uri="{BB962C8B-B14F-4D97-AF65-F5344CB8AC3E}">
        <p14:creationId xmlns:p14="http://schemas.microsoft.com/office/powerpoint/2010/main" val="67037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0430" y="2739693"/>
            <a:ext cx="3740671" cy="3740671"/>
          </a:xfrm>
          <a:prstGeom prst="rect">
            <a:avLst/>
          </a:prstGeom>
        </p:spPr>
      </p:pic>
      <p:sp>
        <p:nvSpPr>
          <p:cNvPr id="2" name="Slide Number Placeholder 1"/>
          <p:cNvSpPr>
            <a:spLocks noGrp="1"/>
          </p:cNvSpPr>
          <p:nvPr>
            <p:ph type="sldNum" sz="quarter" idx="12"/>
          </p:nvPr>
        </p:nvSpPr>
        <p:spPr/>
        <p:txBody>
          <a:bodyPr/>
          <a:lstStyle/>
          <a:p>
            <a:fld id="{28BE58B8-ED25-405D-B2B5-06062F691C23}" type="slidenum">
              <a:rPr lang="en-US" smtClean="0"/>
              <a:t>10</a:t>
            </a:fld>
            <a:endParaRPr lang="en-US"/>
          </a:p>
        </p:txBody>
      </p:sp>
      <p:sp>
        <p:nvSpPr>
          <p:cNvPr id="6" name="TextBox 5"/>
          <p:cNvSpPr txBox="1"/>
          <p:nvPr/>
        </p:nvSpPr>
        <p:spPr>
          <a:xfrm>
            <a:off x="115333" y="0"/>
            <a:ext cx="1740102" cy="646331"/>
          </a:xfrm>
          <a:prstGeom prst="rect">
            <a:avLst/>
          </a:prstGeom>
          <a:noFill/>
        </p:spPr>
        <p:txBody>
          <a:bodyPr wrap="square" rtlCol="0">
            <a:spAutoFit/>
          </a:bodyPr>
          <a:lstStyle/>
          <a:p>
            <a:pPr>
              <a:defRPr/>
            </a:pPr>
            <a:r>
              <a:rPr lang="en-US" sz="3600" b="1" dirty="0" smtClean="0"/>
              <a:t>Results</a:t>
            </a:r>
            <a:endParaRPr lang="en-US" sz="3200" b="1" dirty="0"/>
          </a:p>
        </p:txBody>
      </p:sp>
      <p:sp>
        <p:nvSpPr>
          <p:cNvPr id="7" name="TextBox 6"/>
          <p:cNvSpPr txBox="1"/>
          <p:nvPr/>
        </p:nvSpPr>
        <p:spPr>
          <a:xfrm>
            <a:off x="2853431" y="343097"/>
            <a:ext cx="7128769" cy="584775"/>
          </a:xfrm>
          <a:prstGeom prst="rect">
            <a:avLst/>
          </a:prstGeom>
          <a:noFill/>
        </p:spPr>
        <p:txBody>
          <a:bodyPr wrap="square" rtlCol="0">
            <a:spAutoFit/>
          </a:bodyPr>
          <a:lstStyle/>
          <a:p>
            <a:r>
              <a:rPr lang="en-US" sz="3200" b="1" dirty="0" smtClean="0"/>
              <a:t>Canopy NDVI retrieval algorithm</a:t>
            </a:r>
            <a:endParaRPr lang="en-US" sz="3200" b="1" dirty="0"/>
          </a:p>
        </p:txBody>
      </p:sp>
      <p:pic>
        <p:nvPicPr>
          <p:cNvPr id="8" name="Picture 7"/>
          <p:cNvPicPr>
            <a:picLocks noChangeAspect="1"/>
          </p:cNvPicPr>
          <p:nvPr/>
        </p:nvPicPr>
        <p:blipFill>
          <a:blip r:embed="rId3"/>
          <a:stretch>
            <a:fillRect/>
          </a:stretch>
        </p:blipFill>
        <p:spPr>
          <a:xfrm>
            <a:off x="523145" y="2377566"/>
            <a:ext cx="8868085" cy="598919"/>
          </a:xfrm>
          <a:prstGeom prst="rect">
            <a:avLst/>
          </a:prstGeom>
        </p:spPr>
      </p:pic>
      <p:pic>
        <p:nvPicPr>
          <p:cNvPr id="3" name="Picture 2"/>
          <p:cNvPicPr>
            <a:picLocks noChangeAspect="1"/>
          </p:cNvPicPr>
          <p:nvPr/>
        </p:nvPicPr>
        <p:blipFill>
          <a:blip r:embed="rId4"/>
          <a:stretch>
            <a:fillRect/>
          </a:stretch>
        </p:blipFill>
        <p:spPr>
          <a:xfrm>
            <a:off x="523145" y="989784"/>
            <a:ext cx="10172191" cy="616367"/>
          </a:xfrm>
          <a:prstGeom prst="rect">
            <a:avLst/>
          </a:prstGeom>
        </p:spPr>
      </p:pic>
      <p:cxnSp>
        <p:nvCxnSpPr>
          <p:cNvPr id="14" name="Straight Connector 13"/>
          <p:cNvCxnSpPr/>
          <p:nvPr/>
        </p:nvCxnSpPr>
        <p:spPr>
          <a:xfrm>
            <a:off x="3273126" y="1378436"/>
            <a:ext cx="6583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35382" y="1421485"/>
            <a:ext cx="1325880" cy="369332"/>
          </a:xfrm>
          <a:prstGeom prst="rect">
            <a:avLst/>
          </a:prstGeom>
          <a:noFill/>
        </p:spPr>
        <p:txBody>
          <a:bodyPr wrap="square" rtlCol="0">
            <a:spAutoFit/>
          </a:bodyPr>
          <a:lstStyle/>
          <a:p>
            <a:r>
              <a:rPr lang="en-US" dirty="0" smtClean="0">
                <a:solidFill>
                  <a:srgbClr val="0070C0"/>
                </a:solidFill>
              </a:rPr>
              <a:t>Pixel NDVI</a:t>
            </a:r>
            <a:endParaRPr lang="en-US" dirty="0">
              <a:solidFill>
                <a:srgbClr val="0070C0"/>
              </a:solidFill>
            </a:endParaRPr>
          </a:p>
        </p:txBody>
      </p:sp>
      <p:cxnSp>
        <p:nvCxnSpPr>
          <p:cNvPr id="16" name="Straight Connector 15"/>
          <p:cNvCxnSpPr/>
          <p:nvPr/>
        </p:nvCxnSpPr>
        <p:spPr>
          <a:xfrm>
            <a:off x="4516710" y="1378436"/>
            <a:ext cx="8961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83334" y="1411094"/>
            <a:ext cx="1652788" cy="369332"/>
          </a:xfrm>
          <a:prstGeom prst="rect">
            <a:avLst/>
          </a:prstGeom>
          <a:noFill/>
        </p:spPr>
        <p:txBody>
          <a:bodyPr wrap="square" rtlCol="0">
            <a:spAutoFit/>
          </a:bodyPr>
          <a:lstStyle/>
          <a:p>
            <a:r>
              <a:rPr lang="en-US" dirty="0" smtClean="0">
                <a:solidFill>
                  <a:srgbClr val="0070C0"/>
                </a:solidFill>
              </a:rPr>
              <a:t>= f(</a:t>
            </a:r>
            <a:r>
              <a:rPr lang="en-US" i="1" dirty="0" smtClean="0">
                <a:solidFill>
                  <a:srgbClr val="0070C0"/>
                </a:solidFill>
              </a:rPr>
              <a:t>NDVI</a:t>
            </a:r>
            <a:r>
              <a:rPr lang="en-US" i="1" baseline="-25000" dirty="0" smtClean="0">
                <a:solidFill>
                  <a:srgbClr val="0070C0"/>
                </a:solidFill>
              </a:rPr>
              <a:t>canopy</a:t>
            </a:r>
            <a:r>
              <a:rPr lang="en-US" dirty="0" smtClean="0">
                <a:solidFill>
                  <a:srgbClr val="0070C0"/>
                </a:solidFill>
              </a:rPr>
              <a:t>)</a:t>
            </a:r>
            <a:endParaRPr lang="en-US" dirty="0">
              <a:solidFill>
                <a:srgbClr val="0070C0"/>
              </a:solidFill>
            </a:endParaRPr>
          </a:p>
        </p:txBody>
      </p:sp>
      <p:cxnSp>
        <p:nvCxnSpPr>
          <p:cNvPr id="20" name="Straight Connector 19"/>
          <p:cNvCxnSpPr/>
          <p:nvPr/>
        </p:nvCxnSpPr>
        <p:spPr>
          <a:xfrm>
            <a:off x="6918534" y="1366244"/>
            <a:ext cx="8961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61773" y="1391661"/>
            <a:ext cx="1652788" cy="369332"/>
          </a:xfrm>
          <a:prstGeom prst="rect">
            <a:avLst/>
          </a:prstGeom>
          <a:noFill/>
        </p:spPr>
        <p:txBody>
          <a:bodyPr wrap="square" rtlCol="0">
            <a:spAutoFit/>
          </a:bodyPr>
          <a:lstStyle/>
          <a:p>
            <a:r>
              <a:rPr lang="en-US" dirty="0" smtClean="0">
                <a:solidFill>
                  <a:srgbClr val="0070C0"/>
                </a:solidFill>
              </a:rPr>
              <a:t>= f(</a:t>
            </a:r>
            <a:r>
              <a:rPr lang="en-US" i="1" dirty="0" smtClean="0">
                <a:solidFill>
                  <a:srgbClr val="0070C0"/>
                </a:solidFill>
              </a:rPr>
              <a:t>NDVI</a:t>
            </a:r>
            <a:r>
              <a:rPr lang="en-US" i="1" baseline="-25000" dirty="0" smtClean="0">
                <a:solidFill>
                  <a:srgbClr val="0070C0"/>
                </a:solidFill>
              </a:rPr>
              <a:t>canopy</a:t>
            </a:r>
            <a:r>
              <a:rPr lang="en-US" dirty="0" smtClean="0">
                <a:solidFill>
                  <a:srgbClr val="0070C0"/>
                </a:solidFill>
              </a:rPr>
              <a:t>)</a:t>
            </a:r>
            <a:endParaRPr lang="en-US" dirty="0">
              <a:solidFill>
                <a:srgbClr val="0070C0"/>
              </a:solidFill>
            </a:endParaRPr>
          </a:p>
        </p:txBody>
      </p:sp>
      <p:cxnSp>
        <p:nvCxnSpPr>
          <p:cNvPr id="22" name="Straight Connector 21"/>
          <p:cNvCxnSpPr/>
          <p:nvPr/>
        </p:nvCxnSpPr>
        <p:spPr>
          <a:xfrm>
            <a:off x="8006670" y="1366244"/>
            <a:ext cx="6583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94916" y="1397757"/>
            <a:ext cx="1987283" cy="369332"/>
          </a:xfrm>
          <a:prstGeom prst="rect">
            <a:avLst/>
          </a:prstGeom>
          <a:noFill/>
        </p:spPr>
        <p:txBody>
          <a:bodyPr wrap="square" rtlCol="0">
            <a:spAutoFit/>
          </a:bodyPr>
          <a:lstStyle/>
          <a:p>
            <a:r>
              <a:rPr lang="en-US" dirty="0" smtClean="0">
                <a:solidFill>
                  <a:srgbClr val="0070C0"/>
                </a:solidFill>
              </a:rPr>
              <a:t>= 1- </a:t>
            </a:r>
            <a:r>
              <a:rPr lang="en-US" i="1" dirty="0" smtClean="0">
                <a:solidFill>
                  <a:srgbClr val="0070C0"/>
                </a:solidFill>
              </a:rPr>
              <a:t>F</a:t>
            </a:r>
            <a:r>
              <a:rPr lang="en-US" i="1" baseline="-25000" dirty="0" smtClean="0">
                <a:solidFill>
                  <a:srgbClr val="0070C0"/>
                </a:solidFill>
              </a:rPr>
              <a:t>canopy</a:t>
            </a:r>
            <a:r>
              <a:rPr lang="en-US" dirty="0" smtClean="0">
                <a:solidFill>
                  <a:srgbClr val="0070C0"/>
                </a:solidFill>
              </a:rPr>
              <a:t> - </a:t>
            </a:r>
            <a:r>
              <a:rPr lang="en-US" i="1" dirty="0" err="1" smtClean="0">
                <a:solidFill>
                  <a:srgbClr val="0070C0"/>
                </a:solidFill>
              </a:rPr>
              <a:t>F</a:t>
            </a:r>
            <a:r>
              <a:rPr lang="en-US" i="1" baseline="-25000" dirty="0" err="1" smtClean="0">
                <a:solidFill>
                  <a:srgbClr val="0070C0"/>
                </a:solidFill>
              </a:rPr>
              <a:t>shade</a:t>
            </a:r>
            <a:endParaRPr lang="en-US" i="1" baseline="-25000" dirty="0">
              <a:solidFill>
                <a:srgbClr val="0070C0"/>
              </a:solidFill>
            </a:endParaRPr>
          </a:p>
        </p:txBody>
      </p:sp>
      <p:sp>
        <p:nvSpPr>
          <p:cNvPr id="24" name="TextBox 23"/>
          <p:cNvSpPr txBox="1"/>
          <p:nvPr/>
        </p:nvSpPr>
        <p:spPr>
          <a:xfrm>
            <a:off x="1393830" y="1961821"/>
            <a:ext cx="5779008" cy="369332"/>
          </a:xfrm>
          <a:prstGeom prst="rect">
            <a:avLst/>
          </a:prstGeom>
          <a:noFill/>
        </p:spPr>
        <p:txBody>
          <a:bodyPr wrap="square" rtlCol="0">
            <a:spAutoFit/>
          </a:bodyPr>
          <a:lstStyle/>
          <a:p>
            <a:r>
              <a:rPr lang="en-US" i="1" dirty="0" smtClean="0"/>
              <a:t>F</a:t>
            </a:r>
            <a:r>
              <a:rPr lang="en-US" i="1" baseline="-25000" dirty="0" smtClean="0">
                <a:latin typeface="Times New Roman" panose="02020603050405020304" pitchFamily="18" charset="0"/>
                <a:cs typeface="Times New Roman" panose="02020603050405020304" pitchFamily="18" charset="0"/>
              </a:rPr>
              <a:t>canopy</a:t>
            </a:r>
            <a:r>
              <a:rPr lang="en-US" dirty="0" smtClean="0"/>
              <a:t> : estimated from UAV multispectral images</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8057" y="2774969"/>
            <a:ext cx="8336130" cy="3946506"/>
          </a:xfrm>
          <a:prstGeom prst="rect">
            <a:avLst/>
          </a:prstGeom>
        </p:spPr>
      </p:pic>
      <p:sp>
        <p:nvSpPr>
          <p:cNvPr id="27" name="TextBox 26"/>
          <p:cNvSpPr txBox="1"/>
          <p:nvPr/>
        </p:nvSpPr>
        <p:spPr>
          <a:xfrm>
            <a:off x="1427232" y="6461995"/>
            <a:ext cx="9564624"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Canopy NDVI had small variations among pixels, despite of the differences in Landsat 8 NDVI </a:t>
            </a:r>
            <a:endParaRPr lang="en-US" dirty="0">
              <a:solidFill>
                <a:srgbClr val="FF0000"/>
              </a:solidFill>
            </a:endParaRPr>
          </a:p>
        </p:txBody>
      </p:sp>
    </p:spTree>
    <p:extLst>
      <p:ext uri="{BB962C8B-B14F-4D97-AF65-F5344CB8AC3E}">
        <p14:creationId xmlns:p14="http://schemas.microsoft.com/office/powerpoint/2010/main" val="219458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23" grpId="0"/>
      <p:bldP spid="24"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E58B8-ED25-405D-B2B5-06062F691C23}" type="slidenum">
              <a:rPr lang="en-US" smtClean="0"/>
              <a:t>11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725" y="1725932"/>
            <a:ext cx="10511424" cy="3503016"/>
          </a:xfrm>
          <a:prstGeom prst="rect">
            <a:avLst/>
          </a:prstGeom>
        </p:spPr>
      </p:pic>
      <p:sp>
        <p:nvSpPr>
          <p:cNvPr id="4" name="TextBox 3"/>
          <p:cNvSpPr txBox="1"/>
          <p:nvPr/>
        </p:nvSpPr>
        <p:spPr>
          <a:xfrm>
            <a:off x="97577" y="74694"/>
            <a:ext cx="2361538" cy="646331"/>
          </a:xfrm>
          <a:prstGeom prst="rect">
            <a:avLst/>
          </a:prstGeom>
          <a:noFill/>
        </p:spPr>
        <p:txBody>
          <a:bodyPr wrap="square" rtlCol="0">
            <a:spAutoFit/>
          </a:bodyPr>
          <a:lstStyle/>
          <a:p>
            <a:pPr>
              <a:defRPr/>
            </a:pPr>
            <a:r>
              <a:rPr lang="en-US" sz="3600" b="1" dirty="0" smtClean="0"/>
              <a:t>Results</a:t>
            </a:r>
            <a:endParaRPr lang="en-US" sz="3600" b="1" dirty="0"/>
          </a:p>
        </p:txBody>
      </p:sp>
      <p:sp>
        <p:nvSpPr>
          <p:cNvPr id="5" name="Rectangle 4"/>
          <p:cNvSpPr/>
          <p:nvPr/>
        </p:nvSpPr>
        <p:spPr>
          <a:xfrm>
            <a:off x="3366118" y="850129"/>
            <a:ext cx="6096000" cy="584775"/>
          </a:xfrm>
          <a:prstGeom prst="rect">
            <a:avLst/>
          </a:prstGeom>
        </p:spPr>
        <p:txBody>
          <a:bodyPr>
            <a:spAutoFit/>
          </a:bodyPr>
          <a:lstStyle/>
          <a:p>
            <a:pPr lvl="0">
              <a:defRPr/>
            </a:pPr>
            <a:r>
              <a:rPr lang="en-US" sz="3200" b="1" dirty="0" smtClean="0">
                <a:solidFill>
                  <a:prstClr val="black"/>
                </a:solidFill>
              </a:rPr>
              <a:t>Landsat </a:t>
            </a:r>
            <a:r>
              <a:rPr lang="en-US" sz="3200" b="1" dirty="0">
                <a:solidFill>
                  <a:prstClr val="black"/>
                </a:solidFill>
              </a:rPr>
              <a:t>8 data and canopy cover</a:t>
            </a:r>
          </a:p>
        </p:txBody>
      </p:sp>
      <p:sp>
        <p:nvSpPr>
          <p:cNvPr id="6" name="TextBox 5"/>
          <p:cNvSpPr txBox="1"/>
          <p:nvPr/>
        </p:nvSpPr>
        <p:spPr>
          <a:xfrm>
            <a:off x="2821281" y="5423317"/>
            <a:ext cx="8659368"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The differences in Landsat 8 NDVI were due to canopy fraction</a:t>
            </a:r>
            <a:endParaRPr lang="en-US" dirty="0">
              <a:solidFill>
                <a:srgbClr val="FF0000"/>
              </a:solidFill>
            </a:endParaRPr>
          </a:p>
        </p:txBody>
      </p:sp>
    </p:spTree>
    <p:extLst>
      <p:ext uri="{BB962C8B-B14F-4D97-AF65-F5344CB8AC3E}">
        <p14:creationId xmlns:p14="http://schemas.microsoft.com/office/powerpoint/2010/main" val="959287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E58B8-ED25-405D-B2B5-06062F691C23}" type="slidenum">
              <a:rPr lang="en-US" smtClean="0"/>
              <a:t>12</a:t>
            </a:fld>
            <a:endParaRPr lang="en-US"/>
          </a:p>
        </p:txBody>
      </p:sp>
      <p:sp>
        <p:nvSpPr>
          <p:cNvPr id="4" name="TextBox 3"/>
          <p:cNvSpPr txBox="1"/>
          <p:nvPr/>
        </p:nvSpPr>
        <p:spPr>
          <a:xfrm>
            <a:off x="97577" y="74694"/>
            <a:ext cx="2361538" cy="646331"/>
          </a:xfrm>
          <a:prstGeom prst="rect">
            <a:avLst/>
          </a:prstGeom>
          <a:noFill/>
        </p:spPr>
        <p:txBody>
          <a:bodyPr wrap="square" rtlCol="0">
            <a:spAutoFit/>
          </a:bodyPr>
          <a:lstStyle/>
          <a:p>
            <a:pPr>
              <a:defRPr/>
            </a:pPr>
            <a:r>
              <a:rPr lang="en-US" sz="3600" b="1" dirty="0" smtClean="0"/>
              <a:t>Results</a:t>
            </a:r>
            <a:endParaRPr lang="en-US" sz="3600" b="1" dirty="0"/>
          </a:p>
        </p:txBody>
      </p:sp>
      <p:sp>
        <p:nvSpPr>
          <p:cNvPr id="5" name="Rectangle 4"/>
          <p:cNvSpPr/>
          <p:nvPr/>
        </p:nvSpPr>
        <p:spPr>
          <a:xfrm>
            <a:off x="2446923" y="721025"/>
            <a:ext cx="7844426" cy="584775"/>
          </a:xfrm>
          <a:prstGeom prst="rect">
            <a:avLst/>
          </a:prstGeom>
        </p:spPr>
        <p:txBody>
          <a:bodyPr wrap="square">
            <a:spAutoFit/>
          </a:bodyPr>
          <a:lstStyle/>
          <a:p>
            <a:pPr lvl="0">
              <a:defRPr/>
            </a:pPr>
            <a:r>
              <a:rPr lang="en-US" sz="3200" b="1" dirty="0" smtClean="0">
                <a:solidFill>
                  <a:prstClr val="black"/>
                </a:solidFill>
              </a:rPr>
              <a:t>Density effect at LTER experimental plots</a:t>
            </a:r>
            <a:endParaRPr lang="en-US" sz="3200" b="1" dirty="0">
              <a:solidFill>
                <a:prstClr val="black"/>
              </a:solidFill>
            </a:endParaRPr>
          </a:p>
        </p:txBody>
      </p:sp>
      <p:sp>
        <p:nvSpPr>
          <p:cNvPr id="6" name="TextBox 5"/>
          <p:cNvSpPr txBox="1"/>
          <p:nvPr/>
        </p:nvSpPr>
        <p:spPr>
          <a:xfrm>
            <a:off x="2217598" y="6033184"/>
            <a:ext cx="8659368"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Density effect was presented in Landsat 8 pixel NDVI</a:t>
            </a:r>
          </a:p>
          <a:p>
            <a:pPr marL="285750" indent="-285750">
              <a:buFont typeface="Arial" panose="020B0604020202020204" pitchFamily="34" charset="0"/>
              <a:buChar char="•"/>
            </a:pPr>
            <a:r>
              <a:rPr lang="en-US" dirty="0" smtClean="0">
                <a:solidFill>
                  <a:srgbClr val="FF0000"/>
                </a:solidFill>
              </a:rPr>
              <a:t>Canopy NDVI was rather homogenous regardless of density</a:t>
            </a:r>
            <a:endParaRPr lang="en-US" dirty="0">
              <a:solidFill>
                <a:srgbClr val="FF0000"/>
              </a:solidFill>
            </a:endParaRPr>
          </a:p>
        </p:txBody>
      </p:sp>
      <p:pic>
        <p:nvPicPr>
          <p:cNvPr id="3" name="Picture 2"/>
          <p:cNvPicPr>
            <a:picLocks noChangeAspect="1"/>
          </p:cNvPicPr>
          <p:nvPr/>
        </p:nvPicPr>
        <p:blipFill>
          <a:blip r:embed="rId2"/>
          <a:stretch>
            <a:fillRect/>
          </a:stretch>
        </p:blipFill>
        <p:spPr>
          <a:xfrm>
            <a:off x="2740047" y="1159532"/>
            <a:ext cx="4894748" cy="4886467"/>
          </a:xfrm>
          <a:prstGeom prst="rect">
            <a:avLst/>
          </a:prstGeom>
        </p:spPr>
      </p:pic>
    </p:spTree>
    <p:extLst>
      <p:ext uri="{BB962C8B-B14F-4D97-AF65-F5344CB8AC3E}">
        <p14:creationId xmlns:p14="http://schemas.microsoft.com/office/powerpoint/2010/main" val="1538087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E58B8-ED25-405D-B2B5-06062F691C23}" type="slidenum">
              <a:rPr lang="en-US" smtClean="0"/>
              <a:t>13</a:t>
            </a:fld>
            <a:endParaRPr lang="en-US"/>
          </a:p>
        </p:txBody>
      </p:sp>
      <p:sp>
        <p:nvSpPr>
          <p:cNvPr id="3" name="TextBox 2"/>
          <p:cNvSpPr txBox="1"/>
          <p:nvPr/>
        </p:nvSpPr>
        <p:spPr>
          <a:xfrm>
            <a:off x="97576" y="74694"/>
            <a:ext cx="3125017" cy="646331"/>
          </a:xfrm>
          <a:prstGeom prst="rect">
            <a:avLst/>
          </a:prstGeom>
          <a:noFill/>
        </p:spPr>
        <p:txBody>
          <a:bodyPr wrap="square" rtlCol="0">
            <a:spAutoFit/>
          </a:bodyPr>
          <a:lstStyle/>
          <a:p>
            <a:pPr>
              <a:defRPr/>
            </a:pPr>
            <a:r>
              <a:rPr lang="en-US" sz="3600" b="1" dirty="0" smtClean="0"/>
              <a:t>Conclusions</a:t>
            </a:r>
            <a:endParaRPr lang="en-US" sz="3600" b="1" dirty="0"/>
          </a:p>
        </p:txBody>
      </p:sp>
      <p:sp>
        <p:nvSpPr>
          <p:cNvPr id="4" name="TextBox 3"/>
          <p:cNvSpPr txBox="1"/>
          <p:nvPr/>
        </p:nvSpPr>
        <p:spPr>
          <a:xfrm>
            <a:off x="195309" y="914400"/>
            <a:ext cx="11070454"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We analyzed seasonal cycles of canopy, sunlit and shaded soil reflectance, from UAV multispectral images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The mismatch between Landsat 8 and tower Skye data at </a:t>
            </a:r>
            <a:r>
              <a:rPr lang="en-US" sz="2400" dirty="0" err="1" smtClean="0"/>
              <a:t>Yatir</a:t>
            </a:r>
            <a:r>
              <a:rPr lang="en-US" sz="2400" dirty="0" smtClean="0"/>
              <a:t> forest, was due to different fractional contribution of canopy and soil</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We developed algorithm to retrieve correct canopy NDVI, and demonstrated the spatial variation in Landsat 8 NDVI was rather due to canopy fraction, associated with stand density</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Accounting for non-vegetation elements in sparse ecosystems is essential for accurately interpret the satellite vegetation indices</a:t>
            </a:r>
            <a:endParaRPr lang="en-US" sz="2400" dirty="0"/>
          </a:p>
        </p:txBody>
      </p:sp>
    </p:spTree>
    <p:extLst>
      <p:ext uri="{BB962C8B-B14F-4D97-AF65-F5344CB8AC3E}">
        <p14:creationId xmlns:p14="http://schemas.microsoft.com/office/powerpoint/2010/main" val="202794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BE58B8-ED25-405D-B2B5-06062F691C23}" type="slidenum">
              <a:rPr lang="en-US" smtClean="0"/>
              <a:t>14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5397"/>
          </a:xfrm>
          <a:prstGeom prst="rect">
            <a:avLst/>
          </a:prstGeom>
        </p:spPr>
      </p:pic>
      <p:sp>
        <p:nvSpPr>
          <p:cNvPr id="4" name="TextBox 3"/>
          <p:cNvSpPr txBox="1"/>
          <p:nvPr/>
        </p:nvSpPr>
        <p:spPr>
          <a:xfrm>
            <a:off x="3763478" y="211756"/>
            <a:ext cx="7132320" cy="1323439"/>
          </a:xfrm>
          <a:prstGeom prst="rect">
            <a:avLst/>
          </a:prstGeom>
          <a:noFill/>
        </p:spPr>
        <p:txBody>
          <a:bodyPr wrap="square" rtlCol="0">
            <a:spAutoFit/>
          </a:bodyPr>
          <a:lstStyle/>
          <a:p>
            <a:r>
              <a:rPr lang="en-US" sz="8000" dirty="0"/>
              <a:t>Thank you!</a:t>
            </a:r>
          </a:p>
        </p:txBody>
      </p:sp>
    </p:spTree>
    <p:extLst>
      <p:ext uri="{BB962C8B-B14F-4D97-AF65-F5344CB8AC3E}">
        <p14:creationId xmlns:p14="http://schemas.microsoft.com/office/powerpoint/2010/main" val="2924839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8BE58B8-ED25-405D-B2B5-06062F691C23}" type="slidenum">
              <a:rPr lang="en-US" smtClean="0"/>
              <a:t>1</a:t>
            </a:fld>
            <a:endParaRPr lang="en-US"/>
          </a:p>
        </p:txBody>
      </p:sp>
      <p:sp>
        <p:nvSpPr>
          <p:cNvPr id="5" name="TextBox 4"/>
          <p:cNvSpPr txBox="1"/>
          <p:nvPr/>
        </p:nvSpPr>
        <p:spPr>
          <a:xfrm>
            <a:off x="254145" y="87686"/>
            <a:ext cx="7860957"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Calibri" panose="020F0502020204030204"/>
              </a:rPr>
              <a:t>Outline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black"/>
                </a:solidFill>
                <a:latin typeface="Calibri" panose="020F0502020204030204"/>
              </a:rPr>
              <a:t>Introduction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smtClean="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smtClean="0">
                <a:ln>
                  <a:noFill/>
                </a:ln>
                <a:solidFill>
                  <a:prstClr val="black"/>
                </a:solidFill>
                <a:effectLst/>
                <a:uLnTx/>
                <a:uFillTx/>
                <a:latin typeface="Calibri" panose="020F0502020204030204"/>
              </a:rPr>
              <a:t>Motivation</a:t>
            </a:r>
            <a:r>
              <a:rPr kumimoji="0" lang="en-US" sz="2400" i="0" u="none" strike="noStrike" kern="1200" cap="none" spc="0" normalizeH="0" noProof="0" dirty="0" smtClean="0">
                <a:ln>
                  <a:noFill/>
                </a:ln>
                <a:solidFill>
                  <a:prstClr val="black"/>
                </a:solidFill>
                <a:effectLst/>
                <a:uLnTx/>
                <a:uFillTx/>
                <a:latin typeface="Calibri" panose="020F0502020204030204"/>
              </a:rPr>
              <a:t> and research questions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noProof="0" dirty="0" smtClean="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smtClean="0">
                <a:solidFill>
                  <a:prstClr val="black"/>
                </a:solidFill>
                <a:latin typeface="Calibri" panose="020F0502020204030204"/>
              </a:rPr>
              <a:t>Methodology</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lang="en-US" sz="2400" dirty="0" smtClean="0">
                <a:solidFill>
                  <a:prstClr val="black"/>
                </a:solidFill>
                <a:latin typeface="Calibri" panose="020F0502020204030204"/>
              </a:rPr>
              <a:t>      - Study site</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lang="en-US" sz="2400" dirty="0" smtClean="0">
                <a:solidFill>
                  <a:prstClr val="black"/>
                </a:solidFill>
                <a:latin typeface="Calibri" panose="020F0502020204030204"/>
              </a:rPr>
              <a:t>      - Datasets</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lang="en-US" sz="2400" dirty="0" smtClean="0">
                <a:solidFill>
                  <a:prstClr val="black"/>
                </a:solidFill>
                <a:latin typeface="Calibri" panose="020F0502020204030204"/>
              </a:rPr>
              <a:t>      - Image classification</a:t>
            </a:r>
          </a:p>
          <a:p>
            <a:pPr marR="0" lvl="0" algn="l" defTabSz="914400" rtl="0" eaLnBrk="1" fontAlgn="auto" latinLnBrk="0" hangingPunct="1">
              <a:lnSpc>
                <a:spcPct val="100000"/>
              </a:lnSpc>
              <a:spcBef>
                <a:spcPts val="0"/>
              </a:spcBef>
              <a:spcAft>
                <a:spcPts val="0"/>
              </a:spcAft>
              <a:buClrTx/>
              <a:buSzTx/>
              <a:tabLst/>
              <a:defRPr/>
            </a:pPr>
            <a:endParaRPr lang="en-US" sz="2400" dirty="0" smtClean="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smtClean="0">
                <a:solidFill>
                  <a:prstClr val="black"/>
                </a:solidFill>
                <a:latin typeface="Calibri" panose="020F0502020204030204"/>
              </a:rPr>
              <a:t>  Results</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lang="en-US" sz="2400" dirty="0" smtClean="0">
                <a:solidFill>
                  <a:prstClr val="black"/>
                </a:solidFill>
                <a:latin typeface="Calibri" panose="020F0502020204030204"/>
              </a:rPr>
              <a:t>      - Fraction estimation</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lang="en-US" sz="2400" dirty="0" smtClean="0">
                <a:solidFill>
                  <a:prstClr val="black"/>
                </a:solidFill>
                <a:latin typeface="Calibri" panose="020F0502020204030204"/>
              </a:rPr>
              <a:t>      - Radiative Properties</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lang="en-US" sz="2400" dirty="0" smtClean="0">
                <a:solidFill>
                  <a:prstClr val="black"/>
                </a:solidFill>
                <a:latin typeface="Calibri" panose="020F0502020204030204"/>
              </a:rPr>
              <a:t>      </a:t>
            </a:r>
            <a:r>
              <a:rPr lang="en-US" sz="2400" baseline="0" dirty="0" smtClean="0">
                <a:solidFill>
                  <a:prstClr val="black"/>
                </a:solidFill>
                <a:latin typeface="Calibri" panose="020F0502020204030204"/>
              </a:rPr>
              <a:t>- Canopy NDVI retrieval algorithm</a:t>
            </a:r>
          </a:p>
          <a:p>
            <a:pPr marR="0" lvl="0" algn="l" defTabSz="914400" rtl="0" eaLnBrk="1" fontAlgn="auto" latinLnBrk="0" hangingPunct="1">
              <a:lnSpc>
                <a:spcPct val="100000"/>
              </a:lnSpc>
              <a:spcBef>
                <a:spcPts val="0"/>
              </a:spcBef>
              <a:spcAft>
                <a:spcPts val="0"/>
              </a:spcAft>
              <a:buClrTx/>
              <a:buSzTx/>
              <a:tabLst/>
              <a:defRPr/>
            </a:pPr>
            <a:endParaRPr lang="en-US" sz="2400" baseline="0" dirty="0" smtClean="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prstClr val="black"/>
                </a:solidFill>
                <a:latin typeface="Calibri" panose="020F0502020204030204"/>
              </a:rPr>
              <a:t>  Conclusions</a:t>
            </a:r>
            <a:endParaRPr lang="en-US" sz="2400" baseline="0" dirty="0" smtClean="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2400" i="0" u="none" strike="noStrike" kern="1200" cap="none" spc="0" normalizeH="0" baseline="0" noProof="0" dirty="0">
              <a:ln>
                <a:noFill/>
              </a:ln>
              <a:solidFill>
                <a:prstClr val="black"/>
              </a:solidFill>
              <a:effectLst/>
              <a:uLnTx/>
              <a:uFillTx/>
              <a:latin typeface="Calibri" panose="020F0502020204030204"/>
            </a:endParaRPr>
          </a:p>
        </p:txBody>
      </p:sp>
      <p:pic>
        <p:nvPicPr>
          <p:cNvPr id="6" name="Picture 5"/>
          <p:cNvPicPr>
            <a:picLocks noChangeAspect="1"/>
          </p:cNvPicPr>
          <p:nvPr/>
        </p:nvPicPr>
        <p:blipFill>
          <a:blip r:embed="rId3"/>
          <a:stretch>
            <a:fillRect/>
          </a:stretch>
        </p:blipFill>
        <p:spPr>
          <a:xfrm>
            <a:off x="7619604" y="-594"/>
            <a:ext cx="4572396" cy="6858594"/>
          </a:xfrm>
          <a:prstGeom prst="rect">
            <a:avLst/>
          </a:prstGeom>
        </p:spPr>
      </p:pic>
    </p:spTree>
    <p:extLst>
      <p:ext uri="{BB962C8B-B14F-4D97-AF65-F5344CB8AC3E}">
        <p14:creationId xmlns:p14="http://schemas.microsoft.com/office/powerpoint/2010/main" val="3048876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091DC-F3E3-4E9C-A616-8FA9A55763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p:cNvSpPr txBox="1"/>
          <p:nvPr/>
        </p:nvSpPr>
        <p:spPr>
          <a:xfrm>
            <a:off x="321276" y="247484"/>
            <a:ext cx="7860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Introduction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https://www.researchgate.net/profile/Sharon_Clay/publication/299388638/figure/fig1/AS:669571010793477@1536649577396/Spectral-reflectance-of-healthy-plant-unhealthy-plant-and-soil-in-visible-and-NIR_W640.jpg"/>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991963"/>
            <a:ext cx="3970860" cy="2729511"/>
          </a:xfrm>
          <a:prstGeom prst="rect">
            <a:avLst/>
          </a:prstGeom>
          <a:noFill/>
          <a:ln>
            <a:noFill/>
          </a:ln>
        </p:spPr>
      </p:pic>
      <p:sp>
        <p:nvSpPr>
          <p:cNvPr id="6" name="Rectangle 5"/>
          <p:cNvSpPr/>
          <p:nvPr/>
        </p:nvSpPr>
        <p:spPr>
          <a:xfrm>
            <a:off x="10398134" y="6484940"/>
            <a:ext cx="149752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mn-cs"/>
              </a:rPr>
              <a:t>Chang et al., 2013</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7762103" y="502528"/>
            <a:ext cx="4876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Yatir</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research station by drone photography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329737" y="1097838"/>
            <a:ext cx="6689124"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Mixed pixel problem in satellites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noProof="0" dirty="0" smtClean="0">
                <a:solidFill>
                  <a:prstClr val="black"/>
                </a:solidFill>
                <a:latin typeface="Calibri" panose="020F0502020204030204"/>
              </a:rPr>
              <a:t>For most of the satellites, a pixel contains </a:t>
            </a:r>
            <a:r>
              <a:rPr lang="en-US" dirty="0" smtClean="0">
                <a:solidFill>
                  <a:prstClr val="black"/>
                </a:solidFill>
                <a:latin typeface="Calibri" panose="020F0502020204030204"/>
              </a:rPr>
              <a:t>vegetation, soil and other elements</a:t>
            </a:r>
            <a:endParaRPr lang="en-US" noProof="0" dirty="0" smtClean="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i="0" u="none" strike="noStrike" kern="1200" cap="none" spc="0" normalizeH="0" baseline="0" dirty="0" smtClean="0">
                <a:ln>
                  <a:noFill/>
                </a:ln>
                <a:solidFill>
                  <a:prstClr val="black"/>
                </a:solidFill>
                <a:effectLst/>
                <a:uLnTx/>
                <a:uFillTx/>
                <a:latin typeface="Calibri" panose="020F0502020204030204"/>
                <a:ea typeface="+mn-ea"/>
                <a:cs typeface="+mn-cs"/>
              </a:rPr>
              <a:t>Soil</a:t>
            </a:r>
            <a:r>
              <a:rPr kumimoji="0" lang="en-US" sz="1800" i="0" u="none" strike="noStrike" kern="1200" cap="none" spc="0" normalizeH="0" dirty="0" smtClean="0">
                <a:ln>
                  <a:noFill/>
                </a:ln>
                <a:solidFill>
                  <a:prstClr val="black"/>
                </a:solidFill>
                <a:effectLst/>
                <a:uLnTx/>
                <a:uFillTx/>
                <a:latin typeface="Calibri" panose="020F0502020204030204"/>
                <a:ea typeface="+mn-ea"/>
                <a:cs typeface="+mn-cs"/>
              </a:rPr>
              <a:t> strongly </a:t>
            </a:r>
            <a:r>
              <a:rPr lang="en-US" dirty="0">
                <a:solidFill>
                  <a:prstClr val="black"/>
                </a:solidFill>
              </a:rPr>
              <a:t>affects interpretation of satellite </a:t>
            </a:r>
            <a:r>
              <a:rPr lang="en-US" dirty="0" smtClean="0">
                <a:solidFill>
                  <a:prstClr val="black"/>
                </a:solidFill>
              </a:rPr>
              <a:t>data, especially in sparse ecosystems</a:t>
            </a:r>
          </a:p>
          <a:p>
            <a:pPr marL="285750" lvl="0" indent="-285750">
              <a:buFont typeface="Wingdings" panose="05000000000000000000" pitchFamily="2" charset="2"/>
              <a:buChar char="q"/>
              <a:defRPr/>
            </a:pPr>
            <a:r>
              <a:rPr lang="en-US" dirty="0" smtClean="0">
                <a:solidFill>
                  <a:prstClr val="black"/>
                </a:solidFill>
                <a:latin typeface="Calibri" panose="020F0502020204030204"/>
              </a:rPr>
              <a:t>Vegetation Indices (NDVI, EVI, SAVI, etc.) were used to reduce background influences, but insufficient due to low spatial resolution</a:t>
            </a:r>
            <a:endParaRPr kumimoji="0" lang="en-US" sz="180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The UAV images</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Very high resolution (~cm)</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enables precise canopy and background separation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smtClean="0">
                <a:solidFill>
                  <a:prstClr val="black"/>
                </a:solidFill>
                <a:latin typeface="Calibri" panose="020F0502020204030204"/>
              </a:rPr>
              <a:t>Most work with UAV focused on extraction of the canopy information, with less results on the background elements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smtClean="0">
                <a:solidFill>
                  <a:prstClr val="black"/>
                </a:solidFill>
                <a:latin typeface="Calibri" panose="020F0502020204030204"/>
              </a:rPr>
              <a:t>Most work has limited campaigns</a:t>
            </a:r>
          </a:p>
        </p:txBody>
      </p:sp>
      <p:sp>
        <p:nvSpPr>
          <p:cNvPr id="9" name="TextBox 8"/>
          <p:cNvSpPr txBox="1"/>
          <p:nvPr/>
        </p:nvSpPr>
        <p:spPr>
          <a:xfrm>
            <a:off x="7762103" y="3622630"/>
            <a:ext cx="4440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Reflectance spectrum of vegetation and soil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1" y="835891"/>
            <a:ext cx="3970860" cy="2708419"/>
          </a:xfrm>
          <a:prstGeom prst="rect">
            <a:avLst/>
          </a:prstGeom>
        </p:spPr>
      </p:pic>
      <p:sp>
        <p:nvSpPr>
          <p:cNvPr id="11" name="TextBox 10"/>
          <p:cNvSpPr txBox="1"/>
          <p:nvPr/>
        </p:nvSpPr>
        <p:spPr>
          <a:xfrm>
            <a:off x="7924800" y="857846"/>
            <a:ext cx="1695450" cy="369332"/>
          </a:xfrm>
          <a:prstGeom prst="rect">
            <a:avLst/>
          </a:prstGeom>
          <a:noFill/>
        </p:spPr>
        <p:txBody>
          <a:bodyPr wrap="square" rtlCol="0">
            <a:spAutoFit/>
          </a:bodyPr>
          <a:lstStyle/>
          <a:p>
            <a:r>
              <a:rPr lang="en-US" dirty="0" smtClean="0">
                <a:solidFill>
                  <a:schemeClr val="bg1"/>
                </a:solidFill>
              </a:rPr>
              <a:t>August 2018</a:t>
            </a:r>
            <a:endParaRPr lang="en-US" dirty="0">
              <a:solidFill>
                <a:schemeClr val="bg1"/>
              </a:solidFill>
            </a:endParaRPr>
          </a:p>
        </p:txBody>
      </p:sp>
    </p:spTree>
    <p:extLst>
      <p:ext uri="{BB962C8B-B14F-4D97-AF65-F5344CB8AC3E}">
        <p14:creationId xmlns:p14="http://schemas.microsoft.com/office/powerpoint/2010/main" val="2300849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9973" y="1236793"/>
            <a:ext cx="5401524" cy="5401524"/>
          </a:xfrm>
          <a:prstGeom prst="rect">
            <a:avLst/>
          </a:prstGeom>
        </p:spPr>
      </p:pic>
      <p:sp>
        <p:nvSpPr>
          <p:cNvPr id="9" name="TextBox 8"/>
          <p:cNvSpPr txBox="1"/>
          <p:nvPr/>
        </p:nvSpPr>
        <p:spPr>
          <a:xfrm>
            <a:off x="152812" y="969564"/>
            <a:ext cx="80945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Comparison between Landsat 8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surface</a:t>
            </a:r>
            <a:r>
              <a:rPr kumimoji="0" lang="en-US" sz="1800" b="1" i="0" u="none" strike="noStrike" kern="1200" cap="none" spc="0" normalizeH="0" noProof="0" dirty="0" smtClean="0">
                <a:ln>
                  <a:noFill/>
                </a:ln>
                <a:solidFill>
                  <a:prstClr val="black"/>
                </a:solidFill>
                <a:effectLst/>
                <a:uLnTx/>
                <a:uFillTx/>
                <a:latin typeface="Calibri" panose="020F0502020204030204"/>
                <a:ea typeface="+mn-ea"/>
                <a:cs typeface="+mn-cs"/>
              </a:rPr>
              <a:t> data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and tower Skye sensor, at tower</a:t>
            </a:r>
            <a:r>
              <a:rPr kumimoji="0" lang="en-US" sz="1800" b="1" i="0" u="none" strike="noStrike" kern="1200" cap="none" spc="0" normalizeH="0" noProof="0" dirty="0" smtClean="0">
                <a:ln>
                  <a:noFill/>
                </a:ln>
                <a:solidFill>
                  <a:prstClr val="black"/>
                </a:solidFill>
                <a:effectLst/>
                <a:uLnTx/>
                <a:uFillTx/>
                <a:latin typeface="Calibri" panose="020F0502020204030204"/>
                <a:ea typeface="+mn-ea"/>
                <a:cs typeface="+mn-cs"/>
              </a:rPr>
              <a:t> area</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7385121" y="1538416"/>
            <a:ext cx="39304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Research questions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7253551" y="2183229"/>
            <a:ext cx="4777947"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effectLst/>
                <a:uLnTx/>
                <a:uFillTx/>
                <a:latin typeface="Calibri" panose="020F0502020204030204"/>
                <a:ea typeface="+mn-ea"/>
                <a:cs typeface="+mn-cs"/>
              </a:rPr>
              <a:t>Reasons for opposite</a:t>
            </a:r>
            <a:r>
              <a:rPr kumimoji="0" lang="en-US" sz="1800" b="0" i="0" u="none" strike="noStrike" kern="1200" cap="none" spc="0" normalizeH="0" noProof="0" dirty="0">
                <a:ln>
                  <a:noFill/>
                </a:ln>
                <a:effectLst/>
                <a:uLnTx/>
                <a:uFillTx/>
                <a:latin typeface="Calibri" panose="020F0502020204030204"/>
                <a:ea typeface="+mn-ea"/>
                <a:cs typeface="+mn-cs"/>
              </a:rPr>
              <a:t> trend in </a:t>
            </a:r>
            <a:r>
              <a:rPr kumimoji="0" lang="el-GR" sz="1800" b="0" i="0" u="none" strike="noStrike" kern="1200" cap="none" spc="0" normalizeH="0" noProof="0" dirty="0">
                <a:ln>
                  <a:noFill/>
                </a:ln>
                <a:effectLst/>
                <a:uLnTx/>
                <a:uFillTx/>
                <a:latin typeface="Calibri" panose="020F0502020204030204"/>
                <a:ea typeface="+mn-ea"/>
                <a:cs typeface="+mn-cs"/>
              </a:rPr>
              <a:t>ρ</a:t>
            </a:r>
            <a:r>
              <a:rPr kumimoji="0" lang="en-US" sz="1800" b="0" i="0" u="none" strike="noStrike" kern="1200" cap="none" spc="0" normalizeH="0" baseline="-25000" noProof="0" dirty="0">
                <a:ln>
                  <a:noFill/>
                </a:ln>
                <a:effectLst/>
                <a:uLnTx/>
                <a:uFillTx/>
                <a:latin typeface="Calibri" panose="020F0502020204030204"/>
                <a:ea typeface="+mn-ea"/>
                <a:cs typeface="+mn-cs"/>
              </a:rPr>
              <a:t>NIR</a:t>
            </a:r>
            <a:r>
              <a:rPr kumimoji="0" lang="en-US" sz="1800" b="0" i="0" u="none" strike="noStrike" kern="1200" cap="none" spc="0" normalizeH="0" noProof="0" dirty="0">
                <a:ln>
                  <a:noFill/>
                </a:ln>
                <a:effectLst/>
                <a:uLnTx/>
                <a:uFillTx/>
                <a:latin typeface="Calibri" panose="020F0502020204030204"/>
                <a:ea typeface="+mn-ea"/>
                <a:cs typeface="+mn-cs"/>
              </a:rPr>
              <a:t> between satellite and tower?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latin typeface="Calibri" panose="020F0502020204030204"/>
              </a:rPr>
              <a:t>How to use </a:t>
            </a:r>
            <a:r>
              <a:rPr lang="en-US" dirty="0" smtClean="0">
                <a:latin typeface="Calibri" panose="020F0502020204030204"/>
              </a:rPr>
              <a:t>satellite vegetation </a:t>
            </a:r>
            <a:r>
              <a:rPr lang="en-US" dirty="0">
                <a:latin typeface="Calibri" panose="020F0502020204030204"/>
              </a:rPr>
              <a:t>indices </a:t>
            </a:r>
            <a:r>
              <a:rPr lang="en-US" dirty="0" smtClean="0">
                <a:latin typeface="Calibri" panose="020F0502020204030204"/>
              </a:rPr>
              <a:t>in sparse ecosystems?</a:t>
            </a:r>
            <a:endParaRPr lang="en-US" dirty="0">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7" name="Rectangle 6"/>
          <p:cNvSpPr/>
          <p:nvPr/>
        </p:nvSpPr>
        <p:spPr>
          <a:xfrm>
            <a:off x="389365" y="4531533"/>
            <a:ext cx="5750011" cy="138913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253551" y="4086522"/>
            <a:ext cx="4445003" cy="1994901"/>
            <a:chOff x="7265772" y="2563283"/>
            <a:chExt cx="4445003" cy="1994901"/>
          </a:xfrm>
        </p:grpSpPr>
        <p:sp>
          <p:nvSpPr>
            <p:cNvPr id="15" name="Rectangle 14"/>
            <p:cNvSpPr/>
            <p:nvPr/>
          </p:nvSpPr>
          <p:spPr>
            <a:xfrm>
              <a:off x="7385121" y="2563283"/>
              <a:ext cx="1930337" cy="523220"/>
            </a:xfrm>
            <a:prstGeom prst="rect">
              <a:avLst/>
            </a:prstGeom>
          </p:spPr>
          <p:txBody>
            <a:bodyPr wrap="none">
              <a:spAutoFit/>
            </a:bodyPr>
            <a:lstStyle/>
            <a:p>
              <a:pPr lvl="0">
                <a:defRPr/>
              </a:pPr>
              <a:r>
                <a:rPr lang="en-US" sz="2800" b="1" dirty="0">
                  <a:solidFill>
                    <a:prstClr val="black"/>
                  </a:solidFill>
                </a:rPr>
                <a:t>Hypotheses</a:t>
              </a:r>
              <a:endParaRPr lang="en-US" sz="2000" b="1" dirty="0">
                <a:solidFill>
                  <a:prstClr val="black"/>
                </a:solidFill>
              </a:endParaRPr>
            </a:p>
          </p:txBody>
        </p:sp>
        <p:sp>
          <p:nvSpPr>
            <p:cNvPr id="16" name="TextBox 15"/>
            <p:cNvSpPr txBox="1"/>
            <p:nvPr/>
          </p:nvSpPr>
          <p:spPr>
            <a:xfrm>
              <a:off x="7265772" y="3357855"/>
              <a:ext cx="4445003" cy="1200329"/>
            </a:xfrm>
            <a:prstGeom prst="rect">
              <a:avLst/>
            </a:prstGeom>
            <a:noFill/>
          </p:spPr>
          <p:txBody>
            <a:bodyPr wrap="square" rtlCol="0">
              <a:spAutoFit/>
            </a:bodyPr>
            <a:lstStyle/>
            <a:p>
              <a:pPr marL="285750" indent="-285750">
                <a:buFont typeface="Wingdings" panose="05000000000000000000" pitchFamily="2" charset="2"/>
                <a:buChar char="q"/>
              </a:pPr>
              <a:r>
                <a:rPr lang="en-US" dirty="0" smtClean="0"/>
                <a:t>Satellite and tower sensor data were determined by different fractional contributions from canopy and non-canopy elements</a:t>
              </a:r>
              <a:endParaRPr lang="en-US" dirty="0"/>
            </a:p>
          </p:txBody>
        </p:sp>
      </p:grpSp>
      <p:sp>
        <p:nvSpPr>
          <p:cNvPr id="2" name="Slide Number Placeholder 1"/>
          <p:cNvSpPr>
            <a:spLocks noGrp="1"/>
          </p:cNvSpPr>
          <p:nvPr>
            <p:ph type="sldNum" sz="quarter" idx="12"/>
          </p:nvPr>
        </p:nvSpPr>
        <p:spPr/>
        <p:txBody>
          <a:bodyPr/>
          <a:lstStyle/>
          <a:p>
            <a:fld id="{28BE58B8-ED25-405D-B2B5-06062F691C23}" type="slidenum">
              <a:rPr lang="en-US" smtClean="0"/>
              <a:t>3</a:t>
            </a:fld>
            <a:endParaRPr lang="en-US" dirty="0"/>
          </a:p>
        </p:txBody>
      </p:sp>
      <p:sp>
        <p:nvSpPr>
          <p:cNvPr id="19" name="TextBox 18"/>
          <p:cNvSpPr txBox="1"/>
          <p:nvPr/>
        </p:nvSpPr>
        <p:spPr>
          <a:xfrm>
            <a:off x="389365" y="217565"/>
            <a:ext cx="8477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Calibri" panose="020F0502020204030204"/>
              </a:rPr>
              <a:t>Motivation</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86324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70251" y="1334528"/>
            <a:ext cx="7841924" cy="5521149"/>
            <a:chOff x="1083173" y="399941"/>
            <a:chExt cx="9128787" cy="6453936"/>
          </a:xfrm>
        </p:grpSpPr>
        <p:grpSp>
          <p:nvGrpSpPr>
            <p:cNvPr id="5" name="Group 4"/>
            <p:cNvGrpSpPr/>
            <p:nvPr/>
          </p:nvGrpSpPr>
          <p:grpSpPr>
            <a:xfrm>
              <a:off x="1083173" y="399941"/>
              <a:ext cx="9128787" cy="6453936"/>
              <a:chOff x="1116123" y="401742"/>
              <a:chExt cx="9128787" cy="6453936"/>
            </a:xfrm>
          </p:grpSpPr>
          <p:grpSp>
            <p:nvGrpSpPr>
              <p:cNvPr id="17" name="Group 16"/>
              <p:cNvGrpSpPr/>
              <p:nvPr/>
            </p:nvGrpSpPr>
            <p:grpSpPr>
              <a:xfrm>
                <a:off x="1116123" y="401742"/>
                <a:ext cx="9128787" cy="6453936"/>
                <a:chOff x="1116123" y="401742"/>
                <a:chExt cx="9128787" cy="6453936"/>
              </a:xfrm>
            </p:grpSpPr>
            <p:pic>
              <p:nvPicPr>
                <p:cNvPr id="20" name="Picture 19"/>
                <p:cNvPicPr>
                  <a:picLocks noChangeAspect="1"/>
                </p:cNvPicPr>
                <p:nvPr/>
              </p:nvPicPr>
              <p:blipFill>
                <a:blip r:embed="rId3"/>
                <a:stretch>
                  <a:fillRect/>
                </a:stretch>
              </p:blipFill>
              <p:spPr>
                <a:xfrm>
                  <a:off x="1116123" y="401742"/>
                  <a:ext cx="9128787" cy="6453936"/>
                </a:xfrm>
                <a:prstGeom prst="rect">
                  <a:avLst/>
                </a:prstGeom>
              </p:spPr>
            </p:pic>
            <p:grpSp>
              <p:nvGrpSpPr>
                <p:cNvPr id="21" name="Group 20"/>
                <p:cNvGrpSpPr/>
                <p:nvPr/>
              </p:nvGrpSpPr>
              <p:grpSpPr>
                <a:xfrm>
                  <a:off x="6351373" y="708454"/>
                  <a:ext cx="2117124" cy="1054444"/>
                  <a:chOff x="6351373" y="708454"/>
                  <a:chExt cx="2117124" cy="1054444"/>
                </a:xfrm>
              </p:grpSpPr>
              <p:cxnSp>
                <p:nvCxnSpPr>
                  <p:cNvPr id="22" name="Straight Connector 21"/>
                  <p:cNvCxnSpPr/>
                  <p:nvPr/>
                </p:nvCxnSpPr>
                <p:spPr>
                  <a:xfrm>
                    <a:off x="7941276" y="1243914"/>
                    <a:ext cx="52722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351373" y="708454"/>
                    <a:ext cx="2117124" cy="1054444"/>
                    <a:chOff x="6351373" y="708454"/>
                    <a:chExt cx="2117124" cy="1054444"/>
                  </a:xfrm>
                </p:grpSpPr>
                <p:cxnSp>
                  <p:nvCxnSpPr>
                    <p:cNvPr id="24" name="Straight Connector 23"/>
                    <p:cNvCxnSpPr/>
                    <p:nvPr/>
                  </p:nvCxnSpPr>
                  <p:spPr>
                    <a:xfrm flipV="1">
                      <a:off x="6351373" y="1762897"/>
                      <a:ext cx="2117124"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359611" y="708454"/>
                      <a:ext cx="0" cy="10544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1373" y="708454"/>
                      <a:ext cx="158990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41276" y="708454"/>
                      <a:ext cx="0" cy="5354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60259" y="1243914"/>
                      <a:ext cx="0" cy="51898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grpSp>
          <p:sp>
            <p:nvSpPr>
              <p:cNvPr id="18" name="TextBox 17"/>
              <p:cNvSpPr txBox="1"/>
              <p:nvPr/>
            </p:nvSpPr>
            <p:spPr>
              <a:xfrm>
                <a:off x="2367846" y="2006912"/>
                <a:ext cx="1342767" cy="369331"/>
              </a:xfrm>
              <a:prstGeom prst="rect">
                <a:avLst/>
              </a:prstGeom>
              <a:noFill/>
            </p:spPr>
            <p:txBody>
              <a:bodyPr wrap="square" rtlCol="0">
                <a:spAutoFit/>
              </a:bodyPr>
              <a:lstStyle/>
              <a:p>
                <a:r>
                  <a:rPr lang="en-US" dirty="0" err="1" smtClean="0">
                    <a:solidFill>
                      <a:schemeClr val="bg1"/>
                    </a:solidFill>
                  </a:rPr>
                  <a:t>Yatir</a:t>
                </a:r>
                <a:r>
                  <a:rPr lang="en-US" dirty="0" smtClean="0">
                    <a:solidFill>
                      <a:schemeClr val="bg1"/>
                    </a:solidFill>
                  </a:rPr>
                  <a:t> tower</a:t>
                </a:r>
                <a:endParaRPr lang="en-US" dirty="0">
                  <a:solidFill>
                    <a:schemeClr val="bg1"/>
                  </a:solidFill>
                </a:endParaRPr>
              </a:p>
            </p:txBody>
          </p:sp>
          <p:sp>
            <p:nvSpPr>
              <p:cNvPr id="19" name="TextBox 18"/>
              <p:cNvSpPr txBox="1"/>
              <p:nvPr/>
            </p:nvSpPr>
            <p:spPr>
              <a:xfrm>
                <a:off x="2287996" y="4081935"/>
                <a:ext cx="1342767" cy="369331"/>
              </a:xfrm>
              <a:prstGeom prst="rect">
                <a:avLst/>
              </a:prstGeom>
              <a:noFill/>
            </p:spPr>
            <p:txBody>
              <a:bodyPr wrap="square" rtlCol="0">
                <a:spAutoFit/>
              </a:bodyPr>
              <a:lstStyle/>
              <a:p>
                <a:r>
                  <a:rPr lang="en-US" dirty="0" smtClean="0">
                    <a:solidFill>
                      <a:schemeClr val="bg1"/>
                    </a:solidFill>
                  </a:rPr>
                  <a:t>LTER</a:t>
                </a:r>
                <a:endParaRPr lang="en-US" dirty="0">
                  <a:solidFill>
                    <a:schemeClr val="bg1"/>
                  </a:solidFill>
                </a:endParaRPr>
              </a:p>
            </p:txBody>
          </p:sp>
        </p:grpSp>
        <p:sp>
          <p:nvSpPr>
            <p:cNvPr id="6" name="TextBox 5"/>
            <p:cNvSpPr txBox="1"/>
            <p:nvPr/>
          </p:nvSpPr>
          <p:spPr>
            <a:xfrm>
              <a:off x="4646140" y="1664043"/>
              <a:ext cx="551935" cy="369332"/>
            </a:xfrm>
            <a:prstGeom prst="rect">
              <a:avLst/>
            </a:prstGeom>
            <a:noFill/>
          </p:spPr>
          <p:txBody>
            <a:bodyPr wrap="square" rtlCol="0">
              <a:spAutoFit/>
            </a:bodyPr>
            <a:lstStyle/>
            <a:p>
              <a:r>
                <a:rPr lang="en-US" dirty="0" smtClean="0">
                  <a:solidFill>
                    <a:schemeClr val="bg1"/>
                  </a:solidFill>
                </a:rPr>
                <a:t>(a)</a:t>
              </a:r>
              <a:endParaRPr lang="en-US" dirty="0">
                <a:solidFill>
                  <a:schemeClr val="bg1"/>
                </a:solidFill>
              </a:endParaRPr>
            </a:p>
          </p:txBody>
        </p:sp>
        <p:sp>
          <p:nvSpPr>
            <p:cNvPr id="7" name="TextBox 6"/>
            <p:cNvSpPr txBox="1"/>
            <p:nvPr/>
          </p:nvSpPr>
          <p:spPr>
            <a:xfrm>
              <a:off x="8892744" y="523788"/>
              <a:ext cx="551935" cy="369332"/>
            </a:xfrm>
            <a:prstGeom prst="rect">
              <a:avLst/>
            </a:prstGeom>
            <a:noFill/>
          </p:spPr>
          <p:txBody>
            <a:bodyPr wrap="square" rtlCol="0">
              <a:spAutoFit/>
            </a:bodyPr>
            <a:lstStyle/>
            <a:p>
              <a:r>
                <a:rPr lang="en-US" dirty="0" smtClean="0">
                  <a:solidFill>
                    <a:schemeClr val="bg1"/>
                  </a:solidFill>
                </a:rPr>
                <a:t>(b)</a:t>
              </a:r>
              <a:endParaRPr lang="en-US" dirty="0">
                <a:solidFill>
                  <a:schemeClr val="bg1"/>
                </a:solidFill>
              </a:endParaRPr>
            </a:p>
          </p:txBody>
        </p:sp>
        <p:sp>
          <p:nvSpPr>
            <p:cNvPr id="8" name="TextBox 7"/>
            <p:cNvSpPr txBox="1"/>
            <p:nvPr/>
          </p:nvSpPr>
          <p:spPr>
            <a:xfrm>
              <a:off x="8892745" y="3710803"/>
              <a:ext cx="551935" cy="369332"/>
            </a:xfrm>
            <a:prstGeom prst="rect">
              <a:avLst/>
            </a:prstGeom>
            <a:noFill/>
          </p:spPr>
          <p:txBody>
            <a:bodyPr wrap="square" rtlCol="0">
              <a:spAutoFit/>
            </a:bodyPr>
            <a:lstStyle/>
            <a:p>
              <a:r>
                <a:rPr lang="en-US" dirty="0" smtClean="0"/>
                <a:t>(c)</a:t>
              </a:r>
              <a:endParaRPr lang="en-US" dirty="0"/>
            </a:p>
          </p:txBody>
        </p:sp>
        <p:sp>
          <p:nvSpPr>
            <p:cNvPr id="9" name="TextBox 8"/>
            <p:cNvSpPr txBox="1"/>
            <p:nvPr/>
          </p:nvSpPr>
          <p:spPr>
            <a:xfrm>
              <a:off x="6112475" y="6211332"/>
              <a:ext cx="494270" cy="276999"/>
            </a:xfrm>
            <a:prstGeom prst="rect">
              <a:avLst/>
            </a:prstGeom>
            <a:noFill/>
          </p:spPr>
          <p:txBody>
            <a:bodyPr wrap="square" rtlCol="0">
              <a:spAutoFit/>
            </a:bodyPr>
            <a:lstStyle/>
            <a:p>
              <a:r>
                <a:rPr lang="en-US" sz="1200" dirty="0" smtClean="0">
                  <a:solidFill>
                    <a:schemeClr val="bg1"/>
                  </a:solidFill>
                </a:rPr>
                <a:t>100</a:t>
              </a:r>
              <a:endParaRPr lang="en-US" dirty="0">
                <a:solidFill>
                  <a:schemeClr val="bg1"/>
                </a:solidFill>
              </a:endParaRPr>
            </a:p>
          </p:txBody>
        </p:sp>
        <p:sp>
          <p:nvSpPr>
            <p:cNvPr id="10" name="TextBox 9"/>
            <p:cNvSpPr txBox="1"/>
            <p:nvPr/>
          </p:nvSpPr>
          <p:spPr>
            <a:xfrm>
              <a:off x="6120713" y="5710368"/>
              <a:ext cx="494270" cy="276999"/>
            </a:xfrm>
            <a:prstGeom prst="rect">
              <a:avLst/>
            </a:prstGeom>
            <a:noFill/>
          </p:spPr>
          <p:txBody>
            <a:bodyPr wrap="square" rtlCol="0">
              <a:spAutoFit/>
            </a:bodyPr>
            <a:lstStyle/>
            <a:p>
              <a:r>
                <a:rPr lang="en-US" sz="1200" dirty="0" smtClean="0">
                  <a:solidFill>
                    <a:schemeClr val="bg1"/>
                  </a:solidFill>
                </a:rPr>
                <a:t>100</a:t>
              </a:r>
              <a:endParaRPr lang="en-US" dirty="0">
                <a:solidFill>
                  <a:schemeClr val="bg1"/>
                </a:solidFill>
              </a:endParaRPr>
            </a:p>
          </p:txBody>
        </p:sp>
        <p:sp>
          <p:nvSpPr>
            <p:cNvPr id="11" name="TextBox 10"/>
            <p:cNvSpPr txBox="1"/>
            <p:nvPr/>
          </p:nvSpPr>
          <p:spPr>
            <a:xfrm>
              <a:off x="6775622" y="4890191"/>
              <a:ext cx="494270" cy="276999"/>
            </a:xfrm>
            <a:prstGeom prst="rect">
              <a:avLst/>
            </a:prstGeom>
            <a:noFill/>
          </p:spPr>
          <p:txBody>
            <a:bodyPr wrap="square" rtlCol="0">
              <a:spAutoFit/>
            </a:bodyPr>
            <a:lstStyle/>
            <a:p>
              <a:r>
                <a:rPr lang="en-US" sz="1200" dirty="0" smtClean="0">
                  <a:solidFill>
                    <a:schemeClr val="bg1"/>
                  </a:solidFill>
                </a:rPr>
                <a:t>200</a:t>
              </a:r>
              <a:endParaRPr lang="en-US" dirty="0">
                <a:solidFill>
                  <a:schemeClr val="bg1"/>
                </a:solidFill>
              </a:endParaRPr>
            </a:p>
          </p:txBody>
        </p:sp>
        <p:sp>
          <p:nvSpPr>
            <p:cNvPr id="12" name="TextBox 11"/>
            <p:cNvSpPr txBox="1"/>
            <p:nvPr/>
          </p:nvSpPr>
          <p:spPr>
            <a:xfrm>
              <a:off x="6750909" y="4031648"/>
              <a:ext cx="494270" cy="276999"/>
            </a:xfrm>
            <a:prstGeom prst="rect">
              <a:avLst/>
            </a:prstGeom>
            <a:noFill/>
          </p:spPr>
          <p:txBody>
            <a:bodyPr wrap="square" rtlCol="0">
              <a:spAutoFit/>
            </a:bodyPr>
            <a:lstStyle/>
            <a:p>
              <a:r>
                <a:rPr lang="en-US" sz="1200" dirty="0" smtClean="0">
                  <a:solidFill>
                    <a:schemeClr val="bg1"/>
                  </a:solidFill>
                </a:rPr>
                <a:t>300</a:t>
              </a:r>
              <a:endParaRPr lang="en-US" dirty="0">
                <a:solidFill>
                  <a:schemeClr val="bg1"/>
                </a:solidFill>
              </a:endParaRPr>
            </a:p>
          </p:txBody>
        </p:sp>
        <p:sp>
          <p:nvSpPr>
            <p:cNvPr id="13" name="TextBox 12"/>
            <p:cNvSpPr txBox="1"/>
            <p:nvPr/>
          </p:nvSpPr>
          <p:spPr>
            <a:xfrm>
              <a:off x="7442887" y="5876669"/>
              <a:ext cx="494270" cy="276999"/>
            </a:xfrm>
            <a:prstGeom prst="rect">
              <a:avLst/>
            </a:prstGeom>
            <a:noFill/>
          </p:spPr>
          <p:txBody>
            <a:bodyPr wrap="square" rtlCol="0">
              <a:spAutoFit/>
            </a:bodyPr>
            <a:lstStyle/>
            <a:p>
              <a:r>
                <a:rPr lang="en-US" sz="1200" dirty="0" smtClean="0">
                  <a:solidFill>
                    <a:schemeClr val="bg1"/>
                  </a:solidFill>
                </a:rPr>
                <a:t>100</a:t>
              </a:r>
              <a:endParaRPr lang="en-US" dirty="0">
                <a:solidFill>
                  <a:schemeClr val="bg1"/>
                </a:solidFill>
              </a:endParaRPr>
            </a:p>
          </p:txBody>
        </p:sp>
        <p:sp>
          <p:nvSpPr>
            <p:cNvPr id="14" name="TextBox 13"/>
            <p:cNvSpPr txBox="1"/>
            <p:nvPr/>
          </p:nvSpPr>
          <p:spPr>
            <a:xfrm>
              <a:off x="7603525" y="5533768"/>
              <a:ext cx="494270" cy="276999"/>
            </a:xfrm>
            <a:prstGeom prst="rect">
              <a:avLst/>
            </a:prstGeom>
            <a:noFill/>
          </p:spPr>
          <p:txBody>
            <a:bodyPr wrap="square" rtlCol="0">
              <a:spAutoFit/>
            </a:bodyPr>
            <a:lstStyle/>
            <a:p>
              <a:r>
                <a:rPr lang="en-US" sz="1200" dirty="0" smtClean="0">
                  <a:solidFill>
                    <a:schemeClr val="bg1"/>
                  </a:solidFill>
                </a:rPr>
                <a:t>300</a:t>
              </a:r>
              <a:endParaRPr lang="en-US" dirty="0">
                <a:solidFill>
                  <a:schemeClr val="bg1"/>
                </a:solidFill>
              </a:endParaRPr>
            </a:p>
          </p:txBody>
        </p:sp>
        <p:sp>
          <p:nvSpPr>
            <p:cNvPr id="15" name="TextBox 14"/>
            <p:cNvSpPr txBox="1"/>
            <p:nvPr/>
          </p:nvSpPr>
          <p:spPr>
            <a:xfrm>
              <a:off x="7599411" y="5220213"/>
              <a:ext cx="494270" cy="276999"/>
            </a:xfrm>
            <a:prstGeom prst="rect">
              <a:avLst/>
            </a:prstGeom>
            <a:noFill/>
          </p:spPr>
          <p:txBody>
            <a:bodyPr wrap="square" rtlCol="0">
              <a:spAutoFit/>
            </a:bodyPr>
            <a:lstStyle/>
            <a:p>
              <a:r>
                <a:rPr lang="en-US" sz="1200" dirty="0" smtClean="0">
                  <a:solidFill>
                    <a:schemeClr val="bg1"/>
                  </a:solidFill>
                </a:rPr>
                <a:t>200</a:t>
              </a:r>
              <a:endParaRPr lang="en-US" dirty="0">
                <a:solidFill>
                  <a:schemeClr val="bg1"/>
                </a:solidFill>
              </a:endParaRPr>
            </a:p>
          </p:txBody>
        </p:sp>
        <p:sp>
          <p:nvSpPr>
            <p:cNvPr id="16" name="TextBox 15"/>
            <p:cNvSpPr txBox="1"/>
            <p:nvPr/>
          </p:nvSpPr>
          <p:spPr>
            <a:xfrm>
              <a:off x="8093681" y="4725941"/>
              <a:ext cx="494270" cy="276999"/>
            </a:xfrm>
            <a:prstGeom prst="rect">
              <a:avLst/>
            </a:prstGeom>
            <a:noFill/>
          </p:spPr>
          <p:txBody>
            <a:bodyPr wrap="square" rtlCol="0">
              <a:spAutoFit/>
            </a:bodyPr>
            <a:lstStyle/>
            <a:p>
              <a:r>
                <a:rPr lang="en-US" sz="1200" dirty="0" smtClean="0">
                  <a:solidFill>
                    <a:schemeClr val="bg1"/>
                  </a:solidFill>
                </a:rPr>
                <a:t>200</a:t>
              </a:r>
              <a:endParaRPr lang="en-US" dirty="0">
                <a:solidFill>
                  <a:schemeClr val="bg1"/>
                </a:solidFill>
              </a:endParaRPr>
            </a:p>
          </p:txBody>
        </p:sp>
      </p:grpSp>
      <p:sp>
        <p:nvSpPr>
          <p:cNvPr id="29" name="TextBox 28"/>
          <p:cNvSpPr txBox="1"/>
          <p:nvPr/>
        </p:nvSpPr>
        <p:spPr>
          <a:xfrm>
            <a:off x="1834738" y="1975020"/>
            <a:ext cx="1042190" cy="338554"/>
          </a:xfrm>
          <a:prstGeom prst="rect">
            <a:avLst/>
          </a:prstGeom>
          <a:noFill/>
        </p:spPr>
        <p:txBody>
          <a:bodyPr wrap="square" rtlCol="0">
            <a:spAutoFit/>
          </a:bodyPr>
          <a:lstStyle/>
          <a:p>
            <a:r>
              <a:rPr lang="en-US" sz="1600" dirty="0" smtClean="0"/>
              <a:t>Northing</a:t>
            </a:r>
            <a:endParaRPr lang="en-US" sz="1600" dirty="0"/>
          </a:p>
        </p:txBody>
      </p:sp>
      <p:sp>
        <p:nvSpPr>
          <p:cNvPr id="30" name="TextBox 29"/>
          <p:cNvSpPr txBox="1"/>
          <p:nvPr/>
        </p:nvSpPr>
        <p:spPr>
          <a:xfrm>
            <a:off x="2269348" y="5719133"/>
            <a:ext cx="1042190" cy="338554"/>
          </a:xfrm>
          <a:prstGeom prst="rect">
            <a:avLst/>
          </a:prstGeom>
          <a:noFill/>
        </p:spPr>
        <p:txBody>
          <a:bodyPr wrap="square" rtlCol="0">
            <a:spAutoFit/>
          </a:bodyPr>
          <a:lstStyle/>
          <a:p>
            <a:r>
              <a:rPr lang="en-US" sz="1600" dirty="0" smtClean="0"/>
              <a:t>Easting</a:t>
            </a:r>
            <a:endParaRPr lang="en-US" sz="1600" dirty="0"/>
          </a:p>
        </p:txBody>
      </p:sp>
      <p:sp>
        <p:nvSpPr>
          <p:cNvPr id="2" name="Slide Number Placeholder 1"/>
          <p:cNvSpPr>
            <a:spLocks noGrp="1"/>
          </p:cNvSpPr>
          <p:nvPr>
            <p:ph type="sldNum" sz="quarter" idx="12"/>
          </p:nvPr>
        </p:nvSpPr>
        <p:spPr/>
        <p:txBody>
          <a:bodyPr/>
          <a:lstStyle/>
          <a:p>
            <a:fld id="{28BE58B8-ED25-405D-B2B5-06062F691C23}" type="slidenum">
              <a:rPr lang="en-US" smtClean="0"/>
              <a:t>4</a:t>
            </a:fld>
            <a:endParaRPr lang="en-US"/>
          </a:p>
        </p:txBody>
      </p:sp>
      <p:sp>
        <p:nvSpPr>
          <p:cNvPr id="3" name="TextBox 2"/>
          <p:cNvSpPr txBox="1"/>
          <p:nvPr/>
        </p:nvSpPr>
        <p:spPr>
          <a:xfrm>
            <a:off x="332085" y="136092"/>
            <a:ext cx="27839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Calibri" panose="020F0502020204030204"/>
              </a:rPr>
              <a:t>Methodology</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cxnSp>
        <p:nvCxnSpPr>
          <p:cNvPr id="33" name="Straight Arrow Connector 32"/>
          <p:cNvCxnSpPr/>
          <p:nvPr/>
        </p:nvCxnSpPr>
        <p:spPr>
          <a:xfrm flipV="1">
            <a:off x="4314548" y="2731881"/>
            <a:ext cx="1476665" cy="291774"/>
          </a:xfrm>
          <a:prstGeom prst="straightConnector1">
            <a:avLst/>
          </a:prstGeom>
          <a:ln w="28575">
            <a:tailEnd type="triangle"/>
          </a:ln>
        </p:spPr>
        <p:style>
          <a:lnRef idx="2">
            <a:schemeClr val="accent5"/>
          </a:lnRef>
          <a:fillRef idx="0">
            <a:schemeClr val="accent5"/>
          </a:fillRef>
          <a:effectRef idx="1">
            <a:schemeClr val="accent5"/>
          </a:effectRef>
          <a:fontRef idx="minor">
            <a:schemeClr val="tx1"/>
          </a:fontRef>
        </p:style>
      </p:cxnSp>
      <p:cxnSp>
        <p:nvCxnSpPr>
          <p:cNvPr id="35" name="Straight Arrow Connector 34"/>
          <p:cNvCxnSpPr/>
          <p:nvPr/>
        </p:nvCxnSpPr>
        <p:spPr>
          <a:xfrm>
            <a:off x="4429687" y="4771295"/>
            <a:ext cx="1980271" cy="500960"/>
          </a:xfrm>
          <a:prstGeom prst="straightConnector1">
            <a:avLst/>
          </a:prstGeom>
          <a:ln w="28575">
            <a:tailEnd type="triangle"/>
          </a:ln>
        </p:spPr>
        <p:style>
          <a:lnRef idx="2">
            <a:schemeClr val="accent5"/>
          </a:lnRef>
          <a:fillRef idx="0">
            <a:schemeClr val="accent5"/>
          </a:fillRef>
          <a:effectRef idx="1">
            <a:schemeClr val="accent5"/>
          </a:effectRef>
          <a:fontRef idx="minor">
            <a:schemeClr val="tx1"/>
          </a:fontRef>
        </p:style>
      </p:cxnSp>
      <p:sp>
        <p:nvSpPr>
          <p:cNvPr id="37" name="Rectangle 36"/>
          <p:cNvSpPr/>
          <p:nvPr/>
        </p:nvSpPr>
        <p:spPr>
          <a:xfrm>
            <a:off x="4563915" y="490035"/>
            <a:ext cx="1856406" cy="584775"/>
          </a:xfrm>
          <a:prstGeom prst="rect">
            <a:avLst/>
          </a:prstGeom>
        </p:spPr>
        <p:txBody>
          <a:bodyPr wrap="none">
            <a:spAutoFit/>
          </a:bodyPr>
          <a:lstStyle/>
          <a:p>
            <a:r>
              <a:rPr lang="en-US" sz="3200" b="1" dirty="0"/>
              <a:t>Study site</a:t>
            </a:r>
            <a:endParaRPr lang="en-US" sz="3200" dirty="0"/>
          </a:p>
        </p:txBody>
      </p:sp>
      <p:sp>
        <p:nvSpPr>
          <p:cNvPr id="38" name="Rectangle 37"/>
          <p:cNvSpPr/>
          <p:nvPr/>
        </p:nvSpPr>
        <p:spPr>
          <a:xfrm>
            <a:off x="9653722" y="1378918"/>
            <a:ext cx="328478" cy="3255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0099555" y="1176761"/>
            <a:ext cx="1804857" cy="646331"/>
          </a:xfrm>
          <a:prstGeom prst="rect">
            <a:avLst/>
          </a:prstGeom>
          <a:noFill/>
        </p:spPr>
        <p:txBody>
          <a:bodyPr wrap="square" rtlCol="0">
            <a:spAutoFit/>
          </a:bodyPr>
          <a:lstStyle/>
          <a:p>
            <a:r>
              <a:rPr lang="en-US" dirty="0" smtClean="0"/>
              <a:t>Landsat 8 pixel (30m × 30m)</a:t>
            </a:r>
            <a:endParaRPr lang="en-US" dirty="0"/>
          </a:p>
        </p:txBody>
      </p:sp>
      <p:sp>
        <p:nvSpPr>
          <p:cNvPr id="40" name="Oval 39"/>
          <p:cNvSpPr/>
          <p:nvPr/>
        </p:nvSpPr>
        <p:spPr>
          <a:xfrm>
            <a:off x="9641151" y="1959115"/>
            <a:ext cx="399491" cy="3845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0157997" y="1823092"/>
            <a:ext cx="1804857" cy="646331"/>
          </a:xfrm>
          <a:prstGeom prst="rect">
            <a:avLst/>
          </a:prstGeom>
          <a:noFill/>
        </p:spPr>
        <p:txBody>
          <a:bodyPr wrap="square" rtlCol="0">
            <a:spAutoFit/>
          </a:bodyPr>
          <a:lstStyle/>
          <a:p>
            <a:r>
              <a:rPr lang="en-US" dirty="0" smtClean="0"/>
              <a:t>Skye footprint</a:t>
            </a:r>
          </a:p>
          <a:p>
            <a:r>
              <a:rPr lang="en-US" dirty="0" smtClean="0"/>
              <a:t>(15m radius)</a:t>
            </a:r>
            <a:endParaRPr lang="en-US" dirty="0"/>
          </a:p>
        </p:txBody>
      </p:sp>
      <p:sp>
        <p:nvSpPr>
          <p:cNvPr id="42" name="TextBox 41"/>
          <p:cNvSpPr txBox="1"/>
          <p:nvPr/>
        </p:nvSpPr>
        <p:spPr>
          <a:xfrm>
            <a:off x="9682125" y="5222007"/>
            <a:ext cx="2153579" cy="646331"/>
          </a:xfrm>
          <a:prstGeom prst="rect">
            <a:avLst/>
          </a:prstGeom>
          <a:noFill/>
        </p:spPr>
        <p:txBody>
          <a:bodyPr wrap="square" rtlCol="0">
            <a:spAutoFit/>
          </a:bodyPr>
          <a:lstStyle/>
          <a:p>
            <a:r>
              <a:rPr lang="en-US" dirty="0" smtClean="0"/>
              <a:t>100, 200, 300: density (trees/ha)</a:t>
            </a:r>
            <a:endParaRPr lang="en-US" dirty="0"/>
          </a:p>
        </p:txBody>
      </p:sp>
    </p:spTree>
    <p:extLst>
      <p:ext uri="{BB962C8B-B14F-4D97-AF65-F5344CB8AC3E}">
        <p14:creationId xmlns:p14="http://schemas.microsoft.com/office/powerpoint/2010/main" val="1180132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091DC-F3E3-4E9C-A616-8FA9A55763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2" descr="Image result for landsat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573" y="1381072"/>
            <a:ext cx="2180122" cy="147154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878573" y="4995921"/>
            <a:ext cx="2180122" cy="1419674"/>
          </a:xfrm>
          <a:prstGeom prst="rect">
            <a:avLst/>
          </a:prstGeom>
        </p:spPr>
      </p:pic>
      <p:sp>
        <p:nvSpPr>
          <p:cNvPr id="7" name="TextBox 6"/>
          <p:cNvSpPr txBox="1"/>
          <p:nvPr/>
        </p:nvSpPr>
        <p:spPr>
          <a:xfrm>
            <a:off x="205947" y="179894"/>
            <a:ext cx="3238589" cy="646331"/>
          </a:xfrm>
          <a:prstGeom prst="rect">
            <a:avLst/>
          </a:prstGeom>
          <a:noFill/>
        </p:spPr>
        <p:txBody>
          <a:bodyPr wrap="square" rtlCol="0">
            <a:spAutoFit/>
          </a:bodyPr>
          <a:lstStyle/>
          <a:p>
            <a:pPr lvl="0">
              <a:defRPr/>
            </a:pPr>
            <a:r>
              <a:rPr kumimoji="0" lang="en-US" sz="3600" b="1" i="0" u="none" strike="noStrike" kern="1200" cap="none" spc="0" normalizeH="0" baseline="0" noProof="0" dirty="0" smtClean="0">
                <a:ln>
                  <a:noFill/>
                </a:ln>
                <a:solidFill>
                  <a:prstClr val="black"/>
                </a:solidFill>
                <a:effectLst/>
                <a:uLnTx/>
                <a:uFillTx/>
                <a:latin typeface="Calibri" panose="020F0502020204030204"/>
              </a:rPr>
              <a:t>Methodology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45138" y="1348185"/>
            <a:ext cx="1049688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Calibri" panose="020F0502020204030204"/>
                <a:ea typeface="+mn-ea"/>
                <a:cs typeface="+mn-cs"/>
              </a:rPr>
              <a:t>Landsat 8</a:t>
            </a:r>
            <a:r>
              <a:rPr kumimoji="0" lang="en-US" sz="1800" b="0" i="0" u="sng" strike="noStrike" kern="1200" cap="none" spc="0" normalizeH="0" baseline="0" noProof="0" dirty="0" smtClean="0">
                <a:ln>
                  <a:noFill/>
                </a:ln>
                <a:solidFill>
                  <a:prstClr val="black"/>
                </a:solidFill>
                <a:effectLst/>
                <a:uLnTx/>
                <a:uFillTx/>
                <a:latin typeface="Calibri" panose="020F0502020204030204"/>
                <a:ea typeface="+mn-ea"/>
                <a:cs typeface="+mn-cs"/>
              </a:rPr>
              <a:t> Operational Land Imager(OLI)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30m</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resolution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11 bands, from 430nm (ultra-blue) to 2290nm (Shortwave-infrared)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February 2013 - today, every 16 days at 8:10 GMT </a:t>
            </a:r>
            <a:r>
              <a:rPr lang="en-US" dirty="0" smtClean="0">
                <a:solidFill>
                  <a:prstClr val="black"/>
                </a:solidFill>
                <a:latin typeface="Calibri" panose="020F0502020204030204"/>
              </a:rPr>
              <a:t>(10:10 Israel winter time)</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defRPr/>
            </a:pPr>
            <a:r>
              <a:rPr kumimoji="0" lang="en-US" sz="1800" b="0" i="0" u="none" strike="noStrike" kern="1200" cap="none" spc="0" normalizeH="0" baseline="0" noProof="0" dirty="0" smtClean="0">
                <a:ln>
                  <a:noFill/>
                </a:ln>
                <a:solidFill>
                  <a:schemeClr val="accent6"/>
                </a:solidFill>
                <a:effectLst/>
                <a:uLnTx/>
                <a:uFillTx/>
                <a:latin typeface="Calibri" panose="020F0502020204030204"/>
                <a:ea typeface="+mn-ea"/>
                <a:cs typeface="+mn-cs"/>
              </a:rPr>
              <a:t>Red: 655±15nm, NIR</a:t>
            </a:r>
            <a:r>
              <a:rPr lang="en-US" dirty="0">
                <a:solidFill>
                  <a:schemeClr val="accent6"/>
                </a:solidFill>
              </a:rPr>
              <a:t>: 865±15nm</a:t>
            </a:r>
            <a:endParaRPr kumimoji="0" lang="en-US" sz="1800" b="0" i="0" u="none" strike="noStrike" kern="1200" cap="none" spc="0" normalizeH="0" baseline="0" noProof="0" dirty="0" smtClean="0">
              <a:ln>
                <a:noFill/>
              </a:ln>
              <a:solidFill>
                <a:schemeClr val="accent6"/>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Calibri" panose="020F0502020204030204"/>
                <a:ea typeface="+mn-ea"/>
                <a:cs typeface="+mn-cs"/>
              </a:rPr>
              <a:t>Skye</a:t>
            </a:r>
            <a:r>
              <a:rPr kumimoji="0" lang="en-US" sz="1800" b="0" i="0" u="sng" strike="noStrike" kern="1200" cap="none" spc="0" normalizeH="0" baseline="0" noProof="0" dirty="0" smtClean="0">
                <a:ln>
                  <a:noFill/>
                </a:ln>
                <a:solidFill>
                  <a:prstClr val="black"/>
                </a:solidFill>
                <a:effectLst/>
                <a:uLnTx/>
                <a:uFillTx/>
                <a:latin typeface="Calibri" panose="020F0502020204030204"/>
                <a:ea typeface="+mn-ea"/>
                <a:cs typeface="+mn-cs"/>
              </a:rPr>
              <a:t> multi-spectrometer at the tower</a:t>
            </a:r>
          </a:p>
          <a:p>
            <a:pPr marL="285750" indent="-285750">
              <a:buFontTx/>
              <a:buChar char="-"/>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 </a:t>
            </a:r>
            <a:r>
              <a:rPr lang="en-US" b="1" dirty="0" smtClean="0">
                <a:solidFill>
                  <a:prstClr val="black"/>
                </a:solidFill>
              </a:rPr>
              <a:t>15m radius </a:t>
            </a:r>
            <a:r>
              <a:rPr kumimoji="0" lang="en-US" sz="1800" b="1" i="0" u="none" strike="noStrike" kern="1200" cap="none" spc="0" normalizeH="0" baseline="0" noProof="0" dirty="0" smtClean="0">
                <a:ln>
                  <a:noFill/>
                </a:ln>
                <a:solidFill>
                  <a:prstClr val="black"/>
                </a:solidFill>
                <a:effectLst/>
                <a:uLnTx/>
                <a:uFillTx/>
                <a:latin typeface="Calibri" panose="020F0502020204030204"/>
              </a:rPr>
              <a:t>footprint </a:t>
            </a:r>
            <a:r>
              <a:rPr lang="en-US" dirty="0" smtClean="0">
                <a:solidFill>
                  <a:prstClr val="black"/>
                </a:solidFill>
                <a:latin typeface="Calibri" panose="020F0502020204030204"/>
              </a:rPr>
              <a:t>on ground</a:t>
            </a:r>
          </a:p>
          <a:p>
            <a:pPr marL="285750" indent="-285750">
              <a:buFontTx/>
              <a:buChar char="-"/>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4 bands, 530nm (blue), 570nm (green), 660nm (red) and 860nm (Near-infrared)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May 2013 - today, every 30mins (9:45-10:15</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mean values are used</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lvl="0">
              <a:defRPr/>
            </a:pPr>
            <a:r>
              <a:rPr kumimoji="0" lang="en-US" sz="1800" b="0" i="0" u="none" strike="noStrike" kern="1200" cap="none" spc="0" normalizeH="0" baseline="0" noProof="0" dirty="0" smtClean="0">
                <a:ln>
                  <a:noFill/>
                </a:ln>
                <a:solidFill>
                  <a:schemeClr val="accent6"/>
                </a:solidFill>
                <a:effectLst/>
                <a:uLnTx/>
                <a:uFillTx/>
                <a:latin typeface="Calibri" panose="020F0502020204030204"/>
                <a:ea typeface="+mn-ea"/>
                <a:cs typeface="+mn-cs"/>
              </a:rPr>
              <a:t>Red</a:t>
            </a:r>
            <a:r>
              <a:rPr lang="en-US" dirty="0">
                <a:solidFill>
                  <a:schemeClr val="accent6"/>
                </a:solidFill>
              </a:rPr>
              <a:t>: </a:t>
            </a:r>
            <a:r>
              <a:rPr lang="en-US" dirty="0" smtClean="0">
                <a:solidFill>
                  <a:schemeClr val="accent6"/>
                </a:solidFill>
              </a:rPr>
              <a:t>660±10nm, NIR: 860</a:t>
            </a:r>
            <a:r>
              <a:rPr lang="en-US" dirty="0">
                <a:solidFill>
                  <a:schemeClr val="accent6"/>
                </a:solidFill>
              </a:rPr>
              <a:t>±10nm</a:t>
            </a:r>
            <a:endParaRPr kumimoji="0" lang="en-US" sz="1800" b="0" i="0" u="none" strike="noStrike" kern="1200" cap="none" spc="0" normalizeH="0" baseline="0" noProof="0" dirty="0" smtClean="0">
              <a:ln>
                <a:noFill/>
              </a:ln>
              <a:solidFill>
                <a:schemeClr val="accent6"/>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Calibri" panose="020F0502020204030204"/>
                <a:ea typeface="+mn-ea"/>
                <a:cs typeface="+mn-cs"/>
              </a:rPr>
              <a:t>UAV</a:t>
            </a:r>
            <a:r>
              <a:rPr kumimoji="0" lang="en-US" sz="1800" b="0" i="0" u="sng" strike="noStrike" kern="1200" cap="none" spc="0" normalizeH="0" baseline="0" noProof="0" dirty="0" smtClean="0">
                <a:ln>
                  <a:noFill/>
                </a:ln>
                <a:solidFill>
                  <a:prstClr val="black"/>
                </a:solidFill>
                <a:effectLst/>
                <a:uLnTx/>
                <a:uFillTx/>
                <a:latin typeface="Calibri" panose="020F0502020204030204"/>
                <a:ea typeface="+mn-ea"/>
                <a:cs typeface="+mn-cs"/>
              </a:rPr>
              <a:t> multispectral camera Sequoia+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5cm</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resolution at 50m flying height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4 bands, 550nm (green), 660nm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ed), 735 (red edge)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790 (Near-infrared)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March 2018 –</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November 2019</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monthly (around noon hours)</a:t>
            </a:r>
          </a:p>
          <a:p>
            <a:pPr>
              <a:defRPr/>
            </a:pPr>
            <a:r>
              <a:rPr lang="en-US" dirty="0">
                <a:solidFill>
                  <a:schemeClr val="accent6"/>
                </a:solidFill>
              </a:rPr>
              <a:t>Red: </a:t>
            </a:r>
            <a:r>
              <a:rPr lang="en-US" dirty="0" smtClean="0">
                <a:solidFill>
                  <a:schemeClr val="accent6"/>
                </a:solidFill>
              </a:rPr>
              <a:t>660±40nm</a:t>
            </a:r>
            <a:r>
              <a:rPr lang="en-US" dirty="0">
                <a:solidFill>
                  <a:schemeClr val="accent6"/>
                </a:solidFill>
              </a:rPr>
              <a:t>, NIR: </a:t>
            </a:r>
            <a:r>
              <a:rPr lang="en-US" dirty="0" smtClean="0">
                <a:solidFill>
                  <a:schemeClr val="accent6"/>
                </a:solidFill>
              </a:rPr>
              <a:t>790±40nm</a:t>
            </a:r>
            <a:endParaRPr lang="en-US" dirty="0">
              <a:solidFill>
                <a:schemeClr val="accent6"/>
              </a:solidFill>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9882234" y="3182670"/>
            <a:ext cx="2176461" cy="1450974"/>
            <a:chOff x="9878573" y="2598492"/>
            <a:chExt cx="2176461" cy="1450974"/>
          </a:xfrm>
        </p:grpSpPr>
        <p:pic>
          <p:nvPicPr>
            <p:cNvPr id="9" name="Picture 8"/>
            <p:cNvPicPr>
              <a:picLocks noChangeAspect="1"/>
            </p:cNvPicPr>
            <p:nvPr/>
          </p:nvPicPr>
          <p:blipFill>
            <a:blip r:embed="rId5"/>
            <a:stretch>
              <a:fillRect/>
            </a:stretch>
          </p:blipFill>
          <p:spPr>
            <a:xfrm>
              <a:off x="9878573" y="2598492"/>
              <a:ext cx="2176461" cy="1450974"/>
            </a:xfrm>
            <a:prstGeom prst="rect">
              <a:avLst/>
            </a:prstGeom>
          </p:spPr>
        </p:pic>
        <p:sp>
          <p:nvSpPr>
            <p:cNvPr id="10" name="Down Arrow 9"/>
            <p:cNvSpPr/>
            <p:nvPr/>
          </p:nvSpPr>
          <p:spPr>
            <a:xfrm>
              <a:off x="11046941" y="2784389"/>
              <a:ext cx="140043" cy="27184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5"/>
          <p:cNvSpPr/>
          <p:nvPr/>
        </p:nvSpPr>
        <p:spPr>
          <a:xfrm>
            <a:off x="2956264" y="826225"/>
            <a:ext cx="4401333" cy="584775"/>
          </a:xfrm>
          <a:prstGeom prst="rect">
            <a:avLst/>
          </a:prstGeom>
        </p:spPr>
        <p:txBody>
          <a:bodyPr wrap="none">
            <a:spAutoFit/>
          </a:bodyPr>
          <a:lstStyle/>
          <a:p>
            <a:pPr lvl="0">
              <a:defRPr/>
            </a:pPr>
            <a:r>
              <a:rPr lang="en-US" sz="3200" b="1" dirty="0">
                <a:solidFill>
                  <a:prstClr val="black"/>
                </a:solidFill>
              </a:rPr>
              <a:t>Remote sensing datasets</a:t>
            </a:r>
          </a:p>
        </p:txBody>
      </p:sp>
    </p:spTree>
    <p:extLst>
      <p:ext uri="{BB962C8B-B14F-4D97-AF65-F5344CB8AC3E}">
        <p14:creationId xmlns:p14="http://schemas.microsoft.com/office/powerpoint/2010/main" val="2344845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563" y="115141"/>
            <a:ext cx="7860957" cy="646331"/>
          </a:xfrm>
          <a:prstGeom prst="rect">
            <a:avLst/>
          </a:prstGeom>
          <a:noFill/>
        </p:spPr>
        <p:txBody>
          <a:bodyPr wrap="square" rtlCol="0">
            <a:spAutoFit/>
          </a:bodyPr>
          <a:lstStyle/>
          <a:p>
            <a:pPr>
              <a:defRPr/>
            </a:pPr>
            <a:r>
              <a:rPr lang="en-US" sz="3600" b="1" dirty="0" smtClean="0">
                <a:solidFill>
                  <a:prstClr val="black"/>
                </a:solidFill>
              </a:rPr>
              <a:t>Methodology</a:t>
            </a:r>
            <a:endParaRPr lang="en-US" sz="3600" b="1" dirty="0">
              <a:solidFill>
                <a:prstClr val="black"/>
              </a:solidFill>
            </a:endParaRPr>
          </a:p>
        </p:txBody>
      </p:sp>
      <p:grpSp>
        <p:nvGrpSpPr>
          <p:cNvPr id="6" name="Group 5"/>
          <p:cNvGrpSpPr/>
          <p:nvPr/>
        </p:nvGrpSpPr>
        <p:grpSpPr>
          <a:xfrm>
            <a:off x="115332" y="2061312"/>
            <a:ext cx="7365915" cy="1991315"/>
            <a:chOff x="498111" y="1035769"/>
            <a:chExt cx="7365915" cy="891911"/>
          </a:xfrm>
        </p:grpSpPr>
        <mc:AlternateContent xmlns:mc="http://schemas.openxmlformats.org/markup-compatibility/2006" xmlns:a14="http://schemas.microsoft.com/office/drawing/2010/main">
          <mc:Choice Requires="a14">
            <p:sp>
              <p:nvSpPr>
                <p:cNvPr id="15" name="Rectangle 14"/>
                <p:cNvSpPr/>
                <p:nvPr/>
              </p:nvSpPr>
              <p:spPr>
                <a:xfrm>
                  <a:off x="2202861" y="1055018"/>
                  <a:ext cx="5661165" cy="1889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𝑁𝐷𝑉𝐼</m:t>
                                </m:r>
                              </m:e>
                              <m: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𝑁𝐷𝑉𝐼</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𝑡𝑟𝑒𝑒</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−1.5 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𝑠𝑡𝑑</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𝑁𝐷𝑉𝐼</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𝑡𝑟𝑒𝑒</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e>
                        </m:d>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2202861" y="1055018"/>
                  <a:ext cx="5661165" cy="188900"/>
                </a:xfrm>
                <a:prstGeom prst="rect">
                  <a:avLst/>
                </a:prstGeom>
                <a:blipFill>
                  <a:blip r:embed="rId3"/>
                  <a:stretch>
                    <a:fillRect t="-130263" r="-11961" b="-194737"/>
                  </a:stretch>
                </a:blipFill>
              </p:spPr>
              <p:txBody>
                <a:bodyPr/>
                <a:lstStyle/>
                <a:p>
                  <a:r>
                    <a:rPr lang="en-US">
                      <a:noFill/>
                    </a:rPr>
                    <a:t> </a:t>
                  </a:r>
                </a:p>
              </p:txBody>
            </p:sp>
          </mc:Fallback>
        </mc:AlternateContent>
        <p:sp>
          <p:nvSpPr>
            <p:cNvPr id="21" name="TextBox 20"/>
            <p:cNvSpPr txBox="1"/>
            <p:nvPr/>
          </p:nvSpPr>
          <p:spPr>
            <a:xfrm>
              <a:off x="498111" y="1035769"/>
              <a:ext cx="3361038" cy="206780"/>
            </a:xfrm>
            <a:prstGeom prst="rect">
              <a:avLst/>
            </a:prstGeom>
            <a:noFill/>
          </p:spPr>
          <p:txBody>
            <a:bodyPr wrap="square" rtlCol="0">
              <a:spAutoFit/>
            </a:bodyPr>
            <a:lstStyle/>
            <a:p>
              <a:r>
                <a:rPr lang="en-US" sz="2400" b="1" dirty="0">
                  <a:solidFill>
                    <a:schemeClr val="accent6"/>
                  </a:solidFill>
                </a:rPr>
                <a:t>Canopy</a:t>
              </a:r>
              <a:r>
                <a:rPr lang="en-US" sz="2400" dirty="0"/>
                <a:t>: </a:t>
              </a:r>
            </a:p>
          </p:txBody>
        </p:sp>
        <mc:AlternateContent xmlns:mc="http://schemas.openxmlformats.org/markup-compatibility/2006" xmlns:a14="http://schemas.microsoft.com/office/drawing/2010/main">
          <mc:Choice Requires="a14">
            <p:sp>
              <p:nvSpPr>
                <p:cNvPr id="25" name="TextBox 24"/>
                <p:cNvSpPr txBox="1"/>
                <p:nvPr/>
              </p:nvSpPr>
              <p:spPr>
                <a:xfrm>
                  <a:off x="2202861" y="1288225"/>
                  <a:ext cx="4959199" cy="372204"/>
                </a:xfrm>
                <a:prstGeom prst="rect">
                  <a:avLst/>
                </a:prstGeom>
                <a:noFill/>
              </p:spPr>
              <p:txBody>
                <a:bodyPr wrap="square" rtlCol="0">
                  <a:spAutoFit/>
                </a:bodyPr>
                <a:lstStyle/>
                <a:p>
                  <a14:m>
                    <m:oMath xmlns:m="http://schemas.openxmlformats.org/officeDocument/2006/math">
                      <m:sSub>
                        <m:sSubPr>
                          <m:ctrlPr>
                            <a:rPr lang="en-US" sz="160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𝑁𝐷𝑉𝐼</m:t>
                          </m:r>
                        </m:e>
                        <m:sub>
                          <m:r>
                            <a:rPr lang="en-US" sz="1600" i="1">
                              <a:solidFill>
                                <a:prstClr val="black"/>
                              </a:solidFill>
                              <a:latin typeface="Cambria Math" panose="02040503050406030204" pitchFamily="18" charset="0"/>
                            </a:rPr>
                            <m:t>𝑡𝑟𝑒𝑒</m:t>
                          </m:r>
                          <m:r>
                            <a:rPr lang="en-US" sz="1600">
                              <a:solidFill>
                                <a:prstClr val="black"/>
                              </a:solidFill>
                              <a:latin typeface="Cambria Math" panose="02040503050406030204" pitchFamily="18" charset="0"/>
                            </a:rPr>
                            <m:t> </m:t>
                          </m:r>
                        </m:sub>
                      </m:sSub>
                    </m:oMath>
                  </a14:m>
                  <a:r>
                    <a:rPr lang="en-US" sz="1600" dirty="0"/>
                    <a:t>was </a:t>
                  </a:r>
                  <a:r>
                    <a:rPr lang="en-US" sz="1600" dirty="0" smtClean="0"/>
                    <a:t>extracted from UAV measurements on 4 sampling trees</a:t>
                  </a:r>
                </a:p>
                <a:p>
                  <a14:m>
                    <m:oMath xmlns:m="http://schemas.openxmlformats.org/officeDocument/2006/math">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𝑁𝐷𝑉𝐼</m:t>
                          </m:r>
                        </m:e>
                        <m:sub>
                          <m:r>
                            <a:rPr lang="en-US" sz="1600" i="1">
                              <a:solidFill>
                                <a:prstClr val="black"/>
                              </a:solidFill>
                              <a:latin typeface="Cambria Math" panose="02040503050406030204" pitchFamily="18" charset="0"/>
                            </a:rPr>
                            <m:t>𝑡𝑟𝑒𝑒</m:t>
                          </m:r>
                          <m:r>
                            <a:rPr lang="en-US" sz="1600">
                              <a:solidFill>
                                <a:prstClr val="black"/>
                              </a:solidFill>
                              <a:latin typeface="Cambria Math" panose="02040503050406030204" pitchFamily="18" charset="0"/>
                            </a:rPr>
                            <m:t> </m:t>
                          </m:r>
                        </m:sub>
                      </m:sSub>
                    </m:oMath>
                  </a14:m>
                  <a:r>
                    <a:rPr lang="en-US" sz="1600" dirty="0" smtClean="0"/>
                    <a:t>changed with season</a:t>
                  </a:r>
                  <a:endParaRPr lang="en-US" sz="1600" dirty="0"/>
                </a:p>
              </p:txBody>
            </p:sp>
          </mc:Choice>
          <mc:Fallback xmlns="">
            <p:sp>
              <p:nvSpPr>
                <p:cNvPr id="25" name="TextBox 24"/>
                <p:cNvSpPr txBox="1">
                  <a:spLocks noRot="1" noChangeAspect="1" noMove="1" noResize="1" noEditPoints="1" noAdjustHandles="1" noChangeArrowheads="1" noChangeShapeType="1" noTextEdit="1"/>
                </p:cNvSpPr>
                <p:nvPr/>
              </p:nvSpPr>
              <p:spPr>
                <a:xfrm>
                  <a:off x="2202861" y="1288225"/>
                  <a:ext cx="4959199" cy="372204"/>
                </a:xfrm>
                <a:prstGeom prst="rect">
                  <a:avLst/>
                </a:prstGeom>
                <a:blipFill>
                  <a:blip r:embed="rId4"/>
                  <a:stretch>
                    <a:fillRect l="-738" t="-2206" b="-8824"/>
                  </a:stretch>
                </a:blipFill>
              </p:spPr>
              <p:txBody>
                <a:bodyPr/>
                <a:lstStyle/>
                <a:p>
                  <a:r>
                    <a:rPr lang="en-US">
                      <a:noFill/>
                    </a:rPr>
                    <a:t> </a:t>
                  </a:r>
                </a:p>
              </p:txBody>
            </p:sp>
          </mc:Fallback>
        </mc:AlternateContent>
        <p:grpSp>
          <p:nvGrpSpPr>
            <p:cNvPr id="5" name="Group 4"/>
            <p:cNvGrpSpPr/>
            <p:nvPr/>
          </p:nvGrpSpPr>
          <p:grpSpPr>
            <a:xfrm>
              <a:off x="522342" y="1720900"/>
              <a:ext cx="5360780" cy="206780"/>
              <a:chOff x="522342" y="1367805"/>
              <a:chExt cx="5360780" cy="206780"/>
            </a:xfrm>
          </p:grpSpPr>
          <p:sp>
            <p:nvSpPr>
              <p:cNvPr id="22" name="TextBox 21"/>
              <p:cNvSpPr txBox="1"/>
              <p:nvPr/>
            </p:nvSpPr>
            <p:spPr>
              <a:xfrm>
                <a:off x="522342" y="1367805"/>
                <a:ext cx="1729946" cy="206780"/>
              </a:xfrm>
              <a:prstGeom prst="rect">
                <a:avLst/>
              </a:prstGeom>
              <a:noFill/>
            </p:spPr>
            <p:txBody>
              <a:bodyPr wrap="square" rtlCol="0">
                <a:spAutoFit/>
              </a:bodyPr>
              <a:lstStyle/>
              <a:p>
                <a:r>
                  <a:rPr lang="en-US" sz="2400" b="1" dirty="0"/>
                  <a:t>Shade</a:t>
                </a:r>
                <a:r>
                  <a:rPr lang="en-US" sz="2400" dirty="0"/>
                  <a:t>: </a:t>
                </a:r>
              </a:p>
            </p:txBody>
          </p:sp>
          <mc:AlternateContent xmlns:mc="http://schemas.openxmlformats.org/markup-compatibility/2006" xmlns:a14="http://schemas.microsoft.com/office/drawing/2010/main">
            <mc:Choice Requires="a14">
              <p:sp>
                <p:nvSpPr>
                  <p:cNvPr id="3" name="Rectangle 2"/>
                  <p:cNvSpPr/>
                  <p:nvPr/>
                </p:nvSpPr>
                <p:spPr>
                  <a:xfrm>
                    <a:off x="2285021" y="1367805"/>
                    <a:ext cx="3598101" cy="188900"/>
                  </a:xfrm>
                  <a:prstGeom prst="rect">
                    <a:avLst/>
                  </a:prstGeom>
                </p:spPr>
                <p:txBody>
                  <a:bodyPr wrap="none">
                    <a:spAutoFit/>
                  </a:bodyPr>
                  <a:lstStyle/>
                  <a:p>
                    <a:pPr lvl="0">
                      <a:defRPr/>
                    </a:pPr>
                    <a14:m>
                      <m:oMath xmlns:m="http://schemas.openxmlformats.org/officeDocument/2006/math">
                        <m:d>
                          <m:dPr>
                            <m:begChr m:val=""/>
                            <m:ctrlPr>
                              <a:rPr lang="en-US" sz="2400" i="1">
                                <a:solidFill>
                                  <a:prstClr val="black"/>
                                </a:solidFill>
                                <a:latin typeface="Cambria Math" panose="02040503050406030204" pitchFamily="18" charset="0"/>
                              </a:rPr>
                            </m:ctrlPr>
                          </m:dPr>
                          <m:e>
                            <m:r>
                              <a:rPr lang="en-US" sz="2400" i="1">
                                <a:solidFill>
                                  <a:prstClr val="black"/>
                                </a:solidFill>
                                <a:latin typeface="Cambria Math" panose="02040503050406030204" pitchFamily="18" charset="0"/>
                              </a:rPr>
                              <m:t>𝑆</m:t>
                            </m:r>
                            <m:r>
                              <a:rPr lang="en-US" sz="2400" i="1" baseline="-25000">
                                <a:solidFill>
                                  <a:prstClr val="black"/>
                                </a:solidFill>
                                <a:latin typeface="Cambria Math" panose="02040503050406030204" pitchFamily="18" charset="0"/>
                              </a:rPr>
                              <m:t>0</m:t>
                            </m:r>
                            <m:r>
                              <a:rPr lang="en-US" sz="2400" i="1">
                                <a:solidFill>
                                  <a:prstClr val="black"/>
                                </a:solidFill>
                                <a:latin typeface="Cambria Math" panose="02040503050406030204" pitchFamily="18" charset="0"/>
                              </a:rPr>
                              <m:t>= </m:t>
                            </m:r>
                            <m:r>
                              <a:rPr lang="en-US" sz="2400">
                                <a:solidFill>
                                  <a:prstClr val="black"/>
                                </a:solidFill>
                                <a:latin typeface="Cambria Math" panose="02040503050406030204" pitchFamily="18" charset="0"/>
                              </a:rPr>
                              <m:t>(</m:t>
                            </m:r>
                            <m:r>
                              <m:rPr>
                                <m:sty m:val="p"/>
                              </m:rPr>
                              <a:rPr lang="el-GR" sz="2400" i="1">
                                <a:solidFill>
                                  <a:prstClr val="black"/>
                                </a:solidFill>
                                <a:latin typeface="Cambria Math" panose="02040503050406030204" pitchFamily="18" charset="0"/>
                              </a:rPr>
                              <m:t>ρ</m:t>
                            </m:r>
                            <m:r>
                              <a:rPr lang="en-US" sz="2400" i="1" baseline="-25000">
                                <a:solidFill>
                                  <a:prstClr val="black"/>
                                </a:solidFill>
                                <a:latin typeface="Cambria Math" panose="02040503050406030204" pitchFamily="18" charset="0"/>
                              </a:rPr>
                              <m:t>𝑁𝐼𝑅</m:t>
                            </m:r>
                            <m:r>
                              <a:rPr lang="en-US" sz="2400" i="1">
                                <a:solidFill>
                                  <a:prstClr val="black"/>
                                </a:solidFill>
                                <a:latin typeface="Cambria Math" panose="02040503050406030204" pitchFamily="18" charset="0"/>
                              </a:rPr>
                              <m:t>+ </m:t>
                            </m:r>
                            <m:r>
                              <m:rPr>
                                <m:sty m:val="p"/>
                              </m:rPr>
                              <a:rPr lang="el-GR" sz="2400" i="1">
                                <a:solidFill>
                                  <a:prstClr val="black"/>
                                </a:solidFill>
                                <a:latin typeface="Cambria Math" panose="02040503050406030204" pitchFamily="18" charset="0"/>
                              </a:rPr>
                              <m:t>ρ</m:t>
                            </m:r>
                            <m:r>
                              <a:rPr lang="en-US" sz="2400" i="1" baseline="-25000">
                                <a:solidFill>
                                  <a:prstClr val="black"/>
                                </a:solidFill>
                                <a:latin typeface="Cambria Math" panose="02040503050406030204" pitchFamily="18" charset="0"/>
                              </a:rPr>
                              <m:t>𝑟𝑒𝑑</m:t>
                            </m:r>
                          </m:e>
                        </m:d>
                      </m:oMath>
                    </a14:m>
                    <a:r>
                      <a:rPr lang="en-US" sz="2400" dirty="0">
                        <a:solidFill>
                          <a:prstClr val="black"/>
                        </a:solidFill>
                      </a:rPr>
                      <a:t>/2 = 0.1</a:t>
                    </a:r>
                  </a:p>
                </p:txBody>
              </p:sp>
            </mc:Choice>
            <mc:Fallback xmlns="">
              <p:sp>
                <p:nvSpPr>
                  <p:cNvPr id="3" name="Rectangle 2"/>
                  <p:cNvSpPr>
                    <a:spLocks noRot="1" noChangeAspect="1" noMove="1" noResize="1" noEditPoints="1" noAdjustHandles="1" noChangeArrowheads="1" noChangeShapeType="1" noTextEdit="1"/>
                  </p:cNvSpPr>
                  <p:nvPr/>
                </p:nvSpPr>
                <p:spPr>
                  <a:xfrm>
                    <a:off x="2285021" y="1367805"/>
                    <a:ext cx="3598101" cy="188900"/>
                  </a:xfrm>
                  <a:prstGeom prst="rect">
                    <a:avLst/>
                  </a:prstGeom>
                  <a:blipFill>
                    <a:blip r:embed="rId5"/>
                    <a:stretch>
                      <a:fillRect l="-339" t="-130263" r="-1864" b="-194737"/>
                    </a:stretch>
                  </a:blipFill>
                </p:spPr>
                <p:txBody>
                  <a:bodyPr/>
                  <a:lstStyle/>
                  <a:p>
                    <a:r>
                      <a:rPr lang="en-US">
                        <a:noFill/>
                      </a:rPr>
                      <a:t> </a:t>
                    </a:r>
                  </a:p>
                </p:txBody>
              </p:sp>
            </mc:Fallback>
          </mc:AlternateContent>
        </p:grpSp>
      </p:grpSp>
      <p:sp>
        <p:nvSpPr>
          <p:cNvPr id="2" name="Slide Number Placeholder 1"/>
          <p:cNvSpPr>
            <a:spLocks noGrp="1"/>
          </p:cNvSpPr>
          <p:nvPr>
            <p:ph type="sldNum" sz="quarter" idx="12"/>
          </p:nvPr>
        </p:nvSpPr>
        <p:spPr/>
        <p:txBody>
          <a:bodyPr/>
          <a:lstStyle/>
          <a:p>
            <a:fld id="{28BE58B8-ED25-405D-B2B5-06062F691C23}" type="slidenum">
              <a:rPr lang="en-US" smtClean="0"/>
              <a:t>6</a:t>
            </a:fld>
            <a:endParaRPr lang="en-US"/>
          </a:p>
        </p:txBody>
      </p:sp>
      <p:sp>
        <p:nvSpPr>
          <p:cNvPr id="9" name="TextBox 8"/>
          <p:cNvSpPr txBox="1"/>
          <p:nvPr/>
        </p:nvSpPr>
        <p:spPr>
          <a:xfrm>
            <a:off x="139563" y="4948519"/>
            <a:ext cx="5502876" cy="461665"/>
          </a:xfrm>
          <a:prstGeom prst="rect">
            <a:avLst/>
          </a:prstGeom>
          <a:noFill/>
        </p:spPr>
        <p:txBody>
          <a:bodyPr wrap="square" rtlCol="0">
            <a:spAutoFit/>
          </a:bodyPr>
          <a:lstStyle/>
          <a:p>
            <a:r>
              <a:rPr lang="en-US" sz="2400" b="1" dirty="0">
                <a:solidFill>
                  <a:schemeClr val="accent2"/>
                </a:solidFill>
              </a:rPr>
              <a:t>Soil</a:t>
            </a:r>
            <a:r>
              <a:rPr lang="en-US" sz="2400" dirty="0"/>
              <a:t>:                   Any </a:t>
            </a:r>
            <a:r>
              <a:rPr lang="en-US" sz="2400" dirty="0" smtClean="0"/>
              <a:t>other </a:t>
            </a:r>
            <a:r>
              <a:rPr lang="en-US" sz="2400" dirty="0"/>
              <a:t>pixels </a:t>
            </a:r>
          </a:p>
        </p:txBody>
      </p:sp>
      <mc:AlternateContent xmlns:mc="http://schemas.openxmlformats.org/markup-compatibility/2006" xmlns:a14="http://schemas.microsoft.com/office/drawing/2010/main">
        <mc:Choice Requires="a14">
          <p:sp>
            <p:nvSpPr>
              <p:cNvPr id="8" name="TextBox 7"/>
              <p:cNvSpPr txBox="1"/>
              <p:nvPr/>
            </p:nvSpPr>
            <p:spPr>
              <a:xfrm>
                <a:off x="1902242" y="4147717"/>
                <a:ext cx="4252404" cy="338554"/>
              </a:xfrm>
              <a:prstGeom prst="rect">
                <a:avLst/>
              </a:prstGeom>
              <a:noFill/>
            </p:spPr>
            <p:txBody>
              <a:bodyPr wrap="square" rtlCol="0">
                <a:spAutoFit/>
              </a:bodyPr>
              <a:lstStyle/>
              <a:p>
                <a14:m>
                  <m:oMath xmlns:m="http://schemas.openxmlformats.org/officeDocument/2006/math">
                    <m:r>
                      <a:rPr lang="en-US" sz="1600" i="1">
                        <a:solidFill>
                          <a:prstClr val="black"/>
                        </a:solidFill>
                        <a:latin typeface="Cambria Math" panose="02040503050406030204" pitchFamily="18" charset="0"/>
                      </a:rPr>
                      <m:t>∗</m:t>
                    </m:r>
                    <m:r>
                      <a:rPr lang="en-US" sz="1600" i="1" smtClean="0">
                        <a:solidFill>
                          <a:prstClr val="black"/>
                        </a:solidFill>
                        <a:latin typeface="Cambria Math" panose="02040503050406030204" pitchFamily="18" charset="0"/>
                      </a:rPr>
                      <m:t>𝑆</m:t>
                    </m:r>
                    <m:r>
                      <a:rPr lang="en-US" sz="1600" i="1" baseline="-25000">
                        <a:solidFill>
                          <a:prstClr val="black"/>
                        </a:solidFill>
                        <a:latin typeface="Cambria Math" panose="02040503050406030204" pitchFamily="18" charset="0"/>
                      </a:rPr>
                      <m:t>0</m:t>
                    </m:r>
                    <m:r>
                      <a:rPr lang="en-US" sz="1600" b="0" i="1" baseline="-25000" smtClean="0">
                        <a:solidFill>
                          <a:prstClr val="black"/>
                        </a:solidFill>
                        <a:latin typeface="Cambria Math" panose="02040503050406030204" pitchFamily="18" charset="0"/>
                      </a:rPr>
                      <m:t> </m:t>
                    </m:r>
                  </m:oMath>
                </a14:m>
                <a:r>
                  <a:rPr lang="en-US" sz="1600" dirty="0" smtClean="0"/>
                  <a:t>stayed constant through the season</a:t>
                </a:r>
                <a:endParaRPr lang="en-US" sz="1600" dirty="0"/>
              </a:p>
            </p:txBody>
          </p:sp>
        </mc:Choice>
        <mc:Fallback xmlns="">
          <p:sp>
            <p:nvSpPr>
              <p:cNvPr id="8" name="TextBox 7"/>
              <p:cNvSpPr txBox="1">
                <a:spLocks noRot="1" noChangeAspect="1" noMove="1" noResize="1" noEditPoints="1" noAdjustHandles="1" noChangeArrowheads="1" noChangeShapeType="1" noTextEdit="1"/>
              </p:cNvSpPr>
              <p:nvPr/>
            </p:nvSpPr>
            <p:spPr>
              <a:xfrm>
                <a:off x="1902242" y="4147717"/>
                <a:ext cx="4252404" cy="338554"/>
              </a:xfrm>
              <a:prstGeom prst="rect">
                <a:avLst/>
              </a:prstGeom>
              <a:blipFill>
                <a:blip r:embed="rId6"/>
                <a:stretch>
                  <a:fillRect t="-5357" b="-21429"/>
                </a:stretch>
              </a:blipFill>
            </p:spPr>
            <p:txBody>
              <a:bodyPr/>
              <a:lstStyle/>
              <a:p>
                <a:r>
                  <a:rPr lang="en-US">
                    <a:noFill/>
                  </a:rPr>
                  <a:t> </a:t>
                </a:r>
              </a:p>
            </p:txBody>
          </p:sp>
        </mc:Fallback>
      </mc:AlternateContent>
      <p:sp>
        <p:nvSpPr>
          <p:cNvPr id="10" name="Rectangle 9"/>
          <p:cNvSpPr/>
          <p:nvPr/>
        </p:nvSpPr>
        <p:spPr>
          <a:xfrm>
            <a:off x="2508702" y="903668"/>
            <a:ext cx="3503460" cy="584775"/>
          </a:xfrm>
          <a:prstGeom prst="rect">
            <a:avLst/>
          </a:prstGeom>
        </p:spPr>
        <p:txBody>
          <a:bodyPr wrap="none">
            <a:spAutoFit/>
          </a:bodyPr>
          <a:lstStyle/>
          <a:p>
            <a:r>
              <a:rPr lang="en-US" sz="3200" b="1" dirty="0">
                <a:solidFill>
                  <a:prstClr val="black"/>
                </a:solidFill>
              </a:rPr>
              <a:t>Image classification</a:t>
            </a:r>
            <a:endParaRPr lang="en-US" sz="1600" dirty="0"/>
          </a:p>
        </p:txBody>
      </p:sp>
      <p:pic>
        <p:nvPicPr>
          <p:cNvPr id="11" name="Picture 10"/>
          <p:cNvPicPr>
            <a:picLocks noChangeAspect="1"/>
          </p:cNvPicPr>
          <p:nvPr/>
        </p:nvPicPr>
        <p:blipFill>
          <a:blip r:embed="rId7"/>
          <a:stretch>
            <a:fillRect/>
          </a:stretch>
        </p:blipFill>
        <p:spPr>
          <a:xfrm>
            <a:off x="7581523" y="1808812"/>
            <a:ext cx="4255377" cy="4407790"/>
          </a:xfrm>
          <a:prstGeom prst="rect">
            <a:avLst/>
          </a:prstGeom>
        </p:spPr>
      </p:pic>
      <p:sp>
        <p:nvSpPr>
          <p:cNvPr id="12" name="TextBox 11"/>
          <p:cNvSpPr txBox="1"/>
          <p:nvPr/>
        </p:nvSpPr>
        <p:spPr>
          <a:xfrm>
            <a:off x="8368683" y="1369606"/>
            <a:ext cx="2681056" cy="369332"/>
          </a:xfrm>
          <a:prstGeom prst="rect">
            <a:avLst/>
          </a:prstGeom>
          <a:noFill/>
        </p:spPr>
        <p:txBody>
          <a:bodyPr wrap="square" rtlCol="0">
            <a:spAutoFit/>
          </a:bodyPr>
          <a:lstStyle/>
          <a:p>
            <a:r>
              <a:rPr lang="en-US" dirty="0" smtClean="0"/>
              <a:t>Example on June 25, 2019</a:t>
            </a:r>
            <a:endParaRPr lang="en-US" dirty="0"/>
          </a:p>
        </p:txBody>
      </p:sp>
      <p:pic>
        <p:nvPicPr>
          <p:cNvPr id="13" name="Picture 12"/>
          <p:cNvPicPr>
            <a:picLocks noChangeAspect="1"/>
          </p:cNvPicPr>
          <p:nvPr/>
        </p:nvPicPr>
        <p:blipFill>
          <a:blip r:embed="rId8"/>
          <a:stretch>
            <a:fillRect/>
          </a:stretch>
        </p:blipFill>
        <p:spPr>
          <a:xfrm>
            <a:off x="-701342" y="6010181"/>
            <a:ext cx="9569845" cy="624280"/>
          </a:xfrm>
          <a:prstGeom prst="rect">
            <a:avLst/>
          </a:prstGeom>
        </p:spPr>
      </p:pic>
      <p:sp>
        <p:nvSpPr>
          <p:cNvPr id="14" name="TextBox 13"/>
          <p:cNvSpPr txBox="1"/>
          <p:nvPr/>
        </p:nvSpPr>
        <p:spPr>
          <a:xfrm>
            <a:off x="5436513" y="3652517"/>
            <a:ext cx="2350937" cy="338554"/>
          </a:xfrm>
          <a:prstGeom prst="rect">
            <a:avLst/>
          </a:prstGeom>
          <a:noFill/>
        </p:spPr>
        <p:txBody>
          <a:bodyPr wrap="square" rtlCol="0">
            <a:spAutoFit/>
          </a:bodyPr>
          <a:lstStyle/>
          <a:p>
            <a:r>
              <a:rPr lang="en-US" sz="1600" dirty="0" smtClean="0"/>
              <a:t>(</a:t>
            </a:r>
            <a:r>
              <a:rPr lang="en-US" sz="1600" dirty="0" err="1" smtClean="0"/>
              <a:t>Aboutalebi</a:t>
            </a:r>
            <a:r>
              <a:rPr lang="en-US" sz="1600" dirty="0" smtClean="0"/>
              <a:t>, et.al., 2019)</a:t>
            </a:r>
            <a:endParaRPr lang="en-US" sz="1600" dirty="0"/>
          </a:p>
        </p:txBody>
      </p:sp>
    </p:spTree>
    <p:extLst>
      <p:ext uri="{BB962C8B-B14F-4D97-AF65-F5344CB8AC3E}">
        <p14:creationId xmlns:p14="http://schemas.microsoft.com/office/powerpoint/2010/main" val="29266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147090" y="1247931"/>
            <a:ext cx="3151861" cy="4202481"/>
          </a:xfrm>
          <a:prstGeom prst="rect">
            <a:avLst/>
          </a:prstGeom>
        </p:spPr>
      </p:pic>
      <p:sp>
        <p:nvSpPr>
          <p:cNvPr id="5" name="TextBox 4"/>
          <p:cNvSpPr txBox="1"/>
          <p:nvPr/>
        </p:nvSpPr>
        <p:spPr>
          <a:xfrm>
            <a:off x="822378" y="5868981"/>
            <a:ext cx="10902389" cy="954107"/>
          </a:xfrm>
          <a:prstGeom prst="rect">
            <a:avLst/>
          </a:prstGeom>
          <a:noFill/>
        </p:spPr>
        <p:txBody>
          <a:bodyPr wrap="square" rtlCol="0">
            <a:spAutoFit/>
          </a:bodyPr>
          <a:lstStyle/>
          <a:p>
            <a:r>
              <a:rPr lang="en-US" sz="2800" dirty="0" smtClean="0">
                <a:solidFill>
                  <a:srgbClr val="FF0000"/>
                </a:solidFill>
              </a:rPr>
              <a:t>Landsat </a:t>
            </a:r>
            <a:r>
              <a:rPr lang="en-US" sz="2800" dirty="0">
                <a:solidFill>
                  <a:srgbClr val="FF0000"/>
                </a:solidFill>
              </a:rPr>
              <a:t>8 </a:t>
            </a:r>
            <a:r>
              <a:rPr lang="en-US" sz="2800" dirty="0" smtClean="0">
                <a:solidFill>
                  <a:srgbClr val="FF0000"/>
                </a:solidFill>
              </a:rPr>
              <a:t>pixels: ~</a:t>
            </a:r>
            <a:r>
              <a:rPr lang="en-US" sz="2800" b="1" dirty="0" smtClean="0">
                <a:solidFill>
                  <a:srgbClr val="FF0000"/>
                </a:solidFill>
              </a:rPr>
              <a:t>30%</a:t>
            </a:r>
            <a:r>
              <a:rPr lang="en-US" sz="2800" dirty="0" smtClean="0">
                <a:solidFill>
                  <a:srgbClr val="FF0000"/>
                </a:solidFill>
              </a:rPr>
              <a:t> </a:t>
            </a:r>
            <a:r>
              <a:rPr lang="en-US" sz="2800" dirty="0">
                <a:solidFill>
                  <a:srgbClr val="FF0000"/>
                </a:solidFill>
              </a:rPr>
              <a:t>(</a:t>
            </a:r>
            <a:r>
              <a:rPr lang="en-US" sz="2800" dirty="0" smtClean="0">
                <a:solidFill>
                  <a:srgbClr val="FF0000"/>
                </a:solidFill>
              </a:rPr>
              <a:t>nadir classification) </a:t>
            </a:r>
            <a:endParaRPr lang="en-US" sz="2800" dirty="0">
              <a:solidFill>
                <a:srgbClr val="FF0000"/>
              </a:solidFill>
            </a:endParaRPr>
          </a:p>
          <a:p>
            <a:r>
              <a:rPr lang="en-US" sz="2800" dirty="0" smtClean="0">
                <a:solidFill>
                  <a:srgbClr val="FF0000"/>
                </a:solidFill>
              </a:rPr>
              <a:t>Skye </a:t>
            </a:r>
            <a:r>
              <a:rPr lang="en-US" sz="2800" dirty="0">
                <a:solidFill>
                  <a:srgbClr val="FF0000"/>
                </a:solidFill>
              </a:rPr>
              <a:t>footprint:  ~</a:t>
            </a:r>
            <a:r>
              <a:rPr lang="en-US" sz="2800" b="1" dirty="0">
                <a:solidFill>
                  <a:srgbClr val="FF0000"/>
                </a:solidFill>
              </a:rPr>
              <a:t>95% </a:t>
            </a:r>
            <a:r>
              <a:rPr lang="en-US" sz="2800" dirty="0" smtClean="0">
                <a:solidFill>
                  <a:srgbClr val="FF0000"/>
                </a:solidFill>
              </a:rPr>
              <a:t>(3D simulation)</a:t>
            </a:r>
            <a:endParaRPr lang="en-US" sz="2800" dirty="0">
              <a:solidFill>
                <a:srgbClr val="FF0000"/>
              </a:solidFill>
            </a:endParaRPr>
          </a:p>
        </p:txBody>
      </p:sp>
      <p:sp>
        <p:nvSpPr>
          <p:cNvPr id="6" name="TextBox 5"/>
          <p:cNvSpPr txBox="1"/>
          <p:nvPr/>
        </p:nvSpPr>
        <p:spPr>
          <a:xfrm>
            <a:off x="2757870" y="702560"/>
            <a:ext cx="2133600" cy="461665"/>
          </a:xfrm>
          <a:prstGeom prst="rect">
            <a:avLst/>
          </a:prstGeom>
          <a:noFill/>
        </p:spPr>
        <p:txBody>
          <a:bodyPr wrap="square" rtlCol="0">
            <a:spAutoFit/>
          </a:bodyPr>
          <a:lstStyle/>
          <a:p>
            <a:r>
              <a:rPr lang="en-US" sz="2400" dirty="0"/>
              <a:t>Landsat 8</a:t>
            </a:r>
          </a:p>
        </p:txBody>
      </p:sp>
      <p:sp>
        <p:nvSpPr>
          <p:cNvPr id="7" name="TextBox 6"/>
          <p:cNvSpPr txBox="1"/>
          <p:nvPr/>
        </p:nvSpPr>
        <p:spPr>
          <a:xfrm>
            <a:off x="115333" y="56229"/>
            <a:ext cx="1820000" cy="646331"/>
          </a:xfrm>
          <a:prstGeom prst="rect">
            <a:avLst/>
          </a:prstGeom>
          <a:noFill/>
        </p:spPr>
        <p:txBody>
          <a:bodyPr wrap="square" rtlCol="0">
            <a:spAutoFit/>
          </a:bodyPr>
          <a:lstStyle/>
          <a:p>
            <a:pPr>
              <a:defRPr/>
            </a:pPr>
            <a:r>
              <a:rPr lang="en-US" sz="3600" b="1" dirty="0" smtClean="0"/>
              <a:t>Results</a:t>
            </a:r>
            <a:endParaRPr lang="en-US" sz="3600" b="1" dirty="0"/>
          </a:p>
        </p:txBody>
      </p:sp>
      <p:sp>
        <p:nvSpPr>
          <p:cNvPr id="9" name="Slide Number Placeholder 8"/>
          <p:cNvSpPr>
            <a:spLocks noGrp="1"/>
          </p:cNvSpPr>
          <p:nvPr>
            <p:ph type="sldNum" sz="quarter" idx="12"/>
          </p:nvPr>
        </p:nvSpPr>
        <p:spPr/>
        <p:txBody>
          <a:bodyPr/>
          <a:lstStyle/>
          <a:p>
            <a:fld id="{28BE58B8-ED25-405D-B2B5-06062F691C23}" type="slidenum">
              <a:rPr lang="en-US" smtClean="0"/>
              <a:t>7</a:t>
            </a:fld>
            <a:endParaRPr lang="en-US"/>
          </a:p>
        </p:txBody>
      </p:sp>
      <p:sp>
        <p:nvSpPr>
          <p:cNvPr id="10" name="TextBox 9"/>
          <p:cNvSpPr txBox="1"/>
          <p:nvPr/>
        </p:nvSpPr>
        <p:spPr>
          <a:xfrm>
            <a:off x="8238871" y="889365"/>
            <a:ext cx="2133600" cy="461665"/>
          </a:xfrm>
          <a:prstGeom prst="rect">
            <a:avLst/>
          </a:prstGeom>
          <a:noFill/>
        </p:spPr>
        <p:txBody>
          <a:bodyPr wrap="square" rtlCol="0">
            <a:spAutoFit/>
          </a:bodyPr>
          <a:lstStyle/>
          <a:p>
            <a:r>
              <a:rPr lang="en-US" sz="2400" dirty="0"/>
              <a:t>Skye</a:t>
            </a:r>
          </a:p>
        </p:txBody>
      </p:sp>
      <p:pic>
        <p:nvPicPr>
          <p:cNvPr id="11" name="Picture 10"/>
          <p:cNvPicPr>
            <a:picLocks noChangeAspect="1"/>
          </p:cNvPicPr>
          <p:nvPr/>
        </p:nvPicPr>
        <p:blipFill>
          <a:blip r:embed="rId4"/>
          <a:stretch>
            <a:fillRect/>
          </a:stretch>
        </p:blipFill>
        <p:spPr>
          <a:xfrm>
            <a:off x="949910" y="1099858"/>
            <a:ext cx="4873842" cy="4873842"/>
          </a:xfrm>
          <a:prstGeom prst="rect">
            <a:avLst/>
          </a:prstGeom>
        </p:spPr>
      </p:pic>
      <p:sp>
        <p:nvSpPr>
          <p:cNvPr id="2" name="Rectangle 1"/>
          <p:cNvSpPr/>
          <p:nvPr/>
        </p:nvSpPr>
        <p:spPr>
          <a:xfrm>
            <a:off x="4162933" y="183030"/>
            <a:ext cx="3487045" cy="584775"/>
          </a:xfrm>
          <a:prstGeom prst="rect">
            <a:avLst/>
          </a:prstGeom>
        </p:spPr>
        <p:txBody>
          <a:bodyPr wrap="none">
            <a:spAutoFit/>
          </a:bodyPr>
          <a:lstStyle/>
          <a:p>
            <a:r>
              <a:rPr lang="en-US" sz="3200" b="1" dirty="0">
                <a:solidFill>
                  <a:prstClr val="black"/>
                </a:solidFill>
              </a:rPr>
              <a:t>Fraction estimation</a:t>
            </a:r>
            <a:endParaRPr lang="en-US" sz="1600" dirty="0"/>
          </a:p>
        </p:txBody>
      </p:sp>
    </p:spTree>
    <p:extLst>
      <p:ext uri="{BB962C8B-B14F-4D97-AF65-F5344CB8AC3E}">
        <p14:creationId xmlns:p14="http://schemas.microsoft.com/office/powerpoint/2010/main" val="4822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271" y="956818"/>
            <a:ext cx="5399532" cy="5399532"/>
          </a:xfrm>
          <a:prstGeom prst="rect">
            <a:avLst/>
          </a:prstGeom>
        </p:spPr>
      </p:pic>
      <p:sp>
        <p:nvSpPr>
          <p:cNvPr id="2" name="Slide Number Placeholder 1"/>
          <p:cNvSpPr>
            <a:spLocks noGrp="1"/>
          </p:cNvSpPr>
          <p:nvPr>
            <p:ph type="sldNum" sz="quarter" idx="12"/>
          </p:nvPr>
        </p:nvSpPr>
        <p:spPr/>
        <p:txBody>
          <a:bodyPr/>
          <a:lstStyle/>
          <a:p>
            <a:fld id="{28BE58B8-ED25-405D-B2B5-06062F691C23}" type="slidenum">
              <a:rPr lang="en-US" smtClean="0"/>
              <a:t>8</a:t>
            </a:fld>
            <a:endParaRPr lang="en-US"/>
          </a:p>
        </p:txBody>
      </p:sp>
      <p:sp>
        <p:nvSpPr>
          <p:cNvPr id="4" name="TextBox 3"/>
          <p:cNvSpPr txBox="1"/>
          <p:nvPr/>
        </p:nvSpPr>
        <p:spPr>
          <a:xfrm>
            <a:off x="115333" y="56229"/>
            <a:ext cx="1562548" cy="646331"/>
          </a:xfrm>
          <a:prstGeom prst="rect">
            <a:avLst/>
          </a:prstGeom>
          <a:noFill/>
        </p:spPr>
        <p:txBody>
          <a:bodyPr wrap="square" rtlCol="0">
            <a:spAutoFit/>
          </a:bodyPr>
          <a:lstStyle/>
          <a:p>
            <a:pPr>
              <a:defRPr/>
            </a:pPr>
            <a:r>
              <a:rPr lang="en-US" sz="3600" b="1" dirty="0" smtClean="0"/>
              <a:t>Results</a:t>
            </a:r>
            <a:endParaRPr lang="en-US" sz="3600" b="1" dirty="0"/>
          </a:p>
        </p:txBody>
      </p:sp>
      <p:sp>
        <p:nvSpPr>
          <p:cNvPr id="5" name="Rectangle 4"/>
          <p:cNvSpPr/>
          <p:nvPr/>
        </p:nvSpPr>
        <p:spPr>
          <a:xfrm>
            <a:off x="1984883" y="410172"/>
            <a:ext cx="7997317" cy="584775"/>
          </a:xfrm>
          <a:prstGeom prst="rect">
            <a:avLst/>
          </a:prstGeom>
        </p:spPr>
        <p:txBody>
          <a:bodyPr wrap="none">
            <a:spAutoFit/>
          </a:bodyPr>
          <a:lstStyle/>
          <a:p>
            <a:r>
              <a:rPr lang="en-US" sz="3200" b="1" dirty="0"/>
              <a:t>Radiative properties of canopy, soil and shade</a:t>
            </a:r>
            <a:endParaRPr lang="en-US" sz="3200" dirty="0"/>
          </a:p>
        </p:txBody>
      </p:sp>
      <p:sp>
        <p:nvSpPr>
          <p:cNvPr id="8" name="TextBox 7"/>
          <p:cNvSpPr txBox="1"/>
          <p:nvPr/>
        </p:nvSpPr>
        <p:spPr>
          <a:xfrm>
            <a:off x="1630451" y="6013589"/>
            <a:ext cx="683581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FF0000"/>
                </a:solidFill>
              </a:rPr>
              <a:t>Canopy and background soil showed similar NDVI</a:t>
            </a:r>
          </a:p>
          <a:p>
            <a:pPr marL="342900" indent="-342900">
              <a:buFont typeface="Arial" panose="020B0604020202020204" pitchFamily="34" charset="0"/>
              <a:buChar char="•"/>
            </a:pPr>
            <a:r>
              <a:rPr lang="en-US" sz="2000" dirty="0" smtClean="0">
                <a:solidFill>
                  <a:srgbClr val="FF0000"/>
                </a:solidFill>
              </a:rPr>
              <a:t>But different in reflectance, especially in NIR</a:t>
            </a:r>
            <a:endParaRPr lang="en-US" sz="2000" dirty="0">
              <a:solidFill>
                <a:srgbClr val="FF0000"/>
              </a:soli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49514"/>
          <a:stretch/>
        </p:blipFill>
        <p:spPr>
          <a:xfrm>
            <a:off x="8075101" y="1074623"/>
            <a:ext cx="2814221" cy="2787161"/>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0221"/>
          <a:stretch/>
        </p:blipFill>
        <p:spPr>
          <a:xfrm>
            <a:off x="8075101" y="3861785"/>
            <a:ext cx="2847069" cy="2859689"/>
          </a:xfrm>
          <a:prstGeom prst="rect">
            <a:avLst/>
          </a:prstGeom>
        </p:spPr>
      </p:pic>
    </p:spTree>
    <p:extLst>
      <p:ext uri="{BB962C8B-B14F-4D97-AF65-F5344CB8AC3E}">
        <p14:creationId xmlns:p14="http://schemas.microsoft.com/office/powerpoint/2010/main" val="693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13691</TotalTime>
  <Words>1848</Words>
  <Application>Microsoft Office PowerPoint</Application>
  <PresentationFormat>Widescreen</PresentationFormat>
  <Paragraphs>164</Paragraphs>
  <Slides>15</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 Math</vt:lpstr>
      <vt:lpstr>Times</vt:lpstr>
      <vt:lpstr>Times New Roman</vt:lpstr>
      <vt:lpstr>Wingdings</vt:lpstr>
      <vt:lpstr>Office Theme</vt:lpstr>
      <vt:lpstr>Disentangling soil, shade, and tree canopy contributions to mixed satellite vegetation indices in a sparse dry forest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Weizmann Institute of Sceince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ecophysiological processes to remote sensing signals of a semi-arid forest</dc:title>
  <dc:creator>Huanhuan Wang</dc:creator>
  <cp:lastModifiedBy>Huanhuan Wang</cp:lastModifiedBy>
  <cp:revision>199</cp:revision>
  <dcterms:created xsi:type="dcterms:W3CDTF">2021-06-06T06:46:33Z</dcterms:created>
  <dcterms:modified xsi:type="dcterms:W3CDTF">2022-05-19T08:29:47Z</dcterms:modified>
</cp:coreProperties>
</file>