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8"/>
  </p:notesMasterIdLst>
  <p:handoutMasterIdLst>
    <p:handoutMasterId r:id="rId9"/>
  </p:handoutMasterIdLst>
  <p:sldIdLst>
    <p:sldId id="257" r:id="rId2"/>
    <p:sldId id="270" r:id="rId3"/>
    <p:sldId id="336" r:id="rId4"/>
    <p:sldId id="333" r:id="rId5"/>
    <p:sldId id="330" r:id="rId6"/>
    <p:sldId id="291" r:id="rId7"/>
  </p:sldIdLst>
  <p:sldSz cx="9144000" cy="6858000" type="screen4x3"/>
  <p:notesSz cx="6858000" cy="91440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DCDE133-FD13-3045-A4D9-B30A543AFDFA}">
          <p14:sldIdLst>
            <p14:sldId id="257"/>
            <p14:sldId id="270"/>
            <p14:sldId id="336"/>
            <p14:sldId id="333"/>
            <p14:sldId id="33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ttmann, Sandro (STUDENTS)" initials="TS(" lastIdx="3" clrIdx="0">
    <p:extLst>
      <p:ext uri="{19B8F6BF-5375-455C-9EA6-DF929625EA0E}">
        <p15:presenceInfo xmlns:p15="http://schemas.microsoft.com/office/powerpoint/2012/main" userId="S::st13y086@campus.unibe.ch::8c75688f-047a-4691-8487-e5b10aaccf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10FF"/>
    <a:srgbClr val="FFA500"/>
    <a:srgbClr val="A3BEE9"/>
    <a:srgbClr val="B4DBE8"/>
    <a:srgbClr val="00008B"/>
    <a:srgbClr val="0F7910"/>
    <a:srgbClr val="1F336C"/>
    <a:srgbClr val="F39D27"/>
    <a:srgbClr val="A3BDE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6758" autoAdjust="0"/>
    <p:restoredTop sz="85212" autoAdjust="0"/>
  </p:normalViewPr>
  <p:slideViewPr>
    <p:cSldViewPr>
      <p:cViewPr varScale="1">
        <p:scale>
          <a:sx n="89" d="100"/>
          <a:sy n="89" d="100"/>
        </p:scale>
        <p:origin x="48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E63FDC-9C62-F348-85ED-A3BA3E81AE4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5758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376C67-E050-D34A-A31E-B729190A300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2550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I </a:t>
            </a:r>
            <a:r>
              <a:rPr lang="de-DE" dirty="0" err="1"/>
              <a:t>would</a:t>
            </a:r>
            <a:r>
              <a:rPr lang="de-DE" dirty="0"/>
              <a:t> like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, Monte Carlo-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fault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relocated</a:t>
            </a:r>
            <a:r>
              <a:rPr lang="de-DE" dirty="0"/>
              <a:t> </a:t>
            </a:r>
            <a:r>
              <a:rPr lang="de-DE" dirty="0" err="1"/>
              <a:t>earthquake</a:t>
            </a:r>
            <a:r>
              <a:rPr lang="de-DE" dirty="0"/>
              <a:t> hypocenters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76C67-E050-D34A-A31E-B729190A300B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478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Fault </a:t>
            </a:r>
            <a:r>
              <a:rPr lang="de-DE" dirty="0" err="1"/>
              <a:t>system</a:t>
            </a:r>
            <a:r>
              <a:rPr lang="de-DE" dirty="0"/>
              <a:t>,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tectonic</a:t>
            </a:r>
            <a:r>
              <a:rPr lang="de-DE" dirty="0"/>
              <a:t> </a:t>
            </a:r>
            <a:r>
              <a:rPr lang="de-DE" dirty="0" err="1"/>
              <a:t>forces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gets</a:t>
            </a:r>
            <a:r>
              <a:rPr lang="de-DE" dirty="0"/>
              <a:t> </a:t>
            </a:r>
            <a:r>
              <a:rPr lang="de-DE" dirty="0" err="1"/>
              <a:t>reactivated</a:t>
            </a:r>
            <a:r>
              <a:rPr lang="de-DE" dirty="0"/>
              <a:t> </a:t>
            </a:r>
            <a:r>
              <a:rPr lang="de-DE" dirty="0" err="1"/>
              <a:t>seismogenically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hypocenters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76C67-E050-D34A-A31E-B729190A300B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115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seismogenic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imaged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hypocenter</a:t>
            </a:r>
            <a:r>
              <a:rPr lang="de-DE" dirty="0"/>
              <a:t> </a:t>
            </a:r>
            <a:r>
              <a:rPr lang="de-DE" dirty="0" err="1"/>
              <a:t>locations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Prerequisites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Python </a:t>
            </a:r>
            <a:r>
              <a:rPr lang="de-DE" dirty="0" err="1"/>
              <a:t>toolbox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faults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relocated</a:t>
            </a:r>
            <a:r>
              <a:rPr lang="de-DE" dirty="0"/>
              <a:t> </a:t>
            </a:r>
            <a:r>
              <a:rPr lang="de-DE" dirty="0" err="1"/>
              <a:t>hypocenter</a:t>
            </a:r>
            <a:r>
              <a:rPr lang="de-DE" dirty="0"/>
              <a:t> </a:t>
            </a:r>
            <a:r>
              <a:rPr lang="de-DE" dirty="0" err="1"/>
              <a:t>locations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76C67-E050-D34A-A31E-B729190A300B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490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76C67-E050-D34A-A31E-B729190A300B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4147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natural</a:t>
            </a:r>
            <a:r>
              <a:rPr lang="de-DE" dirty="0"/>
              <a:t> EQ </a:t>
            </a:r>
            <a:r>
              <a:rPr lang="de-DE" dirty="0" err="1"/>
              <a:t>sequence</a:t>
            </a:r>
            <a:r>
              <a:rPr lang="de-DE" dirty="0"/>
              <a:t>: St. Leonard in SW Switzerland</a:t>
            </a:r>
          </a:p>
          <a:p>
            <a:pPr marL="171450" indent="-171450">
              <a:buFontTx/>
              <a:buChar char="-"/>
            </a:pPr>
            <a:r>
              <a:rPr lang="de-DE" dirty="0"/>
              <a:t>Image 3D geometries, </a:t>
            </a:r>
            <a:r>
              <a:rPr lang="de-DE" dirty="0" err="1"/>
              <a:t>reveals</a:t>
            </a:r>
            <a:r>
              <a:rPr lang="de-DE" dirty="0"/>
              <a:t> SS faults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interconnecting</a:t>
            </a:r>
            <a:r>
              <a:rPr lang="de-DE" dirty="0"/>
              <a:t> </a:t>
            </a:r>
            <a:r>
              <a:rPr lang="de-DE" dirty="0" err="1"/>
              <a:t>stepover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Stress </a:t>
            </a:r>
            <a:r>
              <a:rPr lang="de-DE" dirty="0" err="1"/>
              <a:t>states</a:t>
            </a:r>
            <a:r>
              <a:rPr lang="de-DE" dirty="0"/>
              <a:t>: easy </a:t>
            </a:r>
            <a:r>
              <a:rPr lang="de-DE" dirty="0" err="1"/>
              <a:t>slip</a:t>
            </a:r>
            <a:r>
              <a:rPr lang="de-DE" dirty="0"/>
              <a:t> on SS faults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Kinematics</a:t>
            </a:r>
            <a:r>
              <a:rPr lang="de-DE" dirty="0"/>
              <a:t>: </a:t>
            </a:r>
            <a:r>
              <a:rPr lang="de-DE" dirty="0" err="1"/>
              <a:t>slip</a:t>
            </a:r>
            <a:r>
              <a:rPr lang="de-DE" dirty="0"/>
              <a:t> </a:t>
            </a:r>
            <a:r>
              <a:rPr lang="de-DE" dirty="0" err="1"/>
              <a:t>vectors</a:t>
            </a:r>
            <a:r>
              <a:rPr lang="de-DE" dirty="0"/>
              <a:t> </a:t>
            </a:r>
            <a:r>
              <a:rPr lang="de-DE" dirty="0" err="1"/>
              <a:t>tell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direction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slip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Opens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possibilities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seismogenic fault </a:t>
            </a:r>
            <a:r>
              <a:rPr lang="de-DE" dirty="0" err="1"/>
              <a:t>reactivation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76C67-E050-D34A-A31E-B729190A300B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236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76C67-E050-D34A-A31E-B729190A300B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965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305675" y="1438275"/>
            <a:ext cx="1835150" cy="5073650"/>
          </a:xfrm>
          <a:prstGeom prst="rect">
            <a:avLst/>
          </a:prstGeom>
          <a:solidFill>
            <a:srgbClr val="BACCE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BED3EA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07950"/>
            <a:ext cx="7305675" cy="6640513"/>
          </a:xfrm>
          <a:prstGeom prst="rect">
            <a:avLst/>
          </a:prstGeom>
          <a:solidFill>
            <a:srgbClr val="E6EB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438275"/>
            <a:ext cx="7305675" cy="5073650"/>
          </a:xfrm>
          <a:prstGeom prst="rect">
            <a:avLst/>
          </a:prstGeom>
          <a:solidFill>
            <a:srgbClr val="A3BDE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750" y="1654175"/>
            <a:ext cx="6621463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022600"/>
            <a:ext cx="6621463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de-CH" noProof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539750" y="6548438"/>
            <a:ext cx="2889250" cy="252412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Datum, Titel der Veranstaltung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107950" y="179388"/>
            <a:ext cx="4464050" cy="252412"/>
          </a:xfrm>
        </p:spPr>
        <p:txBody>
          <a:bodyPr wrap="square"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43950" y="6548438"/>
            <a:ext cx="360363" cy="215900"/>
          </a:xfrm>
        </p:spPr>
        <p:txBody>
          <a:bodyPr/>
          <a:lstStyle>
            <a:lvl1pPr>
              <a:defRPr/>
            </a:lvl1pPr>
          </a:lstStyle>
          <a:p>
            <a:fld id="{34B6796C-E9B4-344C-AC67-0EBAF00F294B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475" y="107950"/>
            <a:ext cx="1306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3DF89-B886-7645-9973-9EE0AEC439F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717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86538" y="647700"/>
            <a:ext cx="2014537" cy="5505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9750" y="647700"/>
            <a:ext cx="5894388" cy="5505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8D39-5A33-DD44-A014-2BB0F51C731C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04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09867-4506-684E-8271-8A2DC78F008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864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ED963-3EDB-3E4D-B20F-A1AEA8B26B6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0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654175"/>
            <a:ext cx="395446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54175"/>
            <a:ext cx="3954462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8DA5-EC15-144A-B566-7DCDCDAFB19D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997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E89DC-325A-2F48-A178-C1A513BC1E2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790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43BD6-3901-F94B-8B2B-338787A1760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694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CB041-DED6-604C-A598-5ADBE7ACBB3D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486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F68E4-6DD5-6B4E-B9E0-FCD2F0C84DB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857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56B4B-561D-5B44-B78A-7B53F693916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889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7950"/>
            <a:ext cx="7305675" cy="6640513"/>
          </a:xfrm>
          <a:prstGeom prst="rect">
            <a:avLst/>
          </a:prstGeom>
          <a:solidFill>
            <a:srgbClr val="E6EB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1438275"/>
            <a:ext cx="9140825" cy="5073650"/>
          </a:xfrm>
          <a:prstGeom prst="rect">
            <a:avLst/>
          </a:prstGeom>
          <a:solidFill>
            <a:srgbClr val="A3BDE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647700"/>
            <a:ext cx="66214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54175"/>
            <a:ext cx="80613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548438"/>
            <a:ext cx="38115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CH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0813" y="152400"/>
            <a:ext cx="5399087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48438"/>
            <a:ext cx="360363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A167A7-6803-024A-8FAB-DCC58F8BEA5F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475" y="107950"/>
            <a:ext cx="1306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9pPr>
    </p:titleStyle>
    <p:bodyStyle>
      <a:lvl1pPr marL="419100" indent="-4191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Arial" charset="0"/>
        <a:buChar char="&gt;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838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—"/>
        <a:defRPr sz="2000">
          <a:solidFill>
            <a:srgbClr val="000000"/>
          </a:solidFill>
          <a:latin typeface="+mn-lt"/>
          <a:ea typeface="+mn-ea"/>
        </a:defRPr>
      </a:lvl2pPr>
      <a:lvl3pPr marL="1295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3pPr>
      <a:lvl4pPr marL="17145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4pPr>
      <a:lvl5pPr marL="21336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5pPr>
      <a:lvl6pPr marL="25908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6pPr>
      <a:lvl7pPr marL="30480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7pPr>
      <a:lvl8pPr marL="3505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8pPr>
      <a:lvl9pPr marL="3962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sandro.truttmann@geo.unibe.ch" TargetMode="External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700808"/>
            <a:ext cx="6809788" cy="220687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CH" sz="2800" dirty="0">
                <a:solidFill>
                  <a:schemeClr val="tx1"/>
                </a:solidFill>
              </a:rPr>
              <a:t>A Monte Carlo-</a:t>
            </a:r>
            <a:r>
              <a:rPr lang="de-CH" sz="2800" dirty="0" err="1">
                <a:solidFill>
                  <a:schemeClr val="tx1"/>
                </a:solidFill>
              </a:rPr>
              <a:t>Based</a:t>
            </a:r>
            <a:r>
              <a:rPr lang="de-CH" sz="2800" dirty="0">
                <a:solidFill>
                  <a:schemeClr val="tx1"/>
                </a:solidFill>
              </a:rPr>
              <a:t> Approach </a:t>
            </a:r>
            <a:r>
              <a:rPr lang="de-CH" sz="2800" dirty="0" err="1">
                <a:solidFill>
                  <a:schemeClr val="tx1"/>
                </a:solidFill>
              </a:rPr>
              <a:t>to</a:t>
            </a:r>
            <a:r>
              <a:rPr lang="de-CH" sz="2800" dirty="0">
                <a:solidFill>
                  <a:schemeClr val="tx1"/>
                </a:solidFill>
              </a:rPr>
              <a:t> Image </a:t>
            </a:r>
            <a:r>
              <a:rPr lang="de-CH" sz="2800" dirty="0" err="1">
                <a:solidFill>
                  <a:schemeClr val="tx1"/>
                </a:solidFill>
              </a:rPr>
              <a:t>Active</a:t>
            </a:r>
            <a:r>
              <a:rPr lang="de-CH" sz="2800" dirty="0">
                <a:solidFill>
                  <a:schemeClr val="tx1"/>
                </a:solidFill>
              </a:rPr>
              <a:t> 3D Fault Systems </a:t>
            </a:r>
            <a:r>
              <a:rPr lang="de-CH" sz="2800" dirty="0" err="1">
                <a:solidFill>
                  <a:schemeClr val="tx1"/>
                </a:solidFill>
              </a:rPr>
              <a:t>from</a:t>
            </a:r>
            <a:r>
              <a:rPr lang="de-CH" sz="2800" dirty="0">
                <a:solidFill>
                  <a:schemeClr val="tx1"/>
                </a:solidFill>
              </a:rPr>
              <a:t> </a:t>
            </a:r>
            <a:r>
              <a:rPr lang="de-CH" sz="2800" dirty="0" err="1">
                <a:solidFill>
                  <a:schemeClr val="tx1"/>
                </a:solidFill>
              </a:rPr>
              <a:t>Relocated</a:t>
            </a:r>
            <a:r>
              <a:rPr lang="de-CH" sz="2800" dirty="0">
                <a:solidFill>
                  <a:schemeClr val="tx1"/>
                </a:solidFill>
              </a:rPr>
              <a:t> Hypocenters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179335"/>
            <a:ext cx="6621463" cy="21602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800" dirty="0"/>
              <a:t>Sandro Truttmann</a:t>
            </a:r>
            <a:r>
              <a:rPr lang="de-DE" sz="1800" baseline="30000" dirty="0"/>
              <a:t>1</a:t>
            </a:r>
            <a:r>
              <a:rPr lang="de-DE" sz="1800" dirty="0"/>
              <a:t>, Tobias Diehl</a:t>
            </a:r>
            <a:r>
              <a:rPr lang="de-DE" sz="1800" baseline="30000" dirty="0"/>
              <a:t>2</a:t>
            </a:r>
            <a:r>
              <a:rPr lang="de-DE" sz="1800" dirty="0"/>
              <a:t>, Marco Herwegh</a:t>
            </a:r>
            <a:r>
              <a:rPr lang="de-DE" sz="1800" baseline="30000" dirty="0"/>
              <a:t>1</a:t>
            </a:r>
          </a:p>
          <a:p>
            <a:pPr>
              <a:lnSpc>
                <a:spcPct val="150000"/>
              </a:lnSpc>
            </a:pPr>
            <a:r>
              <a:rPr lang="de-DE" sz="1400" baseline="30000" dirty="0">
                <a:solidFill>
                  <a:schemeClr val="tx1"/>
                </a:solidFill>
              </a:rPr>
              <a:t>1</a:t>
            </a:r>
            <a:r>
              <a:rPr lang="de-DE" sz="1400" dirty="0">
                <a:solidFill>
                  <a:schemeClr val="tx1"/>
                </a:solidFill>
              </a:rPr>
              <a:t>University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Bern, </a:t>
            </a:r>
            <a:r>
              <a:rPr lang="de-DE" sz="1400" baseline="30000" dirty="0">
                <a:solidFill>
                  <a:schemeClr val="tx1"/>
                </a:solidFill>
              </a:rPr>
              <a:t>2</a:t>
            </a:r>
            <a:r>
              <a:rPr lang="de-DE" sz="1400" dirty="0">
                <a:solidFill>
                  <a:schemeClr val="tx1"/>
                </a:solidFill>
              </a:rPr>
              <a:t>Swiss </a:t>
            </a:r>
            <a:r>
              <a:rPr lang="de-DE" sz="1400" dirty="0" err="1">
                <a:solidFill>
                  <a:schemeClr val="tx1"/>
                </a:solidFill>
              </a:rPr>
              <a:t>Seismological</a:t>
            </a:r>
            <a:r>
              <a:rPr lang="de-DE" sz="1400" dirty="0">
                <a:solidFill>
                  <a:schemeClr val="tx1"/>
                </a:solidFill>
              </a:rPr>
              <a:t> Service SED (ETH Zürich)</a:t>
            </a:r>
            <a:endParaRPr lang="de-DE" sz="8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de-DE" sz="1800" b="1" dirty="0"/>
              <a:t>         </a:t>
            </a:r>
            <a:r>
              <a:rPr lang="de-DE" sz="1800" b="1" dirty="0" err="1"/>
              <a:t>sandro.truttmann@geo.unibe.ch</a:t>
            </a:r>
            <a:endParaRPr lang="de-DE" sz="1800" b="1" dirty="0"/>
          </a:p>
          <a:p>
            <a:pPr>
              <a:lnSpc>
                <a:spcPct val="150000"/>
              </a:lnSpc>
            </a:pPr>
            <a:endParaRPr lang="de-DE" sz="1800" dirty="0"/>
          </a:p>
          <a:p>
            <a:pPr>
              <a:lnSpc>
                <a:spcPct val="150000"/>
              </a:lnSpc>
            </a:pPr>
            <a:r>
              <a:rPr lang="de-DE" sz="1800" b="1" dirty="0">
                <a:solidFill>
                  <a:schemeClr val="tx1"/>
                </a:solidFill>
              </a:rPr>
              <a:t>25.05.2022, EGU General Assembly 2022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ECC9F6C-A9F8-5247-B076-62E8BB50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0312" y="1511647"/>
            <a:ext cx="1656000" cy="8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22BE26F-3F0B-A745-8E70-87A4C357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519759"/>
            <a:ext cx="1656000" cy="5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0D199D-B82F-7C5A-F86D-6E1B84E0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5949280"/>
            <a:ext cx="557255" cy="78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1944216" cy="875773"/>
          </a:xfrm>
          <a:prstGeom prst="rect">
            <a:avLst/>
          </a:prstGeom>
        </p:spPr>
      </p:pic>
      <p:pic>
        <p:nvPicPr>
          <p:cNvPr id="4" name="Grafik 3" descr="Umschlag mit einfarbiger Füllung">
            <a:extLst>
              <a:ext uri="{FF2B5EF4-FFF2-40B4-BE49-F238E27FC236}">
                <a16:creationId xmlns:a16="http://schemas.microsoft.com/office/drawing/2014/main" id="{7747BEE3-F452-540C-C457-43143D906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7544" y="5013176"/>
            <a:ext cx="467417" cy="4674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A2C9A-9BBA-1E44-8002-6A24CE91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33" y="647700"/>
            <a:ext cx="6621463" cy="817563"/>
          </a:xfrm>
        </p:spPr>
        <p:txBody>
          <a:bodyPr/>
          <a:lstStyle/>
          <a:p>
            <a:r>
              <a:rPr lang="de-DE" dirty="0"/>
              <a:t>Basic Concept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7E7C99-4F8E-B34A-8912-82788B16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133" y="6548438"/>
            <a:ext cx="360363" cy="179387"/>
          </a:xfrm>
        </p:spPr>
        <p:txBody>
          <a:bodyPr/>
          <a:lstStyle/>
          <a:p>
            <a:fld id="{A7409867-4506-684E-8271-8A2DC78F0087}" type="slidenum">
              <a:rPr lang="de-CH" smtClean="0"/>
              <a:pPr/>
              <a:t>2</a:t>
            </a:fld>
            <a:endParaRPr lang="de-CH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9806" y="2092295"/>
            <a:ext cx="4059515" cy="3624458"/>
            <a:chOff x="449806" y="2092295"/>
            <a:chExt cx="4059515" cy="3624458"/>
          </a:xfrm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1087578" y="4632587"/>
              <a:ext cx="792088" cy="5760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84690" y="3210162"/>
              <a:ext cx="3024336" cy="142242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607188" y="2910030"/>
              <a:ext cx="1902133" cy="61314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1015570" y="2276872"/>
              <a:ext cx="2448272" cy="47101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1601460" y="5245738"/>
              <a:ext cx="2448272" cy="47101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756536" y="2092295"/>
              <a:ext cx="338055" cy="44997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449806" y="2125935"/>
              <a:ext cx="1131527" cy="12799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9" name="Textfeld 9">
            <a:extLst>
              <a:ext uri="{FF2B5EF4-FFF2-40B4-BE49-F238E27FC236}">
                <a16:creationId xmlns:a16="http://schemas.microsoft.com/office/drawing/2014/main" id="{3004B64E-3D31-3243-B18D-75F64624750E}"/>
              </a:ext>
            </a:extLst>
          </p:cNvPr>
          <p:cNvSpPr txBox="1"/>
          <p:nvPr/>
        </p:nvSpPr>
        <p:spPr>
          <a:xfrm>
            <a:off x="107504" y="6050909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Fault System</a:t>
            </a:r>
            <a:endParaRPr lang="de-DE" sz="2000" b="1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DCC0699-0FAB-F5F9-A20E-1143E0F1AEC2}"/>
              </a:ext>
            </a:extLst>
          </p:cNvPr>
          <p:cNvGrpSpPr/>
          <p:nvPr/>
        </p:nvGrpSpPr>
        <p:grpSpPr>
          <a:xfrm>
            <a:off x="727537" y="2921800"/>
            <a:ext cx="4148620" cy="3585707"/>
            <a:chOff x="727537" y="2921800"/>
            <a:chExt cx="4148620" cy="3585707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E1E12422-20BB-A7F7-76A1-FC7D1B1F9E18}"/>
                </a:ext>
              </a:extLst>
            </p:cNvPr>
            <p:cNvGrpSpPr/>
            <p:nvPr/>
          </p:nvGrpSpPr>
          <p:grpSpPr>
            <a:xfrm>
              <a:off x="727537" y="2921800"/>
              <a:ext cx="3770056" cy="2938969"/>
              <a:chOff x="727537" y="2921800"/>
              <a:chExt cx="3770056" cy="293896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C019ADA-C0A7-0501-751D-FF58984E3313}"/>
                  </a:ext>
                </a:extLst>
              </p:cNvPr>
              <p:cNvSpPr/>
              <p:nvPr/>
            </p:nvSpPr>
            <p:spPr bwMode="auto">
              <a:xfrm>
                <a:off x="2848140" y="2921800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776CB68-8484-6FB7-4E4A-198BA3E4169C}"/>
                  </a:ext>
                </a:extLst>
              </p:cNvPr>
              <p:cNvSpPr/>
              <p:nvPr/>
            </p:nvSpPr>
            <p:spPr bwMode="auto">
              <a:xfrm>
                <a:off x="3377124" y="2971631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8566980-8839-3C50-CD4D-EC04E96B3EBE}"/>
                  </a:ext>
                </a:extLst>
              </p:cNvPr>
              <p:cNvSpPr/>
              <p:nvPr/>
            </p:nvSpPr>
            <p:spPr bwMode="auto">
              <a:xfrm>
                <a:off x="4209561" y="3355568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188483E-98A0-9459-60EE-1E512AB0C267}"/>
                  </a:ext>
                </a:extLst>
              </p:cNvPr>
              <p:cNvSpPr/>
              <p:nvPr/>
            </p:nvSpPr>
            <p:spPr bwMode="auto">
              <a:xfrm>
                <a:off x="3655190" y="3235141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FDFCA6A-2C9D-249A-B181-C1D6CCDD20B6}"/>
                  </a:ext>
                </a:extLst>
              </p:cNvPr>
              <p:cNvSpPr/>
              <p:nvPr/>
            </p:nvSpPr>
            <p:spPr bwMode="auto">
              <a:xfrm>
                <a:off x="727537" y="3261677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4FC2FF2-468E-493B-2D13-30FB14984887}"/>
                  </a:ext>
                </a:extLst>
              </p:cNvPr>
              <p:cNvSpPr/>
              <p:nvPr/>
            </p:nvSpPr>
            <p:spPr bwMode="auto">
              <a:xfrm>
                <a:off x="1357907" y="3399034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7C084A8-0A87-3AC8-EA03-2BF3E8DE1FDA}"/>
                  </a:ext>
                </a:extLst>
              </p:cNvPr>
              <p:cNvSpPr/>
              <p:nvPr/>
            </p:nvSpPr>
            <p:spPr bwMode="auto">
              <a:xfrm>
                <a:off x="2095690" y="3954422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DB7D435-576E-9E30-D7BB-53842AFE475F}"/>
                  </a:ext>
                </a:extLst>
              </p:cNvPr>
              <p:cNvSpPr/>
              <p:nvPr/>
            </p:nvSpPr>
            <p:spPr bwMode="auto">
              <a:xfrm>
                <a:off x="2795091" y="4098438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FAC2F3B-DE0F-1E61-3D8B-1180A6ADC43A}"/>
                  </a:ext>
                </a:extLst>
              </p:cNvPr>
              <p:cNvSpPr/>
              <p:nvPr/>
            </p:nvSpPr>
            <p:spPr bwMode="auto">
              <a:xfrm>
                <a:off x="3206460" y="4358127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934499A-0A95-547A-0E28-C858C9FA8B84}"/>
                  </a:ext>
                </a:extLst>
              </p:cNvPr>
              <p:cNvSpPr/>
              <p:nvPr/>
            </p:nvSpPr>
            <p:spPr bwMode="auto">
              <a:xfrm>
                <a:off x="3586661" y="4472748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A7B6F0D-A7E9-60E6-9C03-7A45A03F7913}"/>
                  </a:ext>
                </a:extLst>
              </p:cNvPr>
              <p:cNvSpPr/>
              <p:nvPr/>
            </p:nvSpPr>
            <p:spPr bwMode="auto">
              <a:xfrm>
                <a:off x="1647764" y="5572737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A0454AD-A7DA-78FB-2B9A-EA04A29C2A54}"/>
                  </a:ext>
                </a:extLst>
              </p:cNvPr>
              <p:cNvSpPr/>
              <p:nvPr/>
            </p:nvSpPr>
            <p:spPr bwMode="auto">
              <a:xfrm>
                <a:off x="1947542" y="5382443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EBC55CB-2848-CB13-6F1F-DE4A23A4EE58}"/>
                  </a:ext>
                </a:extLst>
              </p:cNvPr>
              <p:cNvSpPr/>
              <p:nvPr/>
            </p:nvSpPr>
            <p:spPr bwMode="auto">
              <a:xfrm>
                <a:off x="2395007" y="5337229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3DA8683-1B9E-6903-0852-0A730DC5B127}"/>
                  </a:ext>
                </a:extLst>
              </p:cNvPr>
              <p:cNvSpPr/>
              <p:nvPr/>
            </p:nvSpPr>
            <p:spPr bwMode="auto">
              <a:xfrm>
                <a:off x="3089092" y="5323525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25BEB3E-7D56-8BD2-3980-416B18A5A848}"/>
                  </a:ext>
                </a:extLst>
              </p:cNvPr>
              <p:cNvSpPr/>
              <p:nvPr/>
            </p:nvSpPr>
            <p:spPr bwMode="auto">
              <a:xfrm>
                <a:off x="3783386" y="5216343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A16E1CE-0285-DCB2-5B4B-F86B8A392B48}"/>
                  </a:ext>
                </a:extLst>
              </p:cNvPr>
              <p:cNvSpPr/>
              <p:nvPr/>
            </p:nvSpPr>
            <p:spPr bwMode="auto">
              <a:xfrm>
                <a:off x="1641991" y="3714504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58" name="Textfeld 9">
              <a:extLst>
                <a:ext uri="{FF2B5EF4-FFF2-40B4-BE49-F238E27FC236}">
                  <a16:creationId xmlns:a16="http://schemas.microsoft.com/office/drawing/2014/main" id="{77A6C0B1-7207-3E22-7FD0-18F010029F6B}"/>
                </a:ext>
              </a:extLst>
            </p:cNvPr>
            <p:cNvSpPr txBox="1"/>
            <p:nvPr/>
          </p:nvSpPr>
          <p:spPr>
            <a:xfrm>
              <a:off x="2825596" y="6045842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Hypocenters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2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49806" y="2092295"/>
            <a:ext cx="4059515" cy="3624458"/>
            <a:chOff x="449806" y="2092295"/>
            <a:chExt cx="4059515" cy="3624458"/>
          </a:xfrm>
        </p:grpSpPr>
        <p:cxnSp>
          <p:nvCxnSpPr>
            <p:cNvPr id="41" name="Straight Connector 40"/>
            <p:cNvCxnSpPr/>
            <p:nvPr/>
          </p:nvCxnSpPr>
          <p:spPr bwMode="auto">
            <a:xfrm flipV="1">
              <a:off x="1087578" y="4632587"/>
              <a:ext cx="792088" cy="5760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684690" y="3210162"/>
              <a:ext cx="3024336" cy="1422425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2607188" y="2910030"/>
              <a:ext cx="1902133" cy="61314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1015570" y="2276872"/>
              <a:ext cx="2448272" cy="47101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1601460" y="5245738"/>
              <a:ext cx="2448272" cy="471015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3756536" y="2092295"/>
              <a:ext cx="338055" cy="44997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449806" y="2125935"/>
              <a:ext cx="1131527" cy="12799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1DA2C9A-9BBA-1E44-8002-6A24CE91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33" y="647700"/>
            <a:ext cx="6621463" cy="817563"/>
          </a:xfrm>
        </p:spPr>
        <p:txBody>
          <a:bodyPr/>
          <a:lstStyle/>
          <a:p>
            <a:r>
              <a:rPr lang="de-DE" dirty="0"/>
              <a:t>Basic Concept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7E7C99-4F8E-B34A-8912-82788B16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133" y="6548438"/>
            <a:ext cx="360363" cy="179387"/>
          </a:xfrm>
        </p:spPr>
        <p:txBody>
          <a:bodyPr/>
          <a:lstStyle/>
          <a:p>
            <a:fld id="{A7409867-4506-684E-8271-8A2DC78F0087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5DD0680-999F-5243-A34B-D7D78638CCC7}"/>
              </a:ext>
            </a:extLst>
          </p:cNvPr>
          <p:cNvSpPr txBox="1">
            <a:spLocks/>
          </p:cNvSpPr>
          <p:nvPr/>
        </p:nvSpPr>
        <p:spPr bwMode="auto">
          <a:xfrm>
            <a:off x="5292080" y="1614150"/>
            <a:ext cx="3744416" cy="483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19100" indent="-4191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382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—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2954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7145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</a:defRPr>
            </a:lvl4pPr>
            <a:lvl5pPr marL="21336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</a:defRPr>
            </a:lvl5pPr>
            <a:lvl6pPr marL="25908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30480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5052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962400" indent="-3810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b="1" u="sng" kern="0" dirty="0" err="1"/>
              <a:t>Prerequisites</a:t>
            </a:r>
            <a:endParaRPr lang="de-DE" b="1" u="sng" kern="0" dirty="0"/>
          </a:p>
          <a:p>
            <a:r>
              <a:rPr lang="de-DE" kern="0" dirty="0" err="1"/>
              <a:t>Sufficient</a:t>
            </a:r>
            <a:r>
              <a:rPr lang="de-DE" kern="0" dirty="0"/>
              <a:t> </a:t>
            </a:r>
            <a:r>
              <a:rPr lang="de-DE" kern="0" dirty="0" err="1"/>
              <a:t>earthquakes</a:t>
            </a:r>
            <a:endParaRPr lang="de-DE" kern="0" dirty="0"/>
          </a:p>
          <a:p>
            <a:r>
              <a:rPr lang="de-DE" kern="0" dirty="0"/>
              <a:t>High </a:t>
            </a:r>
            <a:r>
              <a:rPr lang="de-DE" kern="0" dirty="0" err="1"/>
              <a:t>relocation</a:t>
            </a:r>
            <a:r>
              <a:rPr lang="de-DE" kern="0" dirty="0"/>
              <a:t> </a:t>
            </a:r>
            <a:r>
              <a:rPr lang="de-DE" kern="0" dirty="0" err="1"/>
              <a:t>accuracy</a:t>
            </a:r>
            <a:r>
              <a:rPr lang="de-DE" kern="0" dirty="0"/>
              <a:t>           </a:t>
            </a:r>
            <a:r>
              <a:rPr lang="de-DE" kern="0" dirty="0">
                <a:sym typeface="Wingdings" pitchFamily="2" charset="2"/>
              </a:rPr>
              <a:t> relative </a:t>
            </a:r>
            <a:r>
              <a:rPr lang="de-DE" kern="0" dirty="0" err="1">
                <a:sym typeface="Wingdings" pitchFamily="2" charset="2"/>
              </a:rPr>
              <a:t>relocations</a:t>
            </a:r>
            <a:endParaRPr lang="de-DE" kern="0" dirty="0"/>
          </a:p>
          <a:p>
            <a:pPr marL="0" indent="0">
              <a:buNone/>
            </a:pPr>
            <a:endParaRPr lang="de-DE" kern="0" dirty="0"/>
          </a:p>
          <a:p>
            <a:pPr marL="0" indent="0">
              <a:buNone/>
            </a:pPr>
            <a:endParaRPr lang="de-DE" kern="0" dirty="0"/>
          </a:p>
          <a:p>
            <a:pPr marL="0" indent="0">
              <a:buNone/>
            </a:pPr>
            <a:endParaRPr lang="de-DE" kern="0" dirty="0"/>
          </a:p>
          <a:p>
            <a:pPr marL="0" indent="0">
              <a:buNone/>
            </a:pPr>
            <a:r>
              <a:rPr lang="de-DE" sz="3600" b="1" kern="0" dirty="0"/>
              <a:t>Python </a:t>
            </a:r>
            <a:r>
              <a:rPr lang="de-DE" sz="3600" b="1" kern="0" dirty="0" err="1"/>
              <a:t>toolbox</a:t>
            </a:r>
            <a:endParaRPr lang="de-DE" sz="3600" b="1" kern="0" dirty="0"/>
          </a:p>
          <a:p>
            <a:pPr marL="0" indent="0">
              <a:buNone/>
            </a:pPr>
            <a:endParaRPr lang="de-DE" kern="0" dirty="0"/>
          </a:p>
        </p:txBody>
      </p:sp>
      <p:sp>
        <p:nvSpPr>
          <p:cNvPr id="29" name="Textfeld 9">
            <a:extLst>
              <a:ext uri="{FF2B5EF4-FFF2-40B4-BE49-F238E27FC236}">
                <a16:creationId xmlns:a16="http://schemas.microsoft.com/office/drawing/2014/main" id="{F3B2F855-8A67-626F-5316-96758A4B93C4}"/>
              </a:ext>
            </a:extLst>
          </p:cNvPr>
          <p:cNvSpPr txBox="1"/>
          <p:nvPr/>
        </p:nvSpPr>
        <p:spPr>
          <a:xfrm>
            <a:off x="107504" y="6050909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Fault System</a:t>
            </a:r>
            <a:endParaRPr lang="de-DE" sz="2000" b="1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49260B1-F423-925B-5644-D11CCE3D4431}"/>
              </a:ext>
            </a:extLst>
          </p:cNvPr>
          <p:cNvGrpSpPr/>
          <p:nvPr/>
        </p:nvGrpSpPr>
        <p:grpSpPr>
          <a:xfrm>
            <a:off x="727537" y="2921800"/>
            <a:ext cx="4148620" cy="3585707"/>
            <a:chOff x="727537" y="2921800"/>
            <a:chExt cx="4148620" cy="3585707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49C6A4A-71FC-475F-EE74-C6887E872118}"/>
                </a:ext>
              </a:extLst>
            </p:cNvPr>
            <p:cNvGrpSpPr/>
            <p:nvPr/>
          </p:nvGrpSpPr>
          <p:grpSpPr>
            <a:xfrm>
              <a:off x="727537" y="2921800"/>
              <a:ext cx="3770056" cy="2938969"/>
              <a:chOff x="727537" y="2921800"/>
              <a:chExt cx="3770056" cy="2938969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65A003D-FEA4-1B1D-6771-B774939FC1D2}"/>
                  </a:ext>
                </a:extLst>
              </p:cNvPr>
              <p:cNvSpPr/>
              <p:nvPr/>
            </p:nvSpPr>
            <p:spPr bwMode="auto">
              <a:xfrm>
                <a:off x="2848140" y="2921800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89F96AA-40B9-8FB7-313E-FD92B554D8F1}"/>
                  </a:ext>
                </a:extLst>
              </p:cNvPr>
              <p:cNvSpPr/>
              <p:nvPr/>
            </p:nvSpPr>
            <p:spPr bwMode="auto">
              <a:xfrm>
                <a:off x="3377124" y="2971631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B56B8F3-A3B5-2A0A-A131-0D3CE922D922}"/>
                  </a:ext>
                </a:extLst>
              </p:cNvPr>
              <p:cNvSpPr/>
              <p:nvPr/>
            </p:nvSpPr>
            <p:spPr bwMode="auto">
              <a:xfrm>
                <a:off x="4209561" y="3355568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76099ED-7012-17C3-CD95-79A422367712}"/>
                  </a:ext>
                </a:extLst>
              </p:cNvPr>
              <p:cNvSpPr/>
              <p:nvPr/>
            </p:nvSpPr>
            <p:spPr bwMode="auto">
              <a:xfrm>
                <a:off x="3655190" y="3235141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57174A4-48B9-ACB7-B5F7-F25AB6626497}"/>
                  </a:ext>
                </a:extLst>
              </p:cNvPr>
              <p:cNvSpPr/>
              <p:nvPr/>
            </p:nvSpPr>
            <p:spPr bwMode="auto">
              <a:xfrm>
                <a:off x="727537" y="3261677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87E243E-CC85-B24D-9FCE-9DCD46C9B00F}"/>
                  </a:ext>
                </a:extLst>
              </p:cNvPr>
              <p:cNvSpPr/>
              <p:nvPr/>
            </p:nvSpPr>
            <p:spPr bwMode="auto">
              <a:xfrm>
                <a:off x="1357907" y="3399034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34B0A4A-666F-1C83-86A0-4CE7FFA38035}"/>
                  </a:ext>
                </a:extLst>
              </p:cNvPr>
              <p:cNvSpPr/>
              <p:nvPr/>
            </p:nvSpPr>
            <p:spPr bwMode="auto">
              <a:xfrm>
                <a:off x="2095690" y="3954422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D26A97D-3095-07BC-7F3F-D248779D640A}"/>
                  </a:ext>
                </a:extLst>
              </p:cNvPr>
              <p:cNvSpPr/>
              <p:nvPr/>
            </p:nvSpPr>
            <p:spPr bwMode="auto">
              <a:xfrm>
                <a:off x="2795091" y="4098438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A834B78-24DF-2045-BEF5-FFBF556B9556}"/>
                  </a:ext>
                </a:extLst>
              </p:cNvPr>
              <p:cNvSpPr/>
              <p:nvPr/>
            </p:nvSpPr>
            <p:spPr bwMode="auto">
              <a:xfrm>
                <a:off x="3206460" y="4358127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35D63E6-F861-73AC-F888-5FBCC03B12D5}"/>
                  </a:ext>
                </a:extLst>
              </p:cNvPr>
              <p:cNvSpPr/>
              <p:nvPr/>
            </p:nvSpPr>
            <p:spPr bwMode="auto">
              <a:xfrm>
                <a:off x="3586661" y="4472748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E734A3-712D-7F8D-908C-12C98EB89E4C}"/>
                  </a:ext>
                </a:extLst>
              </p:cNvPr>
              <p:cNvSpPr/>
              <p:nvPr/>
            </p:nvSpPr>
            <p:spPr bwMode="auto">
              <a:xfrm>
                <a:off x="1647764" y="5572737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BA9F54A-F564-27FC-907A-DAEFE3B8A408}"/>
                  </a:ext>
                </a:extLst>
              </p:cNvPr>
              <p:cNvSpPr/>
              <p:nvPr/>
            </p:nvSpPr>
            <p:spPr bwMode="auto">
              <a:xfrm>
                <a:off x="1947542" y="5382443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3FE85D0-08A6-30FD-7728-63862051386E}"/>
                  </a:ext>
                </a:extLst>
              </p:cNvPr>
              <p:cNvSpPr/>
              <p:nvPr/>
            </p:nvSpPr>
            <p:spPr bwMode="auto">
              <a:xfrm>
                <a:off x="2395007" y="5337229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34B5161-6E40-26A8-F398-E09FB447F6DC}"/>
                  </a:ext>
                </a:extLst>
              </p:cNvPr>
              <p:cNvSpPr/>
              <p:nvPr/>
            </p:nvSpPr>
            <p:spPr bwMode="auto">
              <a:xfrm>
                <a:off x="3089092" y="5323525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9D0DA89-3BAF-26A3-289E-3606EC756981}"/>
                  </a:ext>
                </a:extLst>
              </p:cNvPr>
              <p:cNvSpPr/>
              <p:nvPr/>
            </p:nvSpPr>
            <p:spPr bwMode="auto">
              <a:xfrm>
                <a:off x="3783386" y="5216343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F33755E-96DE-692B-4E40-9C4D1DF7E6C4}"/>
                  </a:ext>
                </a:extLst>
              </p:cNvPr>
              <p:cNvSpPr/>
              <p:nvPr/>
            </p:nvSpPr>
            <p:spPr bwMode="auto">
              <a:xfrm>
                <a:off x="1641991" y="3714504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2" name="Textfeld 9">
              <a:extLst>
                <a:ext uri="{FF2B5EF4-FFF2-40B4-BE49-F238E27FC236}">
                  <a16:creationId xmlns:a16="http://schemas.microsoft.com/office/drawing/2014/main" id="{85CF6CB0-081C-9E90-78DE-733C8FAA51BF}"/>
                </a:ext>
              </a:extLst>
            </p:cNvPr>
            <p:cNvSpPr txBox="1"/>
            <p:nvPr/>
          </p:nvSpPr>
          <p:spPr>
            <a:xfrm>
              <a:off x="2825596" y="6045842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Hypocenters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6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Python 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322" y="1916832"/>
            <a:ext cx="4680174" cy="4498975"/>
          </a:xfrm>
        </p:spPr>
        <p:txBody>
          <a:bodyPr/>
          <a:lstStyle/>
          <a:p>
            <a:r>
              <a:rPr lang="en-GB" sz="2000" b="1" u="sng" dirty="0"/>
              <a:t>Geometries</a:t>
            </a:r>
            <a:r>
              <a:rPr lang="en-GB" sz="2000" dirty="0"/>
              <a:t> of active faults</a:t>
            </a:r>
          </a:p>
          <a:p>
            <a:pPr lvl="1"/>
            <a:r>
              <a:rPr lang="en-GB" sz="1800" dirty="0"/>
              <a:t>Nearest neighbour search</a:t>
            </a:r>
          </a:p>
          <a:p>
            <a:pPr lvl="1"/>
            <a:r>
              <a:rPr lang="en-GB" sz="1800" dirty="0"/>
              <a:t>Plane fitting (PCA)</a:t>
            </a:r>
            <a:r>
              <a:rPr lang="en-GB" sz="1800" i="1" dirty="0">
                <a:sym typeface="Wingdings" panose="05000000000000000000" pitchFamily="2" charset="2"/>
              </a:rPr>
              <a:t> Fault orientation</a:t>
            </a:r>
            <a:endParaRPr lang="en-GB" sz="1800" i="1" dirty="0"/>
          </a:p>
          <a:p>
            <a:pPr lvl="1"/>
            <a:r>
              <a:rPr lang="en-GB" sz="1800" dirty="0"/>
              <a:t>Mag.-Area scaling</a:t>
            </a:r>
            <a:r>
              <a:rPr lang="en-GB" sz="1800" i="1" dirty="0">
                <a:sym typeface="Wingdings" panose="05000000000000000000" pitchFamily="2" charset="2"/>
              </a:rPr>
              <a:t> Fault area</a:t>
            </a:r>
            <a:endParaRPr lang="en-GB" sz="1800" i="1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en-GB" sz="1800" dirty="0">
                <a:sym typeface="Wingdings" panose="05000000000000000000" pitchFamily="2" charset="2"/>
              </a:rPr>
              <a:t>Monte Carlo simulation to account for relocation uncertainties</a:t>
            </a:r>
          </a:p>
          <a:p>
            <a:pPr marL="0" indent="0">
              <a:buNone/>
            </a:pPr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b="1" u="sng" dirty="0">
                <a:sym typeface="Wingdings" panose="05000000000000000000" pitchFamily="2" charset="2"/>
              </a:rPr>
              <a:t>Validation</a:t>
            </a:r>
            <a:r>
              <a:rPr lang="en-GB" sz="2000" dirty="0">
                <a:sym typeface="Wingdings" panose="05000000000000000000" pitchFamily="2" charset="2"/>
              </a:rPr>
              <a:t> with focal mechanisms</a:t>
            </a:r>
          </a:p>
          <a:p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b="1" u="sng" dirty="0">
                <a:sym typeface="Wingdings" panose="05000000000000000000" pitchFamily="2" charset="2"/>
              </a:rPr>
              <a:t>Stress states &amp; kinematics</a:t>
            </a:r>
          </a:p>
          <a:p>
            <a:endParaRPr lang="en-GB" sz="2000" b="1" dirty="0">
              <a:sym typeface="Wingdings" panose="05000000000000000000" pitchFamily="2" charset="2"/>
            </a:endParaRPr>
          </a:p>
          <a:p>
            <a:r>
              <a:rPr lang="en-GB" sz="2000" b="1" u="sng" dirty="0">
                <a:sym typeface="Wingdings" panose="05000000000000000000" pitchFamily="2" charset="2"/>
              </a:rPr>
              <a:t>3D visualisation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F96597-9F05-D66A-D07D-2298C832F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528" y="1196752"/>
            <a:ext cx="3794509" cy="37945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C5F1854-424B-F313-5898-BEE657431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528" y="1196752"/>
            <a:ext cx="3794510" cy="379451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52AF1F7-5BC4-0A75-5D6C-6AEBCD07074E}"/>
              </a:ext>
            </a:extLst>
          </p:cNvPr>
          <p:cNvGrpSpPr/>
          <p:nvPr/>
        </p:nvGrpSpPr>
        <p:grpSpPr>
          <a:xfrm>
            <a:off x="648571" y="1556792"/>
            <a:ext cx="3131341" cy="3131341"/>
            <a:chOff x="4186244" y="69972"/>
            <a:chExt cx="1846860" cy="1846860"/>
          </a:xfrm>
        </p:grpSpPr>
        <p:pic>
          <p:nvPicPr>
            <p:cNvPr id="20" name="Grafik 19" descr="Pfeil Kreis mit einfarbiger Füllung">
              <a:extLst>
                <a:ext uri="{FF2B5EF4-FFF2-40B4-BE49-F238E27FC236}">
                  <a16:creationId xmlns:a16="http://schemas.microsoft.com/office/drawing/2014/main" id="{192EEEE7-E366-CFEE-4816-2D2C31985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86244" y="69972"/>
              <a:ext cx="1846860" cy="184686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93E961C-0C80-3702-DF4F-D4D05F11DEED}"/>
                </a:ext>
              </a:extLst>
            </p:cNvPr>
            <p:cNvSpPr txBox="1"/>
            <p:nvPr/>
          </p:nvSpPr>
          <p:spPr>
            <a:xfrm>
              <a:off x="4843435" y="802799"/>
              <a:ext cx="532477" cy="3812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3600" b="1" dirty="0"/>
                <a:t>MC</a:t>
              </a:r>
              <a:endParaRPr lang="de-DE" b="1" dirty="0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3602C82C-3614-C920-25EE-117C62CAC7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527" y="1196751"/>
            <a:ext cx="3794510" cy="379451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C5DF075-40B5-E1CD-0A1E-B6282ECA3B73}"/>
              </a:ext>
            </a:extLst>
          </p:cNvPr>
          <p:cNvGrpSpPr/>
          <p:nvPr/>
        </p:nvGrpSpPr>
        <p:grpSpPr>
          <a:xfrm>
            <a:off x="1031412" y="3065849"/>
            <a:ext cx="1182829" cy="2591949"/>
            <a:chOff x="1031412" y="3065849"/>
            <a:chExt cx="1182829" cy="2591949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9566881-69DD-1901-4E76-65EB7B6B5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1412" y="4627852"/>
              <a:ext cx="1029946" cy="1029946"/>
            </a:xfrm>
            <a:prstGeom prst="rect">
              <a:avLst/>
            </a:prstGeom>
          </p:spPr>
        </p:pic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0FF5FDD3-C5A0-C11D-92D9-8CBA7FA71E6F}"/>
                </a:ext>
              </a:extLst>
            </p:cNvPr>
            <p:cNvCxnSpPr/>
            <p:nvPr/>
          </p:nvCxnSpPr>
          <p:spPr bwMode="auto">
            <a:xfrm flipV="1">
              <a:off x="1546385" y="3065849"/>
              <a:ext cx="667856" cy="19254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230959" y="2927191"/>
            <a:ext cx="3902036" cy="3825012"/>
            <a:chOff x="256340" y="2867794"/>
            <a:chExt cx="3902036" cy="3825012"/>
          </a:xfrm>
        </p:grpSpPr>
        <p:grpSp>
          <p:nvGrpSpPr>
            <p:cNvPr id="12" name="Group 11"/>
            <p:cNvGrpSpPr/>
            <p:nvPr/>
          </p:nvGrpSpPr>
          <p:grpSpPr>
            <a:xfrm>
              <a:off x="283188" y="2867794"/>
              <a:ext cx="3875188" cy="3538860"/>
              <a:chOff x="-4068960" y="2852936"/>
              <a:chExt cx="3312368" cy="3024887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-4068960" y="2852936"/>
                <a:ext cx="3312368" cy="302488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9" name="Grafik 14">
                <a:extLst>
                  <a:ext uri="{FF2B5EF4-FFF2-40B4-BE49-F238E27FC236}">
                    <a16:creationId xmlns:a16="http://schemas.microsoft.com/office/drawing/2014/main" id="{B3DB5C86-CD8E-434B-B48D-5BF25A0F4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5700" b="27551"/>
              <a:stretch/>
            </p:blipFill>
            <p:spPr>
              <a:xfrm>
                <a:off x="-4068960" y="2924944"/>
                <a:ext cx="3234276" cy="2880871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 bwMode="auto">
              <a:xfrm>
                <a:off x="-3996952" y="3068960"/>
                <a:ext cx="144016" cy="2160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56340" y="6415807"/>
              <a:ext cx="2338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Truttmann et al. (in preparation)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3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4FE7E-7796-AA8A-38D5-BCD2DE90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St. Leonard </a:t>
            </a:r>
            <a:r>
              <a:rPr lang="de-DE" dirty="0" err="1"/>
              <a:t>Sequence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165340-C204-9A37-D741-13B22E7A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6" name="3DModel_StLeonar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369" y="2247670"/>
            <a:ext cx="4248274" cy="3756149"/>
          </a:xfrm>
          <a:prstGeom prst="rect">
            <a:avLst/>
          </a:prstGeom>
        </p:spPr>
      </p:pic>
      <p:sp>
        <p:nvSpPr>
          <p:cNvPr id="8" name="Textfeld 2">
            <a:extLst>
              <a:ext uri="{FF2B5EF4-FFF2-40B4-BE49-F238E27FC236}">
                <a16:creationId xmlns:a16="http://schemas.microsoft.com/office/drawing/2014/main" id="{DE4FFF6B-C84D-3E4D-A0B6-86D4AF41BC7B}"/>
              </a:ext>
            </a:extLst>
          </p:cNvPr>
          <p:cNvSpPr txBox="1"/>
          <p:nvPr/>
        </p:nvSpPr>
        <p:spPr>
          <a:xfrm>
            <a:off x="158543" y="3022612"/>
            <a:ext cx="15167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2014 – 2021</a:t>
            </a:r>
          </a:p>
          <a:p>
            <a:r>
              <a:rPr lang="de-DE" sz="1600" dirty="0"/>
              <a:t>n = 310</a:t>
            </a:r>
          </a:p>
          <a:p>
            <a:r>
              <a:rPr lang="de-DE" sz="1600" dirty="0"/>
              <a:t>M</a:t>
            </a:r>
            <a:r>
              <a:rPr lang="de-DE" sz="1600" baseline="-25000" dirty="0"/>
              <a:t>L</a:t>
            </a:r>
            <a:r>
              <a:rPr lang="de-DE" sz="1600" dirty="0"/>
              <a:t> &lt; 3.2</a:t>
            </a:r>
          </a:p>
          <a:p>
            <a:r>
              <a:rPr lang="de-DE" sz="1600" dirty="0"/>
              <a:t>Z = 6.3-7.4 km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8376" y="1449055"/>
            <a:ext cx="2063229" cy="2461034"/>
            <a:chOff x="6408376" y="1449055"/>
            <a:chExt cx="2063229" cy="2461034"/>
          </a:xfrm>
        </p:grpSpPr>
        <p:pic>
          <p:nvPicPr>
            <p:cNvPr id="9" name="Grafik 9">
              <a:extLst>
                <a:ext uri="{FF2B5EF4-FFF2-40B4-BE49-F238E27FC236}">
                  <a16:creationId xmlns:a16="http://schemas.microsoft.com/office/drawing/2014/main" id="{DE2CB5DE-8746-4144-9D87-27CE00971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651" r="66163" b="5829"/>
            <a:stretch/>
          </p:blipFill>
          <p:spPr>
            <a:xfrm>
              <a:off x="6408376" y="1821857"/>
              <a:ext cx="2063229" cy="20882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597451" y="1449055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/>
                <a:t>Slip tendency</a:t>
              </a:r>
              <a:endParaRPr lang="en-US" sz="1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08374" y="4005064"/>
            <a:ext cx="2063229" cy="2444826"/>
            <a:chOff x="6408377" y="4103612"/>
            <a:chExt cx="2063229" cy="2444826"/>
          </a:xfrm>
        </p:grpSpPr>
        <p:pic>
          <p:nvPicPr>
            <p:cNvPr id="11" name="Grafik 9">
              <a:extLst>
                <a:ext uri="{FF2B5EF4-FFF2-40B4-BE49-F238E27FC236}">
                  <a16:creationId xmlns:a16="http://schemas.microsoft.com/office/drawing/2014/main" id="{DE2CB5DE-8746-4144-9D87-27CE00971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902" t="9367" r="32" b="8038"/>
            <a:stretch/>
          </p:blipFill>
          <p:spPr>
            <a:xfrm>
              <a:off x="6408377" y="4460206"/>
              <a:ext cx="2063229" cy="20882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732103" y="410361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/>
                <a:t>Kinematics</a:t>
              </a:r>
              <a:endParaRPr lang="en-US" sz="1800" b="1" dirty="0"/>
            </a:p>
          </p:txBody>
        </p:sp>
      </p:grp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D47AEAD-C463-CC9E-388E-725F8D17A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381" y="1449055"/>
            <a:ext cx="2195736" cy="1551618"/>
          </a:xfrm>
        </p:spPr>
      </p:pic>
      <p:sp>
        <p:nvSpPr>
          <p:cNvPr id="3" name="Oval 2"/>
          <p:cNvSpPr/>
          <p:nvPr/>
        </p:nvSpPr>
        <p:spPr bwMode="auto">
          <a:xfrm>
            <a:off x="700900" y="249289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688" y="6003819"/>
            <a:ext cx="2338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Truttmann et al. (in preparation)</a:t>
            </a:r>
            <a:endParaRPr lang="en-US" sz="1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445644" y="3207970"/>
            <a:ext cx="1300356" cy="1936039"/>
            <a:chOff x="4295975" y="3147404"/>
            <a:chExt cx="1300356" cy="1936039"/>
          </a:xfrm>
        </p:grpSpPr>
        <p:sp>
          <p:nvSpPr>
            <p:cNvPr id="17" name="TextBox 16"/>
            <p:cNvSpPr txBox="1"/>
            <p:nvPr/>
          </p:nvSpPr>
          <p:spPr>
            <a:xfrm>
              <a:off x="4295975" y="3147404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rgbClr val="FFA500"/>
                  </a:solidFill>
                </a:rPr>
                <a:t>Stepover</a:t>
              </a:r>
              <a:endParaRPr lang="en-US" b="1" dirty="0">
                <a:solidFill>
                  <a:srgbClr val="FFA5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95975" y="4437112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accent5">
                      <a:lumMod val="25000"/>
                    </a:schemeClr>
                  </a:solidFill>
                </a:rPr>
                <a:t>Strike-slip</a:t>
              </a:r>
            </a:p>
            <a:p>
              <a:r>
                <a:rPr lang="en-GB" sz="1800" b="1" dirty="0">
                  <a:solidFill>
                    <a:schemeClr val="accent5">
                      <a:lumMod val="25000"/>
                    </a:schemeClr>
                  </a:solidFill>
                </a:rPr>
                <a:t>faults</a:t>
              </a:r>
              <a:endParaRPr lang="en-US" sz="18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115" y="1670976"/>
            <a:ext cx="8349357" cy="3198184"/>
          </a:xfrm>
        </p:spPr>
        <p:txBody>
          <a:bodyPr/>
          <a:lstStyle/>
          <a:p>
            <a:r>
              <a:rPr lang="en-GB" sz="2000" dirty="0"/>
              <a:t>The Python toolbox allows to image the </a:t>
            </a:r>
            <a:r>
              <a:rPr lang="en-GB" sz="2000" b="1" dirty="0"/>
              <a:t>geometries, stress states</a:t>
            </a:r>
            <a:r>
              <a:rPr lang="en-GB" sz="2000" dirty="0"/>
              <a:t> and </a:t>
            </a:r>
            <a:r>
              <a:rPr lang="en-GB" sz="2000" b="1" dirty="0"/>
              <a:t>kinematics</a:t>
            </a:r>
            <a:r>
              <a:rPr lang="en-GB" sz="2000" dirty="0"/>
              <a:t> of active faults in an automated way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We </a:t>
            </a:r>
            <a:r>
              <a:rPr lang="en-GB" sz="2000" b="1" dirty="0"/>
              <a:t>successfully applied </a:t>
            </a:r>
            <a:r>
              <a:rPr lang="en-GB" sz="2000" dirty="0"/>
              <a:t>the toolbox on high-quality earthquake </a:t>
            </a:r>
            <a:r>
              <a:rPr lang="en-GB" sz="2000" dirty="0" err="1"/>
              <a:t>hypocenter</a:t>
            </a:r>
            <a:r>
              <a:rPr lang="en-GB" sz="2000" dirty="0"/>
              <a:t> datasets from the SW Swiss Alps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/>
              <a:t>Future applications </a:t>
            </a:r>
            <a:r>
              <a:rPr lang="en-GB" sz="2000" dirty="0"/>
              <a:t>might include further datasets from natural earthquakes, but also from other origin (e.g. hydraulic stimulation experiments)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6</a:t>
            </a:fld>
            <a:endParaRPr lang="de-CH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4183E46-7050-5099-B0D6-6ACCD65ED8EE}"/>
              </a:ext>
            </a:extLst>
          </p:cNvPr>
          <p:cNvGrpSpPr/>
          <p:nvPr/>
        </p:nvGrpSpPr>
        <p:grpSpPr>
          <a:xfrm>
            <a:off x="471114" y="5157192"/>
            <a:ext cx="8349357" cy="946415"/>
            <a:chOff x="471114" y="5589240"/>
            <a:chExt cx="8349357" cy="946415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2BF392F1-9FBD-A558-845E-D97BE97645F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1114" y="5589240"/>
              <a:ext cx="8349357" cy="946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19100" indent="-4191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Arial" charset="0"/>
                <a:buChar char="&gt;"/>
                <a:defRPr sz="2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8382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—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2pPr>
              <a:lvl3pPr marL="12954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buFont typeface="Arial" charset="0"/>
                <a:buChar char="–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3pPr>
              <a:lvl4pPr marL="17145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buFont typeface="Arial" charset="0"/>
                <a:buChar char="–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4pPr>
              <a:lvl5pPr marL="21336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Arial" charset="0"/>
                <a:buChar char="–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5pPr>
              <a:lvl6pPr marL="25908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Arial" charset="0"/>
                <a:buChar char="–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6pPr>
              <a:lvl7pPr marL="30480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Arial" charset="0"/>
                <a:buChar char="–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7pPr>
              <a:lvl8pPr marL="35052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Arial" charset="0"/>
                <a:buChar char="–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8pPr>
              <a:lvl9pPr marL="3962400" indent="-381000" algn="l" rtl="0" eaLnBrk="1" fontAlgn="base" hangingPunct="1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Arial" charset="0"/>
                <a:buChar char="–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endParaRPr lang="en-GB" sz="2000" kern="0" dirty="0"/>
            </a:p>
            <a:p>
              <a:r>
                <a:rPr lang="en-GB" sz="2000" kern="0" dirty="0"/>
                <a:t>Interested?           </a:t>
              </a:r>
              <a:r>
                <a:rPr lang="en-GB" sz="2000" b="1" kern="0" dirty="0" err="1"/>
                <a:t>sandro.truttmann@geo.unibe.ch</a:t>
              </a:r>
              <a:r>
                <a:rPr lang="en-GB" sz="2000" b="1" kern="0" dirty="0"/>
                <a:t> </a:t>
              </a:r>
            </a:p>
            <a:p>
              <a:pPr marL="0" indent="0">
                <a:buFont typeface="Arial" charset="0"/>
                <a:buNone/>
              </a:pPr>
              <a:endParaRPr lang="en-GB" sz="2000" kern="0" dirty="0"/>
            </a:p>
            <a:p>
              <a:pPr marL="0" indent="0">
                <a:buFont typeface="Arial" charset="0"/>
                <a:buNone/>
              </a:pPr>
              <a:endParaRPr lang="en-GB" sz="2000" kern="0" dirty="0"/>
            </a:p>
          </p:txBody>
        </p:sp>
        <p:pic>
          <p:nvPicPr>
            <p:cNvPr id="5" name="Grafik 4" descr="Umschlag mit einfarbiger Füllung">
              <a:extLst>
                <a:ext uri="{FF2B5EF4-FFF2-40B4-BE49-F238E27FC236}">
                  <a16:creationId xmlns:a16="http://schemas.microsoft.com/office/drawing/2014/main" id="{5CE82907-9E3B-0A86-E15E-94ECCA95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39752" y="5845460"/>
              <a:ext cx="467417" cy="467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92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ub_powerpoint2013_blauHintergrund_screen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Office-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Macintosh PowerPoint</Application>
  <PresentationFormat>Bildschirmpräsentation (4:3)</PresentationFormat>
  <Paragraphs>74</Paragraphs>
  <Slides>6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9" baseType="lpstr">
      <vt:lpstr>Arial</vt:lpstr>
      <vt:lpstr>Wingdings</vt:lpstr>
      <vt:lpstr>ub_powerpoint2013_blauHintergrund_screen</vt:lpstr>
      <vt:lpstr>A Monte Carlo-Based Approach to Image Active 3D Fault Systems from Relocated Hypocenters</vt:lpstr>
      <vt:lpstr>Basic Concept</vt:lpstr>
      <vt:lpstr>Basic Concept</vt:lpstr>
      <vt:lpstr>Python Toolbox</vt:lpstr>
      <vt:lpstr>The St. Leonard Sequence</vt:lpstr>
      <vt:lpstr>Key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SeismoTeCH in the Northern Valais: Project Goals and First Insights</dc:title>
  <dc:creator>Truttmann, Sandro (STUDENTS)</dc:creator>
  <cp:lastModifiedBy>Truttmann, Sandro (STUDENTS)</cp:lastModifiedBy>
  <cp:revision>2263</cp:revision>
  <dcterms:created xsi:type="dcterms:W3CDTF">2020-12-04T07:47:15Z</dcterms:created>
  <dcterms:modified xsi:type="dcterms:W3CDTF">2022-05-23T18:48:21Z</dcterms:modified>
</cp:coreProperties>
</file>