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0" r:id="rId3"/>
    <p:sldId id="265" r:id="rId4"/>
    <p:sldId id="266" r:id="rId5"/>
    <p:sldId id="269" r:id="rId6"/>
    <p:sldId id="270" r:id="rId7"/>
    <p:sldId id="267" r:id="rId8"/>
    <p:sldId id="272" r:id="rId9"/>
    <p:sldId id="273"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0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43981-83DD-45B3-A045-370442584379}" type="datetimeFigureOut">
              <a:rPr lang="en-CA" smtClean="0"/>
              <a:t>2022-05-23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700D8-B13A-4571-8C49-1CD8B977CF58}" type="slidenum">
              <a:rPr lang="en-CA" smtClean="0"/>
              <a:t>‹#›</a:t>
            </a:fld>
            <a:endParaRPr lang="en-CA"/>
          </a:p>
        </p:txBody>
      </p:sp>
    </p:spTree>
    <p:extLst>
      <p:ext uri="{BB962C8B-B14F-4D97-AF65-F5344CB8AC3E}">
        <p14:creationId xmlns:p14="http://schemas.microsoft.com/office/powerpoint/2010/main" val="383491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1</a:t>
            </a:fld>
            <a:endParaRPr lang="en-US"/>
          </a:p>
        </p:txBody>
      </p:sp>
    </p:spTree>
    <p:extLst>
      <p:ext uri="{BB962C8B-B14F-4D97-AF65-F5344CB8AC3E}">
        <p14:creationId xmlns:p14="http://schemas.microsoft.com/office/powerpoint/2010/main" val="346017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10</a:t>
            </a:fld>
            <a:endParaRPr lang="en-US"/>
          </a:p>
        </p:txBody>
      </p:sp>
    </p:spTree>
    <p:extLst>
      <p:ext uri="{BB962C8B-B14F-4D97-AF65-F5344CB8AC3E}">
        <p14:creationId xmlns:p14="http://schemas.microsoft.com/office/powerpoint/2010/main" val="247473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2</a:t>
            </a:fld>
            <a:endParaRPr lang="en-US"/>
          </a:p>
        </p:txBody>
      </p:sp>
    </p:spTree>
    <p:extLst>
      <p:ext uri="{BB962C8B-B14F-4D97-AF65-F5344CB8AC3E}">
        <p14:creationId xmlns:p14="http://schemas.microsoft.com/office/powerpoint/2010/main" val="229232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3</a:t>
            </a:fld>
            <a:endParaRPr lang="en-US"/>
          </a:p>
        </p:txBody>
      </p:sp>
    </p:spTree>
    <p:extLst>
      <p:ext uri="{BB962C8B-B14F-4D97-AF65-F5344CB8AC3E}">
        <p14:creationId xmlns:p14="http://schemas.microsoft.com/office/powerpoint/2010/main" val="389377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4</a:t>
            </a:fld>
            <a:endParaRPr lang="en-US"/>
          </a:p>
        </p:txBody>
      </p:sp>
    </p:spTree>
    <p:extLst>
      <p:ext uri="{BB962C8B-B14F-4D97-AF65-F5344CB8AC3E}">
        <p14:creationId xmlns:p14="http://schemas.microsoft.com/office/powerpoint/2010/main" val="236188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5</a:t>
            </a:fld>
            <a:endParaRPr lang="en-US"/>
          </a:p>
        </p:txBody>
      </p:sp>
    </p:spTree>
    <p:extLst>
      <p:ext uri="{BB962C8B-B14F-4D97-AF65-F5344CB8AC3E}">
        <p14:creationId xmlns:p14="http://schemas.microsoft.com/office/powerpoint/2010/main" val="387362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6</a:t>
            </a:fld>
            <a:endParaRPr lang="en-US"/>
          </a:p>
        </p:txBody>
      </p:sp>
    </p:spTree>
    <p:extLst>
      <p:ext uri="{BB962C8B-B14F-4D97-AF65-F5344CB8AC3E}">
        <p14:creationId xmlns:p14="http://schemas.microsoft.com/office/powerpoint/2010/main" val="11901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7</a:t>
            </a:fld>
            <a:endParaRPr lang="en-US"/>
          </a:p>
        </p:txBody>
      </p:sp>
    </p:spTree>
    <p:extLst>
      <p:ext uri="{BB962C8B-B14F-4D97-AF65-F5344CB8AC3E}">
        <p14:creationId xmlns:p14="http://schemas.microsoft.com/office/powerpoint/2010/main" val="68265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8</a:t>
            </a:fld>
            <a:endParaRPr lang="en-US"/>
          </a:p>
        </p:txBody>
      </p:sp>
    </p:spTree>
    <p:extLst>
      <p:ext uri="{BB962C8B-B14F-4D97-AF65-F5344CB8AC3E}">
        <p14:creationId xmlns:p14="http://schemas.microsoft.com/office/powerpoint/2010/main" val="21719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739490-AED8-46AB-838E-EDE97CCBA4F3}" type="slidenum">
              <a:rPr lang="en-US" smtClean="0"/>
              <a:t>9</a:t>
            </a:fld>
            <a:endParaRPr lang="en-US"/>
          </a:p>
        </p:txBody>
      </p:sp>
    </p:spTree>
    <p:extLst>
      <p:ext uri="{BB962C8B-B14F-4D97-AF65-F5344CB8AC3E}">
        <p14:creationId xmlns:p14="http://schemas.microsoft.com/office/powerpoint/2010/main" val="185928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34A7-4EFF-7401-797F-9B4E5D13E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A9D017B-3331-FBC3-CB47-354D1111F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0F49E4-E223-CD89-05BA-C8DAA3FF725D}"/>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7FB0B6B9-5DDF-B879-50B6-DF3EB563D9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10B501-0771-08DB-E7FA-70FC09C7E091}"/>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195110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4498-2D4E-7CC8-5869-A3B59175E79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684909A-B936-F840-9EAB-B8A914BC6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18AF76-6A23-6345-A058-5E22264A9C22}"/>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3D2AB55F-7292-FE98-DA05-B6E4112E04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4B5EDD-EBC5-2196-9909-DD719120E164}"/>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44277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E80CE-A2AC-C740-FAE7-4555F67BD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7F08883-6A79-CC06-B48A-AF6FF0BE3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D25040-1747-94BE-DA38-7DE8CEA50A29}"/>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0C7A6DA9-406B-F315-6CEE-AA71E96DA8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819450-F67C-8C5E-0044-91BB9AD6DD64}"/>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11452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5255-2B82-0699-B4BF-C14DE804BB3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087C22D-EABD-A3B3-6518-647E8D2DBB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C29860-A5C7-6280-A731-2560101E765D}"/>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CAEADC51-A976-A9C1-9FDC-3CBB15E9CA1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36AAF1-7C1B-9635-748D-B7F59A79E73E}"/>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98289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D418-12D6-1B98-42AD-11FE73CE0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924EEBE-0B26-8C48-8723-AD5BD9775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CA7F9-2DDD-589E-2696-CF0BE4DA0865}"/>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996AD9FE-20E5-EA33-8C29-0A582B43BF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AE3F37-3B7F-AD1E-3308-C6F66B5CA52A}"/>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402224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65E9-C2C1-4308-93E8-5E7F94D1E2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7DD2E95-9E6A-6FA4-5D58-FC0FB47855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E6966D4-44E9-E06A-C3A7-6884D3DF0C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10F7D52-9013-4FE4-0A9E-F1EF9A9CC713}"/>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6" name="Footer Placeholder 5">
            <a:extLst>
              <a:ext uri="{FF2B5EF4-FFF2-40B4-BE49-F238E27FC236}">
                <a16:creationId xmlns:a16="http://schemas.microsoft.com/office/drawing/2014/main" id="{0D545424-55C9-3F49-2718-BD2F6E68CB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975EF1-3591-1F62-DA20-D056AF9871BB}"/>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84511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C71B-4B05-6D1B-1028-BD9D80A5D78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A38321-B6CE-71CC-A130-0496572CA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A1C72-FBF3-F91B-CBD8-5467271AEF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BA74A2-F2E4-49E7-14D3-78C6E8F0B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A4E41-0088-F8D3-ACFE-EF122CED9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73D9457-6DF6-7526-4760-4D3A14685D0A}"/>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8" name="Footer Placeholder 7">
            <a:extLst>
              <a:ext uri="{FF2B5EF4-FFF2-40B4-BE49-F238E27FC236}">
                <a16:creationId xmlns:a16="http://schemas.microsoft.com/office/drawing/2014/main" id="{B5C31F60-41DE-ACD5-9B3D-33CE99EFFD7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AB1B44B-7466-B5A9-8FB4-9C95BCA4EB60}"/>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68973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E892-1F70-D7F3-65D1-A8C9D79A4D3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651C0F9-8CA7-DE86-1132-B6EC60789052}"/>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4" name="Footer Placeholder 3">
            <a:extLst>
              <a:ext uri="{FF2B5EF4-FFF2-40B4-BE49-F238E27FC236}">
                <a16:creationId xmlns:a16="http://schemas.microsoft.com/office/drawing/2014/main" id="{93583C46-84DB-9D16-2745-C37AE782074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D9D6881-7008-52DA-D23C-4961B9655757}"/>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189880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0386F-C07C-DDE7-FB7C-359D5439DB19}"/>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3" name="Footer Placeholder 2">
            <a:extLst>
              <a:ext uri="{FF2B5EF4-FFF2-40B4-BE49-F238E27FC236}">
                <a16:creationId xmlns:a16="http://schemas.microsoft.com/office/drawing/2014/main" id="{A5FD428B-BB6D-B38A-2DDD-C285392EEF6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1C7C05-B8F2-9A03-2BAB-7C1A7EEEBBD3}"/>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139116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7345-9958-B058-06B5-CFA1BD35C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01F423F-8BAF-136E-BD48-4A4B8A9CD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BCD947B-857D-4633-22DC-B17D90F4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B752E-662E-F7CC-3D4A-0B2898268E62}"/>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6" name="Footer Placeholder 5">
            <a:extLst>
              <a:ext uri="{FF2B5EF4-FFF2-40B4-BE49-F238E27FC236}">
                <a16:creationId xmlns:a16="http://schemas.microsoft.com/office/drawing/2014/main" id="{27F093C0-AF57-4F6C-3725-5867146731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3089CA-A7D2-C845-7451-6D00DD828B2D}"/>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18640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6C31-411A-7231-A879-6AC64780A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C74E453-DD3C-BFB9-EF51-9C63EB17E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9BBEF84-29C2-69F9-0150-C73C4C052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4D897-0832-02BA-B1AE-1BCAC42091A1}"/>
              </a:ext>
            </a:extLst>
          </p:cNvPr>
          <p:cNvSpPr>
            <a:spLocks noGrp="1"/>
          </p:cNvSpPr>
          <p:nvPr>
            <p:ph type="dt" sz="half" idx="10"/>
          </p:nvPr>
        </p:nvSpPr>
        <p:spPr/>
        <p:txBody>
          <a:bodyPr/>
          <a:lstStyle/>
          <a:p>
            <a:fld id="{20E6EF29-3854-4276-87BE-4C3439013B49}" type="datetimeFigureOut">
              <a:rPr lang="en-CA" smtClean="0"/>
              <a:t>2022-05-23</a:t>
            </a:fld>
            <a:endParaRPr lang="en-CA"/>
          </a:p>
        </p:txBody>
      </p:sp>
      <p:sp>
        <p:nvSpPr>
          <p:cNvPr id="6" name="Footer Placeholder 5">
            <a:extLst>
              <a:ext uri="{FF2B5EF4-FFF2-40B4-BE49-F238E27FC236}">
                <a16:creationId xmlns:a16="http://schemas.microsoft.com/office/drawing/2014/main" id="{BC66114B-C367-526D-F62E-442656CF8E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540DA2-15A1-3645-2E89-928B74DF0549}"/>
              </a:ext>
            </a:extLst>
          </p:cNvPr>
          <p:cNvSpPr>
            <a:spLocks noGrp="1"/>
          </p:cNvSpPr>
          <p:nvPr>
            <p:ph type="sldNum" sz="quarter" idx="12"/>
          </p:nvPr>
        </p:nvSpPr>
        <p:spPr/>
        <p:txBody>
          <a:bodyPr/>
          <a:lstStyle/>
          <a:p>
            <a:fld id="{0239C773-F175-47C8-A897-4CC4C1254A9A}" type="slidenum">
              <a:rPr lang="en-CA" smtClean="0"/>
              <a:t>‹#›</a:t>
            </a:fld>
            <a:endParaRPr lang="en-CA"/>
          </a:p>
        </p:txBody>
      </p:sp>
    </p:spTree>
    <p:extLst>
      <p:ext uri="{BB962C8B-B14F-4D97-AF65-F5344CB8AC3E}">
        <p14:creationId xmlns:p14="http://schemas.microsoft.com/office/powerpoint/2010/main" val="314787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22F63-762B-F169-E6F8-742B0CE36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C95E29-DCC5-4EEA-E84A-7975469FB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9A23A3-D3A8-0AF3-CD11-E12F53F2EE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6EF29-3854-4276-87BE-4C3439013B49}" type="datetimeFigureOut">
              <a:rPr lang="en-CA" smtClean="0"/>
              <a:t>2022-05-23</a:t>
            </a:fld>
            <a:endParaRPr lang="en-CA"/>
          </a:p>
        </p:txBody>
      </p:sp>
      <p:sp>
        <p:nvSpPr>
          <p:cNvPr id="5" name="Footer Placeholder 4">
            <a:extLst>
              <a:ext uri="{FF2B5EF4-FFF2-40B4-BE49-F238E27FC236}">
                <a16:creationId xmlns:a16="http://schemas.microsoft.com/office/drawing/2014/main" id="{07E7F916-FC5A-583F-40C5-9758947E1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77B002C-526B-2CCC-1262-1A78E099E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773-F175-47C8-A897-4CC4C1254A9A}" type="slidenum">
              <a:rPr lang="en-CA" smtClean="0"/>
              <a:t>‹#›</a:t>
            </a:fld>
            <a:endParaRPr lang="en-CA"/>
          </a:p>
        </p:txBody>
      </p:sp>
    </p:spTree>
    <p:extLst>
      <p:ext uri="{BB962C8B-B14F-4D97-AF65-F5344CB8AC3E}">
        <p14:creationId xmlns:p14="http://schemas.microsoft.com/office/powerpoint/2010/main" val="349116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entre for Earth Observation Sciences (CE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8"/>
            <a:ext cx="3776346" cy="1369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opi-Dry (Dir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825" y="31671"/>
            <a:ext cx="23622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7775" y="5479024"/>
            <a:ext cx="3324225" cy="1378976"/>
          </a:xfrm>
          <a:prstGeom prst="rect">
            <a:avLst/>
          </a:prstGeom>
        </p:spPr>
      </p:pic>
      <p:sp>
        <p:nvSpPr>
          <p:cNvPr id="9" name="TextBox 8">
            <a:extLst>
              <a:ext uri="{FF2B5EF4-FFF2-40B4-BE49-F238E27FC236}">
                <a16:creationId xmlns:a16="http://schemas.microsoft.com/office/drawing/2014/main" id="{F2314B7F-E8E3-9307-958B-6D7C8D62902E}"/>
              </a:ext>
            </a:extLst>
          </p:cNvPr>
          <p:cNvSpPr txBox="1"/>
          <p:nvPr/>
        </p:nvSpPr>
        <p:spPr>
          <a:xfrm>
            <a:off x="1093409" y="2299352"/>
            <a:ext cx="9571415" cy="1077218"/>
          </a:xfrm>
          <a:prstGeom prst="rect">
            <a:avLst/>
          </a:prstGeom>
          <a:noFill/>
        </p:spPr>
        <p:txBody>
          <a:bodyPr wrap="square">
            <a:spAutoFit/>
          </a:bodyPr>
          <a:lstStyle/>
          <a:p>
            <a:pPr algn="ctr"/>
            <a:r>
              <a:rPr lang="en-CA" sz="3200" b="0" i="0" dirty="0">
                <a:solidFill>
                  <a:srgbClr val="212529"/>
                </a:solidFill>
                <a:effectLst/>
                <a:latin typeface="Times New Roman" panose="02020603050405020304" pitchFamily="18" charset="0"/>
                <a:cs typeface="Times New Roman" panose="02020603050405020304" pitchFamily="18" charset="0"/>
              </a:rPr>
              <a:t>A non-destructive approach to estimate buttress volume using 3D point cloud data</a:t>
            </a:r>
            <a:endParaRPr lang="en-CA"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A3218D2-0DDE-04D8-7A52-883CC0016901}"/>
              </a:ext>
            </a:extLst>
          </p:cNvPr>
          <p:cNvSpPr txBox="1"/>
          <p:nvPr/>
        </p:nvSpPr>
        <p:spPr>
          <a:xfrm>
            <a:off x="2065867" y="5252284"/>
            <a:ext cx="6642705" cy="1015663"/>
          </a:xfrm>
          <a:prstGeom prst="rect">
            <a:avLst/>
          </a:prstGeom>
          <a:noFill/>
        </p:spPr>
        <p:txBody>
          <a:bodyPr wrap="square" rtlCol="0">
            <a:spAutoFit/>
          </a:bodyPr>
          <a:lstStyle/>
          <a:p>
            <a:r>
              <a:rPr lang="en-CA" sz="2000" b="0" i="0" dirty="0">
                <a:solidFill>
                  <a:srgbClr val="212529"/>
                </a:solidFill>
                <a:effectLst/>
                <a:latin typeface="Times New Roman" panose="02020603050405020304" pitchFamily="18" charset="0"/>
                <a:cs typeface="Times New Roman" panose="02020603050405020304" pitchFamily="18" charset="0"/>
              </a:rPr>
              <a:t>Tao Han</a:t>
            </a:r>
          </a:p>
          <a:p>
            <a:endParaRPr lang="en-CA" sz="2000" dirty="0">
              <a:solidFill>
                <a:srgbClr val="212529"/>
              </a:solidFill>
              <a:latin typeface="Times New Roman" panose="02020603050405020304" pitchFamily="18" charset="0"/>
              <a:cs typeface="Times New Roman" panose="02020603050405020304" pitchFamily="18" charset="0"/>
            </a:endParaRPr>
          </a:p>
          <a:p>
            <a:r>
              <a:rPr lang="en-CA" sz="2000" b="0" i="0" dirty="0">
                <a:solidFill>
                  <a:srgbClr val="212529"/>
                </a:solidFill>
                <a:effectLst/>
                <a:latin typeface="Times New Roman" panose="02020603050405020304" pitchFamily="18" charset="0"/>
                <a:cs typeface="Times New Roman" panose="02020603050405020304" pitchFamily="18" charset="0"/>
              </a:rPr>
              <a:t>Connor </a:t>
            </a:r>
            <a:r>
              <a:rPr lang="en-CA" sz="2000" b="0" i="0" dirty="0" err="1">
                <a:solidFill>
                  <a:srgbClr val="212529"/>
                </a:solidFill>
                <a:effectLst/>
                <a:latin typeface="Times New Roman" panose="02020603050405020304" pitchFamily="18" charset="0"/>
                <a:cs typeface="Times New Roman" panose="02020603050405020304" pitchFamily="18" charset="0"/>
              </a:rPr>
              <a:t>Bax</a:t>
            </a:r>
            <a:r>
              <a:rPr lang="en-CA" sz="2000" b="0" i="0" dirty="0">
                <a:solidFill>
                  <a:srgbClr val="212529"/>
                </a:solidFill>
                <a:effectLst/>
                <a:latin typeface="Times New Roman" panose="02020603050405020304" pitchFamily="18" charset="0"/>
                <a:cs typeface="Times New Roman" panose="02020603050405020304" pitchFamily="18" charset="0"/>
              </a:rPr>
              <a:t>, Steven Wagers, Arturo Sánchez‐</a:t>
            </a:r>
            <a:r>
              <a:rPr lang="en-CA" sz="2000" b="0" i="0" dirty="0" err="1">
                <a:solidFill>
                  <a:srgbClr val="212529"/>
                </a:solidFill>
                <a:effectLst/>
                <a:latin typeface="Times New Roman" panose="02020603050405020304" pitchFamily="18" charset="0"/>
                <a:cs typeface="Times New Roman" panose="02020603050405020304" pitchFamily="18" charset="0"/>
              </a:rPr>
              <a:t>Azofeifa</a:t>
            </a:r>
            <a:endParaRPr lang="en-CA" sz="2000" dirty="0">
              <a:latin typeface="Times New Roman" panose="02020603050405020304" pitchFamily="18" charset="0"/>
              <a:cs typeface="Times New Roman" panose="02020603050405020304" pitchFamily="18" charset="0"/>
            </a:endParaRPr>
          </a:p>
        </p:txBody>
      </p:sp>
      <p:pic>
        <p:nvPicPr>
          <p:cNvPr id="6" name="Picture 5" descr="Logo&#10;&#10;Description automatically generated with medium confidence">
            <a:extLst>
              <a:ext uri="{FF2B5EF4-FFF2-40B4-BE49-F238E27FC236}">
                <a16:creationId xmlns:a16="http://schemas.microsoft.com/office/drawing/2014/main" id="{84EF44E8-2AD3-E21B-79FC-2FCF07507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654248"/>
            <a:ext cx="1654346" cy="2203752"/>
          </a:xfrm>
          <a:prstGeom prst="rect">
            <a:avLst/>
          </a:prstGeom>
        </p:spPr>
      </p:pic>
    </p:spTree>
    <p:extLst>
      <p:ext uri="{BB962C8B-B14F-4D97-AF65-F5344CB8AC3E}">
        <p14:creationId xmlns:p14="http://schemas.microsoft.com/office/powerpoint/2010/main" val="275700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entre for Earth Observation Sciences (CE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8"/>
            <a:ext cx="3776346" cy="1369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opi-Dry (Dir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6825" y="31671"/>
            <a:ext cx="23622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7775" y="5479024"/>
            <a:ext cx="3324225" cy="1378976"/>
          </a:xfrm>
          <a:prstGeom prst="rect">
            <a:avLst/>
          </a:prstGeom>
        </p:spPr>
      </p:pic>
      <p:sp>
        <p:nvSpPr>
          <p:cNvPr id="9" name="TextBox 8">
            <a:extLst>
              <a:ext uri="{FF2B5EF4-FFF2-40B4-BE49-F238E27FC236}">
                <a16:creationId xmlns:a16="http://schemas.microsoft.com/office/drawing/2014/main" id="{F2314B7F-E8E3-9307-958B-6D7C8D62902E}"/>
              </a:ext>
            </a:extLst>
          </p:cNvPr>
          <p:cNvSpPr txBox="1"/>
          <p:nvPr/>
        </p:nvSpPr>
        <p:spPr>
          <a:xfrm>
            <a:off x="1030514" y="4858705"/>
            <a:ext cx="9571415" cy="1077218"/>
          </a:xfrm>
          <a:prstGeom prst="rect">
            <a:avLst/>
          </a:prstGeom>
          <a:noFill/>
        </p:spPr>
        <p:txBody>
          <a:bodyPr wrap="square">
            <a:spAutoFit/>
          </a:bodyPr>
          <a:lstStyle/>
          <a:p>
            <a:pPr algn="ctr"/>
            <a:r>
              <a:rPr lang="en-CA" sz="3200" b="0" i="0" dirty="0">
                <a:solidFill>
                  <a:srgbClr val="212529"/>
                </a:solidFill>
                <a:effectLst/>
                <a:latin typeface="Times New Roman" panose="02020603050405020304" pitchFamily="18" charset="0"/>
                <a:cs typeface="Times New Roman" panose="02020603050405020304" pitchFamily="18" charset="0"/>
              </a:rPr>
              <a:t>Thank you and feel free to contact me at</a:t>
            </a:r>
          </a:p>
          <a:p>
            <a:pPr algn="ctr"/>
            <a:r>
              <a:rPr lang="en-CA" sz="3200" u="sng" dirty="0">
                <a:solidFill>
                  <a:schemeClr val="accent1"/>
                </a:solidFill>
                <a:latin typeface="Times New Roman" panose="02020603050405020304" pitchFamily="18" charset="0"/>
                <a:cs typeface="Times New Roman" panose="02020603050405020304" pitchFamily="18" charset="0"/>
              </a:rPr>
              <a:t>than2@ualberta.ca</a:t>
            </a:r>
          </a:p>
        </p:txBody>
      </p:sp>
      <p:sp>
        <p:nvSpPr>
          <p:cNvPr id="2" name="TextBox 1">
            <a:extLst>
              <a:ext uri="{FF2B5EF4-FFF2-40B4-BE49-F238E27FC236}">
                <a16:creationId xmlns:a16="http://schemas.microsoft.com/office/drawing/2014/main" id="{AC3715E6-99CE-CA2C-3946-65A57C302C8C}"/>
              </a:ext>
            </a:extLst>
          </p:cNvPr>
          <p:cNvSpPr txBox="1"/>
          <p:nvPr/>
        </p:nvSpPr>
        <p:spPr>
          <a:xfrm>
            <a:off x="1030514" y="1365172"/>
            <a:ext cx="10285791" cy="3416320"/>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The </a:t>
            </a:r>
            <a:r>
              <a:rPr lang="en-CA" sz="2400" kern="100" dirty="0">
                <a:effectLst/>
                <a:latin typeface="Times New Roman" panose="02020603050405020304" pitchFamily="18" charset="0"/>
                <a:ea typeface="等线" panose="02010600030101010101" pitchFamily="2" charset="-122"/>
              </a:rPr>
              <a:t>alpha shape algorithm</a:t>
            </a:r>
            <a:r>
              <a:rPr lang="en-CA" sz="2400" dirty="0">
                <a:latin typeface="Times New Roman" panose="02020603050405020304" pitchFamily="18" charset="0"/>
                <a:cs typeface="Times New Roman" panose="02020603050405020304" pitchFamily="18" charset="0"/>
              </a:rPr>
              <a:t> and </a:t>
            </a:r>
            <a:r>
              <a:rPr lang="en-CA" sz="2400" kern="100" dirty="0">
                <a:effectLst/>
                <a:latin typeface="Times New Roman" panose="02020603050405020304" pitchFamily="18" charset="0"/>
                <a:ea typeface="等线" panose="02010600030101010101" pitchFamily="2" charset="-122"/>
              </a:rPr>
              <a:t>slice triangulation </a:t>
            </a:r>
            <a:r>
              <a:rPr lang="en-CA" sz="2400" dirty="0">
                <a:latin typeface="Times New Roman" panose="02020603050405020304" pitchFamily="18" charset="0"/>
                <a:cs typeface="Times New Roman" panose="02020603050405020304" pitchFamily="18" charset="0"/>
              </a:rPr>
              <a:t>perform similarly on volume estimation, outperform the allometric models.</a:t>
            </a:r>
          </a:p>
          <a:p>
            <a:endParaRPr lang="en-CA" sz="2400" dirty="0"/>
          </a:p>
          <a:p>
            <a:r>
              <a:rPr lang="en-CA" sz="2400" kern="100" dirty="0">
                <a:latin typeface="Times New Roman" panose="02020603050405020304" pitchFamily="18" charset="0"/>
                <a:ea typeface="等线" panose="02010600030101010101" pitchFamily="2" charset="-122"/>
              </a:rPr>
              <a:t>T</a:t>
            </a:r>
            <a:r>
              <a:rPr lang="en-CA" sz="2400" kern="100" dirty="0">
                <a:effectLst/>
                <a:latin typeface="Times New Roman" panose="02020603050405020304" pitchFamily="18" charset="0"/>
                <a:ea typeface="等线" panose="02010600030101010101" pitchFamily="2" charset="-122"/>
              </a:rPr>
              <a:t>he alpha shape algorithm tends to work better than slice triangulation when the trees present more and shallower horizontal buttresses.</a:t>
            </a:r>
          </a:p>
          <a:p>
            <a:endParaRPr lang="en-CA" sz="2400" kern="100" dirty="0">
              <a:effectLst/>
              <a:latin typeface="Times New Roman" panose="02020603050405020304" pitchFamily="18" charset="0"/>
              <a:ea typeface="等线" panose="02010600030101010101" pitchFamily="2" charset="-122"/>
            </a:endParaRPr>
          </a:p>
          <a:p>
            <a:r>
              <a:rPr lang="en-CA" sz="2400" kern="100" dirty="0">
                <a:solidFill>
                  <a:srgbClr val="000000"/>
                </a:solidFill>
                <a:latin typeface="Times New Roman" panose="02020603050405020304" pitchFamily="18" charset="0"/>
                <a:ea typeface="等线" panose="02010600030101010101" pitchFamily="2" charset="-122"/>
              </a:rPr>
              <a:t>T</a:t>
            </a:r>
            <a:r>
              <a:rPr lang="en-CA" sz="2400" kern="100" dirty="0">
                <a:solidFill>
                  <a:srgbClr val="000000"/>
                </a:solidFill>
                <a:effectLst/>
                <a:latin typeface="Times New Roman" panose="02020603050405020304" pitchFamily="18" charset="0"/>
                <a:ea typeface="等线" panose="02010600030101010101" pitchFamily="2" charset="-122"/>
              </a:rPr>
              <a:t>he proposed non-destructive method can help to correct the bias in the present and past estimates of volume and biomass of large trees, which are keystone components to understanding biomass allocation and dynamics in tropical forests.</a:t>
            </a:r>
            <a:endParaRPr lang="en-CA" sz="2400" kern="100" dirty="0">
              <a:effectLst/>
              <a:latin typeface="Times New Roman" panose="02020603050405020304" pitchFamily="18" charset="0"/>
              <a:ea typeface="等线" panose="02010600030101010101" pitchFamily="2" charset="-122"/>
            </a:endParaRPr>
          </a:p>
        </p:txBody>
      </p:sp>
      <p:pic>
        <p:nvPicPr>
          <p:cNvPr id="4" name="Picture 3" descr="Logo&#10;&#10;Description automatically generated with medium confidence">
            <a:extLst>
              <a:ext uri="{FF2B5EF4-FFF2-40B4-BE49-F238E27FC236}">
                <a16:creationId xmlns:a16="http://schemas.microsoft.com/office/drawing/2014/main" id="{9A173BAF-58E1-3809-D0B7-D600F1095A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23581"/>
            <a:ext cx="1527228" cy="2034419"/>
          </a:xfrm>
          <a:prstGeom prst="rect">
            <a:avLst/>
          </a:prstGeom>
        </p:spPr>
      </p:pic>
      <p:sp>
        <p:nvSpPr>
          <p:cNvPr id="3" name="TextBox 2">
            <a:extLst>
              <a:ext uri="{FF2B5EF4-FFF2-40B4-BE49-F238E27FC236}">
                <a16:creationId xmlns:a16="http://schemas.microsoft.com/office/drawing/2014/main" id="{D0C65E3F-4C60-91E3-332D-1F6E95275E56}"/>
              </a:ext>
            </a:extLst>
          </p:cNvPr>
          <p:cNvSpPr txBox="1"/>
          <p:nvPr/>
        </p:nvSpPr>
        <p:spPr>
          <a:xfrm>
            <a:off x="4601028" y="436807"/>
            <a:ext cx="3144762" cy="523220"/>
          </a:xfrm>
          <a:prstGeom prst="rect">
            <a:avLst/>
          </a:prstGeom>
          <a:noFill/>
        </p:spPr>
        <p:txBody>
          <a:bodyPr wrap="square" rtlCol="0">
            <a:spAutoFit/>
          </a:bodyPr>
          <a:lstStyle/>
          <a:p>
            <a:pPr algn="ctr"/>
            <a:r>
              <a:rPr lang="en-CA" sz="2800" dirty="0">
                <a:solidFill>
                  <a:schemeClr val="accent1"/>
                </a:solidFill>
                <a:latin typeface="Times New Roman" panose="02020603050405020304" pitchFamily="18" charset="0"/>
                <a:cs typeface="Times New Roman" panose="02020603050405020304" pitchFamily="18" charset="0"/>
              </a:rPr>
              <a:t>Conclusions</a:t>
            </a:r>
          </a:p>
        </p:txBody>
      </p:sp>
    </p:spTree>
    <p:extLst>
      <p:ext uri="{BB962C8B-B14F-4D97-AF65-F5344CB8AC3E}">
        <p14:creationId xmlns:p14="http://schemas.microsoft.com/office/powerpoint/2010/main" val="3479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17962"/>
            <a:ext cx="3324225" cy="1378976"/>
          </a:xfrm>
          <a:prstGeom prst="rect">
            <a:avLst/>
          </a:prstGeom>
        </p:spPr>
      </p:pic>
      <p:sp>
        <p:nvSpPr>
          <p:cNvPr id="2" name="TextBox 1">
            <a:extLst>
              <a:ext uri="{FF2B5EF4-FFF2-40B4-BE49-F238E27FC236}">
                <a16:creationId xmlns:a16="http://schemas.microsoft.com/office/drawing/2014/main" id="{CB917D70-E36D-E8BB-7BF4-22ABBF645CE2}"/>
              </a:ext>
            </a:extLst>
          </p:cNvPr>
          <p:cNvSpPr txBox="1"/>
          <p:nvPr/>
        </p:nvSpPr>
        <p:spPr>
          <a:xfrm>
            <a:off x="4907900" y="1396938"/>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What is the buttressed trees?</a:t>
            </a:r>
            <a:endParaRPr lang="en-CA" sz="2400" dirty="0">
              <a:solidFill>
                <a:schemeClr val="accent1"/>
              </a:solidFill>
              <a:latin typeface="Times New Roman" panose="02020603050405020304" pitchFamily="18" charset="0"/>
              <a:cs typeface="Times New Roman" panose="02020603050405020304" pitchFamily="18" charset="0"/>
            </a:endParaRPr>
          </a:p>
        </p:txBody>
      </p:sp>
      <p:pic>
        <p:nvPicPr>
          <p:cNvPr id="4" name="Picture 3" descr="Image result for buttress tree">
            <a:extLst>
              <a:ext uri="{FF2B5EF4-FFF2-40B4-BE49-F238E27FC236}">
                <a16:creationId xmlns:a16="http://schemas.microsoft.com/office/drawing/2014/main" id="{AE1BD446-57F9-B55F-57B5-1B40E3339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459" y="551543"/>
            <a:ext cx="3695435" cy="5399173"/>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3">
            <a:extLst>
              <a:ext uri="{FF2B5EF4-FFF2-40B4-BE49-F238E27FC236}">
                <a16:creationId xmlns:a16="http://schemas.microsoft.com/office/drawing/2014/main" id="{39A264CB-77A7-F19D-A8A1-7DE2631F2067}"/>
              </a:ext>
            </a:extLst>
          </p:cNvPr>
          <p:cNvSpPr txBox="1"/>
          <p:nvPr/>
        </p:nvSpPr>
        <p:spPr>
          <a:xfrm>
            <a:off x="939459" y="5999235"/>
            <a:ext cx="3887029" cy="338554"/>
          </a:xfrm>
          <a:prstGeom prst="rect">
            <a:avLst/>
          </a:prstGeom>
          <a:noFill/>
        </p:spPr>
        <p:txBody>
          <a:bodyPr wrap="square" rtlCol="0">
            <a:spAutoFit/>
          </a:bodyPr>
          <a:lstStyle/>
          <a:p>
            <a:r>
              <a:rPr lang="en-CA" sz="1600" dirty="0">
                <a:latin typeface="Times New Roman" panose="02020603050405020304" pitchFamily="18" charset="0"/>
                <a:cs typeface="Times New Roman" panose="02020603050405020304" pitchFamily="18" charset="0"/>
              </a:rPr>
              <a:t>Buttressed tree (Source: Google image)</a:t>
            </a:r>
          </a:p>
        </p:txBody>
      </p:sp>
      <p:sp>
        <p:nvSpPr>
          <p:cNvPr id="22" name="文本框 5">
            <a:extLst>
              <a:ext uri="{FF2B5EF4-FFF2-40B4-BE49-F238E27FC236}">
                <a16:creationId xmlns:a16="http://schemas.microsoft.com/office/drawing/2014/main" id="{1787D392-447B-BD24-7476-127001178D5A}"/>
              </a:ext>
            </a:extLst>
          </p:cNvPr>
          <p:cNvSpPr txBox="1"/>
          <p:nvPr/>
        </p:nvSpPr>
        <p:spPr>
          <a:xfrm>
            <a:off x="5024013" y="2051481"/>
            <a:ext cx="6620607" cy="2951064"/>
          </a:xfrm>
          <a:prstGeom prst="rect">
            <a:avLst/>
          </a:prstGeom>
          <a:noFill/>
        </p:spPr>
        <p:txBody>
          <a:bodyPr wrap="square" rtlCol="0">
            <a:spAutoFit/>
          </a:bodyPr>
          <a:lstStyle/>
          <a:p>
            <a:pPr>
              <a:lnSpc>
                <a:spcPct val="150000"/>
              </a:lnSpc>
            </a:pPr>
            <a:r>
              <a:rPr lang="en-CA" b="1" dirty="0">
                <a:latin typeface="Times New Roman" panose="02020603050405020304" pitchFamily="18" charset="0"/>
                <a:cs typeface="Times New Roman" panose="02020603050405020304" pitchFamily="18" charset="0"/>
              </a:rPr>
              <a:t>Buttresses:</a:t>
            </a:r>
            <a:r>
              <a:rPr lang="en-CA" dirty="0">
                <a:latin typeface="Times New Roman" panose="02020603050405020304" pitchFamily="18" charset="0"/>
                <a:cs typeface="Times New Roman" panose="02020603050405020304" pitchFamily="18" charset="0"/>
              </a:rPr>
              <a:t> large, wide roots on all sides of a shallowly rooted tree.</a:t>
            </a:r>
          </a:p>
          <a:p>
            <a:pPr marL="285750" indent="-285750">
              <a:lnSpc>
                <a:spcPct val="15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Balance the trees against unidirectional stress such as asymmetric canopy and prevailing wind.</a:t>
            </a:r>
          </a:p>
          <a:p>
            <a:pPr marL="285750" indent="-285750">
              <a:lnSpc>
                <a:spcPct val="15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Serve as barriers to matter flow, </a:t>
            </a:r>
            <a:r>
              <a:rPr lang="en-CA" sz="1800" dirty="0">
                <a:effectLst/>
                <a:latin typeface="Times New Roman" panose="02020603050405020304" pitchFamily="18" charset="0"/>
                <a:ea typeface="DengXian" panose="02010600030101010101" pitchFamily="2" charset="-122"/>
                <a:cs typeface="Times New Roman" panose="02020603050405020304" pitchFamily="18" charset="0"/>
              </a:rPr>
              <a:t>leading to a high accumulation of litter, soil moisture and nutrient.</a:t>
            </a:r>
          </a:p>
          <a:p>
            <a:pPr marL="285750" indent="-285750">
              <a:lnSpc>
                <a:spcPct val="150000"/>
              </a:lnSpc>
              <a:buFont typeface="Arial" panose="020B0604020202020204" pitchFamily="34" charset="0"/>
              <a:buChar char="•"/>
            </a:pPr>
            <a:r>
              <a:rPr lang="en-CA" dirty="0">
                <a:latin typeface="Times New Roman" panose="02020603050405020304" pitchFamily="18" charset="0"/>
                <a:ea typeface="DengXian" panose="02010600030101010101" pitchFamily="2" charset="-122"/>
                <a:cs typeface="Times New Roman" panose="02020603050405020304" pitchFamily="18" charset="0"/>
              </a:rPr>
              <a:t>Provide an important microhabitat for many life forms.</a:t>
            </a:r>
          </a:p>
          <a:p>
            <a:pPr marL="285750" indent="-285750">
              <a:lnSpc>
                <a:spcPct val="150000"/>
              </a:lnSpc>
              <a:buFont typeface="Arial" panose="020B0604020202020204" pitchFamily="34" charset="0"/>
              <a:buChar char="•"/>
            </a:pPr>
            <a:r>
              <a:rPr lang="en-US" sz="1800" kern="100" dirty="0">
                <a:effectLst/>
                <a:latin typeface="Times New Roman" panose="02020603050405020304" pitchFamily="18" charset="0"/>
                <a:ea typeface="等线" panose="02010600030101010101" pitchFamily="2" charset="-122"/>
              </a:rPr>
              <a:t>Fix a large amount of carbon due to their high wood volume.</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02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E6A8B4F-7A4E-9160-20F2-A2AF02A50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234" y="1242019"/>
            <a:ext cx="4223458" cy="3805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descr="DBH- diameter at breast height">
            <a:extLst>
              <a:ext uri="{FF2B5EF4-FFF2-40B4-BE49-F238E27FC236}">
                <a16:creationId xmlns:a16="http://schemas.microsoft.com/office/drawing/2014/main" id="{B7BA2FA8-485D-E82F-9DE4-FF15F1B4F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50" y="1242019"/>
            <a:ext cx="4166498" cy="4349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2F67CC-FF85-B66A-A44D-9F45C489A260}"/>
              </a:ext>
            </a:extLst>
          </p:cNvPr>
          <p:cNvSpPr txBox="1"/>
          <p:nvPr/>
        </p:nvSpPr>
        <p:spPr>
          <a:xfrm>
            <a:off x="277844" y="85694"/>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The measurement of buttressed trees</a:t>
            </a:r>
            <a:endParaRPr lang="en-CA" sz="2400" dirty="0">
              <a:solidFill>
                <a:schemeClr val="accent1"/>
              </a:solidFill>
              <a:latin typeface="Times New Roman" panose="02020603050405020304" pitchFamily="18" charset="0"/>
              <a:cs typeface="Times New Roman" panose="02020603050405020304" pitchFamily="18" charset="0"/>
            </a:endParaRPr>
          </a:p>
        </p:txBody>
      </p:sp>
      <p:pic>
        <p:nvPicPr>
          <p:cNvPr id="5" name="Picture 2" descr="Nölke N, Fehrmann L, I Nengah SJ, Tiryana T, Seidel D, Kleinn C (2015). On  the geometry and allometry of big-buttressed trees - a challenge for forest  monitoring: new insights from 3D-modeling">
            <a:extLst>
              <a:ext uri="{FF2B5EF4-FFF2-40B4-BE49-F238E27FC236}">
                <a16:creationId xmlns:a16="http://schemas.microsoft.com/office/drawing/2014/main" id="{32B4AA12-3157-96D9-11DF-8E331AEBC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435" y="1193142"/>
            <a:ext cx="4205839" cy="4349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38E387-E650-3F7E-6AB5-3379A7B9616A}"/>
              </a:ext>
            </a:extLst>
          </p:cNvPr>
          <p:cNvSpPr txBox="1"/>
          <p:nvPr/>
        </p:nvSpPr>
        <p:spPr>
          <a:xfrm>
            <a:off x="4455120" y="5678807"/>
            <a:ext cx="48404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 Buttressed tree </a:t>
            </a:r>
            <a:r>
              <a:rPr lang="en-US" sz="1800" dirty="0">
                <a:latin typeface="Times New Roman" panose="02020603050405020304" pitchFamily="18" charset="0"/>
                <a:cs typeface="Times New Roman" panose="02020603050405020304" pitchFamily="18" charset="0"/>
              </a:rPr>
              <a:t>(</a:t>
            </a:r>
            <a:r>
              <a:rPr lang="en-CA" sz="1800" dirty="0" err="1">
                <a:effectLst/>
                <a:latin typeface="Times New Roman" panose="02020603050405020304" pitchFamily="18" charset="0"/>
                <a:cs typeface="Times New Roman" panose="02020603050405020304" pitchFamily="18" charset="0"/>
              </a:rPr>
              <a:t>Nölke</a:t>
            </a:r>
            <a:r>
              <a:rPr lang="en-CA" sz="1800" dirty="0">
                <a:effectLst/>
                <a:latin typeface="Times New Roman" panose="02020603050405020304" pitchFamily="18" charset="0"/>
                <a:cs typeface="Times New Roman" panose="02020603050405020304" pitchFamily="18" charset="0"/>
              </a:rPr>
              <a:t> et al., 2015</a:t>
            </a:r>
            <a:r>
              <a:rPr lang="en-US" sz="1800"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AC52C8C-BE10-FEA8-F766-554F5A2C7202}"/>
              </a:ext>
            </a:extLst>
          </p:cNvPr>
          <p:cNvSpPr txBox="1"/>
          <p:nvPr/>
        </p:nvSpPr>
        <p:spPr>
          <a:xfrm>
            <a:off x="208050" y="5677941"/>
            <a:ext cx="426236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Regular tree </a:t>
            </a:r>
            <a:r>
              <a:rPr lang="en-CA" sz="1800" dirty="0">
                <a:latin typeface="Times New Roman" panose="02020603050405020304" pitchFamily="18" charset="0"/>
                <a:cs typeface="Times New Roman" panose="02020603050405020304" pitchFamily="18" charset="0"/>
              </a:rPr>
              <a:t>(Source: Google image)</a:t>
            </a:r>
            <a:endParaRPr lang="en-CA"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8DB88B7-B726-FC9C-2DD9-A07C7ED9F67F}"/>
              </a:ext>
            </a:extLst>
          </p:cNvPr>
          <p:cNvSpPr txBox="1"/>
          <p:nvPr/>
        </p:nvSpPr>
        <p:spPr>
          <a:xfrm>
            <a:off x="9837667" y="5677941"/>
            <a:ext cx="225757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 Lidar collection</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86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0"/>
            <a:ext cx="3324225" cy="1378976"/>
          </a:xfrm>
          <a:prstGeom prst="rect">
            <a:avLst/>
          </a:prstGeom>
        </p:spPr>
      </p:pic>
      <p:graphicFrame>
        <p:nvGraphicFramePr>
          <p:cNvPr id="2" name="Table 1">
            <a:extLst>
              <a:ext uri="{FF2B5EF4-FFF2-40B4-BE49-F238E27FC236}">
                <a16:creationId xmlns:a16="http://schemas.microsoft.com/office/drawing/2014/main" id="{3EC90D78-977B-CED6-5297-CF9DF90D350E}"/>
              </a:ext>
            </a:extLst>
          </p:cNvPr>
          <p:cNvGraphicFramePr>
            <a:graphicFrameLocks noGrp="1"/>
          </p:cNvGraphicFramePr>
          <p:nvPr>
            <p:extLst>
              <p:ext uri="{D42A27DB-BD31-4B8C-83A1-F6EECF244321}">
                <p14:modId xmlns:p14="http://schemas.microsoft.com/office/powerpoint/2010/main" val="866101448"/>
              </p:ext>
            </p:extLst>
          </p:nvPr>
        </p:nvGraphicFramePr>
        <p:xfrm>
          <a:off x="643466" y="1188170"/>
          <a:ext cx="10522858" cy="3126994"/>
        </p:xfrm>
        <a:graphic>
          <a:graphicData uri="http://schemas.openxmlformats.org/drawingml/2006/table">
            <a:tbl>
              <a:tblPr firstRow="1" firstCol="1" bandRow="1">
                <a:tableStyleId>{2D5ABB26-0587-4C30-8999-92F81FD0307C}</a:tableStyleId>
              </a:tblPr>
              <a:tblGrid>
                <a:gridCol w="3352800">
                  <a:extLst>
                    <a:ext uri="{9D8B030D-6E8A-4147-A177-3AD203B41FA5}">
                      <a16:colId xmlns:a16="http://schemas.microsoft.com/office/drawing/2014/main" val="4186431078"/>
                    </a:ext>
                  </a:extLst>
                </a:gridCol>
                <a:gridCol w="1112762">
                  <a:extLst>
                    <a:ext uri="{9D8B030D-6E8A-4147-A177-3AD203B41FA5}">
                      <a16:colId xmlns:a16="http://schemas.microsoft.com/office/drawing/2014/main" val="3116748148"/>
                    </a:ext>
                  </a:extLst>
                </a:gridCol>
                <a:gridCol w="1993295">
                  <a:extLst>
                    <a:ext uri="{9D8B030D-6E8A-4147-A177-3AD203B41FA5}">
                      <a16:colId xmlns:a16="http://schemas.microsoft.com/office/drawing/2014/main" val="1186964617"/>
                    </a:ext>
                  </a:extLst>
                </a:gridCol>
                <a:gridCol w="1446067">
                  <a:extLst>
                    <a:ext uri="{9D8B030D-6E8A-4147-A177-3AD203B41FA5}">
                      <a16:colId xmlns:a16="http://schemas.microsoft.com/office/drawing/2014/main" val="3412388721"/>
                    </a:ext>
                  </a:extLst>
                </a:gridCol>
                <a:gridCol w="1597095">
                  <a:extLst>
                    <a:ext uri="{9D8B030D-6E8A-4147-A177-3AD203B41FA5}">
                      <a16:colId xmlns:a16="http://schemas.microsoft.com/office/drawing/2014/main" val="3189206095"/>
                    </a:ext>
                  </a:extLst>
                </a:gridCol>
                <a:gridCol w="1020839">
                  <a:extLst>
                    <a:ext uri="{9D8B030D-6E8A-4147-A177-3AD203B41FA5}">
                      <a16:colId xmlns:a16="http://schemas.microsoft.com/office/drawing/2014/main" val="4149756031"/>
                    </a:ext>
                  </a:extLst>
                </a:gridCol>
              </a:tblGrid>
              <a:tr h="0">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Database</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Acronym</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Location</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Mean annual precipitation (mm)</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Methods</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Number</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255772"/>
                  </a:ext>
                </a:extLst>
              </a:tr>
              <a:tr h="244475">
                <a:tc rowSpan="2">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The </a:t>
                      </a:r>
                      <a:r>
                        <a:rPr lang="en-US" sz="1600" kern="100" dirty="0" err="1">
                          <a:effectLst/>
                          <a:latin typeface="Times New Roman" panose="02020603050405020304" pitchFamily="18" charset="0"/>
                          <a:cs typeface="Times New Roman" panose="02020603050405020304" pitchFamily="18" charset="0"/>
                        </a:rPr>
                        <a:t>Yangambi</a:t>
                      </a:r>
                      <a:r>
                        <a:rPr lang="en-US" sz="1600" kern="100" dirty="0">
                          <a:effectLst/>
                          <a:latin typeface="Times New Roman" panose="02020603050405020304" pitchFamily="18" charset="0"/>
                          <a:cs typeface="Times New Roman" panose="02020603050405020304" pitchFamily="18" charset="0"/>
                        </a:rPr>
                        <a:t> Reserve, Democratic Republic of Congo</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rowSpan="2">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YR</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rowSpan="2">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0</a:t>
                      </a:r>
                      <a:r>
                        <a:rPr lang="zh-CN" sz="1600" kern="100" dirty="0">
                          <a:effectLst/>
                          <a:latin typeface="Times New Roman" panose="02020603050405020304" pitchFamily="18" charset="0"/>
                          <a:cs typeface="Times New Roman" panose="02020603050405020304" pitchFamily="18" charset="0"/>
                        </a:rPr>
                        <a:t>° </a:t>
                      </a:r>
                      <a:r>
                        <a:rPr lang="en-US" sz="1600" kern="100" dirty="0">
                          <a:effectLst/>
                          <a:latin typeface="Times New Roman" panose="02020603050405020304" pitchFamily="18" charset="0"/>
                          <a:cs typeface="Times New Roman" panose="02020603050405020304" pitchFamily="18" charset="0"/>
                        </a:rPr>
                        <a:t>46</a:t>
                      </a:r>
                      <a:r>
                        <a:rPr lang="zh-CN" sz="1600" kern="100" dirty="0">
                          <a:effectLst/>
                          <a:latin typeface="Times New Roman" panose="02020603050405020304" pitchFamily="18" charset="0"/>
                          <a:cs typeface="Times New Roman" panose="02020603050405020304" pitchFamily="18" charset="0"/>
                        </a:rPr>
                        <a:t>′ </a:t>
                      </a:r>
                      <a:r>
                        <a:rPr lang="en-US" sz="1600" kern="100" dirty="0">
                          <a:effectLst/>
                          <a:latin typeface="Times New Roman" panose="02020603050405020304" pitchFamily="18" charset="0"/>
                          <a:cs typeface="Times New Roman" panose="02020603050405020304" pitchFamily="18" charset="0"/>
                        </a:rPr>
                        <a:t>3</a:t>
                      </a:r>
                      <a:r>
                        <a:rPr lang="zh-CN" sz="1600" kern="100" dirty="0">
                          <a:effectLst/>
                          <a:latin typeface="Times New Roman" panose="02020603050405020304" pitchFamily="18" charset="0"/>
                          <a:cs typeface="Times New Roman" panose="02020603050405020304" pitchFamily="18" charset="0"/>
                        </a:rPr>
                        <a:t>″ </a:t>
                      </a:r>
                      <a:r>
                        <a:rPr lang="en-US" sz="1600" kern="100" dirty="0">
                          <a:effectLst/>
                          <a:latin typeface="Times New Roman" panose="02020603050405020304" pitchFamily="18" charset="0"/>
                          <a:cs typeface="Times New Roman" panose="02020603050405020304" pitchFamily="18" charset="0"/>
                        </a:rPr>
                        <a:t>N</a:t>
                      </a:r>
                      <a:endParaRPr lang="en-CA" sz="1600" kern="100" dirty="0">
                        <a:effectLst/>
                        <a:latin typeface="Times New Roman" panose="02020603050405020304" pitchFamily="18" charset="0"/>
                        <a:cs typeface="Times New Roman" panose="02020603050405020304" pitchFamily="18" charset="0"/>
                      </a:endParaRPr>
                    </a:p>
                    <a:p>
                      <a:pPr algn="ctr">
                        <a:lnSpc>
                          <a:spcPct val="150000"/>
                        </a:lnSpc>
                      </a:pPr>
                      <a:r>
                        <a:rPr lang="en-US" sz="1600" kern="100" dirty="0">
                          <a:effectLst/>
                          <a:latin typeface="Times New Roman" panose="02020603050405020304" pitchFamily="18" charset="0"/>
                          <a:cs typeface="Times New Roman" panose="02020603050405020304" pitchFamily="18" charset="0"/>
                        </a:rPr>
                        <a:t>24</a:t>
                      </a:r>
                      <a:r>
                        <a:rPr lang="zh-CN" sz="1600" kern="100" dirty="0">
                          <a:effectLst/>
                          <a:latin typeface="Times New Roman" panose="02020603050405020304" pitchFamily="18" charset="0"/>
                          <a:cs typeface="Times New Roman" panose="02020603050405020304" pitchFamily="18" charset="0"/>
                        </a:rPr>
                        <a:t>° </a:t>
                      </a:r>
                      <a:r>
                        <a:rPr lang="en-US" sz="1600" kern="100" dirty="0">
                          <a:effectLst/>
                          <a:latin typeface="Times New Roman" panose="02020603050405020304" pitchFamily="18" charset="0"/>
                          <a:cs typeface="Times New Roman" panose="02020603050405020304" pitchFamily="18" charset="0"/>
                        </a:rPr>
                        <a:t>26</a:t>
                      </a:r>
                      <a:r>
                        <a:rPr lang="zh-CN" sz="1600" kern="100" dirty="0">
                          <a:effectLst/>
                          <a:latin typeface="Times New Roman" panose="02020603050405020304" pitchFamily="18" charset="0"/>
                          <a:cs typeface="Times New Roman" panose="02020603050405020304" pitchFamily="18" charset="0"/>
                        </a:rPr>
                        <a:t>′ </a:t>
                      </a:r>
                      <a:r>
                        <a:rPr lang="en-US" sz="1600" kern="100" dirty="0">
                          <a:effectLst/>
                          <a:latin typeface="Times New Roman" panose="02020603050405020304" pitchFamily="18" charset="0"/>
                          <a:cs typeface="Times New Roman" panose="02020603050405020304" pitchFamily="18" charset="0"/>
                        </a:rPr>
                        <a:t>29</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E</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rowSpan="2">
                  <a:txBody>
                    <a:bodyPr/>
                    <a:lstStyle/>
                    <a:p>
                      <a:pPr algn="ctr">
                        <a:lnSpc>
                          <a:spcPct val="150000"/>
                        </a:lnSpc>
                      </a:pPr>
                      <a:r>
                        <a:rPr lang="en-US" sz="1600" kern="100">
                          <a:effectLst/>
                          <a:latin typeface="Times New Roman" panose="02020603050405020304" pitchFamily="18" charset="0"/>
                          <a:cs typeface="Times New Roman" panose="02020603050405020304" pitchFamily="18" charset="0"/>
                        </a:rPr>
                        <a:t>1762</a:t>
                      </a:r>
                      <a:endParaRPr lang="en-CA"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Photogrammetry</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30</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7102973"/>
                  </a:ext>
                </a:extLst>
              </a:tr>
              <a:tr h="272415">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Destructive </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3</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92347433"/>
                  </a:ext>
                </a:extLst>
              </a:tr>
              <a:tr h="0">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Bogor Botanical Garden, Indonesia</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BBG</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6</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35</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51</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S</a:t>
                      </a:r>
                      <a:endParaRPr lang="en-CA" sz="1600" kern="100" dirty="0">
                        <a:effectLst/>
                        <a:latin typeface="Times New Roman" panose="02020603050405020304" pitchFamily="18" charset="0"/>
                        <a:cs typeface="Times New Roman" panose="02020603050405020304" pitchFamily="18" charset="0"/>
                      </a:endParaRPr>
                    </a:p>
                    <a:p>
                      <a:pPr algn="ctr">
                        <a:lnSpc>
                          <a:spcPct val="150000"/>
                        </a:lnSpc>
                      </a:pPr>
                      <a:r>
                        <a:rPr lang="en-US" sz="1600" kern="100" dirty="0">
                          <a:effectLst/>
                          <a:latin typeface="Times New Roman" panose="02020603050405020304" pitchFamily="18" charset="0"/>
                          <a:cs typeface="Times New Roman" panose="02020603050405020304" pitchFamily="18" charset="0"/>
                        </a:rPr>
                        <a:t>106</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47</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54</a:t>
                      </a:r>
                      <a:r>
                        <a:rPr lang="zh-CN" sz="1600" kern="100" dirty="0">
                          <a:effectLst/>
                          <a:latin typeface="Times New Roman" panose="02020603050405020304" pitchFamily="18" charset="0"/>
                          <a:cs typeface="Times New Roman" panose="02020603050405020304" pitchFamily="18" charset="0"/>
                        </a:rPr>
                        <a:t>″</a:t>
                      </a:r>
                      <a:r>
                        <a:rPr lang="en-US" sz="1600" kern="100" dirty="0">
                          <a:effectLst/>
                          <a:latin typeface="Times New Roman" panose="02020603050405020304" pitchFamily="18" charset="0"/>
                          <a:cs typeface="Times New Roman" panose="02020603050405020304" pitchFamily="18" charset="0"/>
                        </a:rPr>
                        <a:t> E</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4330</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Terrestrial Laser Scanning</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12</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46899524"/>
                  </a:ext>
                </a:extLst>
              </a:tr>
              <a:tr h="0">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Santiago de </a:t>
                      </a:r>
                      <a:r>
                        <a:rPr lang="en-US" sz="1600" kern="100" dirty="0" err="1">
                          <a:effectLst/>
                          <a:latin typeface="Times New Roman" panose="02020603050405020304" pitchFamily="18" charset="0"/>
                          <a:cs typeface="Times New Roman" panose="02020603050405020304" pitchFamily="18" charset="0"/>
                        </a:rPr>
                        <a:t>Puriscal</a:t>
                      </a:r>
                      <a:r>
                        <a:rPr lang="en-US" sz="1600" kern="100" dirty="0">
                          <a:effectLst/>
                          <a:latin typeface="Times New Roman" panose="02020603050405020304" pitchFamily="18" charset="0"/>
                          <a:cs typeface="Times New Roman" panose="02020603050405020304" pitchFamily="18" charset="0"/>
                        </a:rPr>
                        <a:t>,</a:t>
                      </a:r>
                      <a:endParaRPr lang="en-CA" sz="1600" kern="100" dirty="0">
                        <a:effectLst/>
                        <a:latin typeface="Times New Roman" panose="02020603050405020304" pitchFamily="18" charset="0"/>
                        <a:cs typeface="Times New Roman" panose="02020603050405020304" pitchFamily="18" charset="0"/>
                      </a:endParaRPr>
                    </a:p>
                    <a:p>
                      <a:pPr algn="ctr">
                        <a:lnSpc>
                          <a:spcPct val="150000"/>
                        </a:lnSpc>
                      </a:pPr>
                      <a:r>
                        <a:rPr lang="en-US" sz="1600" kern="100" dirty="0">
                          <a:effectLst/>
                          <a:latin typeface="Times New Roman" panose="02020603050405020304" pitchFamily="18" charset="0"/>
                          <a:cs typeface="Times New Roman" panose="02020603050405020304" pitchFamily="18" charset="0"/>
                        </a:rPr>
                        <a:t>Costa Rica</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SP</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9° 49' 55'' N</a:t>
                      </a:r>
                      <a:endParaRPr lang="en-CA" sz="1600" kern="100" dirty="0">
                        <a:effectLst/>
                        <a:latin typeface="Times New Roman" panose="02020603050405020304" pitchFamily="18" charset="0"/>
                        <a:cs typeface="Times New Roman" panose="02020603050405020304" pitchFamily="18" charset="0"/>
                      </a:endParaRPr>
                    </a:p>
                    <a:p>
                      <a:pPr algn="ctr">
                        <a:lnSpc>
                          <a:spcPct val="150000"/>
                        </a:lnSpc>
                      </a:pPr>
                      <a:r>
                        <a:rPr lang="en-US" sz="1600" kern="100" dirty="0">
                          <a:effectLst/>
                          <a:latin typeface="Times New Roman" panose="02020603050405020304" pitchFamily="18" charset="0"/>
                          <a:cs typeface="Times New Roman" panose="02020603050405020304" pitchFamily="18" charset="0"/>
                        </a:rPr>
                        <a:t>84° 19' 60'' W</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2570</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Terrestrial Laser Scanning</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kern="100" dirty="0">
                          <a:effectLst/>
                          <a:latin typeface="Times New Roman" panose="02020603050405020304" pitchFamily="18" charset="0"/>
                          <a:cs typeface="Times New Roman" panose="02020603050405020304" pitchFamily="18" charset="0"/>
                        </a:rPr>
                        <a:t>6</a:t>
                      </a:r>
                      <a:endParaRPr lang="en-CA"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300533"/>
                  </a:ext>
                </a:extLst>
              </a:tr>
            </a:tbl>
          </a:graphicData>
        </a:graphic>
      </p:graphicFrame>
      <p:sp>
        <p:nvSpPr>
          <p:cNvPr id="5" name="TextBox 4">
            <a:extLst>
              <a:ext uri="{FF2B5EF4-FFF2-40B4-BE49-F238E27FC236}">
                <a16:creationId xmlns:a16="http://schemas.microsoft.com/office/drawing/2014/main" id="{1427EE5B-3AEE-48A9-3AC6-4C82B6299E81}"/>
              </a:ext>
            </a:extLst>
          </p:cNvPr>
          <p:cNvSpPr txBox="1"/>
          <p:nvPr/>
        </p:nvSpPr>
        <p:spPr>
          <a:xfrm>
            <a:off x="529425" y="689488"/>
            <a:ext cx="7445829" cy="458074"/>
          </a:xfrm>
          <a:prstGeom prst="rect">
            <a:avLst/>
          </a:prstGeom>
          <a:noFill/>
        </p:spPr>
        <p:txBody>
          <a:bodyPr wrap="square">
            <a:spAutoFit/>
          </a:bodyPr>
          <a:lstStyle/>
          <a:p>
            <a:pPr>
              <a:lnSpc>
                <a:spcPct val="150000"/>
              </a:lnSpc>
            </a:pPr>
            <a:r>
              <a:rPr lang="en-US" sz="1800" kern="100" dirty="0">
                <a:effectLst/>
                <a:latin typeface="Times New Roman" panose="02020603050405020304" pitchFamily="18" charset="0"/>
                <a:ea typeface="等线" panose="02010600030101010101" pitchFamily="2" charset="-122"/>
              </a:rPr>
              <a:t>Table 1. General description of the three databases used in this research.</a:t>
            </a:r>
            <a:endParaRPr lang="en-CA" sz="1800" kern="100" dirty="0">
              <a:effectLst/>
              <a:latin typeface="Times New Roman" panose="02020603050405020304" pitchFamily="18" charset="0"/>
              <a:ea typeface="等线" panose="02010600030101010101" pitchFamily="2" charset="-122"/>
            </a:endParaRPr>
          </a:p>
        </p:txBody>
      </p:sp>
      <p:sp>
        <p:nvSpPr>
          <p:cNvPr id="6" name="TextBox 5">
            <a:extLst>
              <a:ext uri="{FF2B5EF4-FFF2-40B4-BE49-F238E27FC236}">
                <a16:creationId xmlns:a16="http://schemas.microsoft.com/office/drawing/2014/main" id="{9BFF9499-8237-FCB0-0466-946203E3FF4B}"/>
              </a:ext>
            </a:extLst>
          </p:cNvPr>
          <p:cNvSpPr txBox="1"/>
          <p:nvPr/>
        </p:nvSpPr>
        <p:spPr>
          <a:xfrm>
            <a:off x="529425" y="227823"/>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Study area and data</a:t>
            </a:r>
            <a:endParaRPr lang="en-CA" sz="2400" dirty="0">
              <a:solidFill>
                <a:schemeClr val="accent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01EC8AF-93FE-DE9A-8C93-A52FDD81CACB}"/>
              </a:ext>
            </a:extLst>
          </p:cNvPr>
          <p:cNvSpPr txBox="1"/>
          <p:nvPr/>
        </p:nvSpPr>
        <p:spPr>
          <a:xfrm>
            <a:off x="529426" y="4586513"/>
            <a:ext cx="5798804"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30 point clouds from YR database contains two species: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sz="1800" i="1" kern="100" dirty="0">
                <a:effectLst/>
                <a:latin typeface="Times New Roman" panose="02020603050405020304" pitchFamily="18" charset="0"/>
                <a:ea typeface="等线" panose="02010600030101010101" pitchFamily="2" charset="-122"/>
                <a:cs typeface="Times New Roman" panose="02020603050405020304" pitchFamily="18" charset="0"/>
              </a:rPr>
              <a:t>13 Celtis </a:t>
            </a:r>
            <a:r>
              <a:rPr lang="en-US" sz="1800" i="1" kern="100" dirty="0" err="1">
                <a:effectLst/>
                <a:latin typeface="Times New Roman" panose="02020603050405020304" pitchFamily="18" charset="0"/>
                <a:ea typeface="等线" panose="02010600030101010101" pitchFamily="2" charset="-122"/>
                <a:cs typeface="Times New Roman" panose="02020603050405020304" pitchFamily="18" charset="0"/>
              </a:rPr>
              <a:t>mildbraedii</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Ulmaceae</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OHIA) </a:t>
            </a:r>
          </a:p>
          <a:p>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17 and </a:t>
            </a:r>
            <a:r>
              <a:rPr lang="en-US" sz="1800" i="1" kern="100" dirty="0" err="1">
                <a:effectLst/>
                <a:latin typeface="Times New Roman" panose="02020603050405020304" pitchFamily="18" charset="0"/>
                <a:ea typeface="等线" panose="02010600030101010101" pitchFamily="2" charset="-122"/>
                <a:cs typeface="Times New Roman" panose="02020603050405020304" pitchFamily="18" charset="0"/>
              </a:rPr>
              <a:t>Entandophragma</a:t>
            </a:r>
            <a:r>
              <a:rPr lang="en-US" sz="1800"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1800" i="1" kern="100" dirty="0" err="1">
                <a:effectLst/>
                <a:latin typeface="Times New Roman" panose="02020603050405020304" pitchFamily="18" charset="0"/>
                <a:ea typeface="等线" panose="02010600030101010101" pitchFamily="2" charset="-122"/>
                <a:cs typeface="Times New Roman" panose="02020603050405020304" pitchFamily="18" charset="0"/>
              </a:rPr>
              <a:t>cylindricum</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Meliaceae</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SAPELLI)</a:t>
            </a:r>
          </a:p>
          <a:p>
            <a:endParaRPr lang="en-US"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r>
              <a:rPr lang="en-US" kern="100" dirty="0">
                <a:latin typeface="Times New Roman" panose="02020603050405020304" pitchFamily="18" charset="0"/>
                <a:ea typeface="等线" panose="02010600030101010101" pitchFamily="2" charset="-122"/>
                <a:cs typeface="Times New Roman" panose="02020603050405020304" pitchFamily="18" charset="0"/>
              </a:rPr>
              <a:t>6 point clouds from SP database cover different species to indicates broader applications of our method</a:t>
            </a:r>
            <a:endParaRPr lang="en-CA"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BAFD6-71E1-CBBF-3DCD-2C02525789A1}"/>
              </a:ext>
            </a:extLst>
          </p:cNvPr>
          <p:cNvSpPr txBox="1"/>
          <p:nvPr/>
        </p:nvSpPr>
        <p:spPr>
          <a:xfrm>
            <a:off x="6177794" y="4626171"/>
            <a:ext cx="6014206" cy="1754326"/>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Allometric model development:</a:t>
            </a:r>
          </a:p>
          <a:p>
            <a:r>
              <a:rPr lang="en-CA" dirty="0">
                <a:latin typeface="Times New Roman" panose="02020603050405020304" pitchFamily="18" charset="0"/>
                <a:cs typeface="Times New Roman" panose="02020603050405020304" pitchFamily="18" charset="0"/>
              </a:rPr>
              <a:t>30 trees and 7 trees from YR and BBG database, respectively </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Model validation:</a:t>
            </a:r>
          </a:p>
          <a:p>
            <a:r>
              <a:rPr lang="en-CA" dirty="0">
                <a:latin typeface="Times New Roman" panose="02020603050405020304" pitchFamily="18" charset="0"/>
                <a:cs typeface="Times New Roman" panose="02020603050405020304" pitchFamily="18" charset="0"/>
              </a:rPr>
              <a:t>3 trees and 5 trees from YR and BBG database, respectively </a:t>
            </a:r>
          </a:p>
          <a:p>
            <a:endParaRPr lang="en-CA" dirty="0"/>
          </a:p>
        </p:txBody>
      </p:sp>
    </p:spTree>
    <p:extLst>
      <p:ext uri="{BB962C8B-B14F-4D97-AF65-F5344CB8AC3E}">
        <p14:creationId xmlns:p14="http://schemas.microsoft.com/office/powerpoint/2010/main" val="308161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10855"/>
            <a:ext cx="3324225" cy="1378976"/>
          </a:xfrm>
          <a:prstGeom prst="rect">
            <a:avLst/>
          </a:prstGeom>
        </p:spPr>
      </p:pic>
      <p:pic>
        <p:nvPicPr>
          <p:cNvPr id="3" name="Picture 2" descr="Alpha shapes: determining 3D shape complexity across morphologically  diverse structures | BMC Ecology and Evolution | Full Text">
            <a:extLst>
              <a:ext uri="{FF2B5EF4-FFF2-40B4-BE49-F238E27FC236}">
                <a16:creationId xmlns:a16="http://schemas.microsoft.com/office/drawing/2014/main" id="{20B96C5C-4530-4403-84FE-6C2730AD5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60" y="1169488"/>
            <a:ext cx="5652332" cy="4670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C9E91D-00FB-5576-4BEC-50DDD0FF9AFF}"/>
              </a:ext>
            </a:extLst>
          </p:cNvPr>
          <p:cNvSpPr txBox="1"/>
          <p:nvPr/>
        </p:nvSpPr>
        <p:spPr>
          <a:xfrm>
            <a:off x="292359" y="124399"/>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A</a:t>
            </a:r>
            <a:r>
              <a:rPr lang="en-US" altLang="zh-CN" sz="2400" dirty="0">
                <a:solidFill>
                  <a:schemeClr val="accent1"/>
                </a:solidFill>
                <a:latin typeface="Times New Roman" panose="02020603050405020304" pitchFamily="18" charset="0"/>
                <a:cs typeface="Times New Roman" panose="02020603050405020304" pitchFamily="18" charset="0"/>
              </a:rPr>
              <a:t>lpha shape algorithm and slice triangulation</a:t>
            </a:r>
            <a:endParaRPr lang="en-CA" sz="2400" dirty="0">
              <a:solidFill>
                <a:schemeClr val="accent1"/>
              </a:solidFill>
              <a:latin typeface="Times New Roman" panose="02020603050405020304" pitchFamily="18" charset="0"/>
              <a:cs typeface="Times New Roman" panose="02020603050405020304" pitchFamily="18" charset="0"/>
            </a:endParaRPr>
          </a:p>
        </p:txBody>
      </p:sp>
      <p:pic>
        <p:nvPicPr>
          <p:cNvPr id="5" name="Picture 4" descr="Chart, surface chart&#10;&#10;Description automatically generated">
            <a:extLst>
              <a:ext uri="{FF2B5EF4-FFF2-40B4-BE49-F238E27FC236}">
                <a16:creationId xmlns:a16="http://schemas.microsoft.com/office/drawing/2014/main" id="{023AE4BE-F5BE-A9F8-9F56-6D66706FAF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245" y="1126094"/>
            <a:ext cx="4743746" cy="4931352"/>
          </a:xfrm>
          <a:prstGeom prst="rect">
            <a:avLst/>
          </a:prstGeom>
        </p:spPr>
      </p:pic>
      <p:sp>
        <p:nvSpPr>
          <p:cNvPr id="6" name="Rectangle 5">
            <a:extLst>
              <a:ext uri="{FF2B5EF4-FFF2-40B4-BE49-F238E27FC236}">
                <a16:creationId xmlns:a16="http://schemas.microsoft.com/office/drawing/2014/main" id="{95482305-2584-24E7-7A68-56524AEAE6D1}"/>
              </a:ext>
            </a:extLst>
          </p:cNvPr>
          <p:cNvSpPr/>
          <p:nvPr/>
        </p:nvSpPr>
        <p:spPr>
          <a:xfrm>
            <a:off x="6536267" y="807962"/>
            <a:ext cx="653143" cy="691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8" name="TextBox 7">
            <a:extLst>
              <a:ext uri="{FF2B5EF4-FFF2-40B4-BE49-F238E27FC236}">
                <a16:creationId xmlns:a16="http://schemas.microsoft.com/office/drawing/2014/main" id="{FB3ECC6D-79C7-BD5C-C039-6A0DEEB1C465}"/>
              </a:ext>
            </a:extLst>
          </p:cNvPr>
          <p:cNvSpPr txBox="1"/>
          <p:nvPr/>
        </p:nvSpPr>
        <p:spPr>
          <a:xfrm>
            <a:off x="699098" y="6053974"/>
            <a:ext cx="48404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 </a:t>
            </a:r>
            <a:r>
              <a:rPr lang="en-CA" dirty="0">
                <a:latin typeface="Times New Roman" panose="02020603050405020304" pitchFamily="18" charset="0"/>
                <a:cs typeface="Times New Roman" panose="02020603050405020304" pitchFamily="18" charset="0"/>
              </a:rPr>
              <a:t>Alpha shape algorithm </a:t>
            </a:r>
            <a:r>
              <a:rPr lang="en-US" dirty="0">
                <a:latin typeface="Times New Roman" panose="02020603050405020304" pitchFamily="18" charset="0"/>
                <a:cs typeface="Times New Roman" panose="02020603050405020304" pitchFamily="18" charset="0"/>
              </a:rPr>
              <a:t>(</a:t>
            </a:r>
            <a:r>
              <a:rPr lang="en-CA" dirty="0">
                <a:effectLst/>
                <a:latin typeface="Times New Roman" panose="02020603050405020304" pitchFamily="18" charset="0"/>
                <a:cs typeface="Times New Roman" panose="02020603050405020304" pitchFamily="18" charset="0"/>
              </a:rPr>
              <a:t>Gardiner et al., 2018</a:t>
            </a:r>
            <a:r>
              <a:rPr lang="en-US"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1A46419-C6A3-2C65-3BD7-91B6E8BF03C4}"/>
              </a:ext>
            </a:extLst>
          </p:cNvPr>
          <p:cNvSpPr txBox="1"/>
          <p:nvPr/>
        </p:nvSpPr>
        <p:spPr>
          <a:xfrm>
            <a:off x="6958763" y="6057446"/>
            <a:ext cx="426236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 </a:t>
            </a:r>
            <a:r>
              <a:rPr lang="en-CA" dirty="0">
                <a:latin typeface="Times New Roman" panose="02020603050405020304" pitchFamily="18" charset="0"/>
                <a:cs typeface="Times New Roman" panose="02020603050405020304" pitchFamily="18" charset="0"/>
              </a:rPr>
              <a:t>Slice triangulation (Disney et al., 2018)</a:t>
            </a:r>
          </a:p>
        </p:txBody>
      </p:sp>
    </p:spTree>
    <p:extLst>
      <p:ext uri="{BB962C8B-B14F-4D97-AF65-F5344CB8AC3E}">
        <p14:creationId xmlns:p14="http://schemas.microsoft.com/office/powerpoint/2010/main" val="2484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urface chart&#10;&#10;Description automatically generated">
            <a:extLst>
              <a:ext uri="{FF2B5EF4-FFF2-40B4-BE49-F238E27FC236}">
                <a16:creationId xmlns:a16="http://schemas.microsoft.com/office/drawing/2014/main" id="{F18B382E-C573-A315-9363-D0E8F41C3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379" y="363763"/>
            <a:ext cx="2978523" cy="2601686"/>
          </a:xfrm>
          <a:prstGeom prst="rect">
            <a:avLst/>
          </a:prstGeom>
        </p:spPr>
      </p:pic>
      <p:pic>
        <p:nvPicPr>
          <p:cNvPr id="5" name="Picture 4" descr="Chart, surface chart&#10;&#10;Description automatically generated">
            <a:extLst>
              <a:ext uri="{FF2B5EF4-FFF2-40B4-BE49-F238E27FC236}">
                <a16:creationId xmlns:a16="http://schemas.microsoft.com/office/drawing/2014/main" id="{D5D6749B-4BFB-D8FA-AB49-810974E58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640" y="149069"/>
            <a:ext cx="2022420" cy="2858105"/>
          </a:xfrm>
          <a:prstGeom prst="rect">
            <a:avLst/>
          </a:prstGeom>
        </p:spPr>
      </p:pic>
      <p:pic>
        <p:nvPicPr>
          <p:cNvPr id="7" name="Picture 6" descr="Chart, surface chart&#10;&#10;Description automatically generated">
            <a:extLst>
              <a:ext uri="{FF2B5EF4-FFF2-40B4-BE49-F238E27FC236}">
                <a16:creationId xmlns:a16="http://schemas.microsoft.com/office/drawing/2014/main" id="{859B2515-0C03-9CAB-043F-CDA1070A1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9952" y="235553"/>
            <a:ext cx="3047594" cy="2858106"/>
          </a:xfrm>
          <a:prstGeom prst="rect">
            <a:avLst/>
          </a:prstGeom>
        </p:spPr>
      </p:pic>
      <p:pic>
        <p:nvPicPr>
          <p:cNvPr id="1026" name="Picture 2">
            <a:extLst>
              <a:ext uri="{FF2B5EF4-FFF2-40B4-BE49-F238E27FC236}">
                <a16:creationId xmlns:a16="http://schemas.microsoft.com/office/drawing/2014/main" id="{78FB88EF-1978-C5BC-210C-C1FC55AA00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4877" y="3557029"/>
            <a:ext cx="3402410" cy="31545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a:extLst>
              <a:ext uri="{FF2B5EF4-FFF2-40B4-BE49-F238E27FC236}">
                <a16:creationId xmlns:a16="http://schemas.microsoft.com/office/drawing/2014/main" id="{BD27FB27-54C5-A4EB-2B56-5469723F08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1187" y="3429000"/>
            <a:ext cx="3137332" cy="3052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695EC25D-BD1C-4D59-0449-FCA43DF72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683" y="3378446"/>
            <a:ext cx="3089349" cy="30292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a:extLst>
              <a:ext uri="{FF2B5EF4-FFF2-40B4-BE49-F238E27FC236}">
                <a16:creationId xmlns:a16="http://schemas.microsoft.com/office/drawing/2014/main" id="{095839A3-00EE-1B65-C658-EFE07C03EAED}"/>
              </a:ext>
            </a:extLst>
          </p:cNvPr>
          <p:cNvSpPr txBox="1"/>
          <p:nvPr/>
        </p:nvSpPr>
        <p:spPr>
          <a:xfrm>
            <a:off x="2502834" y="3119693"/>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 Bottom view</a:t>
            </a:r>
          </a:p>
        </p:txBody>
      </p:sp>
      <p:sp>
        <p:nvSpPr>
          <p:cNvPr id="13" name="TextBox 12">
            <a:extLst>
              <a:ext uri="{FF2B5EF4-FFF2-40B4-BE49-F238E27FC236}">
                <a16:creationId xmlns:a16="http://schemas.microsoft.com/office/drawing/2014/main" id="{82F299E1-0DB2-4521-F0AE-334B1B5C9E65}"/>
              </a:ext>
            </a:extLst>
          </p:cNvPr>
          <p:cNvSpPr txBox="1"/>
          <p:nvPr/>
        </p:nvSpPr>
        <p:spPr>
          <a:xfrm>
            <a:off x="6066425" y="3119693"/>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 Side view</a:t>
            </a:r>
          </a:p>
        </p:txBody>
      </p:sp>
      <p:sp>
        <p:nvSpPr>
          <p:cNvPr id="14" name="TextBox 13">
            <a:extLst>
              <a:ext uri="{FF2B5EF4-FFF2-40B4-BE49-F238E27FC236}">
                <a16:creationId xmlns:a16="http://schemas.microsoft.com/office/drawing/2014/main" id="{8BA81E05-A8FE-79E4-2730-559569364073}"/>
              </a:ext>
            </a:extLst>
          </p:cNvPr>
          <p:cNvSpPr txBox="1"/>
          <p:nvPr/>
        </p:nvSpPr>
        <p:spPr>
          <a:xfrm>
            <a:off x="9556118" y="3116305"/>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(c) Top view</a:t>
            </a:r>
          </a:p>
        </p:txBody>
      </p:sp>
      <p:sp>
        <p:nvSpPr>
          <p:cNvPr id="15" name="TextBox 14">
            <a:extLst>
              <a:ext uri="{FF2B5EF4-FFF2-40B4-BE49-F238E27FC236}">
                <a16:creationId xmlns:a16="http://schemas.microsoft.com/office/drawing/2014/main" id="{303F8A41-331A-DDDF-685C-91192DFD2EE5}"/>
              </a:ext>
            </a:extLst>
          </p:cNvPr>
          <p:cNvSpPr txBox="1"/>
          <p:nvPr/>
        </p:nvSpPr>
        <p:spPr>
          <a:xfrm>
            <a:off x="2441324" y="6383521"/>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(d) Bottom view</a:t>
            </a:r>
          </a:p>
        </p:txBody>
      </p:sp>
      <p:sp>
        <p:nvSpPr>
          <p:cNvPr id="16" name="TextBox 15">
            <a:extLst>
              <a:ext uri="{FF2B5EF4-FFF2-40B4-BE49-F238E27FC236}">
                <a16:creationId xmlns:a16="http://schemas.microsoft.com/office/drawing/2014/main" id="{A4B8EA3A-CD0B-0897-CF0B-E88B5FBC8009}"/>
              </a:ext>
            </a:extLst>
          </p:cNvPr>
          <p:cNvSpPr txBox="1"/>
          <p:nvPr/>
        </p:nvSpPr>
        <p:spPr>
          <a:xfrm>
            <a:off x="6179667" y="6384682"/>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(e) Side view</a:t>
            </a:r>
          </a:p>
        </p:txBody>
      </p:sp>
      <p:sp>
        <p:nvSpPr>
          <p:cNvPr id="17" name="TextBox 16">
            <a:extLst>
              <a:ext uri="{FF2B5EF4-FFF2-40B4-BE49-F238E27FC236}">
                <a16:creationId xmlns:a16="http://schemas.microsoft.com/office/drawing/2014/main" id="{A5238E11-31EF-C365-D18D-71C61CB576B6}"/>
              </a:ext>
            </a:extLst>
          </p:cNvPr>
          <p:cNvSpPr txBox="1"/>
          <p:nvPr/>
        </p:nvSpPr>
        <p:spPr>
          <a:xfrm>
            <a:off x="9649116" y="6383521"/>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(f) Top view</a:t>
            </a:r>
          </a:p>
        </p:txBody>
      </p:sp>
      <p:sp>
        <p:nvSpPr>
          <p:cNvPr id="10" name="TextBox 9">
            <a:extLst>
              <a:ext uri="{FF2B5EF4-FFF2-40B4-BE49-F238E27FC236}">
                <a16:creationId xmlns:a16="http://schemas.microsoft.com/office/drawing/2014/main" id="{3189D8C0-A199-A2F9-F933-A6A4805527DB}"/>
              </a:ext>
            </a:extLst>
          </p:cNvPr>
          <p:cNvSpPr txBox="1"/>
          <p:nvPr/>
        </p:nvSpPr>
        <p:spPr>
          <a:xfrm>
            <a:off x="194517" y="1202941"/>
            <a:ext cx="1606248" cy="923330"/>
          </a:xfrm>
          <a:prstGeom prst="rect">
            <a:avLst/>
          </a:prstGeom>
          <a:noFill/>
        </p:spPr>
        <p:txBody>
          <a:bodyPr wrap="square" rtlCol="0">
            <a:spAutoFit/>
          </a:bodyPr>
          <a:lstStyle/>
          <a:p>
            <a:pPr algn="ctr"/>
            <a:r>
              <a:rPr lang="en-CA" dirty="0">
                <a:solidFill>
                  <a:schemeClr val="accent1"/>
                </a:solidFill>
                <a:latin typeface="Times New Roman" panose="02020603050405020304" pitchFamily="18" charset="0"/>
                <a:cs typeface="Times New Roman" panose="02020603050405020304" pitchFamily="18" charset="0"/>
              </a:rPr>
              <a:t>Slice Triangulation</a:t>
            </a:r>
          </a:p>
          <a:p>
            <a:endParaRPr lang="en-CA" dirty="0"/>
          </a:p>
        </p:txBody>
      </p:sp>
      <p:sp>
        <p:nvSpPr>
          <p:cNvPr id="20" name="TextBox 19">
            <a:extLst>
              <a:ext uri="{FF2B5EF4-FFF2-40B4-BE49-F238E27FC236}">
                <a16:creationId xmlns:a16="http://schemas.microsoft.com/office/drawing/2014/main" id="{3602E54B-576D-3815-57EC-7DA6A5C00B2B}"/>
              </a:ext>
            </a:extLst>
          </p:cNvPr>
          <p:cNvSpPr txBox="1"/>
          <p:nvPr/>
        </p:nvSpPr>
        <p:spPr>
          <a:xfrm>
            <a:off x="315131" y="4731730"/>
            <a:ext cx="1606248" cy="1200329"/>
          </a:xfrm>
          <a:prstGeom prst="rect">
            <a:avLst/>
          </a:prstGeom>
          <a:noFill/>
        </p:spPr>
        <p:txBody>
          <a:bodyPr wrap="square" rtlCol="0">
            <a:spAutoFit/>
          </a:bodyPr>
          <a:lstStyle/>
          <a:p>
            <a:pPr algn="ctr"/>
            <a:r>
              <a:rPr lang="en-CA" dirty="0">
                <a:solidFill>
                  <a:schemeClr val="accent1"/>
                </a:solidFill>
                <a:latin typeface="Times New Roman" panose="02020603050405020304" pitchFamily="18" charset="0"/>
                <a:cs typeface="Times New Roman" panose="02020603050405020304" pitchFamily="18" charset="0"/>
              </a:rPr>
              <a:t>Alpha</a:t>
            </a:r>
          </a:p>
          <a:p>
            <a:pPr algn="ctr"/>
            <a:r>
              <a:rPr lang="en-CA" dirty="0">
                <a:solidFill>
                  <a:schemeClr val="accent1"/>
                </a:solidFill>
                <a:latin typeface="Times New Roman" panose="02020603050405020304" pitchFamily="18" charset="0"/>
                <a:cs typeface="Times New Roman" panose="02020603050405020304" pitchFamily="18" charset="0"/>
              </a:rPr>
              <a:t>Shape Algorithm</a:t>
            </a:r>
          </a:p>
          <a:p>
            <a:endParaRPr lang="en-CA" dirty="0"/>
          </a:p>
        </p:txBody>
      </p:sp>
      <p:sp>
        <p:nvSpPr>
          <p:cNvPr id="2" name="TextBox 1">
            <a:extLst>
              <a:ext uri="{FF2B5EF4-FFF2-40B4-BE49-F238E27FC236}">
                <a16:creationId xmlns:a16="http://schemas.microsoft.com/office/drawing/2014/main" id="{8FEA8B76-7C70-87BC-E780-2FAEE965B755}"/>
              </a:ext>
            </a:extLst>
          </p:cNvPr>
          <p:cNvSpPr txBox="1"/>
          <p:nvPr/>
        </p:nvSpPr>
        <p:spPr>
          <a:xfrm>
            <a:off x="110905" y="195732"/>
            <a:ext cx="2577056" cy="646331"/>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SAPELLI:</a:t>
            </a:r>
            <a:endParaRPr lang="en-CA" dirty="0">
              <a:solidFill>
                <a:schemeClr val="accent1"/>
              </a:solidFill>
              <a:latin typeface="Times New Roman" panose="02020603050405020304" pitchFamily="18" charset="0"/>
              <a:cs typeface="Times New Roman" panose="02020603050405020304" pitchFamily="18" charset="0"/>
            </a:endParaRPr>
          </a:p>
          <a:p>
            <a:r>
              <a:rPr lang="en-US" dirty="0">
                <a:solidFill>
                  <a:schemeClr val="accent1"/>
                </a:solidFill>
                <a:latin typeface="Times New Roman" panose="02020603050405020304" pitchFamily="18" charset="0"/>
                <a:cs typeface="Times New Roman" panose="02020603050405020304" pitchFamily="18" charset="0"/>
              </a:rPr>
              <a:t>Mean volume: 10.06 m</a:t>
            </a:r>
            <a:r>
              <a:rPr lang="en-US" baseline="30000" dirty="0">
                <a:solidFill>
                  <a:schemeClr val="accent1"/>
                </a:solidFill>
                <a:latin typeface="Times New Roman" panose="02020603050405020304" pitchFamily="18" charset="0"/>
                <a:cs typeface="Times New Roman" panose="02020603050405020304" pitchFamily="18" charset="0"/>
              </a:rPr>
              <a:t>3</a:t>
            </a:r>
            <a:r>
              <a:rPr lang="en-US" dirty="0">
                <a:solidFill>
                  <a:schemeClr val="accent1"/>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AB22940D-B00F-4F59-2D77-5E4B08FEE76C}"/>
              </a:ext>
            </a:extLst>
          </p:cNvPr>
          <p:cNvSpPr txBox="1"/>
          <p:nvPr/>
        </p:nvSpPr>
        <p:spPr>
          <a:xfrm>
            <a:off x="353215" y="6112206"/>
            <a:ext cx="1659468"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RRMSE: 0.05</a:t>
            </a:r>
          </a:p>
        </p:txBody>
      </p:sp>
      <p:sp>
        <p:nvSpPr>
          <p:cNvPr id="18" name="TextBox 17">
            <a:extLst>
              <a:ext uri="{FF2B5EF4-FFF2-40B4-BE49-F238E27FC236}">
                <a16:creationId xmlns:a16="http://schemas.microsoft.com/office/drawing/2014/main" id="{CCD3EE3A-1017-DCD1-E6F0-DEAB406F15F0}"/>
              </a:ext>
            </a:extLst>
          </p:cNvPr>
          <p:cNvSpPr txBox="1"/>
          <p:nvPr/>
        </p:nvSpPr>
        <p:spPr>
          <a:xfrm>
            <a:off x="254454" y="2330444"/>
            <a:ext cx="1659468"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RRMSE: 0.08</a:t>
            </a:r>
          </a:p>
        </p:txBody>
      </p:sp>
      <p:sp>
        <p:nvSpPr>
          <p:cNvPr id="19" name="TextBox 18">
            <a:extLst>
              <a:ext uri="{FF2B5EF4-FFF2-40B4-BE49-F238E27FC236}">
                <a16:creationId xmlns:a16="http://schemas.microsoft.com/office/drawing/2014/main" id="{C9D044DD-DE25-8436-A901-A907C108AEB6}"/>
              </a:ext>
            </a:extLst>
          </p:cNvPr>
          <p:cNvSpPr txBox="1"/>
          <p:nvPr/>
        </p:nvSpPr>
        <p:spPr>
          <a:xfrm>
            <a:off x="5746" y="3454143"/>
            <a:ext cx="3089349" cy="338554"/>
          </a:xfrm>
          <a:prstGeom prst="rect">
            <a:avLst/>
          </a:prstGeom>
          <a:noFill/>
        </p:spPr>
        <p:txBody>
          <a:bodyPr wrap="square" rtlCol="0">
            <a:spAutoFit/>
          </a:bodyPr>
          <a:lstStyle/>
          <a:p>
            <a:r>
              <a:rPr lang="en-CA" sz="1600" dirty="0">
                <a:solidFill>
                  <a:schemeClr val="accent1"/>
                </a:solidFill>
                <a:latin typeface="Times New Roman" panose="02020603050405020304" pitchFamily="18" charset="0"/>
                <a:cs typeface="Times New Roman" panose="02020603050405020304" pitchFamily="18" charset="0"/>
              </a:rPr>
              <a:t>RRMSE = RMSE/MEAN</a:t>
            </a:r>
          </a:p>
        </p:txBody>
      </p:sp>
    </p:spTree>
    <p:extLst>
      <p:ext uri="{BB962C8B-B14F-4D97-AF65-F5344CB8AC3E}">
        <p14:creationId xmlns:p14="http://schemas.microsoft.com/office/powerpoint/2010/main" val="370387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E73F5-0794-23F0-FA65-CA5DA7C2D7FA}"/>
              </a:ext>
            </a:extLst>
          </p:cNvPr>
          <p:cNvSpPr txBox="1"/>
          <p:nvPr/>
        </p:nvSpPr>
        <p:spPr>
          <a:xfrm>
            <a:off x="194517" y="1202941"/>
            <a:ext cx="1606248" cy="923330"/>
          </a:xfrm>
          <a:prstGeom prst="rect">
            <a:avLst/>
          </a:prstGeom>
          <a:noFill/>
        </p:spPr>
        <p:txBody>
          <a:bodyPr wrap="square" rtlCol="0">
            <a:spAutoFit/>
          </a:bodyPr>
          <a:lstStyle/>
          <a:p>
            <a:pPr algn="ctr"/>
            <a:r>
              <a:rPr lang="en-CA" dirty="0">
                <a:solidFill>
                  <a:schemeClr val="accent1"/>
                </a:solidFill>
                <a:latin typeface="Times New Roman" panose="02020603050405020304" pitchFamily="18" charset="0"/>
                <a:cs typeface="Times New Roman" panose="02020603050405020304" pitchFamily="18" charset="0"/>
              </a:rPr>
              <a:t>Slice Triangulation</a:t>
            </a:r>
          </a:p>
          <a:p>
            <a:endParaRPr lang="en-CA" dirty="0"/>
          </a:p>
        </p:txBody>
      </p:sp>
      <p:sp>
        <p:nvSpPr>
          <p:cNvPr id="4" name="TextBox 3">
            <a:extLst>
              <a:ext uri="{FF2B5EF4-FFF2-40B4-BE49-F238E27FC236}">
                <a16:creationId xmlns:a16="http://schemas.microsoft.com/office/drawing/2014/main" id="{BBC215CE-2CD8-5DA4-98BB-7460A904903D}"/>
              </a:ext>
            </a:extLst>
          </p:cNvPr>
          <p:cNvSpPr txBox="1"/>
          <p:nvPr/>
        </p:nvSpPr>
        <p:spPr>
          <a:xfrm>
            <a:off x="194517" y="4701418"/>
            <a:ext cx="1606248" cy="1200329"/>
          </a:xfrm>
          <a:prstGeom prst="rect">
            <a:avLst/>
          </a:prstGeom>
          <a:noFill/>
        </p:spPr>
        <p:txBody>
          <a:bodyPr wrap="square" rtlCol="0">
            <a:spAutoFit/>
          </a:bodyPr>
          <a:lstStyle/>
          <a:p>
            <a:pPr algn="ctr"/>
            <a:r>
              <a:rPr lang="en-CA" dirty="0">
                <a:solidFill>
                  <a:schemeClr val="accent1"/>
                </a:solidFill>
                <a:latin typeface="Times New Roman" panose="02020603050405020304" pitchFamily="18" charset="0"/>
                <a:cs typeface="Times New Roman" panose="02020603050405020304" pitchFamily="18" charset="0"/>
              </a:rPr>
              <a:t>Alpha</a:t>
            </a:r>
          </a:p>
          <a:p>
            <a:pPr algn="ctr"/>
            <a:r>
              <a:rPr lang="en-CA" dirty="0">
                <a:solidFill>
                  <a:schemeClr val="accent1"/>
                </a:solidFill>
                <a:latin typeface="Times New Roman" panose="02020603050405020304" pitchFamily="18" charset="0"/>
                <a:cs typeface="Times New Roman" panose="02020603050405020304" pitchFamily="18" charset="0"/>
              </a:rPr>
              <a:t>Shape Algorithm</a:t>
            </a:r>
          </a:p>
          <a:p>
            <a:endParaRPr lang="en-CA" dirty="0"/>
          </a:p>
        </p:txBody>
      </p:sp>
      <p:pic>
        <p:nvPicPr>
          <p:cNvPr id="2050" name="Picture 2">
            <a:extLst>
              <a:ext uri="{FF2B5EF4-FFF2-40B4-BE49-F238E27FC236}">
                <a16:creationId xmlns:a16="http://schemas.microsoft.com/office/drawing/2014/main" id="{0B4B5633-B164-0A1A-D74A-902DFCA43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949" y="65173"/>
            <a:ext cx="2944737" cy="27976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a:extLst>
              <a:ext uri="{FF2B5EF4-FFF2-40B4-BE49-F238E27FC236}">
                <a16:creationId xmlns:a16="http://schemas.microsoft.com/office/drawing/2014/main" id="{96E87FE7-7BFE-0933-A057-AFC9361D0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417" y="212869"/>
            <a:ext cx="3452812" cy="25801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3EC771F0-27EA-2643-4EDE-87177CC7A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228" y="169326"/>
            <a:ext cx="2498409" cy="27976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80D85367-0AB7-8D11-2766-2524713AF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832" y="3043162"/>
            <a:ext cx="3779060" cy="3504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a:extLst>
              <a:ext uri="{FF2B5EF4-FFF2-40B4-BE49-F238E27FC236}">
                <a16:creationId xmlns:a16="http://schemas.microsoft.com/office/drawing/2014/main" id="{989BE148-881B-84DE-D9FD-ED5649E0BF44}"/>
              </a:ext>
            </a:extLst>
          </p:cNvPr>
          <p:cNvSpPr txBox="1"/>
          <p:nvPr/>
        </p:nvSpPr>
        <p:spPr>
          <a:xfrm>
            <a:off x="2502833" y="2943589"/>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 Bottom view</a:t>
            </a:r>
          </a:p>
        </p:txBody>
      </p:sp>
      <p:pic>
        <p:nvPicPr>
          <p:cNvPr id="2054" name="Picture 6">
            <a:extLst>
              <a:ext uri="{FF2B5EF4-FFF2-40B4-BE49-F238E27FC236}">
                <a16:creationId xmlns:a16="http://schemas.microsoft.com/office/drawing/2014/main" id="{9E8DB1B9-F68A-5153-FBA3-E3EB28CE59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2990" y="2918321"/>
            <a:ext cx="3713724" cy="36296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Box 8">
            <a:extLst>
              <a:ext uri="{FF2B5EF4-FFF2-40B4-BE49-F238E27FC236}">
                <a16:creationId xmlns:a16="http://schemas.microsoft.com/office/drawing/2014/main" id="{6161A8F1-186B-2F89-1554-C8C71955F260}"/>
              </a:ext>
            </a:extLst>
          </p:cNvPr>
          <p:cNvSpPr txBox="1"/>
          <p:nvPr/>
        </p:nvSpPr>
        <p:spPr>
          <a:xfrm>
            <a:off x="6066424" y="2943589"/>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 Side view</a:t>
            </a:r>
          </a:p>
        </p:txBody>
      </p:sp>
      <p:pic>
        <p:nvPicPr>
          <p:cNvPr id="2055" name="Picture 7">
            <a:extLst>
              <a:ext uri="{FF2B5EF4-FFF2-40B4-BE49-F238E27FC236}">
                <a16:creationId xmlns:a16="http://schemas.microsoft.com/office/drawing/2014/main" id="{03CFA387-C56D-3F68-6D02-35443276D0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2532" y="3127113"/>
            <a:ext cx="4143011" cy="35316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Box 9">
            <a:extLst>
              <a:ext uri="{FF2B5EF4-FFF2-40B4-BE49-F238E27FC236}">
                <a16:creationId xmlns:a16="http://schemas.microsoft.com/office/drawing/2014/main" id="{A1D35E44-2838-CFBF-511F-79987E1895F9}"/>
              </a:ext>
            </a:extLst>
          </p:cNvPr>
          <p:cNvSpPr txBox="1"/>
          <p:nvPr/>
        </p:nvSpPr>
        <p:spPr>
          <a:xfrm>
            <a:off x="9556117" y="2940201"/>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(c) Top view</a:t>
            </a:r>
          </a:p>
        </p:txBody>
      </p:sp>
      <p:sp>
        <p:nvSpPr>
          <p:cNvPr id="14" name="TextBox 13">
            <a:extLst>
              <a:ext uri="{FF2B5EF4-FFF2-40B4-BE49-F238E27FC236}">
                <a16:creationId xmlns:a16="http://schemas.microsoft.com/office/drawing/2014/main" id="{9346F144-1DB0-FA3A-F6A7-0DE2EA5E261A}"/>
              </a:ext>
            </a:extLst>
          </p:cNvPr>
          <p:cNvSpPr txBox="1"/>
          <p:nvPr/>
        </p:nvSpPr>
        <p:spPr>
          <a:xfrm>
            <a:off x="2640719" y="6417041"/>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 Bottom view</a:t>
            </a:r>
          </a:p>
        </p:txBody>
      </p:sp>
      <p:sp>
        <p:nvSpPr>
          <p:cNvPr id="15" name="TextBox 14">
            <a:extLst>
              <a:ext uri="{FF2B5EF4-FFF2-40B4-BE49-F238E27FC236}">
                <a16:creationId xmlns:a16="http://schemas.microsoft.com/office/drawing/2014/main" id="{6C953FB1-B20B-9E86-2CE1-D6C9870B5314}"/>
              </a:ext>
            </a:extLst>
          </p:cNvPr>
          <p:cNvSpPr txBox="1"/>
          <p:nvPr/>
        </p:nvSpPr>
        <p:spPr>
          <a:xfrm>
            <a:off x="6204310" y="6417041"/>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 Side view</a:t>
            </a:r>
          </a:p>
        </p:txBody>
      </p:sp>
      <p:sp>
        <p:nvSpPr>
          <p:cNvPr id="16" name="TextBox 15">
            <a:extLst>
              <a:ext uri="{FF2B5EF4-FFF2-40B4-BE49-F238E27FC236}">
                <a16:creationId xmlns:a16="http://schemas.microsoft.com/office/drawing/2014/main" id="{B2B5CD9C-8D86-A25D-C929-E9439E3AABF0}"/>
              </a:ext>
            </a:extLst>
          </p:cNvPr>
          <p:cNvSpPr txBox="1"/>
          <p:nvPr/>
        </p:nvSpPr>
        <p:spPr>
          <a:xfrm>
            <a:off x="9694003" y="6413653"/>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(c) Top view</a:t>
            </a:r>
          </a:p>
        </p:txBody>
      </p:sp>
      <p:sp>
        <p:nvSpPr>
          <p:cNvPr id="17" name="TextBox 16">
            <a:extLst>
              <a:ext uri="{FF2B5EF4-FFF2-40B4-BE49-F238E27FC236}">
                <a16:creationId xmlns:a16="http://schemas.microsoft.com/office/drawing/2014/main" id="{56496A7E-8261-36A1-F49F-9F668ECCAC68}"/>
              </a:ext>
            </a:extLst>
          </p:cNvPr>
          <p:cNvSpPr txBox="1"/>
          <p:nvPr/>
        </p:nvSpPr>
        <p:spPr>
          <a:xfrm>
            <a:off x="56618" y="100442"/>
            <a:ext cx="2386974" cy="923330"/>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OHIA:</a:t>
            </a:r>
          </a:p>
          <a:p>
            <a:r>
              <a:rPr lang="en-US" dirty="0">
                <a:solidFill>
                  <a:schemeClr val="accent1"/>
                </a:solidFill>
                <a:latin typeface="Times New Roman" panose="02020603050405020304" pitchFamily="18" charset="0"/>
                <a:cs typeface="Times New Roman" panose="02020603050405020304" pitchFamily="18" charset="0"/>
              </a:rPr>
              <a:t>Mean volume: 2.12 m</a:t>
            </a:r>
            <a:r>
              <a:rPr lang="en-US" baseline="30000" dirty="0">
                <a:solidFill>
                  <a:schemeClr val="accent1"/>
                </a:solidFill>
                <a:latin typeface="Times New Roman" panose="02020603050405020304" pitchFamily="18" charset="0"/>
                <a:cs typeface="Times New Roman" panose="02020603050405020304" pitchFamily="18" charset="0"/>
              </a:rPr>
              <a:t>3</a:t>
            </a:r>
          </a:p>
          <a:p>
            <a:endParaRPr lang="en-CA" dirty="0"/>
          </a:p>
        </p:txBody>
      </p:sp>
      <p:sp>
        <p:nvSpPr>
          <p:cNvPr id="18" name="TextBox 17">
            <a:extLst>
              <a:ext uri="{FF2B5EF4-FFF2-40B4-BE49-F238E27FC236}">
                <a16:creationId xmlns:a16="http://schemas.microsoft.com/office/drawing/2014/main" id="{FF1DAD99-303D-281B-85C0-897A8CC1C698}"/>
              </a:ext>
            </a:extLst>
          </p:cNvPr>
          <p:cNvSpPr txBox="1"/>
          <p:nvPr/>
        </p:nvSpPr>
        <p:spPr>
          <a:xfrm>
            <a:off x="315131" y="2126270"/>
            <a:ext cx="1659468"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RRMSE: 0.15</a:t>
            </a:r>
          </a:p>
        </p:txBody>
      </p:sp>
      <p:sp>
        <p:nvSpPr>
          <p:cNvPr id="19" name="TextBox 18">
            <a:extLst>
              <a:ext uri="{FF2B5EF4-FFF2-40B4-BE49-F238E27FC236}">
                <a16:creationId xmlns:a16="http://schemas.microsoft.com/office/drawing/2014/main" id="{B304EF88-A9C0-CA7C-9EE4-7150658375D7}"/>
              </a:ext>
            </a:extLst>
          </p:cNvPr>
          <p:cNvSpPr txBox="1"/>
          <p:nvPr/>
        </p:nvSpPr>
        <p:spPr>
          <a:xfrm>
            <a:off x="261911" y="5803917"/>
            <a:ext cx="1659468"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RRMSE: 0.15</a:t>
            </a:r>
          </a:p>
        </p:txBody>
      </p:sp>
    </p:spTree>
    <p:extLst>
      <p:ext uri="{BB962C8B-B14F-4D97-AF65-F5344CB8AC3E}">
        <p14:creationId xmlns:p14="http://schemas.microsoft.com/office/powerpoint/2010/main" val="1764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999493-246E-EDEC-3355-3DA5CBC6B519}"/>
              </a:ext>
            </a:extLst>
          </p:cNvPr>
          <p:cNvSpPr txBox="1"/>
          <p:nvPr/>
        </p:nvSpPr>
        <p:spPr>
          <a:xfrm>
            <a:off x="73698" y="-21261"/>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Trees presents more and shallower buttresses</a:t>
            </a:r>
            <a:endParaRPr lang="en-CA" sz="2400" dirty="0">
              <a:solidFill>
                <a:schemeClr val="accent1"/>
              </a:solidFill>
              <a:latin typeface="Times New Roman" panose="02020603050405020304" pitchFamily="18" charset="0"/>
              <a:cs typeface="Times New Roman" panose="02020603050405020304" pitchFamily="18" charset="0"/>
            </a:endParaRPr>
          </a:p>
        </p:txBody>
      </p:sp>
      <p:pic>
        <p:nvPicPr>
          <p:cNvPr id="4" name="Picture 3" descr="A picture containing linedrawing&#10;&#10;Description automatically generated">
            <a:extLst>
              <a:ext uri="{FF2B5EF4-FFF2-40B4-BE49-F238E27FC236}">
                <a16:creationId xmlns:a16="http://schemas.microsoft.com/office/drawing/2014/main" id="{851CF83C-7405-AB81-4792-92D25A737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078" y="75520"/>
            <a:ext cx="3402981" cy="3157520"/>
          </a:xfrm>
          <a:prstGeom prst="rect">
            <a:avLst/>
          </a:prstGeom>
        </p:spPr>
      </p:pic>
      <p:pic>
        <p:nvPicPr>
          <p:cNvPr id="6" name="Picture 5" descr="Diagram&#10;&#10;Description automatically generated">
            <a:extLst>
              <a:ext uri="{FF2B5EF4-FFF2-40B4-BE49-F238E27FC236}">
                <a16:creationId xmlns:a16="http://schemas.microsoft.com/office/drawing/2014/main" id="{776DEB35-17FF-1FAC-98C3-19E44DAEE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294" y="327254"/>
            <a:ext cx="2921190" cy="2990671"/>
          </a:xfrm>
          <a:prstGeom prst="rect">
            <a:avLst/>
          </a:prstGeom>
        </p:spPr>
      </p:pic>
      <p:pic>
        <p:nvPicPr>
          <p:cNvPr id="8" name="Picture 7" descr="A close-up of a bug&#10;&#10;Description automatically generated with medium confidence">
            <a:extLst>
              <a:ext uri="{FF2B5EF4-FFF2-40B4-BE49-F238E27FC236}">
                <a16:creationId xmlns:a16="http://schemas.microsoft.com/office/drawing/2014/main" id="{1C23975B-539C-1145-41BC-8FFA6BB0A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41" y="356646"/>
            <a:ext cx="3206722" cy="2876394"/>
          </a:xfrm>
          <a:prstGeom prst="rect">
            <a:avLst/>
          </a:prstGeom>
        </p:spPr>
      </p:pic>
      <p:pic>
        <p:nvPicPr>
          <p:cNvPr id="10" name="Picture 9" descr="A picture containing sky, slope, line&#10;&#10;Description automatically generated">
            <a:extLst>
              <a:ext uri="{FF2B5EF4-FFF2-40B4-BE49-F238E27FC236}">
                <a16:creationId xmlns:a16="http://schemas.microsoft.com/office/drawing/2014/main" id="{93A6987B-DD1B-B003-EE8E-EDF2583F8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42" y="3429000"/>
            <a:ext cx="3303082" cy="3192239"/>
          </a:xfrm>
          <a:prstGeom prst="rect">
            <a:avLst/>
          </a:prstGeom>
        </p:spPr>
      </p:pic>
      <p:pic>
        <p:nvPicPr>
          <p:cNvPr id="12" name="Picture 11" descr="A picture containing sky, outdoor, line, linedrawing&#10;&#10;Description automatically generated">
            <a:extLst>
              <a:ext uri="{FF2B5EF4-FFF2-40B4-BE49-F238E27FC236}">
                <a16:creationId xmlns:a16="http://schemas.microsoft.com/office/drawing/2014/main" id="{24ACA121-A7B3-70B3-2543-E5F4C296F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5957" y="3331164"/>
            <a:ext cx="3211527" cy="3441951"/>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74D7255-7A1C-3926-3DC9-4B7612AE80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951" y="3209018"/>
            <a:ext cx="3710129" cy="3543873"/>
          </a:xfrm>
          <a:prstGeom prst="rect">
            <a:avLst/>
          </a:prstGeom>
        </p:spPr>
      </p:pic>
      <p:sp>
        <p:nvSpPr>
          <p:cNvPr id="15" name="TextBox 14">
            <a:extLst>
              <a:ext uri="{FF2B5EF4-FFF2-40B4-BE49-F238E27FC236}">
                <a16:creationId xmlns:a16="http://schemas.microsoft.com/office/drawing/2014/main" id="{6A6FBBF0-B670-FA34-CAB1-840D84257021}"/>
              </a:ext>
            </a:extLst>
          </p:cNvPr>
          <p:cNvSpPr txBox="1"/>
          <p:nvPr/>
        </p:nvSpPr>
        <p:spPr>
          <a:xfrm>
            <a:off x="1131233" y="3083255"/>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 Bottom view</a:t>
            </a:r>
          </a:p>
        </p:txBody>
      </p:sp>
      <p:sp>
        <p:nvSpPr>
          <p:cNvPr id="16" name="TextBox 15">
            <a:extLst>
              <a:ext uri="{FF2B5EF4-FFF2-40B4-BE49-F238E27FC236}">
                <a16:creationId xmlns:a16="http://schemas.microsoft.com/office/drawing/2014/main" id="{9124AB4F-BAD1-01E3-34B7-A3EF84991FE1}"/>
              </a:ext>
            </a:extLst>
          </p:cNvPr>
          <p:cNvSpPr txBox="1"/>
          <p:nvPr/>
        </p:nvSpPr>
        <p:spPr>
          <a:xfrm>
            <a:off x="5152571" y="3133259"/>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 Side view</a:t>
            </a:r>
          </a:p>
        </p:txBody>
      </p:sp>
      <p:sp>
        <p:nvSpPr>
          <p:cNvPr id="17" name="TextBox 16">
            <a:extLst>
              <a:ext uri="{FF2B5EF4-FFF2-40B4-BE49-F238E27FC236}">
                <a16:creationId xmlns:a16="http://schemas.microsoft.com/office/drawing/2014/main" id="{3A035D88-5509-38E8-A720-F86FFE4FCEA3}"/>
              </a:ext>
            </a:extLst>
          </p:cNvPr>
          <p:cNvSpPr txBox="1"/>
          <p:nvPr/>
        </p:nvSpPr>
        <p:spPr>
          <a:xfrm>
            <a:off x="9491512" y="3083255"/>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(c) Top view</a:t>
            </a:r>
          </a:p>
        </p:txBody>
      </p:sp>
      <p:sp>
        <p:nvSpPr>
          <p:cNvPr id="18" name="TextBox 17">
            <a:extLst>
              <a:ext uri="{FF2B5EF4-FFF2-40B4-BE49-F238E27FC236}">
                <a16:creationId xmlns:a16="http://schemas.microsoft.com/office/drawing/2014/main" id="{C772AE3A-376D-BF59-E3D7-919F0041D43A}"/>
              </a:ext>
            </a:extLst>
          </p:cNvPr>
          <p:cNvSpPr txBox="1"/>
          <p:nvPr/>
        </p:nvSpPr>
        <p:spPr>
          <a:xfrm>
            <a:off x="1170989" y="6512709"/>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(a) Bottom view</a:t>
            </a:r>
          </a:p>
        </p:txBody>
      </p:sp>
      <p:sp>
        <p:nvSpPr>
          <p:cNvPr id="19" name="TextBox 18">
            <a:extLst>
              <a:ext uri="{FF2B5EF4-FFF2-40B4-BE49-F238E27FC236}">
                <a16:creationId xmlns:a16="http://schemas.microsoft.com/office/drawing/2014/main" id="{B42DBD8D-0BDC-D41C-B482-07E23454E660}"/>
              </a:ext>
            </a:extLst>
          </p:cNvPr>
          <p:cNvSpPr txBox="1"/>
          <p:nvPr/>
        </p:nvSpPr>
        <p:spPr>
          <a:xfrm>
            <a:off x="5312028" y="6530746"/>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(b) Side view</a:t>
            </a:r>
          </a:p>
        </p:txBody>
      </p:sp>
      <p:sp>
        <p:nvSpPr>
          <p:cNvPr id="20" name="TextBox 19">
            <a:extLst>
              <a:ext uri="{FF2B5EF4-FFF2-40B4-BE49-F238E27FC236}">
                <a16:creationId xmlns:a16="http://schemas.microsoft.com/office/drawing/2014/main" id="{3D80F737-1EA3-8812-C2AF-85CFA9EF070D}"/>
              </a:ext>
            </a:extLst>
          </p:cNvPr>
          <p:cNvSpPr txBox="1"/>
          <p:nvPr/>
        </p:nvSpPr>
        <p:spPr>
          <a:xfrm>
            <a:off x="9580964" y="6526514"/>
            <a:ext cx="188685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(c) Top view</a:t>
            </a:r>
          </a:p>
        </p:txBody>
      </p:sp>
      <p:sp>
        <p:nvSpPr>
          <p:cNvPr id="2" name="TextBox 1">
            <a:extLst>
              <a:ext uri="{FF2B5EF4-FFF2-40B4-BE49-F238E27FC236}">
                <a16:creationId xmlns:a16="http://schemas.microsoft.com/office/drawing/2014/main" id="{8A06A39F-5562-E22A-6308-76AD0C79FE8F}"/>
              </a:ext>
            </a:extLst>
          </p:cNvPr>
          <p:cNvSpPr txBox="1"/>
          <p:nvPr/>
        </p:nvSpPr>
        <p:spPr>
          <a:xfrm>
            <a:off x="246744" y="597659"/>
            <a:ext cx="1190171"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Tree 1</a:t>
            </a:r>
          </a:p>
        </p:txBody>
      </p:sp>
      <p:sp>
        <p:nvSpPr>
          <p:cNvPr id="21" name="TextBox 20">
            <a:extLst>
              <a:ext uri="{FF2B5EF4-FFF2-40B4-BE49-F238E27FC236}">
                <a16:creationId xmlns:a16="http://schemas.microsoft.com/office/drawing/2014/main" id="{C58BBC3A-5330-E174-8BE0-2F4C7BB2F2AD}"/>
              </a:ext>
            </a:extLst>
          </p:cNvPr>
          <p:cNvSpPr txBox="1"/>
          <p:nvPr/>
        </p:nvSpPr>
        <p:spPr>
          <a:xfrm>
            <a:off x="246743" y="3550111"/>
            <a:ext cx="1190171" cy="369332"/>
          </a:xfrm>
          <a:prstGeom prst="rect">
            <a:avLst/>
          </a:prstGeom>
          <a:noFill/>
        </p:spPr>
        <p:txBody>
          <a:bodyPr wrap="square" rtlCol="0">
            <a:spAutoFit/>
          </a:bodyPr>
          <a:lstStyle/>
          <a:p>
            <a:r>
              <a:rPr lang="en-CA" dirty="0">
                <a:solidFill>
                  <a:schemeClr val="accent1"/>
                </a:solidFill>
                <a:latin typeface="Times New Roman" panose="02020603050405020304" pitchFamily="18" charset="0"/>
                <a:cs typeface="Times New Roman" panose="02020603050405020304" pitchFamily="18" charset="0"/>
              </a:rPr>
              <a:t>Tree 2</a:t>
            </a:r>
          </a:p>
        </p:txBody>
      </p:sp>
    </p:spTree>
    <p:extLst>
      <p:ext uri="{BB962C8B-B14F-4D97-AF65-F5344CB8AC3E}">
        <p14:creationId xmlns:p14="http://schemas.microsoft.com/office/powerpoint/2010/main" val="401810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DBDAEF60-E83F-6E04-B886-02D35401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10855"/>
            <a:ext cx="3324225" cy="1378976"/>
          </a:xfrm>
          <a:prstGeom prst="rect">
            <a:avLst/>
          </a:prstGeom>
        </p:spPr>
      </p:pic>
      <p:sp>
        <p:nvSpPr>
          <p:cNvPr id="6" name="Rectangle 5">
            <a:extLst>
              <a:ext uri="{FF2B5EF4-FFF2-40B4-BE49-F238E27FC236}">
                <a16:creationId xmlns:a16="http://schemas.microsoft.com/office/drawing/2014/main" id="{95482305-2584-24E7-7A68-56524AEAE6D1}"/>
              </a:ext>
            </a:extLst>
          </p:cNvPr>
          <p:cNvSpPr/>
          <p:nvPr/>
        </p:nvSpPr>
        <p:spPr>
          <a:xfrm>
            <a:off x="6536267" y="807962"/>
            <a:ext cx="653143" cy="691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10" name="Picture 9" descr="Chart, scatter chart&#10;&#10;Description automatically generated">
            <a:extLst>
              <a:ext uri="{FF2B5EF4-FFF2-40B4-BE49-F238E27FC236}">
                <a16:creationId xmlns:a16="http://schemas.microsoft.com/office/drawing/2014/main" id="{43240489-1103-198B-C8FA-CA4C847E5B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48" y="677913"/>
            <a:ext cx="6576180" cy="5831442"/>
          </a:xfrm>
          <a:prstGeom prst="rect">
            <a:avLst/>
          </a:prstGeom>
        </p:spPr>
      </p:pic>
      <p:sp>
        <p:nvSpPr>
          <p:cNvPr id="2" name="Rectangle 1">
            <a:extLst>
              <a:ext uri="{FF2B5EF4-FFF2-40B4-BE49-F238E27FC236}">
                <a16:creationId xmlns:a16="http://schemas.microsoft.com/office/drawing/2014/main" id="{B145A4CA-6177-BC20-EEA4-06C4A30B2C8E}"/>
              </a:ext>
            </a:extLst>
          </p:cNvPr>
          <p:cNvSpPr/>
          <p:nvPr/>
        </p:nvSpPr>
        <p:spPr>
          <a:xfrm>
            <a:off x="3446538" y="3615594"/>
            <a:ext cx="3217334" cy="30238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TextBox 11">
            <a:extLst>
              <a:ext uri="{FF2B5EF4-FFF2-40B4-BE49-F238E27FC236}">
                <a16:creationId xmlns:a16="http://schemas.microsoft.com/office/drawing/2014/main" id="{1E8C9B26-DC7C-517F-7A8A-DCDE8515CBFF}"/>
              </a:ext>
            </a:extLst>
          </p:cNvPr>
          <p:cNvSpPr txBox="1"/>
          <p:nvPr/>
        </p:nvSpPr>
        <p:spPr>
          <a:xfrm>
            <a:off x="3512458" y="3500083"/>
            <a:ext cx="3778552" cy="2862322"/>
          </a:xfrm>
          <a:prstGeom prst="rect">
            <a:avLst/>
          </a:prstGeom>
          <a:noFill/>
        </p:spPr>
        <p:txBody>
          <a:bodyPr wrap="square" rtlCol="0">
            <a:spAutoFit/>
          </a:bodyPr>
          <a:lstStyle/>
          <a:p>
            <a:r>
              <a:rPr lang="en-US" sz="1800" kern="100" dirty="0">
                <a:effectLst/>
                <a:latin typeface="Times New Roman" panose="02020603050405020304" pitchFamily="18" charset="0"/>
                <a:ea typeface="等线" panose="02010600030101010101" pitchFamily="2" charset="-122"/>
              </a:rPr>
              <a:t>DAB, diameter above the buttress;</a:t>
            </a:r>
          </a:p>
          <a:p>
            <a:endParaRPr lang="en-US" sz="1800" kern="100" dirty="0">
              <a:effectLst/>
              <a:latin typeface="Times New Roman" panose="02020603050405020304" pitchFamily="18" charset="0"/>
              <a:ea typeface="等线" panose="02010600030101010101" pitchFamily="2" charset="-122"/>
            </a:endParaRPr>
          </a:p>
          <a:p>
            <a:r>
              <a:rPr lang="en-US" sz="1800" kern="100" dirty="0">
                <a:effectLst/>
                <a:latin typeface="Times New Roman" panose="02020603050405020304" pitchFamily="18" charset="0"/>
                <a:ea typeface="等线" panose="02010600030101010101" pitchFamily="2" charset="-122"/>
              </a:rPr>
              <a:t>D</a:t>
            </a:r>
            <a:r>
              <a:rPr lang="en-US" sz="1800" kern="100" baseline="-25000" dirty="0">
                <a:effectLst/>
                <a:latin typeface="Times New Roman" panose="02020603050405020304" pitchFamily="18" charset="0"/>
                <a:ea typeface="等线" panose="02010600030101010101" pitchFamily="2" charset="-122"/>
              </a:rPr>
              <a:t>area130</a:t>
            </a:r>
            <a:r>
              <a:rPr lang="en-US" sz="1800" kern="100" dirty="0">
                <a:effectLst/>
                <a:latin typeface="Times New Roman" panose="02020603050405020304" pitchFamily="18" charset="0"/>
                <a:ea typeface="等线" panose="02010600030101010101" pitchFamily="2" charset="-122"/>
              </a:rPr>
              <a:t>, the diameter at the breast height (1.3 m) that assumes a circle disc with the same area as basal area; </a:t>
            </a:r>
          </a:p>
          <a:p>
            <a:endParaRPr lang="en-US" sz="1800" kern="100" dirty="0">
              <a:effectLst/>
              <a:latin typeface="Times New Roman" panose="02020603050405020304" pitchFamily="18" charset="0"/>
              <a:ea typeface="等线" panose="02010600030101010101" pitchFamily="2" charset="-122"/>
            </a:endParaRPr>
          </a:p>
          <a:p>
            <a:r>
              <a:rPr lang="en-US" sz="1800" kern="100" dirty="0">
                <a:effectLst/>
                <a:latin typeface="Times New Roman" panose="02020603050405020304" pitchFamily="18" charset="0"/>
                <a:ea typeface="等线" panose="02010600030101010101" pitchFamily="2" charset="-122"/>
              </a:rPr>
              <a:t>D</a:t>
            </a:r>
            <a:r>
              <a:rPr lang="en-US" sz="1800" kern="100" baseline="-25000" dirty="0">
                <a:effectLst/>
                <a:latin typeface="Times New Roman" panose="02020603050405020304" pitchFamily="18" charset="0"/>
                <a:ea typeface="等线" panose="02010600030101010101" pitchFamily="2" charset="-122"/>
              </a:rPr>
              <a:t>convex130</a:t>
            </a:r>
            <a:r>
              <a:rPr lang="en-US" sz="1800" kern="100" dirty="0">
                <a:effectLst/>
                <a:latin typeface="Times New Roman" panose="02020603050405020304" pitchFamily="18" charset="0"/>
                <a:ea typeface="等线" panose="02010600030101010101" pitchFamily="2" charset="-122"/>
              </a:rPr>
              <a:t>, the diameter that assumes a circle disc calculated from the same perimeter as the perimeter of the convex hull at the breast height.</a:t>
            </a:r>
            <a:endParaRPr lang="en-CA" sz="1800" kern="100" dirty="0">
              <a:effectLst/>
              <a:latin typeface="Times New Roman" panose="02020603050405020304" pitchFamily="18" charset="0"/>
              <a:ea typeface="等线" panose="02010600030101010101" pitchFamily="2" charset="-122"/>
            </a:endParaRPr>
          </a:p>
        </p:txBody>
      </p:sp>
      <p:sp>
        <p:nvSpPr>
          <p:cNvPr id="13" name="TextBox 12">
            <a:extLst>
              <a:ext uri="{FF2B5EF4-FFF2-40B4-BE49-F238E27FC236}">
                <a16:creationId xmlns:a16="http://schemas.microsoft.com/office/drawing/2014/main" id="{7A23721C-4099-5D94-1C13-1069F8BC6B48}"/>
              </a:ext>
            </a:extLst>
          </p:cNvPr>
          <p:cNvSpPr txBox="1"/>
          <p:nvPr/>
        </p:nvSpPr>
        <p:spPr>
          <a:xfrm>
            <a:off x="7300686" y="2549676"/>
            <a:ext cx="4891314"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Table 2. Model performance on validation data.</a:t>
            </a:r>
          </a:p>
        </p:txBody>
      </p:sp>
      <p:graphicFrame>
        <p:nvGraphicFramePr>
          <p:cNvPr id="14" name="Table 14">
            <a:extLst>
              <a:ext uri="{FF2B5EF4-FFF2-40B4-BE49-F238E27FC236}">
                <a16:creationId xmlns:a16="http://schemas.microsoft.com/office/drawing/2014/main" id="{6C88AB3B-6A16-11B8-B491-28B5CA64B56B}"/>
              </a:ext>
            </a:extLst>
          </p:cNvPr>
          <p:cNvGraphicFramePr>
            <a:graphicFrameLocks noGrp="1"/>
          </p:cNvGraphicFramePr>
          <p:nvPr>
            <p:extLst>
              <p:ext uri="{D42A27DB-BD31-4B8C-83A1-F6EECF244321}">
                <p14:modId xmlns:p14="http://schemas.microsoft.com/office/powerpoint/2010/main" val="3184014023"/>
              </p:ext>
            </p:extLst>
          </p:nvPr>
        </p:nvGraphicFramePr>
        <p:xfrm>
          <a:off x="7499048" y="3041777"/>
          <a:ext cx="4399644" cy="1629048"/>
        </p:xfrm>
        <a:graphic>
          <a:graphicData uri="http://schemas.openxmlformats.org/drawingml/2006/table">
            <a:tbl>
              <a:tblPr firstRow="1" bandRow="1">
                <a:tableStyleId>{2D5ABB26-0587-4C30-8999-92F81FD0307C}</a:tableStyleId>
              </a:tblPr>
              <a:tblGrid>
                <a:gridCol w="2181982">
                  <a:extLst>
                    <a:ext uri="{9D8B030D-6E8A-4147-A177-3AD203B41FA5}">
                      <a16:colId xmlns:a16="http://schemas.microsoft.com/office/drawing/2014/main" val="3476751303"/>
                    </a:ext>
                  </a:extLst>
                </a:gridCol>
                <a:gridCol w="2217662">
                  <a:extLst>
                    <a:ext uri="{9D8B030D-6E8A-4147-A177-3AD203B41FA5}">
                      <a16:colId xmlns:a16="http://schemas.microsoft.com/office/drawing/2014/main" val="78879741"/>
                    </a:ext>
                  </a:extLst>
                </a:gridCol>
              </a:tblGrid>
              <a:tr h="407262">
                <a:tc>
                  <a:txBody>
                    <a:bodyPr/>
                    <a:lstStyle/>
                    <a:p>
                      <a:pPr algn="ctr"/>
                      <a:r>
                        <a:rPr lang="en-CA" dirty="0">
                          <a:latin typeface="Times New Roman" panose="02020603050405020304" pitchFamily="18" charset="0"/>
                          <a:cs typeface="Times New Roman" panose="02020603050405020304" pitchFamily="18" charset="0"/>
                        </a:rPr>
                        <a:t>Model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RRMSE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137763"/>
                  </a:ext>
                </a:extLst>
              </a:tr>
              <a:tr h="407262">
                <a:tc>
                  <a:txBody>
                    <a:bodyPr/>
                    <a:lstStyle/>
                    <a:p>
                      <a:pPr algn="ctr"/>
                      <a:r>
                        <a:rPr lang="en-CA" dirty="0">
                          <a:latin typeface="Times New Roman" panose="02020603050405020304" pitchFamily="18" charset="0"/>
                          <a:cs typeface="Times New Roman" panose="02020603050405020304" pitchFamily="18" charset="0"/>
                        </a:rPr>
                        <a:t>DAB</a:t>
                      </a:r>
                    </a:p>
                  </a:txBody>
                  <a:tcPr>
                    <a:lnT w="12700" cap="flat" cmpd="sng" algn="ctr">
                      <a:solidFill>
                        <a:schemeClr val="tx1"/>
                      </a:solidFill>
                      <a:prstDash val="solid"/>
                      <a:round/>
                      <a:headEnd type="none" w="med" len="med"/>
                      <a:tailEnd type="none" w="med" len="med"/>
                    </a:lnT>
                  </a:tcPr>
                </a:tc>
                <a:tc>
                  <a:txBody>
                    <a:bodyPr/>
                    <a:lstStyle/>
                    <a:p>
                      <a:pPr algn="ctr"/>
                      <a:r>
                        <a:rPr lang="en-CA" dirty="0">
                          <a:latin typeface="Times New Roman" panose="02020603050405020304" pitchFamily="18" charset="0"/>
                          <a:cs typeface="Times New Roman" panose="02020603050405020304" pitchFamily="18" charset="0"/>
                        </a:rPr>
                        <a:t>0.23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92465968"/>
                  </a:ext>
                </a:extLst>
              </a:tr>
              <a:tr h="407262">
                <a:tc>
                  <a:txBody>
                    <a:bodyPr/>
                    <a:lstStyle/>
                    <a:p>
                      <a:pPr algn="ctr"/>
                      <a:r>
                        <a:rPr lang="en-CA" dirty="0">
                          <a:latin typeface="Times New Roman" panose="02020603050405020304" pitchFamily="18" charset="0"/>
                          <a:cs typeface="Times New Roman" panose="02020603050405020304" pitchFamily="18" charset="0"/>
                        </a:rPr>
                        <a:t>Darea130</a:t>
                      </a:r>
                    </a:p>
                  </a:txBody>
                  <a:tcPr/>
                </a:tc>
                <a:tc>
                  <a:txBody>
                    <a:bodyPr/>
                    <a:lstStyle/>
                    <a:p>
                      <a:pPr algn="ctr"/>
                      <a:r>
                        <a:rPr lang="en-CA" dirty="0">
                          <a:latin typeface="Times New Roman" panose="02020603050405020304" pitchFamily="18" charset="0"/>
                          <a:cs typeface="Times New Roman" panose="02020603050405020304" pitchFamily="18" charset="0"/>
                        </a:rPr>
                        <a:t>0.21</a:t>
                      </a:r>
                    </a:p>
                  </a:txBody>
                  <a:tcPr/>
                </a:tc>
                <a:extLst>
                  <a:ext uri="{0D108BD9-81ED-4DB2-BD59-A6C34878D82A}">
                    <a16:rowId xmlns:a16="http://schemas.microsoft.com/office/drawing/2014/main" val="4037973982"/>
                  </a:ext>
                </a:extLst>
              </a:tr>
              <a:tr h="407262">
                <a:tc>
                  <a:txBody>
                    <a:bodyPr/>
                    <a:lstStyle/>
                    <a:p>
                      <a:pPr algn="ctr"/>
                      <a:r>
                        <a:rPr lang="en-CA" dirty="0">
                          <a:latin typeface="Times New Roman" panose="02020603050405020304" pitchFamily="18" charset="0"/>
                          <a:cs typeface="Times New Roman" panose="02020603050405020304" pitchFamily="18" charset="0"/>
                        </a:rPr>
                        <a:t>Dcovex130</a:t>
                      </a:r>
                    </a:p>
                  </a:txBody>
                  <a:tcPr>
                    <a:lnB w="12700" cap="flat" cmpd="sng" algn="ctr">
                      <a:solidFill>
                        <a:schemeClr val="tx1"/>
                      </a:solidFill>
                      <a:prstDash val="solid"/>
                      <a:round/>
                      <a:headEnd type="none" w="med" len="med"/>
                      <a:tailEnd type="none" w="med" len="med"/>
                    </a:lnB>
                  </a:tcPr>
                </a:tc>
                <a:tc>
                  <a:txBody>
                    <a:bodyPr/>
                    <a:lstStyle/>
                    <a:p>
                      <a:pPr algn="ctr"/>
                      <a:r>
                        <a:rPr lang="en-CA" dirty="0">
                          <a:latin typeface="Times New Roman" panose="02020603050405020304" pitchFamily="18" charset="0"/>
                          <a:cs typeface="Times New Roman" panose="02020603050405020304" pitchFamily="18" charset="0"/>
                        </a:rPr>
                        <a:t>0.74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84043"/>
                  </a:ext>
                </a:extLst>
              </a:tr>
            </a:tbl>
          </a:graphicData>
        </a:graphic>
      </p:graphicFrame>
      <p:sp>
        <p:nvSpPr>
          <p:cNvPr id="15" name="TextBox 14">
            <a:extLst>
              <a:ext uri="{FF2B5EF4-FFF2-40B4-BE49-F238E27FC236}">
                <a16:creationId xmlns:a16="http://schemas.microsoft.com/office/drawing/2014/main" id="{415310BD-30CE-2901-A4C7-681F22719AF8}"/>
              </a:ext>
            </a:extLst>
          </p:cNvPr>
          <p:cNvSpPr txBox="1"/>
          <p:nvPr/>
        </p:nvSpPr>
        <p:spPr>
          <a:xfrm>
            <a:off x="236462" y="69298"/>
            <a:ext cx="6420152" cy="461665"/>
          </a:xfrm>
          <a:prstGeom prst="rect">
            <a:avLst/>
          </a:prstGeom>
          <a:noFill/>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Allometric models</a:t>
            </a:r>
            <a:endParaRPr lang="en-CA" sz="2400" dirty="0">
              <a:solidFill>
                <a:schemeClr val="accent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144CA60-F4A6-E5EF-1DBD-53A0B7A5D1C2}"/>
              </a:ext>
            </a:extLst>
          </p:cNvPr>
          <p:cNvSpPr txBox="1"/>
          <p:nvPr/>
        </p:nvSpPr>
        <p:spPr>
          <a:xfrm>
            <a:off x="7948990" y="5955695"/>
            <a:ext cx="3870477" cy="369332"/>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RRMSE = RMSE/MEAN</a:t>
            </a:r>
          </a:p>
        </p:txBody>
      </p:sp>
    </p:spTree>
    <p:extLst>
      <p:ext uri="{BB962C8B-B14F-4D97-AF65-F5344CB8AC3E}">
        <p14:creationId xmlns:p14="http://schemas.microsoft.com/office/powerpoint/2010/main" val="580847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681</Words>
  <Application>Microsoft Office PowerPoint</Application>
  <PresentationFormat>Widescreen</PresentationFormat>
  <Paragraphs>130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HAN</dc:creator>
  <cp:lastModifiedBy>TAO HAN</cp:lastModifiedBy>
  <cp:revision>25</cp:revision>
  <dcterms:created xsi:type="dcterms:W3CDTF">2022-05-10T08:17:11Z</dcterms:created>
  <dcterms:modified xsi:type="dcterms:W3CDTF">2022-05-23T12:10:50Z</dcterms:modified>
</cp:coreProperties>
</file>