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4" r:id="rId4"/>
    <p:sldId id="260" r:id="rId5"/>
    <p:sldId id="265" r:id="rId6"/>
    <p:sldId id="263" r:id="rId7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CC"/>
    <a:srgbClr val="FF99CC"/>
    <a:srgbClr val="FFCC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3" autoAdjust="0"/>
    <p:restoredTop sz="94660"/>
  </p:normalViewPr>
  <p:slideViewPr>
    <p:cSldViewPr snapToGrid="0">
      <p:cViewPr>
        <p:scale>
          <a:sx n="100" d="100"/>
          <a:sy n="100" d="100"/>
        </p:scale>
        <p:origin x="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6DE808A-E48B-45AA-9246-FFE167C6EFA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AF5EC52-5DD6-490E-8732-ECA30DE0A6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41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AC458-1B89-437C-BAD7-DA22ABBC017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0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AC458-1B89-437C-BAD7-DA22ABBC01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76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AC458-1B89-437C-BAD7-DA22ABBC01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18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AC458-1B89-437C-BAD7-DA22ABBC01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92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8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76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31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3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51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59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09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37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58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06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38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098EF-68A5-4AD6-A845-2DEC4DFCA67D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97C5-04C8-4318-86C6-03FBDEA512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6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0"/>
            <a:ext cx="12192000" cy="15981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1" name="Grafik 10" descr="Logo – Leibniz Universität Hannover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33233" r="10986" b="33863"/>
          <a:stretch/>
        </p:blipFill>
        <p:spPr bwMode="auto">
          <a:xfrm>
            <a:off x="10454054" y="736405"/>
            <a:ext cx="1713082" cy="485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hteck 3"/>
          <p:cNvSpPr/>
          <p:nvPr/>
        </p:nvSpPr>
        <p:spPr>
          <a:xfrm>
            <a:off x="-1" y="1311526"/>
            <a:ext cx="12178171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95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de-DE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</a:t>
            </a:r>
            <a:r>
              <a:rPr lang="de-DE" sz="9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DE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9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</a:t>
            </a:r>
            <a:r>
              <a:rPr lang="de-DE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Science, Leibniz Universität Hannover </a:t>
            </a:r>
            <a:r>
              <a:rPr lang="en-US" sz="95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Soil Science and Soil Conservation, Justus Liebig </a:t>
            </a:r>
            <a:r>
              <a:rPr lang="en-US" sz="9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Universität</a:t>
            </a:r>
            <a:r>
              <a:rPr lang="en-US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Giessen</a:t>
            </a:r>
            <a:r>
              <a:rPr lang="de-DE" sz="9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95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9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 </a:t>
            </a:r>
            <a:r>
              <a:rPr lang="en-US" sz="9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and Soil Protection, Martin Luther University </a:t>
            </a:r>
            <a:r>
              <a:rPr lang="en-US" sz="9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Halle-Wittenberg 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64127" y="267909"/>
            <a:ext cx="9480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Freeze-thaw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 shape building units for soil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microaggregate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formation: Experiments with mineral and organic model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" y="1065552"/>
            <a:ext cx="10124302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Stefan 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Dultz</a:t>
            </a:r>
            <a:r>
              <a:rPr lang="de-DE" sz="12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1,*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Myriam Speth</a:t>
            </a:r>
            <a:r>
              <a:rPr lang="de-DE" sz="12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1,2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Alexander Fechner</a:t>
            </a:r>
            <a:r>
              <a:rPr lang="de-DE" sz="1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Klaus Kaiser</a:t>
            </a:r>
            <a:r>
              <a:rPr lang="de-DE" sz="12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 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Mikutta</a:t>
            </a:r>
            <a:r>
              <a:rPr lang="de-DE" sz="12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de-DE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Georg Guggenberger</a:t>
            </a:r>
            <a:r>
              <a:rPr lang="de-DE" sz="1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de-DE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0"/>
          <a:stretch/>
        </p:blipFill>
        <p:spPr>
          <a:xfrm>
            <a:off x="11055014" y="14523"/>
            <a:ext cx="1104748" cy="696621"/>
          </a:xfrm>
          <a:prstGeom prst="rect">
            <a:avLst/>
          </a:prstGeom>
        </p:spPr>
      </p:pic>
      <p:sp>
        <p:nvSpPr>
          <p:cNvPr id="19" name="Fußzeilenplatzhalter 6"/>
          <p:cNvSpPr txBox="1">
            <a:spLocks/>
          </p:cNvSpPr>
          <p:nvPr/>
        </p:nvSpPr>
        <p:spPr>
          <a:xfrm>
            <a:off x="-85591" y="-114018"/>
            <a:ext cx="1119112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General Assembly,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SSS8.7: Co-Evolution of structure and function in soil: Exploration, evidence, concepts and theories from particle interfaces and </a:t>
            </a:r>
            <a:r>
              <a:rPr lang="en-US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microaggregates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US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pedon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</a:t>
            </a:r>
            <a:endParaRPr lang="de-DE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784" y="191016"/>
            <a:ext cx="545389" cy="545389"/>
          </a:xfrm>
          <a:prstGeom prst="rect">
            <a:avLst/>
          </a:prstGeom>
        </p:spPr>
      </p:pic>
      <p:sp>
        <p:nvSpPr>
          <p:cNvPr id="158" name="Rechteck 157"/>
          <p:cNvSpPr/>
          <p:nvPr/>
        </p:nvSpPr>
        <p:spPr>
          <a:xfrm>
            <a:off x="8716642" y="1137047"/>
            <a:ext cx="1627673" cy="22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de-DE" sz="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dultz@ifbk.uni-hannover.de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1" name="Grafik 16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8" y="301903"/>
            <a:ext cx="728165" cy="676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12"/>
          <p:cNvSpPr txBox="1"/>
          <p:nvPr/>
        </p:nvSpPr>
        <p:spPr>
          <a:xfrm>
            <a:off x="40658" y="1658601"/>
            <a:ext cx="4884343" cy="51592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10" name="Textfeld 12">
            <a:extLst>
              <a:ext uri="{FF2B5EF4-FFF2-40B4-BE49-F238E27FC236}">
                <a16:creationId xmlns="" xmlns:a16="http://schemas.microsoft.com/office/drawing/2014/main" id="{38BF0017-9940-48A5-82FD-B468C99A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81" y="5873781"/>
            <a:ext cx="4461296" cy="8002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de-DE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on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microaggregates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Rechteck 310"/>
          <p:cNvSpPr/>
          <p:nvPr/>
        </p:nvSpPr>
        <p:spPr>
          <a:xfrm>
            <a:off x="3123986" y="5434456"/>
            <a:ext cx="1801015" cy="23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800" dirty="0" smtClean="0">
                <a:latin typeface="Arial" panose="020B0604020202020204" pitchFamily="34" charset="0"/>
                <a:ea typeface="Arial" panose="020B0604020202020204" pitchFamily="34" charset="0"/>
              </a:rPr>
              <a:t>Source: </a:t>
            </a:r>
            <a:r>
              <a:rPr lang="de-DE" sz="800" dirty="0">
                <a:latin typeface="Arial" panose="020B0604020202020204" pitchFamily="34" charset="0"/>
                <a:ea typeface="Arial" panose="020B0604020202020204" pitchFamily="34" charset="0"/>
              </a:rPr>
              <a:t>Robert </a:t>
            </a:r>
            <a:r>
              <a:rPr lang="de-DE" sz="800" dirty="0" err="1" smtClean="0">
                <a:latin typeface="Arial" panose="020B0604020202020204" pitchFamily="34" charset="0"/>
                <a:ea typeface="Arial" panose="020B0604020202020204" pitchFamily="34" charset="0"/>
              </a:rPr>
              <a:t>Mikutta</a:t>
            </a:r>
            <a:endParaRPr lang="de-DE" sz="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12" name="Grafik 311"/>
          <p:cNvPicPr>
            <a:picLocks noChangeAspect="1"/>
          </p:cNvPicPr>
          <p:nvPr/>
        </p:nvPicPr>
        <p:blipFill rotWithShape="1">
          <a:blip r:embed="rId7"/>
          <a:srcRect l="16013" t="18018" r="41486" b="18919"/>
          <a:stretch/>
        </p:blipFill>
        <p:spPr>
          <a:xfrm>
            <a:off x="936463" y="2525710"/>
            <a:ext cx="3557379" cy="2969196"/>
          </a:xfrm>
          <a:prstGeom prst="rect">
            <a:avLst/>
          </a:prstGeom>
        </p:spPr>
      </p:pic>
      <p:sp>
        <p:nvSpPr>
          <p:cNvPr id="313" name="Rechteck 312"/>
          <p:cNvSpPr/>
          <p:nvPr/>
        </p:nvSpPr>
        <p:spPr>
          <a:xfrm>
            <a:off x="70125" y="1696655"/>
            <a:ext cx="4600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Hierarchic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structure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soil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microaggregates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998800" y="1658602"/>
            <a:ext cx="7096030" cy="51592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14" name="Rechteck 313"/>
          <p:cNvSpPr/>
          <p:nvPr/>
        </p:nvSpPr>
        <p:spPr>
          <a:xfrm>
            <a:off x="5219700" y="2046852"/>
            <a:ext cx="3715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SEM-image of a cross-section 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 intruded with a molten alloy </a:t>
            </a:r>
          </a:p>
          <a:p>
            <a:endParaRPr lang="de-DE" sz="1600" dirty="0">
              <a:solidFill>
                <a:srgbClr val="002060"/>
              </a:solidFill>
              <a:latin typeface="Rotis Sans Serif Std" panose="020B0503030202020304"/>
            </a:endParaRPr>
          </a:p>
        </p:txBody>
      </p:sp>
      <p:sp>
        <p:nvSpPr>
          <p:cNvPr id="315" name="Titel 1"/>
          <p:cNvSpPr txBox="1">
            <a:spLocks/>
          </p:cNvSpPr>
          <p:nvPr/>
        </p:nvSpPr>
        <p:spPr>
          <a:xfrm>
            <a:off x="4776857" y="1706692"/>
            <a:ext cx="7596927" cy="3099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high </a:t>
            </a:r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shares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plate-shaped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 in SMA 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Scheyern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Bavaria)</a:t>
            </a:r>
            <a:endPara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6" name="Grafik 3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06" y="2525708"/>
            <a:ext cx="3459767" cy="2767814"/>
          </a:xfrm>
          <a:prstGeom prst="rect">
            <a:avLst/>
          </a:prstGeom>
        </p:spPr>
      </p:pic>
      <p:sp>
        <p:nvSpPr>
          <p:cNvPr id="318" name="Rechteck 317"/>
          <p:cNvSpPr/>
          <p:nvPr/>
        </p:nvSpPr>
        <p:spPr>
          <a:xfrm>
            <a:off x="8890678" y="2049510"/>
            <a:ext cx="32041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lectron probe micro analysis</a:t>
            </a:r>
          </a:p>
          <a:p>
            <a:pPr algn="ctr"/>
            <a:r>
              <a:rPr lang="en-US" sz="12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K-mapping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polished cross-section of SMA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9" name="Grafik 318"/>
          <p:cNvPicPr>
            <a:picLocks noChangeAspect="1"/>
          </p:cNvPicPr>
          <p:nvPr/>
        </p:nvPicPr>
        <p:blipFill rotWithShape="1">
          <a:blip r:embed="rId9"/>
          <a:srcRect l="44881" t="22001" r="27163" b="29001"/>
          <a:stretch/>
        </p:blipFill>
        <p:spPr>
          <a:xfrm>
            <a:off x="9100650" y="2548532"/>
            <a:ext cx="2784205" cy="2744990"/>
          </a:xfrm>
          <a:prstGeom prst="rect">
            <a:avLst/>
          </a:prstGeom>
        </p:spPr>
      </p:pic>
      <p:sp>
        <p:nvSpPr>
          <p:cNvPr id="320" name="Textfeld 12">
            <a:extLst>
              <a:ext uri="{FF2B5EF4-FFF2-40B4-BE49-F238E27FC236}">
                <a16:creationId xmlns="" xmlns:a16="http://schemas.microsoft.com/office/drawing/2014/main" id="{38BF0017-9940-48A5-82FD-B468C99A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360" y="5518458"/>
            <a:ext cx="6625396" cy="1231106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de-DE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repeated freeze-thaw cycles induce formation of platy-shaped building units in temperate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soils?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Role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nature of soil compound, solution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chemistry and the number of freeze-thaw cycles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size, shape, and stability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Rechteck 320"/>
          <p:cNvSpPr/>
          <p:nvPr/>
        </p:nvSpPr>
        <p:spPr>
          <a:xfrm rot="16200000">
            <a:off x="11316838" y="4762126"/>
            <a:ext cx="832877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Source: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Eva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Lehndorff</a:t>
            </a:r>
            <a:endParaRPr lang="de-DE" sz="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Pfeil nach unten 14"/>
          <p:cNvSpPr/>
          <p:nvPr/>
        </p:nvSpPr>
        <p:spPr>
          <a:xfrm rot="17890727" flipH="1">
            <a:off x="1533732" y="2396918"/>
            <a:ext cx="167074" cy="767092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1617401">
            <a:off x="115096" y="2236445"/>
            <a:ext cx="161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de-DE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8691965" y="1380999"/>
            <a:ext cx="115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´_____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1 cm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6552" y="536943"/>
            <a:ext cx="7472116" cy="440417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634490" y="543646"/>
            <a:ext cx="4276269" cy="232337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164218" y="1026835"/>
            <a:ext cx="7175755" cy="2617876"/>
            <a:chOff x="237260" y="784041"/>
            <a:chExt cx="6159576" cy="2258005"/>
          </a:xfrm>
        </p:grpSpPr>
        <p:pic>
          <p:nvPicPr>
            <p:cNvPr id="49" name="Grafik 48">
              <a:extLst>
                <a:ext uri="{FF2B5EF4-FFF2-40B4-BE49-F238E27FC236}">
                  <a16:creationId xmlns="" xmlns:a16="http://schemas.microsoft.com/office/drawing/2014/main" id="{6851F46B-749C-405A-9DB9-B26AD89BD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" t="9195" r="72972" b="56653"/>
            <a:stretch/>
          </p:blipFill>
          <p:spPr>
            <a:xfrm>
              <a:off x="2511114" y="847526"/>
              <a:ext cx="1611588" cy="213413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50" name="Grafik 49"/>
            <p:cNvPicPr>
              <a:picLocks noChangeAspect="1"/>
            </p:cNvPicPr>
            <p:nvPr/>
          </p:nvPicPr>
          <p:blipFill rotWithShape="1">
            <a:blip r:embed="rId4"/>
            <a:srcRect l="24765" t="16216" r="48733" b="36129"/>
            <a:stretch/>
          </p:blipFill>
          <p:spPr>
            <a:xfrm>
              <a:off x="237260" y="784041"/>
              <a:ext cx="2232358" cy="2258005"/>
            </a:xfrm>
            <a:prstGeom prst="rect">
              <a:avLst/>
            </a:prstGeom>
          </p:spPr>
        </p:pic>
        <p:pic>
          <p:nvPicPr>
            <p:cNvPr id="51" name="Grafik 50"/>
            <p:cNvPicPr>
              <a:picLocks noChangeAspect="1"/>
            </p:cNvPicPr>
            <p:nvPr/>
          </p:nvPicPr>
          <p:blipFill rotWithShape="1">
            <a:blip r:embed="rId4"/>
            <a:srcRect l="53221" t="16216" r="20000" b="36129"/>
            <a:stretch/>
          </p:blipFill>
          <p:spPr>
            <a:xfrm>
              <a:off x="4158982" y="784041"/>
              <a:ext cx="2237854" cy="2240108"/>
            </a:xfrm>
            <a:prstGeom prst="rect">
              <a:avLst/>
            </a:prstGeom>
          </p:spPr>
        </p:pic>
      </p:grpSp>
      <p:sp>
        <p:nvSpPr>
          <p:cNvPr id="52" name="Titel 1"/>
          <p:cNvSpPr txBox="1">
            <a:spLocks/>
          </p:cNvSpPr>
          <p:nvPr/>
        </p:nvSpPr>
        <p:spPr>
          <a:xfrm>
            <a:off x="164218" y="618581"/>
            <a:ext cx="6463201" cy="343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400" b="1" dirty="0" smtClean="0">
                <a:solidFill>
                  <a:srgbClr val="002060"/>
                </a:solidFill>
                <a:latin typeface="+mn-lt"/>
              </a:rPr>
              <a:t>The </a:t>
            </a:r>
            <a:r>
              <a:rPr lang="de-DE" sz="2400" b="1" dirty="0" err="1" smtClean="0">
                <a:solidFill>
                  <a:srgbClr val="002060"/>
                </a:solidFill>
                <a:latin typeface="+mn-lt"/>
              </a:rPr>
              <a:t>freeze</a:t>
            </a:r>
            <a:r>
              <a:rPr lang="de-DE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  <a:latin typeface="+mn-lt"/>
              </a:rPr>
              <a:t>concentration</a:t>
            </a:r>
            <a:r>
              <a:rPr lang="de-DE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400" b="1" dirty="0" err="1" smtClean="0">
                <a:solidFill>
                  <a:srgbClr val="002060"/>
                </a:solidFill>
                <a:latin typeface="+mn-lt"/>
              </a:rPr>
              <a:t>effect</a:t>
            </a:r>
            <a:r>
              <a:rPr lang="de-DE" sz="2400" b="1" dirty="0" smtClean="0">
                <a:solidFill>
                  <a:srgbClr val="002060"/>
                </a:solidFill>
                <a:latin typeface="+mn-lt"/>
              </a:rPr>
              <a:t> in </a:t>
            </a:r>
            <a:r>
              <a:rPr lang="de-DE" sz="2400" b="1" dirty="0" err="1" smtClean="0">
                <a:solidFill>
                  <a:srgbClr val="002060"/>
                </a:solidFill>
                <a:latin typeface="+mn-lt"/>
              </a:rPr>
              <a:t>suspensions</a:t>
            </a:r>
            <a:endParaRPr lang="de-DE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3" name="Textfeld 12">
            <a:extLst>
              <a:ext uri="{FF2B5EF4-FFF2-40B4-BE49-F238E27FC236}">
                <a16:creationId xmlns="" xmlns:a16="http://schemas.microsoft.com/office/drawing/2014/main" id="{38BF0017-9940-48A5-82FD-B468C99A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909" y="615371"/>
            <a:ext cx="427769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de-DE" sz="1600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DE" sz="16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sz="16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Illite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goethite,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montmorillonite, cell mass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tannin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600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de-DE" sz="16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sz="1600" b="1" i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0.005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10 g L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electrolyte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experiments in centrifuge tubes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freezing delayed, 0°C after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up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20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freeze &amp; thaw cycles</a:t>
            </a:r>
            <a:endParaRPr lang="de-DE" sz="1400" dirty="0">
              <a:latin typeface="Rotis Sans Serif Std" panose="020B0503030202020304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273336" y="3648647"/>
            <a:ext cx="738160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after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hexagonal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rejects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aqueous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concentrated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liquid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expansion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ice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presses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fine particles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together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plates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fibers are formed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two- and three-grain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boundaries, respectively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0" y="0"/>
            <a:ext cx="121920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-7038" y="-26842"/>
            <a:ext cx="10669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Freeze-thaw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cycles shape building units for soil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microaggregate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 formation: Experiments with mineral and organic model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substances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Rotis Sans Serif Std" panose="020B05030302020203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518078" y="3510389"/>
            <a:ext cx="3392681" cy="286145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/>
          <a:srcRect l="36419" t="7327" r="36419" b="6546"/>
          <a:stretch/>
        </p:blipFill>
        <p:spPr>
          <a:xfrm>
            <a:off x="10105691" y="3649528"/>
            <a:ext cx="1656518" cy="2636971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0798768" y="5701724"/>
            <a:ext cx="115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____</a:t>
            </a:r>
            <a:endParaRPr lang="de-DE" dirty="0" smtClean="0">
              <a:solidFill>
                <a:schemeClr val="bg1"/>
              </a:solidFill>
            </a:endParaRP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1 cm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588659" y="3624752"/>
            <a:ext cx="1438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de-DE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de-DE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upon </a:t>
            </a:r>
            <a:r>
              <a:rPr lang="de-DE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freezing</a:t>
            </a:r>
            <a:endParaRPr lang="de-DE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8852885" y="5615833"/>
            <a:ext cx="1438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Illite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mg L</a:t>
            </a:r>
            <a:r>
              <a:rPr lang="de-DE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de-DE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910759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8691965" y="1380999"/>
            <a:ext cx="115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´_____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1 cm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0057" y="370793"/>
            <a:ext cx="11805019" cy="3459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9" name="Textfeld 58"/>
          <p:cNvSpPr txBox="1"/>
          <p:nvPr/>
        </p:nvSpPr>
        <p:spPr>
          <a:xfrm>
            <a:off x="215174" y="374244"/>
            <a:ext cx="344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2060"/>
                </a:solidFill>
              </a:rPr>
              <a:t>Shape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of</a:t>
            </a:r>
            <a:r>
              <a:rPr lang="de-DE" sz="2400" b="1" i="1" dirty="0" smtClean="0">
                <a:solidFill>
                  <a:srgbClr val="002060"/>
                </a:solidFill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particles</a:t>
            </a:r>
            <a:r>
              <a:rPr lang="de-DE" sz="2400" b="1" i="1" dirty="0" smtClean="0">
                <a:solidFill>
                  <a:srgbClr val="002060"/>
                </a:solidFill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formed</a:t>
            </a:r>
            <a:endParaRPr lang="de-DE" sz="2400" i="1" dirty="0">
              <a:solidFill>
                <a:srgbClr val="002060"/>
              </a:solidFill>
            </a:endParaRPr>
          </a:p>
        </p:txBody>
      </p:sp>
      <p:pic>
        <p:nvPicPr>
          <p:cNvPr id="60" name="Image1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1233" y="879060"/>
            <a:ext cx="3157070" cy="2634602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4"/>
          <a:srcRect l="13830" t="2590" r="55487" b="51646"/>
          <a:stretch/>
        </p:blipFill>
        <p:spPr>
          <a:xfrm>
            <a:off x="3515411" y="874379"/>
            <a:ext cx="3165958" cy="2656135"/>
          </a:xfrm>
          <a:prstGeom prst="rect">
            <a:avLst/>
          </a:prstGeom>
        </p:spPr>
      </p:pic>
      <p:sp>
        <p:nvSpPr>
          <p:cNvPr id="63" name="Textfeld 62"/>
          <p:cNvSpPr txBox="1"/>
          <p:nvPr/>
        </p:nvSpPr>
        <p:spPr>
          <a:xfrm>
            <a:off x="3691492" y="3500638"/>
            <a:ext cx="2861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863445" y="3519624"/>
            <a:ext cx="223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discrete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endParaRPr lang="de-DE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681369" y="3518812"/>
            <a:ext cx="3295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bubbles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degassing</a:t>
            </a:r>
            <a:endParaRPr lang="de-DE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0" y="0"/>
            <a:ext cx="121920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-7038" y="-26842"/>
            <a:ext cx="10669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Freeze-thaw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cycles shape building units for soil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microaggregate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 formation: Experiments with mineral and organic model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substances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Rotis Sans Serif Std" panose="020B05030302020203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/>
          <a:srcRect l="44547" t="2590" r="24708" b="51646"/>
          <a:stretch/>
        </p:blipFill>
        <p:spPr>
          <a:xfrm>
            <a:off x="6738391" y="892811"/>
            <a:ext cx="3152211" cy="263928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0229488" y="3014738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>
                <a:solidFill>
                  <a:srgbClr val="002060"/>
                </a:solidFill>
              </a:rPr>
              <a:t>CLSM </a:t>
            </a:r>
            <a:r>
              <a:rPr lang="de-DE" i="1" dirty="0" err="1">
                <a:solidFill>
                  <a:srgbClr val="002060"/>
                </a:solidFill>
              </a:rPr>
              <a:t>images</a:t>
            </a:r>
            <a:endParaRPr lang="de-DE" i="1" dirty="0">
              <a:solidFill>
                <a:srgbClr val="00206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629698" y="3877737"/>
            <a:ext cx="8170605" cy="2806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5"/>
          <a:srcRect l="50576" t="50226" r="22232" b="14900"/>
          <a:stretch/>
        </p:blipFill>
        <p:spPr>
          <a:xfrm>
            <a:off x="4102027" y="3947302"/>
            <a:ext cx="3530230" cy="2655835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2174372" y="5675075"/>
            <a:ext cx="184557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partly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endParaRPr lang="de-DE" sz="1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- 120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angle at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three-grain</a:t>
            </a:r>
            <a:r>
              <a:rPr lang="de-DE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endParaRPr lang="de-DE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5"/>
          <a:srcRect l="71548" t="86407" r="22232" b="11164"/>
          <a:stretch/>
        </p:blipFill>
        <p:spPr>
          <a:xfrm>
            <a:off x="6818364" y="6401129"/>
            <a:ext cx="794086" cy="181887"/>
          </a:xfrm>
          <a:prstGeom prst="rect">
            <a:avLst/>
          </a:prstGeom>
        </p:spPr>
      </p:pic>
      <p:sp>
        <p:nvSpPr>
          <p:cNvPr id="39" name="Rechteck 38"/>
          <p:cNvSpPr/>
          <p:nvPr/>
        </p:nvSpPr>
        <p:spPr>
          <a:xfrm>
            <a:off x="8334043" y="5544406"/>
            <a:ext cx="123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>
                <a:solidFill>
                  <a:srgbClr val="002060"/>
                </a:solidFill>
              </a:rPr>
              <a:t>SEM </a:t>
            </a:r>
            <a:r>
              <a:rPr lang="de-DE" i="1" dirty="0" err="1" smtClean="0">
                <a:solidFill>
                  <a:srgbClr val="002060"/>
                </a:solidFill>
              </a:rPr>
              <a:t>image</a:t>
            </a:r>
            <a:endParaRPr lang="de-DE" i="1" dirty="0">
              <a:solidFill>
                <a:srgbClr val="00206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10581430" y="466576"/>
            <a:ext cx="1438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tannic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endParaRPr lang="de-DE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1910759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feld 10"/>
          <p:cNvSpPr txBox="1">
            <a:spLocks noChangeArrowheads="1"/>
          </p:cNvSpPr>
          <p:nvPr/>
        </p:nvSpPr>
        <p:spPr bwMode="auto">
          <a:xfrm>
            <a:off x="8399464" y="765176"/>
            <a:ext cx="865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1577" y="36898"/>
            <a:ext cx="2619149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i="1" dirty="0" err="1" smtClean="0">
                <a:solidFill>
                  <a:srgbClr val="002060"/>
                </a:solidFill>
              </a:rPr>
              <a:t>Confocal</a:t>
            </a:r>
            <a:r>
              <a:rPr lang="de-DE" sz="2400" b="1" i="1" dirty="0" smtClean="0">
                <a:solidFill>
                  <a:srgbClr val="002060"/>
                </a:solidFill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laser</a:t>
            </a:r>
            <a:r>
              <a:rPr lang="de-DE" sz="2400" b="1" i="1" dirty="0" smtClean="0">
                <a:solidFill>
                  <a:srgbClr val="002060"/>
                </a:solidFill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sanning</a:t>
            </a:r>
            <a:r>
              <a:rPr lang="de-DE" sz="2400" b="1" i="1" dirty="0" smtClean="0">
                <a:solidFill>
                  <a:srgbClr val="002060"/>
                </a:solidFill>
              </a:rPr>
              <a:t> </a:t>
            </a:r>
            <a:r>
              <a:rPr lang="de-DE" sz="2400" b="1" i="1" dirty="0" err="1" smtClean="0">
                <a:solidFill>
                  <a:srgbClr val="002060"/>
                </a:solidFill>
              </a:rPr>
              <a:t>microscopy</a:t>
            </a:r>
            <a:endParaRPr lang="de-DE" sz="2400" b="1" i="1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8444" y="1387711"/>
            <a:ext cx="2598803" cy="539626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04187" y="1506496"/>
            <a:ext cx="2442511" cy="5214497"/>
            <a:chOff x="180124" y="1727716"/>
            <a:chExt cx="1959806" cy="4372142"/>
          </a:xfrm>
        </p:grpSpPr>
        <p:pic>
          <p:nvPicPr>
            <p:cNvPr id="39" name="Image15"/>
            <p:cNvPicPr/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80124" y="3201225"/>
              <a:ext cx="1946831" cy="1437426"/>
            </a:xfrm>
            <a:prstGeom prst="rect">
              <a:avLst/>
            </a:prstGeom>
          </p:spPr>
        </p:pic>
        <p:pic>
          <p:nvPicPr>
            <p:cNvPr id="40" name="Image17"/>
            <p:cNvPicPr/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80125" y="4667276"/>
              <a:ext cx="1959805" cy="1432582"/>
            </a:xfrm>
            <a:prstGeom prst="rect">
              <a:avLst/>
            </a:prstGeom>
          </p:spPr>
        </p:pic>
        <p:pic>
          <p:nvPicPr>
            <p:cNvPr id="41" name="Image12"/>
            <p:cNvPicPr/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90188" y="1727716"/>
              <a:ext cx="1949742" cy="1435359"/>
            </a:xfrm>
            <a:prstGeom prst="rect">
              <a:avLst/>
            </a:prstGeom>
          </p:spPr>
        </p:pic>
      </p:grpSp>
      <p:sp>
        <p:nvSpPr>
          <p:cNvPr id="7168" name="Textfeld 7167"/>
          <p:cNvSpPr txBox="1"/>
          <p:nvPr/>
        </p:nvSpPr>
        <p:spPr>
          <a:xfrm>
            <a:off x="2839013" y="45509"/>
            <a:ext cx="9229162" cy="33347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1" name="Textfeld 90"/>
          <p:cNvSpPr txBox="1"/>
          <p:nvPr/>
        </p:nvSpPr>
        <p:spPr>
          <a:xfrm>
            <a:off x="2764539" y="93690"/>
            <a:ext cx="552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Sizing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(ECD)</a:t>
            </a: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81" name="Gruppieren 7180"/>
          <p:cNvGrpSpPr/>
          <p:nvPr/>
        </p:nvGrpSpPr>
        <p:grpSpPr>
          <a:xfrm>
            <a:off x="3254902" y="608417"/>
            <a:ext cx="5341438" cy="2662489"/>
            <a:chOff x="4774346" y="97671"/>
            <a:chExt cx="5132970" cy="2224149"/>
          </a:xfrm>
        </p:grpSpPr>
        <p:pic>
          <p:nvPicPr>
            <p:cNvPr id="80" name="Grafik 79"/>
            <p:cNvPicPr/>
            <p:nvPr/>
          </p:nvPicPr>
          <p:blipFill rotWithShape="1">
            <a:blip r:embed="rId5"/>
            <a:srcRect l="31407" t="68549" r="38761" b="5737"/>
            <a:stretch/>
          </p:blipFill>
          <p:spPr bwMode="auto">
            <a:xfrm>
              <a:off x="5024437" y="322859"/>
              <a:ext cx="4122822" cy="19989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1" name="Grafik 80"/>
            <p:cNvPicPr/>
            <p:nvPr/>
          </p:nvPicPr>
          <p:blipFill rotWithShape="1">
            <a:blip r:embed="rId5"/>
            <a:srcRect l="39608" t="1133" r="53191" b="96410"/>
            <a:stretch/>
          </p:blipFill>
          <p:spPr bwMode="auto">
            <a:xfrm>
              <a:off x="6223792" y="97671"/>
              <a:ext cx="995156" cy="1910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2" name="Grafik 81"/>
            <p:cNvPicPr/>
            <p:nvPr/>
          </p:nvPicPr>
          <p:blipFill rotWithShape="1">
            <a:blip r:embed="rId5"/>
            <a:srcRect l="61804" t="61859" r="32663" b="21631"/>
            <a:stretch/>
          </p:blipFill>
          <p:spPr bwMode="auto">
            <a:xfrm>
              <a:off x="9142643" y="436734"/>
              <a:ext cx="764673" cy="12833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3" name="Grafik 82"/>
            <p:cNvPicPr/>
            <p:nvPr/>
          </p:nvPicPr>
          <p:blipFill rotWithShape="1">
            <a:blip r:embed="rId5"/>
            <a:srcRect l="29674" t="59552" r="68419" b="19258"/>
            <a:stretch/>
          </p:blipFill>
          <p:spPr bwMode="auto">
            <a:xfrm>
              <a:off x="4774346" y="358443"/>
              <a:ext cx="263579" cy="16472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1" name="Grafik 100"/>
            <p:cNvPicPr/>
            <p:nvPr/>
          </p:nvPicPr>
          <p:blipFill rotWithShape="1">
            <a:blip r:embed="rId5"/>
            <a:srcRect l="51041" t="1327" r="45629" b="95971"/>
            <a:stretch/>
          </p:blipFill>
          <p:spPr bwMode="auto">
            <a:xfrm>
              <a:off x="7202032" y="108316"/>
              <a:ext cx="460280" cy="2101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Rechteck 2"/>
          <p:cNvSpPr/>
          <p:nvPr/>
        </p:nvSpPr>
        <p:spPr>
          <a:xfrm rot="16200000">
            <a:off x="2006515" y="488863"/>
            <a:ext cx="102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dry </a:t>
            </a:r>
            <a:r>
              <a:rPr lang="de-DE" b="1" dirty="0" err="1">
                <a:solidFill>
                  <a:srgbClr val="002060"/>
                </a:solidFill>
              </a:rPr>
              <a:t>state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809646" y="3461770"/>
            <a:ext cx="9258528" cy="329983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8" name="Grafik 47"/>
          <p:cNvPicPr/>
          <p:nvPr/>
        </p:nvPicPr>
        <p:blipFill rotWithShape="1">
          <a:blip r:embed="rId6"/>
          <a:srcRect l="10915" t="8547" r="36091" b="11751"/>
          <a:stretch/>
        </p:blipFill>
        <p:spPr bwMode="auto">
          <a:xfrm>
            <a:off x="2869469" y="4302599"/>
            <a:ext cx="2178781" cy="1830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9" name="Gruppieren 48"/>
          <p:cNvGrpSpPr/>
          <p:nvPr/>
        </p:nvGrpSpPr>
        <p:grpSpPr>
          <a:xfrm>
            <a:off x="5098661" y="3900730"/>
            <a:ext cx="4131064" cy="2755598"/>
            <a:chOff x="8409003" y="2529366"/>
            <a:chExt cx="3458170" cy="2553987"/>
          </a:xfrm>
        </p:grpSpPr>
        <p:pic>
          <p:nvPicPr>
            <p:cNvPr id="50" name="Grafik 49"/>
            <p:cNvPicPr/>
            <p:nvPr/>
          </p:nvPicPr>
          <p:blipFill rotWithShape="1">
            <a:blip r:embed="rId7"/>
            <a:srcRect l="26156" t="48918" r="47372" b="11021"/>
            <a:stretch/>
          </p:blipFill>
          <p:spPr bwMode="auto">
            <a:xfrm>
              <a:off x="8612626" y="2678364"/>
              <a:ext cx="2613548" cy="22245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Grafik 50"/>
            <p:cNvPicPr/>
            <p:nvPr/>
          </p:nvPicPr>
          <p:blipFill rotWithShape="1">
            <a:blip r:embed="rId7"/>
            <a:srcRect l="36936" t="88911" r="31615" b="7894"/>
            <a:stretch/>
          </p:blipFill>
          <p:spPr bwMode="auto">
            <a:xfrm>
              <a:off x="8784133" y="4951084"/>
              <a:ext cx="2628728" cy="1322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Grafik 51"/>
            <p:cNvPicPr/>
            <p:nvPr/>
          </p:nvPicPr>
          <p:blipFill rotWithShape="1">
            <a:blip r:embed="rId7"/>
            <a:srcRect l="40735" t="7852" r="35281" b="89199"/>
            <a:stretch/>
          </p:blipFill>
          <p:spPr bwMode="auto">
            <a:xfrm>
              <a:off x="8908546" y="2529366"/>
              <a:ext cx="2188830" cy="1378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3" name="Grafik 52"/>
            <p:cNvPicPr/>
            <p:nvPr/>
          </p:nvPicPr>
          <p:blipFill rotWithShape="1">
            <a:blip r:embed="rId7"/>
            <a:srcRect l="77690" t="34476" r="15812" b="33082"/>
            <a:stretch/>
          </p:blipFill>
          <p:spPr bwMode="auto">
            <a:xfrm>
              <a:off x="11311064" y="3174672"/>
              <a:ext cx="556109" cy="16000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Grafik 54"/>
            <p:cNvPicPr/>
            <p:nvPr/>
          </p:nvPicPr>
          <p:blipFill rotWithShape="1">
            <a:blip r:embed="rId7"/>
            <a:srcRect l="24013" t="27063" r="73687" b="26241"/>
            <a:stretch/>
          </p:blipFill>
          <p:spPr bwMode="auto">
            <a:xfrm>
              <a:off x="8409003" y="2733328"/>
              <a:ext cx="203623" cy="21329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6" name="Textfeld 55"/>
          <p:cNvSpPr txBox="1"/>
          <p:nvPr/>
        </p:nvSpPr>
        <p:spPr>
          <a:xfrm>
            <a:off x="2869469" y="3491912"/>
            <a:ext cx="379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Distinction</a:t>
            </a:r>
            <a:r>
              <a:rPr lang="de-DE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de-DE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endParaRPr lang="de-DE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3242026" y="4316249"/>
            <a:ext cx="1842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002060"/>
                </a:solidFill>
              </a:rPr>
              <a:t>Walz</a:t>
            </a:r>
            <a:r>
              <a:rPr lang="de-DE" sz="1400" b="1" dirty="0" smtClean="0">
                <a:solidFill>
                  <a:srgbClr val="002060"/>
                </a:solidFill>
              </a:rPr>
              <a:t> </a:t>
            </a:r>
            <a:r>
              <a:rPr lang="de-DE" sz="1400" b="1" dirty="0" err="1" smtClean="0">
                <a:solidFill>
                  <a:srgbClr val="002060"/>
                </a:solidFill>
              </a:rPr>
              <a:t>diagram</a:t>
            </a:r>
            <a:r>
              <a:rPr lang="de-DE" sz="1400" b="1" dirty="0" smtClean="0">
                <a:solidFill>
                  <a:srgbClr val="002060"/>
                </a:solidFill>
              </a:rPr>
              <a:t> 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781185" y="4360605"/>
            <a:ext cx="8179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endParaRPr lang="de-DE" sz="12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635625" y="4769936"/>
            <a:ext cx="6033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endParaRPr lang="de-DE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6896624" y="5589699"/>
            <a:ext cx="683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endParaRPr lang="de-DE" sz="1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8897566" y="1966977"/>
            <a:ext cx="2978537" cy="124649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larger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at high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concen-trations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slight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9314951" y="5271431"/>
            <a:ext cx="2665718" cy="103105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high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at ECD &gt; 0.5 µm</a:t>
            </a:r>
          </a:p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increa-singly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lost at ECD &gt; 10 µm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457201" y="6514735"/>
            <a:ext cx="2407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tannic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endParaRPr lang="de-DE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11792136" y="650111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feld 10"/>
          <p:cNvSpPr txBox="1">
            <a:spLocks noChangeArrowheads="1"/>
          </p:cNvSpPr>
          <p:nvPr/>
        </p:nvSpPr>
        <p:spPr bwMode="auto">
          <a:xfrm>
            <a:off x="8399464" y="765176"/>
            <a:ext cx="865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4299" y="178863"/>
            <a:ext cx="2619149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 err="1" smtClean="0">
                <a:solidFill>
                  <a:srgbClr val="002060"/>
                </a:solidFill>
              </a:rPr>
              <a:t>Zetasizer</a:t>
            </a:r>
            <a:endParaRPr lang="de-DE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de-DE" dirty="0" smtClean="0">
                <a:solidFill>
                  <a:srgbClr val="002060"/>
                </a:solidFill>
              </a:rPr>
              <a:t>- </a:t>
            </a:r>
            <a:r>
              <a:rPr lang="de-DE" dirty="0" err="1">
                <a:solidFill>
                  <a:srgbClr val="002060"/>
                </a:solidFill>
              </a:rPr>
              <a:t>w</a:t>
            </a:r>
            <a:r>
              <a:rPr lang="de-DE" dirty="0" err="1" smtClean="0">
                <a:solidFill>
                  <a:srgbClr val="002060"/>
                </a:solidFill>
              </a:rPr>
              <a:t>et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state</a:t>
            </a:r>
            <a:r>
              <a:rPr lang="de-DE" dirty="0" smtClean="0">
                <a:solidFill>
                  <a:srgbClr val="002060"/>
                </a:solidFill>
              </a:rPr>
              <a:t> -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3825" y="1163750"/>
            <a:ext cx="2619148" cy="562397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172" name="Textfeld 7171"/>
          <p:cNvSpPr txBox="1"/>
          <p:nvPr/>
        </p:nvSpPr>
        <p:spPr>
          <a:xfrm>
            <a:off x="2835878" y="178863"/>
            <a:ext cx="9137048" cy="482176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6" name="Grafik 75"/>
          <p:cNvPicPr>
            <a:picLocks noChangeAspect="1"/>
          </p:cNvPicPr>
          <p:nvPr/>
        </p:nvPicPr>
        <p:blipFill rotWithShape="1">
          <a:blip r:embed="rId2"/>
          <a:srcRect l="30952" t="48856" r="30821" b="6070"/>
          <a:stretch/>
        </p:blipFill>
        <p:spPr>
          <a:xfrm>
            <a:off x="2991893" y="1079645"/>
            <a:ext cx="5619116" cy="3726882"/>
          </a:xfrm>
          <a:prstGeom prst="rect">
            <a:avLst/>
          </a:prstGeom>
        </p:spPr>
      </p:pic>
      <p:sp>
        <p:nvSpPr>
          <p:cNvPr id="78" name="Rechteck 77"/>
          <p:cNvSpPr/>
          <p:nvPr/>
        </p:nvSpPr>
        <p:spPr>
          <a:xfrm>
            <a:off x="2991893" y="383865"/>
            <a:ext cx="8123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Hydrodynamic</a:t>
            </a:r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</a:t>
            </a: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8840798" y="3357430"/>
            <a:ext cx="2978537" cy="146193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larger /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hydrodynamic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freezing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thawing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5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93201" y="3081939"/>
            <a:ext cx="2456606" cy="1803543"/>
          </a:xfrm>
          <a:prstGeom prst="rect">
            <a:avLst/>
          </a:prstGeom>
        </p:spPr>
      </p:pic>
      <p:pic>
        <p:nvPicPr>
          <p:cNvPr id="48" name="Image54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93201" y="1217674"/>
            <a:ext cx="2456606" cy="1788889"/>
          </a:xfrm>
          <a:prstGeom prst="rect">
            <a:avLst/>
          </a:prstGeom>
        </p:spPr>
      </p:pic>
      <p:pic>
        <p:nvPicPr>
          <p:cNvPr id="49" name="Image55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195948" y="4926434"/>
            <a:ext cx="2456606" cy="1791503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107476" y="6475833"/>
            <a:ext cx="1702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tannic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endParaRPr lang="de-DE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1910759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0"/>
            <a:ext cx="121920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-7038" y="-26842"/>
            <a:ext cx="10669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Freeze-thaw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cycles shape building units for soil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microaggregate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 formation: Experiments with mineral and organic model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Rotis Sans Serif Std" panose="020B0503030202020304" pitchFamily="34" charset="0"/>
              </a:rPr>
              <a:t>substances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Rotis Sans Serif Std" panose="020B05030302020203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1965" y="1380999"/>
            <a:ext cx="115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´_____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1 cm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7692" y="1706537"/>
            <a:ext cx="8578633" cy="998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17691" y="2999199"/>
            <a:ext cx="9454935" cy="136960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indent="-180000"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● Freeze and thaw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cycles can significantly modify the architecture of soil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microaggregates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80000" algn="just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shaping their building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● Possible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consequences for other soil functions like C retention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availability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17692" y="1431701"/>
            <a:ext cx="9454934" cy="129266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de-DE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fractions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ECD &gt;0.5 µm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platelets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50-75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● Non-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aqueous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thaw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0058" y="5756333"/>
            <a:ext cx="1207188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Acknowledgement</a:t>
            </a:r>
            <a:endParaRPr lang="en-US" b="1" dirty="0"/>
          </a:p>
          <a:p>
            <a:r>
              <a:rPr lang="en-US" dirty="0"/>
              <a:t>This study was performed within the framework of the research unit </a:t>
            </a:r>
            <a:r>
              <a:rPr lang="en-US" dirty="0" smtClean="0"/>
              <a:t>DFG RU </a:t>
            </a:r>
            <a:r>
              <a:rPr lang="en-US" dirty="0"/>
              <a:t>2179 “MAD Soil – </a:t>
            </a:r>
            <a:r>
              <a:rPr lang="en-US" dirty="0" err="1"/>
              <a:t>Microaggregates</a:t>
            </a:r>
            <a:r>
              <a:rPr lang="en-US" dirty="0"/>
              <a:t>: Formation and turnover of the structural building blocks of soils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2" name="Textfeld 12">
            <a:extLst>
              <a:ext uri="{FF2B5EF4-FFF2-40B4-BE49-F238E27FC236}">
                <a16:creationId xmlns="" xmlns:a16="http://schemas.microsoft.com/office/drawing/2014/main" id="{38BF0017-9940-48A5-82FD-B468C99A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548" y="593214"/>
            <a:ext cx="9139393" cy="584775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de-DE" b="1" i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de-DE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b="1" i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repeated freeze-thaw cycles induce formation of platy-shaped building units in temperate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soils?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212170" y="1449786"/>
            <a:ext cx="3784821" cy="343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de-DE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Office PowerPoint</Application>
  <PresentationFormat>Breitbild</PresentationFormat>
  <Paragraphs>95</Paragraphs>
  <Slides>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Rotis Sans Serif Std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LUIS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</dc:creator>
  <cp:lastModifiedBy>Stefan</cp:lastModifiedBy>
  <cp:revision>111</cp:revision>
  <cp:lastPrinted>2022-05-23T16:34:25Z</cp:lastPrinted>
  <dcterms:created xsi:type="dcterms:W3CDTF">2021-04-21T08:20:40Z</dcterms:created>
  <dcterms:modified xsi:type="dcterms:W3CDTF">2022-05-24T12:56:39Z</dcterms:modified>
</cp:coreProperties>
</file>