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7" r:id="rId2"/>
    <p:sldId id="419" r:id="rId3"/>
    <p:sldId id="420" r:id="rId4"/>
    <p:sldId id="399" r:id="rId5"/>
    <p:sldId id="413" r:id="rId6"/>
    <p:sldId id="401" r:id="rId7"/>
    <p:sldId id="414" r:id="rId8"/>
    <p:sldId id="402" r:id="rId9"/>
    <p:sldId id="403" r:id="rId10"/>
    <p:sldId id="404" r:id="rId11"/>
    <p:sldId id="409" r:id="rId12"/>
    <p:sldId id="417" r:id="rId13"/>
    <p:sldId id="410" r:id="rId14"/>
    <p:sldId id="411" r:id="rId15"/>
    <p:sldId id="412" r:id="rId16"/>
    <p:sldId id="418" r:id="rId17"/>
    <p:sldId id="405" r:id="rId18"/>
    <p:sldId id="406" r:id="rId19"/>
    <p:sldId id="407" r:id="rId20"/>
    <p:sldId id="408" r:id="rId21"/>
    <p:sldId id="396" r:id="rId22"/>
    <p:sldId id="397" r:id="rId23"/>
  </p:sldIdLst>
  <p:sldSz cx="12192000" cy="6858000"/>
  <p:notesSz cx="6858000" cy="9144000"/>
  <p:custDataLst>
    <p:tags r:id="rId2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3" clrIdx="0">
    <p:extLst>
      <p:ext uri="{19B8F6BF-5375-455C-9EA6-DF929625EA0E}">
        <p15:presenceInfo xmlns:p15="http://schemas.microsoft.com/office/powerpoint/2012/main" userId="c022c9616c43c9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404C"/>
    <a:srgbClr val="FF00FF"/>
    <a:srgbClr val="9966FF"/>
    <a:srgbClr val="00B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12" autoAdjust="0"/>
  </p:normalViewPr>
  <p:slideViewPr>
    <p:cSldViewPr snapToGrid="0" showGuides="1">
      <p:cViewPr varScale="1">
        <p:scale>
          <a:sx n="106" d="100"/>
          <a:sy n="106" d="100"/>
        </p:scale>
        <p:origin x="708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36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D662-6B32-41D5-8E1A-96A9B6FAE509}" type="datetimeFigureOut">
              <a:rPr lang="en-GB" smtClean="0"/>
              <a:t>21/05/2022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DAD7-9648-4334-9973-3F53D86295A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84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CA5CE-CF9B-49B4-9F54-EA4676D5EF6F}" type="datetimeFigureOut">
              <a:rPr lang="en-GB" smtClean="0"/>
              <a:t>21/05/2022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3593F-2752-4925-959E-BC626CD185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82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77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 bwMode="auto">
          <a:xfrm>
            <a:off x="0" y="2723950"/>
            <a:ext cx="1220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Rechteck 9"/>
          <p:cNvSpPr/>
          <p:nvPr userDrawn="1"/>
        </p:nvSpPr>
        <p:spPr bwMode="ltGray">
          <a:xfrm>
            <a:off x="0" y="1376413"/>
            <a:ext cx="12192000" cy="13475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07988" y="1549666"/>
            <a:ext cx="11376024" cy="61275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presentation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07987" y="2257760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40270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Tex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5688000" cy="3433661"/>
          </a:xfrm>
        </p:spPr>
        <p:txBody>
          <a:bodyPr>
            <a:noAutofit/>
          </a:bodyPr>
          <a:lstStyle>
            <a:lvl1pPr>
              <a:defRPr sz="18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4759" y="2276475"/>
            <a:ext cx="5399254" cy="3433661"/>
          </a:xfrm>
        </p:spPr>
        <p:txBody>
          <a:bodyPr>
            <a:noAutofit/>
          </a:bodyPr>
          <a:lstStyle>
            <a:lvl1pPr>
              <a:defRPr sz="18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 baseline="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384759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9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6680182" cy="3673475"/>
          </a:xfrm>
        </p:spPr>
        <p:txBody>
          <a:bodyPr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>
          <a:xfrm>
            <a:off x="7388226" y="1557949"/>
            <a:ext cx="4392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388226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8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1763" y="2276475"/>
            <a:ext cx="6692250" cy="3672000"/>
          </a:xfrm>
        </p:spPr>
        <p:txBody>
          <a:bodyPr>
            <a:noAutofit/>
          </a:bodyPr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1557950"/>
            <a:ext cx="4392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763" y="1332186"/>
            <a:ext cx="6692250" cy="820064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63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bfallen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0" y="2284357"/>
            <a:ext cx="12204000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048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1395414"/>
            <a:ext cx="8532812" cy="43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9226550" y="1395413"/>
            <a:ext cx="2557463" cy="432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890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2276476"/>
            <a:ext cx="8532812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9226550" y="2276475"/>
            <a:ext cx="2557463" cy="342984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210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067300" y="1395413"/>
            <a:ext cx="4356000" cy="43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9712325" y="1395413"/>
            <a:ext cx="2071688" cy="45545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416234" y="1395413"/>
            <a:ext cx="4356000" cy="43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68800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127915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067300" y="2276474"/>
            <a:ext cx="435600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9712325" y="2276475"/>
            <a:ext cx="2071688" cy="36734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416234" y="2276474"/>
            <a:ext cx="435600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67300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1581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07988" y="2276475"/>
            <a:ext cx="554355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240462" y="2276475"/>
            <a:ext cx="554355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14182"/>
            <a:ext cx="5543550" cy="231493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230054" y="5814182"/>
            <a:ext cx="5543550" cy="231493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en-GB" dirty="0"/>
              <a:t>Enter reference, source or copyright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96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36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17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407988" y="3429000"/>
            <a:ext cx="11376024" cy="178364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Enter presentation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07987" y="5318144"/>
            <a:ext cx="11376025" cy="631806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presentation subtitle</a:t>
            </a: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407987" y="6165850"/>
            <a:ext cx="1137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4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987" y="2276475"/>
            <a:ext cx="11376026" cy="3672000"/>
          </a:xfrm>
        </p:spPr>
        <p:txBody>
          <a:bodyPr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93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07987" y="2199450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chapter subtitle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719551"/>
            <a:ext cx="1220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Enter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57700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-  schrif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407988" y="3840480"/>
            <a:ext cx="11376024" cy="137216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Enter chapter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07987" y="5318144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Enter chapter subtitle</a:t>
            </a: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407987" y="6165850"/>
            <a:ext cx="1137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65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5543633" cy="3673475"/>
          </a:xfrm>
        </p:spPr>
        <p:txBody>
          <a:bodyPr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0379" y="2276475"/>
            <a:ext cx="5543633" cy="3673475"/>
          </a:xfrm>
        </p:spPr>
        <p:txBody>
          <a:bodyPr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66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0753" y="2276475"/>
            <a:ext cx="5550868" cy="729372"/>
          </a:xfrm>
        </p:spPr>
        <p:txBody>
          <a:bodyPr anchor="b"/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0754" y="3185234"/>
            <a:ext cx="5550867" cy="2772000"/>
          </a:xfrm>
        </p:spPr>
        <p:txBody>
          <a:bodyPr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40378" y="2276475"/>
            <a:ext cx="5543633" cy="729372"/>
          </a:xfrm>
        </p:spPr>
        <p:txBody>
          <a:bodyPr anchor="b"/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40378" y="3185234"/>
            <a:ext cx="5543634" cy="2772000"/>
          </a:xfrm>
        </p:spPr>
        <p:txBody>
          <a:bodyPr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91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7987" y="1332186"/>
            <a:ext cx="8532813" cy="820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7987" y="2276475"/>
            <a:ext cx="8532813" cy="3673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07989" y="6422400"/>
            <a:ext cx="72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39614" y="6422400"/>
            <a:ext cx="780118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56013" y="6422400"/>
            <a:ext cx="828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Page </a:t>
            </a:r>
            <a:fld id="{05A5AE1F-4813-4D0A-B870-8FB3219A412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407987" y="6165850"/>
            <a:ext cx="1137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07987" y="404813"/>
            <a:ext cx="2246381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69" r:id="rId4"/>
    <p:sldLayoutId id="2147483672" r:id="rId5"/>
    <p:sldLayoutId id="2147483651" r:id="rId6"/>
    <p:sldLayoutId id="2147483668" r:id="rId7"/>
    <p:sldLayoutId id="2147483652" r:id="rId8"/>
    <p:sldLayoutId id="2147483653" r:id="rId9"/>
    <p:sldLayoutId id="2147483657" r:id="rId10"/>
    <p:sldLayoutId id="2147483660" r:id="rId11"/>
    <p:sldLayoutId id="2147483656" r:id="rId12"/>
    <p:sldLayoutId id="2147483670" r:id="rId13"/>
    <p:sldLayoutId id="2147483661" r:id="rId14"/>
    <p:sldLayoutId id="2147483673" r:id="rId15"/>
    <p:sldLayoutId id="2147483662" r:id="rId16"/>
    <p:sldLayoutId id="2147483674" r:id="rId17"/>
    <p:sldLayoutId id="2147483671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5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9388" algn="l" defTabSz="914400" rtl="0" eaLnBrk="1" latinLnBrk="0" hangingPunct="1">
        <a:lnSpc>
          <a:spcPct val="95000"/>
        </a:lnSpc>
        <a:spcBef>
          <a:spcPts val="500"/>
        </a:spcBef>
        <a:buSzPct val="100000"/>
        <a:buFont typeface="Calibri" panose="020F0502020204030204" pitchFamily="34" charset="0"/>
        <a:buChar char="◦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4150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13" indent="-182563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3038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  <p15:guide id="9" pos="5632" userDrawn="1">
          <p15:clr>
            <a:srgbClr val="F26B43"/>
          </p15:clr>
        </p15:guide>
        <p15:guide id="10" orient="horz" pos="1366" userDrawn="1">
          <p15:clr>
            <a:srgbClr val="F26B43"/>
          </p15:clr>
        </p15:guide>
        <p15:guide id="11" orient="horz" pos="3748" userDrawn="1">
          <p15:clr>
            <a:srgbClr val="F26B43"/>
          </p15:clr>
        </p15:guide>
        <p15:guide id="12" orient="horz" pos="879" userDrawn="1">
          <p15:clr>
            <a:srgbClr val="F26B43"/>
          </p15:clr>
        </p15:guide>
        <p15:guide id="13" orient="horz" pos="8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1305"/>
            <a:ext cx="12191999" cy="260249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Salt welds from up close: Examples from the Eastern Alps</a:t>
            </a:r>
            <a:endParaRPr lang="en-US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EGU General </a:t>
            </a:r>
            <a:r>
              <a:rPr lang="en-GB" dirty="0" err="1" smtClean="0"/>
              <a:t>Asembly</a:t>
            </a:r>
            <a:r>
              <a:rPr lang="en-GB" dirty="0" smtClean="0"/>
              <a:t> 2022, Vienna 23-27 May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813" y="268940"/>
            <a:ext cx="1352764" cy="85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747" y="190007"/>
            <a:ext cx="2506592" cy="989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643" y="491884"/>
            <a:ext cx="1306970" cy="500862"/>
          </a:xfrm>
          <a:prstGeom prst="rect">
            <a:avLst/>
          </a:prstGeom>
        </p:spPr>
      </p:pic>
      <p:sp>
        <p:nvSpPr>
          <p:cNvPr id="9" name="Untertitel 4"/>
          <p:cNvSpPr txBox="1">
            <a:spLocks/>
          </p:cNvSpPr>
          <p:nvPr/>
        </p:nvSpPr>
        <p:spPr bwMode="white">
          <a:xfrm>
            <a:off x="407987" y="5770317"/>
            <a:ext cx="11376025" cy="2934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Oscar </a:t>
            </a:r>
            <a:r>
              <a:rPr lang="en-GB" dirty="0" smtClean="0">
                <a:solidFill>
                  <a:schemeClr val="tx1"/>
                </a:solidFill>
              </a:rPr>
              <a:t>Fernandez, </a:t>
            </a:r>
            <a:r>
              <a:rPr lang="en-GB" dirty="0">
                <a:solidFill>
                  <a:schemeClr val="tx1"/>
                </a:solidFill>
              </a:rPr>
              <a:t>Bernhard </a:t>
            </a:r>
            <a:r>
              <a:rPr lang="en-GB" dirty="0" err="1" smtClean="0">
                <a:solidFill>
                  <a:schemeClr val="tx1"/>
                </a:solidFill>
              </a:rPr>
              <a:t>Grasemann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>
                <a:solidFill>
                  <a:schemeClr val="tx1"/>
                </a:solidFill>
              </a:rPr>
              <a:t>Hugo </a:t>
            </a:r>
            <a:r>
              <a:rPr lang="en-GB" dirty="0" err="1" smtClean="0">
                <a:solidFill>
                  <a:schemeClr val="tx1"/>
                </a:solidFill>
              </a:rPr>
              <a:t>Ortner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>
                <a:solidFill>
                  <a:schemeClr val="tx1"/>
                </a:solidFill>
              </a:rPr>
              <a:t>Jacek </a:t>
            </a:r>
            <a:r>
              <a:rPr lang="en-GB" dirty="0" err="1" smtClean="0">
                <a:solidFill>
                  <a:schemeClr val="tx1"/>
                </a:solidFill>
              </a:rPr>
              <a:t>Szczygiel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>
                <a:solidFill>
                  <a:schemeClr val="tx1"/>
                </a:solidFill>
              </a:rPr>
              <a:t>Thomas </a:t>
            </a:r>
            <a:r>
              <a:rPr lang="en-GB" dirty="0" err="1" smtClean="0">
                <a:solidFill>
                  <a:schemeClr val="tx1"/>
                </a:solidFill>
              </a:rPr>
              <a:t>Leitner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96" y="1441577"/>
            <a:ext cx="5474208" cy="366369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869" y="2717822"/>
            <a:ext cx="2178087" cy="324000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177" y="1277769"/>
            <a:ext cx="3240000" cy="216968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177" y="3626070"/>
            <a:ext cx="3240000" cy="215089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154901" y="3501916"/>
            <a:ext cx="447741" cy="44774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6967" y="5122611"/>
            <a:ext cx="96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wallrock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10800000">
            <a:off x="6530078" y="5937294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883735" y="3993800"/>
            <a:ext cx="1992761" cy="548640"/>
          </a:xfrm>
          <a:custGeom>
            <a:avLst/>
            <a:gdLst>
              <a:gd name="connsiteX0" fmla="*/ 0 w 1992761"/>
              <a:gd name="connsiteY0" fmla="*/ 0 h 548640"/>
              <a:gd name="connsiteX1" fmla="*/ 1992761 w 1992761"/>
              <a:gd name="connsiteY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2761" h="548640">
                <a:moveTo>
                  <a:pt x="0" y="0"/>
                </a:moveTo>
                <a:lnTo>
                  <a:pt x="1992761" y="54864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53989" y="4353255"/>
            <a:ext cx="48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P/S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997248" y="4346947"/>
            <a:ext cx="693682" cy="227024"/>
          </a:xfrm>
          <a:custGeom>
            <a:avLst/>
            <a:gdLst>
              <a:gd name="connsiteX0" fmla="*/ 0 w 1992761"/>
              <a:gd name="connsiteY0" fmla="*/ 0 h 548640"/>
              <a:gd name="connsiteX1" fmla="*/ 1992761 w 1992761"/>
              <a:gd name="connsiteY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2761" h="548640">
                <a:moveTo>
                  <a:pt x="0" y="0"/>
                </a:moveTo>
                <a:lnTo>
                  <a:pt x="1992761" y="54864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30553" y="2940663"/>
            <a:ext cx="372067" cy="372067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959410" y="3432548"/>
            <a:ext cx="1992761" cy="548640"/>
          </a:xfrm>
          <a:custGeom>
            <a:avLst/>
            <a:gdLst>
              <a:gd name="connsiteX0" fmla="*/ 0 w 1992761"/>
              <a:gd name="connsiteY0" fmla="*/ 0 h 548640"/>
              <a:gd name="connsiteX1" fmla="*/ 1992761 w 1992761"/>
              <a:gd name="connsiteY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2761" h="548640">
                <a:moveTo>
                  <a:pt x="0" y="0"/>
                </a:moveTo>
                <a:lnTo>
                  <a:pt x="1992761" y="54864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275783" y="2194913"/>
            <a:ext cx="102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C00000"/>
                </a:solidFill>
              </a:rPr>
              <a:t>sparry</a:t>
            </a:r>
            <a:r>
              <a:rPr lang="en-GB" dirty="0" smtClean="0">
                <a:solidFill>
                  <a:srgbClr val="C00000"/>
                </a:solidFill>
              </a:rPr>
              <a:t> cc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1" name="Straight Connector 20"/>
          <p:cNvCxnSpPr>
            <a:stCxn id="19" idx="2"/>
            <a:endCxn id="7" idx="7"/>
          </p:cNvCxnSpPr>
          <p:nvPr/>
        </p:nvCxnSpPr>
        <p:spPr>
          <a:xfrm flipH="1">
            <a:off x="6537072" y="2564245"/>
            <a:ext cx="1249204" cy="100324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9" idx="2"/>
            <a:endCxn id="17" idx="0"/>
          </p:cNvCxnSpPr>
          <p:nvPr/>
        </p:nvCxnSpPr>
        <p:spPr>
          <a:xfrm>
            <a:off x="7786276" y="2564245"/>
            <a:ext cx="30311" cy="37641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72019" y="1893836"/>
            <a:ext cx="158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rock fragments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33" name="Straight Connector 32"/>
          <p:cNvCxnSpPr>
            <a:stCxn id="31" idx="2"/>
          </p:cNvCxnSpPr>
          <p:nvPr/>
        </p:nvCxnSpPr>
        <p:spPr>
          <a:xfrm flipH="1">
            <a:off x="6217964" y="2263168"/>
            <a:ext cx="548824" cy="67749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1" idx="2"/>
          </p:cNvCxnSpPr>
          <p:nvPr/>
        </p:nvCxnSpPr>
        <p:spPr>
          <a:xfrm>
            <a:off x="6766788" y="2263168"/>
            <a:ext cx="535843" cy="116938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530078" y="2565751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Elbow Connector 38"/>
          <p:cNvCxnSpPr>
            <a:stCxn id="37" idx="1"/>
            <a:endCxn id="5" idx="1"/>
          </p:cNvCxnSpPr>
          <p:nvPr/>
        </p:nvCxnSpPr>
        <p:spPr>
          <a:xfrm rot="16200000" flipH="1">
            <a:off x="4639415" y="3086367"/>
            <a:ext cx="1439111" cy="1063798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719834" y="4862086"/>
            <a:ext cx="164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(primary fabric)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425092" y="1210792"/>
            <a:ext cx="3380127" cy="463506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289041" y="794582"/>
            <a:ext cx="165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“floating” block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513377" y="1286469"/>
            <a:ext cx="158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rock fragments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46" name="Straight Connector 45"/>
          <p:cNvCxnSpPr>
            <a:stCxn id="45" idx="2"/>
          </p:cNvCxnSpPr>
          <p:nvPr/>
        </p:nvCxnSpPr>
        <p:spPr>
          <a:xfrm>
            <a:off x="9308146" y="1655801"/>
            <a:ext cx="245757" cy="9738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5" idx="2"/>
          </p:cNvCxnSpPr>
          <p:nvPr/>
        </p:nvCxnSpPr>
        <p:spPr>
          <a:xfrm flipH="1">
            <a:off x="8980039" y="1655801"/>
            <a:ext cx="328107" cy="145315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5" idx="2"/>
          </p:cNvCxnSpPr>
          <p:nvPr/>
        </p:nvCxnSpPr>
        <p:spPr>
          <a:xfrm>
            <a:off x="9308146" y="1655801"/>
            <a:ext cx="838541" cy="57029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0834060" y="2863021"/>
            <a:ext cx="894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C00000"/>
                </a:solidFill>
              </a:rPr>
              <a:t>micritic</a:t>
            </a:r>
            <a:endParaRPr lang="en-GB" dirty="0" smtClean="0">
              <a:solidFill>
                <a:srgbClr val="C00000"/>
              </a:solidFill>
            </a:endParaRPr>
          </a:p>
          <a:p>
            <a:pPr algn="ctr"/>
            <a:r>
              <a:rPr lang="en-GB" dirty="0" smtClean="0">
                <a:solidFill>
                  <a:srgbClr val="C00000"/>
                </a:solidFill>
              </a:rPr>
              <a:t>cement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8" name="Straight Connector 57"/>
          <p:cNvCxnSpPr>
            <a:stCxn id="61" idx="6"/>
            <a:endCxn id="57" idx="1"/>
          </p:cNvCxnSpPr>
          <p:nvPr/>
        </p:nvCxnSpPr>
        <p:spPr>
          <a:xfrm>
            <a:off x="10707940" y="2944999"/>
            <a:ext cx="126120" cy="2411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0480916" y="2837793"/>
            <a:ext cx="227024" cy="21441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9465616" y="3222472"/>
            <a:ext cx="227024" cy="21441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66" name="Straight Connector 65"/>
          <p:cNvCxnSpPr>
            <a:stCxn id="65" idx="6"/>
            <a:endCxn id="57" idx="1"/>
          </p:cNvCxnSpPr>
          <p:nvPr/>
        </p:nvCxnSpPr>
        <p:spPr>
          <a:xfrm flipV="1">
            <a:off x="9692640" y="3186187"/>
            <a:ext cx="1141420" cy="14349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8067461">
            <a:off x="4666417" y="293186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limestone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18067461">
            <a:off x="3764427" y="2068260"/>
            <a:ext cx="148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sheared shale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20528866">
            <a:off x="995827" y="2875912"/>
            <a:ext cx="1480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sheared shale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(Permian)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113426" y="4341561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U. Triassic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limestone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4150946">
            <a:off x="-39224" y="4215762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U. Triassic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limestone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158750" y="2787650"/>
            <a:ext cx="920750" cy="2324100"/>
          </a:xfrm>
          <a:custGeom>
            <a:avLst/>
            <a:gdLst>
              <a:gd name="connsiteX0" fmla="*/ 0 w 920750"/>
              <a:gd name="connsiteY0" fmla="*/ 0 h 2324100"/>
              <a:gd name="connsiteX1" fmla="*/ 920750 w 920750"/>
              <a:gd name="connsiteY1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750" h="2324100">
                <a:moveTo>
                  <a:pt x="0" y="0"/>
                </a:moveTo>
                <a:lnTo>
                  <a:pt x="920750" y="23241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14866445" flipH="1">
            <a:off x="-112022" y="3544351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 rot="4066445" flipH="1">
            <a:off x="154678" y="3385908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 rot="7128294">
            <a:off x="4980677" y="2287051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 rot="17928294">
            <a:off x="4447278" y="2020658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4457700" y="2152650"/>
            <a:ext cx="920750" cy="1517650"/>
          </a:xfrm>
          <a:custGeom>
            <a:avLst/>
            <a:gdLst>
              <a:gd name="connsiteX0" fmla="*/ 0 w 920750"/>
              <a:gd name="connsiteY0" fmla="*/ 1517650 h 1517650"/>
              <a:gd name="connsiteX1" fmla="*/ 107950 w 920750"/>
              <a:gd name="connsiteY1" fmla="*/ 1346200 h 1517650"/>
              <a:gd name="connsiteX2" fmla="*/ 203200 w 920750"/>
              <a:gd name="connsiteY2" fmla="*/ 1123950 h 1517650"/>
              <a:gd name="connsiteX3" fmla="*/ 292100 w 920750"/>
              <a:gd name="connsiteY3" fmla="*/ 939800 h 1517650"/>
              <a:gd name="connsiteX4" fmla="*/ 431800 w 920750"/>
              <a:gd name="connsiteY4" fmla="*/ 679450 h 1517650"/>
              <a:gd name="connsiteX5" fmla="*/ 558800 w 920750"/>
              <a:gd name="connsiteY5" fmla="*/ 463550 h 1517650"/>
              <a:gd name="connsiteX6" fmla="*/ 736600 w 920750"/>
              <a:gd name="connsiteY6" fmla="*/ 203200 h 1517650"/>
              <a:gd name="connsiteX7" fmla="*/ 920750 w 920750"/>
              <a:gd name="connsiteY7" fmla="*/ 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0750" h="1517650">
                <a:moveTo>
                  <a:pt x="0" y="1517650"/>
                </a:moveTo>
                <a:lnTo>
                  <a:pt x="107950" y="1346200"/>
                </a:lnTo>
                <a:lnTo>
                  <a:pt x="203200" y="1123950"/>
                </a:lnTo>
                <a:lnTo>
                  <a:pt x="292100" y="939800"/>
                </a:lnTo>
                <a:lnTo>
                  <a:pt x="431800" y="679450"/>
                </a:lnTo>
                <a:lnTo>
                  <a:pt x="558800" y="463550"/>
                </a:lnTo>
                <a:lnTo>
                  <a:pt x="736600" y="203200"/>
                </a:lnTo>
                <a:lnTo>
                  <a:pt x="92075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1758950" y="3530600"/>
            <a:ext cx="1981200" cy="1587500"/>
          </a:xfrm>
          <a:custGeom>
            <a:avLst/>
            <a:gdLst>
              <a:gd name="connsiteX0" fmla="*/ 88900 w 1981200"/>
              <a:gd name="connsiteY0" fmla="*/ 1587500 h 1587500"/>
              <a:gd name="connsiteX1" fmla="*/ 69850 w 1981200"/>
              <a:gd name="connsiteY1" fmla="*/ 1339850 h 1587500"/>
              <a:gd name="connsiteX2" fmla="*/ 0 w 1981200"/>
              <a:gd name="connsiteY2" fmla="*/ 1060450 h 1587500"/>
              <a:gd name="connsiteX3" fmla="*/ 6350 w 1981200"/>
              <a:gd name="connsiteY3" fmla="*/ 781050 h 1587500"/>
              <a:gd name="connsiteX4" fmla="*/ 133350 w 1981200"/>
              <a:gd name="connsiteY4" fmla="*/ 596900 h 1587500"/>
              <a:gd name="connsiteX5" fmla="*/ 469900 w 1981200"/>
              <a:gd name="connsiteY5" fmla="*/ 501650 h 1587500"/>
              <a:gd name="connsiteX6" fmla="*/ 730250 w 1981200"/>
              <a:gd name="connsiteY6" fmla="*/ 450850 h 1587500"/>
              <a:gd name="connsiteX7" fmla="*/ 1041400 w 1981200"/>
              <a:gd name="connsiteY7" fmla="*/ 361950 h 1587500"/>
              <a:gd name="connsiteX8" fmla="*/ 1384300 w 1981200"/>
              <a:gd name="connsiteY8" fmla="*/ 196850 h 1587500"/>
              <a:gd name="connsiteX9" fmla="*/ 1816100 w 1981200"/>
              <a:gd name="connsiteY9" fmla="*/ 69850 h 1587500"/>
              <a:gd name="connsiteX10" fmla="*/ 1981200 w 1981200"/>
              <a:gd name="connsiteY10" fmla="*/ 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1200" h="1587500">
                <a:moveTo>
                  <a:pt x="88900" y="1587500"/>
                </a:moveTo>
                <a:lnTo>
                  <a:pt x="69850" y="1339850"/>
                </a:lnTo>
                <a:lnTo>
                  <a:pt x="0" y="1060450"/>
                </a:lnTo>
                <a:lnTo>
                  <a:pt x="6350" y="781050"/>
                </a:lnTo>
                <a:lnTo>
                  <a:pt x="133350" y="596900"/>
                </a:lnTo>
                <a:lnTo>
                  <a:pt x="469900" y="501650"/>
                </a:lnTo>
                <a:lnTo>
                  <a:pt x="730250" y="450850"/>
                </a:lnTo>
                <a:lnTo>
                  <a:pt x="1041400" y="361950"/>
                </a:lnTo>
                <a:lnTo>
                  <a:pt x="1384300" y="196850"/>
                </a:lnTo>
                <a:lnTo>
                  <a:pt x="1816100" y="69850"/>
                </a:lnTo>
                <a:lnTo>
                  <a:pt x="198120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4279900" y="2190750"/>
            <a:ext cx="990600" cy="1460500"/>
          </a:xfrm>
          <a:custGeom>
            <a:avLst/>
            <a:gdLst>
              <a:gd name="connsiteX0" fmla="*/ 0 w 990600"/>
              <a:gd name="connsiteY0" fmla="*/ 1460500 h 1460500"/>
              <a:gd name="connsiteX1" fmla="*/ 171450 w 990600"/>
              <a:gd name="connsiteY1" fmla="*/ 1206500 h 1460500"/>
              <a:gd name="connsiteX2" fmla="*/ 342900 w 990600"/>
              <a:gd name="connsiteY2" fmla="*/ 990600 h 1460500"/>
              <a:gd name="connsiteX3" fmla="*/ 387350 w 990600"/>
              <a:gd name="connsiteY3" fmla="*/ 793750 h 1460500"/>
              <a:gd name="connsiteX4" fmla="*/ 425450 w 990600"/>
              <a:gd name="connsiteY4" fmla="*/ 654050 h 1460500"/>
              <a:gd name="connsiteX5" fmla="*/ 457200 w 990600"/>
              <a:gd name="connsiteY5" fmla="*/ 527050 h 1460500"/>
              <a:gd name="connsiteX6" fmla="*/ 469900 w 990600"/>
              <a:gd name="connsiteY6" fmla="*/ 355600 h 1460500"/>
              <a:gd name="connsiteX7" fmla="*/ 565150 w 990600"/>
              <a:gd name="connsiteY7" fmla="*/ 234950 h 1460500"/>
              <a:gd name="connsiteX8" fmla="*/ 774700 w 990600"/>
              <a:gd name="connsiteY8" fmla="*/ 107950 h 1460500"/>
              <a:gd name="connsiteX9" fmla="*/ 990600 w 990600"/>
              <a:gd name="connsiteY9" fmla="*/ 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0600" h="1460500">
                <a:moveTo>
                  <a:pt x="0" y="1460500"/>
                </a:moveTo>
                <a:lnTo>
                  <a:pt x="171450" y="1206500"/>
                </a:lnTo>
                <a:lnTo>
                  <a:pt x="342900" y="990600"/>
                </a:lnTo>
                <a:lnTo>
                  <a:pt x="387350" y="793750"/>
                </a:lnTo>
                <a:lnTo>
                  <a:pt x="425450" y="654050"/>
                </a:lnTo>
                <a:lnTo>
                  <a:pt x="457200" y="527050"/>
                </a:lnTo>
                <a:lnTo>
                  <a:pt x="469900" y="355600"/>
                </a:lnTo>
                <a:lnTo>
                  <a:pt x="565150" y="234950"/>
                </a:lnTo>
                <a:lnTo>
                  <a:pt x="774700" y="107950"/>
                </a:lnTo>
                <a:lnTo>
                  <a:pt x="99060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8026294">
            <a:off x="4795957" y="2730828"/>
            <a:ext cx="126124" cy="227024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 rot="18067461">
            <a:off x="4608809" y="2169860"/>
            <a:ext cx="85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breccia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 rot="14866445" flipH="1">
            <a:off x="537758" y="1875509"/>
            <a:ext cx="337141" cy="8494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 rot="4066445" flipH="1">
            <a:off x="721909" y="1774218"/>
            <a:ext cx="337141" cy="8494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 rot="7592550">
            <a:off x="2931707" y="1748509"/>
            <a:ext cx="337141" cy="8494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 rot="18392550">
            <a:off x="2715808" y="1615469"/>
            <a:ext cx="337141" cy="8494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2584450" y="3289300"/>
            <a:ext cx="1066800" cy="323850"/>
          </a:xfrm>
          <a:custGeom>
            <a:avLst/>
            <a:gdLst>
              <a:gd name="connsiteX0" fmla="*/ 0 w 1066800"/>
              <a:gd name="connsiteY0" fmla="*/ 323850 h 323850"/>
              <a:gd name="connsiteX1" fmla="*/ 400050 w 1066800"/>
              <a:gd name="connsiteY1" fmla="*/ 171450 h 323850"/>
              <a:gd name="connsiteX2" fmla="*/ 603250 w 1066800"/>
              <a:gd name="connsiteY2" fmla="*/ 114300 h 323850"/>
              <a:gd name="connsiteX3" fmla="*/ 742950 w 1066800"/>
              <a:gd name="connsiteY3" fmla="*/ 127000 h 323850"/>
              <a:gd name="connsiteX4" fmla="*/ 1066800 w 1066800"/>
              <a:gd name="connsiteY4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323850">
                <a:moveTo>
                  <a:pt x="0" y="323850"/>
                </a:moveTo>
                <a:lnTo>
                  <a:pt x="400050" y="171450"/>
                </a:lnTo>
                <a:lnTo>
                  <a:pt x="603250" y="114300"/>
                </a:lnTo>
                <a:lnTo>
                  <a:pt x="742950" y="127000"/>
                </a:lnTo>
                <a:lnTo>
                  <a:pt x="106680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2946400" y="3409950"/>
            <a:ext cx="482600" cy="95250"/>
          </a:xfrm>
          <a:custGeom>
            <a:avLst/>
            <a:gdLst>
              <a:gd name="connsiteX0" fmla="*/ 0 w 482600"/>
              <a:gd name="connsiteY0" fmla="*/ 95250 h 95250"/>
              <a:gd name="connsiteX1" fmla="*/ 196850 w 482600"/>
              <a:gd name="connsiteY1" fmla="*/ 95250 h 95250"/>
              <a:gd name="connsiteX2" fmla="*/ 349250 w 482600"/>
              <a:gd name="connsiteY2" fmla="*/ 63500 h 95250"/>
              <a:gd name="connsiteX3" fmla="*/ 482600 w 482600"/>
              <a:gd name="connsiteY3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" h="95250">
                <a:moveTo>
                  <a:pt x="0" y="95250"/>
                </a:moveTo>
                <a:lnTo>
                  <a:pt x="196850" y="95250"/>
                </a:lnTo>
                <a:lnTo>
                  <a:pt x="349250" y="63500"/>
                </a:lnTo>
                <a:lnTo>
                  <a:pt x="48260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57150" y="112395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SSE</a:t>
            </a:r>
            <a:endParaRPr lang="en-US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3092450" y="112395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WNW</a:t>
            </a:r>
            <a:endParaRPr lang="en-US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3079750" y="213995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2m</a:t>
            </a:r>
            <a:endParaRPr lang="en-US" sz="14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0059542" y="4404886"/>
            <a:ext cx="96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</a:rPr>
              <a:t>wallrock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7150" y="1123950"/>
            <a:ext cx="5638800" cy="403860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073" y="2711013"/>
            <a:ext cx="3240000" cy="2145819"/>
          </a:xfrm>
          <a:prstGeom prst="rect">
            <a:avLst/>
          </a:prstGeom>
        </p:spPr>
      </p:pic>
      <p:pic>
        <p:nvPicPr>
          <p:cNvPr id="39" name="Picture 38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4604422"/>
            <a:ext cx="3240000" cy="14508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73" y="545086"/>
            <a:ext cx="5169537" cy="37913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56181" y="1009090"/>
            <a:ext cx="716599" cy="514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SSE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7976" y="1097990"/>
            <a:ext cx="1053480" cy="514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WNW</a:t>
            </a:r>
            <a:endParaRPr lang="en-US" b="1" dirty="0"/>
          </a:p>
        </p:txBody>
      </p:sp>
      <p:sp>
        <p:nvSpPr>
          <p:cNvPr id="19" name="Freeform 18"/>
          <p:cNvSpPr/>
          <p:nvPr/>
        </p:nvSpPr>
        <p:spPr>
          <a:xfrm flipH="1">
            <a:off x="6200401" y="1365249"/>
            <a:ext cx="1191124" cy="3006561"/>
          </a:xfrm>
          <a:custGeom>
            <a:avLst/>
            <a:gdLst>
              <a:gd name="connsiteX0" fmla="*/ 0 w 920750"/>
              <a:gd name="connsiteY0" fmla="*/ 0 h 2324100"/>
              <a:gd name="connsiteX1" fmla="*/ 920750 w 920750"/>
              <a:gd name="connsiteY1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750" h="2324100">
                <a:moveTo>
                  <a:pt x="0" y="0"/>
                </a:moveTo>
                <a:lnTo>
                  <a:pt x="920750" y="23241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6733555">
            <a:off x="6707321" y="2190360"/>
            <a:ext cx="1193639" cy="21064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7533555">
            <a:off x="6194734" y="1969845"/>
            <a:ext cx="1193639" cy="21064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098367" y="3143370"/>
            <a:ext cx="919121" cy="459561"/>
          </a:xfrm>
          <a:custGeom>
            <a:avLst/>
            <a:gdLst>
              <a:gd name="connsiteX0" fmla="*/ 0 w 660400"/>
              <a:gd name="connsiteY0" fmla="*/ 0 h 330200"/>
              <a:gd name="connsiteX1" fmla="*/ 660400 w 660400"/>
              <a:gd name="connsiteY1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0400" h="330200">
                <a:moveTo>
                  <a:pt x="0" y="0"/>
                </a:moveTo>
                <a:lnTo>
                  <a:pt x="660400" y="33020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83477" y="3488040"/>
            <a:ext cx="998661" cy="503749"/>
          </a:xfrm>
          <a:custGeom>
            <a:avLst/>
            <a:gdLst>
              <a:gd name="connsiteX0" fmla="*/ 0 w 717550"/>
              <a:gd name="connsiteY0" fmla="*/ 0 h 361950"/>
              <a:gd name="connsiteX1" fmla="*/ 717550 w 717550"/>
              <a:gd name="connsiteY1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7550" h="361950">
                <a:moveTo>
                  <a:pt x="0" y="0"/>
                </a:moveTo>
                <a:lnTo>
                  <a:pt x="717550" y="36195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239770" y="3258260"/>
            <a:ext cx="344671" cy="468398"/>
          </a:xfrm>
          <a:custGeom>
            <a:avLst/>
            <a:gdLst>
              <a:gd name="connsiteX0" fmla="*/ 0 w 247650"/>
              <a:gd name="connsiteY0" fmla="*/ 0 h 336550"/>
              <a:gd name="connsiteX1" fmla="*/ 114300 w 247650"/>
              <a:gd name="connsiteY1" fmla="*/ 114300 h 336550"/>
              <a:gd name="connsiteX2" fmla="*/ 177800 w 247650"/>
              <a:gd name="connsiteY2" fmla="*/ 254000 h 336550"/>
              <a:gd name="connsiteX3" fmla="*/ 247650 w 247650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336550">
                <a:moveTo>
                  <a:pt x="0" y="0"/>
                </a:moveTo>
                <a:lnTo>
                  <a:pt x="114300" y="114300"/>
                </a:lnTo>
                <a:lnTo>
                  <a:pt x="177800" y="254000"/>
                </a:lnTo>
                <a:lnTo>
                  <a:pt x="247650" y="33655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655142" y="3496878"/>
            <a:ext cx="291644" cy="441885"/>
          </a:xfrm>
          <a:custGeom>
            <a:avLst/>
            <a:gdLst>
              <a:gd name="connsiteX0" fmla="*/ 0 w 209550"/>
              <a:gd name="connsiteY0" fmla="*/ 0 h 317500"/>
              <a:gd name="connsiteX1" fmla="*/ 88900 w 209550"/>
              <a:gd name="connsiteY1" fmla="*/ 114300 h 317500"/>
              <a:gd name="connsiteX2" fmla="*/ 158750 w 209550"/>
              <a:gd name="connsiteY2" fmla="*/ 279400 h 317500"/>
              <a:gd name="connsiteX3" fmla="*/ 209550 w 209550"/>
              <a:gd name="connsiteY3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" h="317500">
                <a:moveTo>
                  <a:pt x="0" y="0"/>
                </a:moveTo>
                <a:lnTo>
                  <a:pt x="88900" y="114300"/>
                </a:lnTo>
                <a:lnTo>
                  <a:pt x="158750" y="279400"/>
                </a:lnTo>
                <a:lnTo>
                  <a:pt x="209550" y="31750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450536" y="1455368"/>
            <a:ext cx="600964" cy="106052"/>
          </a:xfrm>
          <a:custGeom>
            <a:avLst/>
            <a:gdLst>
              <a:gd name="connsiteX0" fmla="*/ 0 w 431800"/>
              <a:gd name="connsiteY0" fmla="*/ 76200 h 76200"/>
              <a:gd name="connsiteX1" fmla="*/ 431800 w 431800"/>
              <a:gd name="connsiteY1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1800" h="76200">
                <a:moveTo>
                  <a:pt x="0" y="76200"/>
                </a:moveTo>
                <a:lnTo>
                  <a:pt x="43180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591939" y="1623284"/>
            <a:ext cx="503749" cy="88377"/>
          </a:xfrm>
          <a:custGeom>
            <a:avLst/>
            <a:gdLst>
              <a:gd name="connsiteX0" fmla="*/ 0 w 361950"/>
              <a:gd name="connsiteY0" fmla="*/ 63500 h 63500"/>
              <a:gd name="connsiteX1" fmla="*/ 361950 w 361950"/>
              <a:gd name="connsiteY1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1950" h="63500">
                <a:moveTo>
                  <a:pt x="0" y="63500"/>
                </a:moveTo>
                <a:lnTo>
                  <a:pt x="36195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644965" y="1543745"/>
            <a:ext cx="326995" cy="88377"/>
          </a:xfrm>
          <a:custGeom>
            <a:avLst/>
            <a:gdLst>
              <a:gd name="connsiteX0" fmla="*/ 0 w 234950"/>
              <a:gd name="connsiteY0" fmla="*/ 0 h 63500"/>
              <a:gd name="connsiteX1" fmla="*/ 69850 w 234950"/>
              <a:gd name="connsiteY1" fmla="*/ 6350 h 63500"/>
              <a:gd name="connsiteX2" fmla="*/ 127000 w 234950"/>
              <a:gd name="connsiteY2" fmla="*/ 44450 h 63500"/>
              <a:gd name="connsiteX3" fmla="*/ 234950 w 234950"/>
              <a:gd name="connsiteY3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950" h="63500">
                <a:moveTo>
                  <a:pt x="0" y="0"/>
                </a:moveTo>
                <a:lnTo>
                  <a:pt x="69850" y="6350"/>
                </a:lnTo>
                <a:lnTo>
                  <a:pt x="127000" y="44450"/>
                </a:lnTo>
                <a:lnTo>
                  <a:pt x="234950" y="6350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478388" y="1490719"/>
            <a:ext cx="592126" cy="167916"/>
          </a:xfrm>
          <a:custGeom>
            <a:avLst/>
            <a:gdLst>
              <a:gd name="connsiteX0" fmla="*/ 0 w 787400"/>
              <a:gd name="connsiteY0" fmla="*/ 0 h 209550"/>
              <a:gd name="connsiteX1" fmla="*/ 787400 w 787400"/>
              <a:gd name="connsiteY1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7400" h="209550">
                <a:moveTo>
                  <a:pt x="0" y="0"/>
                </a:moveTo>
                <a:lnTo>
                  <a:pt x="787400" y="209550"/>
                </a:lnTo>
              </a:path>
            </a:pathLst>
          </a:custGeom>
          <a:noFill/>
          <a:ln w="19050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9856212">
            <a:off x="3279286" y="2092163"/>
            <a:ext cx="613083" cy="166555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20656212">
            <a:off x="3022993" y="1112195"/>
            <a:ext cx="613083" cy="166555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2449305">
            <a:off x="2236437" y="4081237"/>
            <a:ext cx="613083" cy="166555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1649305">
            <a:off x="2784376" y="2791359"/>
            <a:ext cx="613083" cy="166555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523970" y="1125199"/>
            <a:ext cx="5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S-C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48971" y="3052669"/>
            <a:ext cx="48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S-C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4950" y="400050"/>
            <a:ext cx="7512050" cy="4051300"/>
          </a:xfrm>
          <a:custGeom>
            <a:avLst/>
            <a:gdLst>
              <a:gd name="connsiteX0" fmla="*/ 0 w 7512050"/>
              <a:gd name="connsiteY0" fmla="*/ 0 h 4136046"/>
              <a:gd name="connsiteX1" fmla="*/ 7512050 w 7512050"/>
              <a:gd name="connsiteY1" fmla="*/ 0 h 4136046"/>
              <a:gd name="connsiteX2" fmla="*/ 7512050 w 7512050"/>
              <a:gd name="connsiteY2" fmla="*/ 4136046 h 4136046"/>
              <a:gd name="connsiteX3" fmla="*/ 0 w 7512050"/>
              <a:gd name="connsiteY3" fmla="*/ 4136046 h 4136046"/>
              <a:gd name="connsiteX4" fmla="*/ 0 w 7512050"/>
              <a:gd name="connsiteY4" fmla="*/ 0 h 4136046"/>
              <a:gd name="connsiteX0" fmla="*/ 0 w 7512050"/>
              <a:gd name="connsiteY0" fmla="*/ 4154 h 4140200"/>
              <a:gd name="connsiteX1" fmla="*/ 2743200 w 7512050"/>
              <a:gd name="connsiteY1" fmla="*/ 0 h 4140200"/>
              <a:gd name="connsiteX2" fmla="*/ 7512050 w 7512050"/>
              <a:gd name="connsiteY2" fmla="*/ 4154 h 4140200"/>
              <a:gd name="connsiteX3" fmla="*/ 7512050 w 7512050"/>
              <a:gd name="connsiteY3" fmla="*/ 4140200 h 4140200"/>
              <a:gd name="connsiteX4" fmla="*/ 0 w 7512050"/>
              <a:gd name="connsiteY4" fmla="*/ 4140200 h 4140200"/>
              <a:gd name="connsiteX5" fmla="*/ 0 w 7512050"/>
              <a:gd name="connsiteY5" fmla="*/ 4154 h 4140200"/>
              <a:gd name="connsiteX0" fmla="*/ 0 w 7512050"/>
              <a:gd name="connsiteY0" fmla="*/ 4154 h 4140200"/>
              <a:gd name="connsiteX1" fmla="*/ 2743200 w 7512050"/>
              <a:gd name="connsiteY1" fmla="*/ 0 h 4140200"/>
              <a:gd name="connsiteX2" fmla="*/ 7512050 w 7512050"/>
              <a:gd name="connsiteY2" fmla="*/ 4154 h 4140200"/>
              <a:gd name="connsiteX3" fmla="*/ 7512050 w 7512050"/>
              <a:gd name="connsiteY3" fmla="*/ 4140200 h 4140200"/>
              <a:gd name="connsiteX4" fmla="*/ 0 w 7512050"/>
              <a:gd name="connsiteY4" fmla="*/ 4140200 h 4140200"/>
              <a:gd name="connsiteX5" fmla="*/ 0 w 7512050"/>
              <a:gd name="connsiteY5" fmla="*/ 723900 h 4140200"/>
              <a:gd name="connsiteX6" fmla="*/ 0 w 7512050"/>
              <a:gd name="connsiteY6" fmla="*/ 4154 h 4140200"/>
              <a:gd name="connsiteX0" fmla="*/ 2749550 w 7512050"/>
              <a:gd name="connsiteY0" fmla="*/ 721704 h 4140200"/>
              <a:gd name="connsiteX1" fmla="*/ 2743200 w 7512050"/>
              <a:gd name="connsiteY1" fmla="*/ 0 h 4140200"/>
              <a:gd name="connsiteX2" fmla="*/ 7512050 w 7512050"/>
              <a:gd name="connsiteY2" fmla="*/ 4154 h 4140200"/>
              <a:gd name="connsiteX3" fmla="*/ 7512050 w 7512050"/>
              <a:gd name="connsiteY3" fmla="*/ 4140200 h 4140200"/>
              <a:gd name="connsiteX4" fmla="*/ 0 w 7512050"/>
              <a:gd name="connsiteY4" fmla="*/ 4140200 h 4140200"/>
              <a:gd name="connsiteX5" fmla="*/ 0 w 7512050"/>
              <a:gd name="connsiteY5" fmla="*/ 723900 h 4140200"/>
              <a:gd name="connsiteX6" fmla="*/ 2749550 w 7512050"/>
              <a:gd name="connsiteY6" fmla="*/ 721704 h 4140200"/>
              <a:gd name="connsiteX0" fmla="*/ 2743200 w 7512050"/>
              <a:gd name="connsiteY0" fmla="*/ 728054 h 4140200"/>
              <a:gd name="connsiteX1" fmla="*/ 2743200 w 7512050"/>
              <a:gd name="connsiteY1" fmla="*/ 0 h 4140200"/>
              <a:gd name="connsiteX2" fmla="*/ 7512050 w 7512050"/>
              <a:gd name="connsiteY2" fmla="*/ 4154 h 4140200"/>
              <a:gd name="connsiteX3" fmla="*/ 7512050 w 7512050"/>
              <a:gd name="connsiteY3" fmla="*/ 4140200 h 4140200"/>
              <a:gd name="connsiteX4" fmla="*/ 0 w 7512050"/>
              <a:gd name="connsiteY4" fmla="*/ 4140200 h 4140200"/>
              <a:gd name="connsiteX5" fmla="*/ 0 w 7512050"/>
              <a:gd name="connsiteY5" fmla="*/ 723900 h 4140200"/>
              <a:gd name="connsiteX6" fmla="*/ 2743200 w 7512050"/>
              <a:gd name="connsiteY6" fmla="*/ 728054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2050" h="4140200">
                <a:moveTo>
                  <a:pt x="2743200" y="728054"/>
                </a:moveTo>
                <a:cubicBezTo>
                  <a:pt x="2741083" y="487486"/>
                  <a:pt x="2745317" y="240568"/>
                  <a:pt x="2743200" y="0"/>
                </a:cubicBezTo>
                <a:lnTo>
                  <a:pt x="7512050" y="4154"/>
                </a:lnTo>
                <a:lnTo>
                  <a:pt x="7512050" y="4140200"/>
                </a:lnTo>
                <a:lnTo>
                  <a:pt x="0" y="4140200"/>
                </a:lnTo>
                <a:lnTo>
                  <a:pt x="0" y="723900"/>
                </a:lnTo>
                <a:lnTo>
                  <a:pt x="2743200" y="728054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3209" y="3534122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U. Triassic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limestone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99844" y="2248202"/>
            <a:ext cx="231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sheared Permian shale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990850" y="5054600"/>
            <a:ext cx="572382" cy="349250"/>
          </a:xfrm>
          <a:custGeom>
            <a:avLst/>
            <a:gdLst>
              <a:gd name="connsiteX0" fmla="*/ 0 w 1123950"/>
              <a:gd name="connsiteY0" fmla="*/ 0 h 685800"/>
              <a:gd name="connsiteX1" fmla="*/ 1123950 w 1123950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950" h="685800">
                <a:moveTo>
                  <a:pt x="0" y="0"/>
                </a:moveTo>
                <a:lnTo>
                  <a:pt x="1123950" y="68580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590800" y="5346700"/>
            <a:ext cx="895350" cy="590550"/>
          </a:xfrm>
          <a:custGeom>
            <a:avLst/>
            <a:gdLst>
              <a:gd name="connsiteX0" fmla="*/ 0 w 1123950"/>
              <a:gd name="connsiteY0" fmla="*/ 0 h 685800"/>
              <a:gd name="connsiteX1" fmla="*/ 1123950 w 1123950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950" h="685800">
                <a:moveTo>
                  <a:pt x="0" y="0"/>
                </a:moveTo>
                <a:lnTo>
                  <a:pt x="1123950" y="68580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651250" y="4883150"/>
            <a:ext cx="1123950" cy="685800"/>
          </a:xfrm>
          <a:custGeom>
            <a:avLst/>
            <a:gdLst>
              <a:gd name="connsiteX0" fmla="*/ 0 w 1123950"/>
              <a:gd name="connsiteY0" fmla="*/ 0 h 685800"/>
              <a:gd name="connsiteX1" fmla="*/ 1123950 w 1123950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950" h="685800">
                <a:moveTo>
                  <a:pt x="0" y="0"/>
                </a:moveTo>
                <a:lnTo>
                  <a:pt x="1123950" y="68580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3778250" y="5505450"/>
            <a:ext cx="208139" cy="127000"/>
          </a:xfrm>
          <a:custGeom>
            <a:avLst/>
            <a:gdLst>
              <a:gd name="connsiteX0" fmla="*/ 0 w 1123950"/>
              <a:gd name="connsiteY0" fmla="*/ 0 h 685800"/>
              <a:gd name="connsiteX1" fmla="*/ 1123950 w 1123950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950" h="685800">
                <a:moveTo>
                  <a:pt x="0" y="0"/>
                </a:moveTo>
                <a:lnTo>
                  <a:pt x="1123950" y="68580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12449305">
            <a:off x="2415991" y="5893570"/>
            <a:ext cx="440508" cy="11967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rot="1649305">
            <a:off x="4721042" y="4661976"/>
            <a:ext cx="440508" cy="11967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486789" y="4759655"/>
            <a:ext cx="48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P/S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rot="10800000">
            <a:off x="9759766" y="4947420"/>
            <a:ext cx="440508" cy="11967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759766" y="2515676"/>
            <a:ext cx="440508" cy="119672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Elbow Connector 54"/>
          <p:cNvCxnSpPr>
            <a:stCxn id="53" idx="2"/>
            <a:endCxn id="39" idx="1"/>
          </p:cNvCxnSpPr>
          <p:nvPr/>
        </p:nvCxnSpPr>
        <p:spPr>
          <a:xfrm rot="16200000" flipH="1">
            <a:off x="1464153" y="4317521"/>
            <a:ext cx="1634169" cy="390525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993900" y="3613150"/>
            <a:ext cx="184150" cy="82550"/>
          </a:xfrm>
          <a:prstGeom prst="rect">
            <a:avLst/>
          </a:prstGeom>
          <a:noFill/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1755277" flipH="1">
            <a:off x="3614564" y="1628967"/>
            <a:ext cx="261363" cy="60315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955277" flipH="1">
            <a:off x="3758322" y="1487200"/>
            <a:ext cx="261363" cy="60315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Elbow Connector 59"/>
          <p:cNvCxnSpPr>
            <a:stCxn id="61" idx="2"/>
            <a:endCxn id="6" idx="1"/>
          </p:cNvCxnSpPr>
          <p:nvPr/>
        </p:nvCxnSpPr>
        <p:spPr>
          <a:xfrm rot="16200000" flipH="1">
            <a:off x="5798420" y="1334269"/>
            <a:ext cx="577201" cy="4322106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 rot="125651">
            <a:off x="3835400" y="3124200"/>
            <a:ext cx="184150" cy="82550"/>
          </a:xfrm>
          <a:prstGeom prst="rect">
            <a:avLst/>
          </a:prstGeom>
          <a:noFill/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0168702" y="1591663"/>
            <a:ext cx="17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multi-generation </a:t>
            </a:r>
            <a:r>
              <a:rPr lang="en-GB" dirty="0" err="1" smtClean="0">
                <a:solidFill>
                  <a:srgbClr val="C00000"/>
                </a:solidFill>
              </a:rPr>
              <a:t>fracs</a:t>
            </a:r>
            <a:r>
              <a:rPr lang="en-GB" dirty="0" smtClean="0">
                <a:solidFill>
                  <a:srgbClr val="C00000"/>
                </a:solidFill>
              </a:rPr>
              <a:t> with </a:t>
            </a:r>
            <a:r>
              <a:rPr lang="en-GB" dirty="0" err="1" smtClean="0">
                <a:solidFill>
                  <a:srgbClr val="C00000"/>
                </a:solidFill>
              </a:rPr>
              <a:t>sparry</a:t>
            </a:r>
            <a:r>
              <a:rPr lang="en-GB" dirty="0" smtClean="0">
                <a:solidFill>
                  <a:srgbClr val="C00000"/>
                </a:solidFill>
              </a:rPr>
              <a:t> cc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6" name="Straight Connector 65"/>
          <p:cNvCxnSpPr>
            <a:stCxn id="65" idx="2"/>
            <a:endCxn id="70" idx="7"/>
          </p:cNvCxnSpPr>
          <p:nvPr/>
        </p:nvCxnSpPr>
        <p:spPr>
          <a:xfrm flipH="1">
            <a:off x="10554043" y="2514993"/>
            <a:ext cx="486608" cy="366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8277069" y="1995436"/>
            <a:ext cx="158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rock fragments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68" name="Straight Connector 67"/>
          <p:cNvCxnSpPr>
            <a:stCxn id="67" idx="2"/>
          </p:cNvCxnSpPr>
          <p:nvPr/>
        </p:nvCxnSpPr>
        <p:spPr>
          <a:xfrm>
            <a:off x="9071838" y="2364768"/>
            <a:ext cx="624612" cy="8546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0360266" y="2850493"/>
            <a:ext cx="227024" cy="21441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385666" y="4330043"/>
            <a:ext cx="227024" cy="21441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76" name="Straight Connector 75"/>
          <p:cNvCxnSpPr>
            <a:stCxn id="65" idx="2"/>
            <a:endCxn id="73" idx="0"/>
          </p:cNvCxnSpPr>
          <p:nvPr/>
        </p:nvCxnSpPr>
        <p:spPr>
          <a:xfrm flipH="1">
            <a:off x="10499178" y="2514993"/>
            <a:ext cx="541473" cy="18150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67" idx="2"/>
          </p:cNvCxnSpPr>
          <p:nvPr/>
        </p:nvCxnSpPr>
        <p:spPr>
          <a:xfrm flipH="1">
            <a:off x="8832850" y="2364768"/>
            <a:ext cx="238988" cy="112773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67" idx="2"/>
          </p:cNvCxnSpPr>
          <p:nvPr/>
        </p:nvCxnSpPr>
        <p:spPr>
          <a:xfrm>
            <a:off x="9071838" y="2364768"/>
            <a:ext cx="8662" cy="16674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9750666" y="4463393"/>
            <a:ext cx="227024" cy="21441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90" name="Straight Connector 89"/>
          <p:cNvCxnSpPr>
            <a:stCxn id="65" idx="2"/>
            <a:endCxn id="89" idx="0"/>
          </p:cNvCxnSpPr>
          <p:nvPr/>
        </p:nvCxnSpPr>
        <p:spPr>
          <a:xfrm flipH="1">
            <a:off x="9864178" y="2514993"/>
            <a:ext cx="1176473" cy="1948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10753966" y="3371193"/>
            <a:ext cx="227024" cy="21441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92" name="Straight Connector 91"/>
          <p:cNvCxnSpPr>
            <a:stCxn id="65" idx="2"/>
            <a:endCxn id="91" idx="0"/>
          </p:cNvCxnSpPr>
          <p:nvPr/>
        </p:nvCxnSpPr>
        <p:spPr>
          <a:xfrm flipH="1">
            <a:off x="10867478" y="2514993"/>
            <a:ext cx="173173" cy="856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478602" y="5198463"/>
            <a:ext cx="125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late </a:t>
            </a:r>
            <a:r>
              <a:rPr lang="en-GB" dirty="0" err="1" smtClean="0">
                <a:solidFill>
                  <a:srgbClr val="C00000"/>
                </a:solidFill>
              </a:rPr>
              <a:t>sparry</a:t>
            </a:r>
            <a:r>
              <a:rPr lang="en-GB" dirty="0" smtClean="0">
                <a:solidFill>
                  <a:srgbClr val="C00000"/>
                </a:solidFill>
              </a:rPr>
              <a:t> cc in </a:t>
            </a:r>
            <a:r>
              <a:rPr lang="en-GB" dirty="0" err="1" smtClean="0">
                <a:solidFill>
                  <a:srgbClr val="C00000"/>
                </a:solidFill>
              </a:rPr>
              <a:t>fracs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464166" y="5574643"/>
            <a:ext cx="227024" cy="21441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15" name="Straight Connector 114"/>
          <p:cNvCxnSpPr>
            <a:stCxn id="113" idx="3"/>
            <a:endCxn id="114" idx="2"/>
          </p:cNvCxnSpPr>
          <p:nvPr/>
        </p:nvCxnSpPr>
        <p:spPr>
          <a:xfrm>
            <a:off x="1733550" y="5521629"/>
            <a:ext cx="1730616" cy="16022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8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09" y="45265"/>
            <a:ext cx="4354718" cy="2496237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577374" y="2623382"/>
            <a:ext cx="5206638" cy="3326568"/>
          </a:xfrm>
        </p:spPr>
        <p:txBody>
          <a:bodyPr/>
          <a:lstStyle/>
          <a:p>
            <a:r>
              <a:rPr lang="en-GB" dirty="0" smtClean="0"/>
              <a:t>Welded extensional fault</a:t>
            </a:r>
          </a:p>
          <a:p>
            <a:r>
              <a:rPr lang="en-GB" dirty="0" smtClean="0"/>
              <a:t>Extension (Triassic) with area later involved in Jurassic thrusting (no reactivation of weld)</a:t>
            </a:r>
          </a:p>
          <a:p>
            <a:r>
              <a:rPr lang="en-GB" dirty="0" smtClean="0"/>
              <a:t>Weld contains strongly sheared relict shales from </a:t>
            </a:r>
            <a:r>
              <a:rPr lang="en-GB" dirty="0" err="1" smtClean="0"/>
              <a:t>evaporite</a:t>
            </a:r>
            <a:r>
              <a:rPr lang="en-GB" dirty="0" smtClean="0"/>
              <a:t> sequence and host rock fragments</a:t>
            </a:r>
          </a:p>
          <a:p>
            <a:r>
              <a:rPr lang="en-GB" dirty="0" smtClean="0"/>
              <a:t>Brecciated host rock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41" y="1223620"/>
            <a:ext cx="6116548" cy="29237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92739" y="2383473"/>
            <a:ext cx="176573" cy="1622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077450" y="1447800"/>
            <a:ext cx="171450" cy="1714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82" y="960150"/>
            <a:ext cx="6115917" cy="408797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4" y="2988624"/>
            <a:ext cx="3391752" cy="311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227" y="832419"/>
            <a:ext cx="3727873" cy="269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7"/>
          <p:cNvSpPr/>
          <p:nvPr/>
        </p:nvSpPr>
        <p:spPr>
          <a:xfrm rot="16200000">
            <a:off x="-186077" y="3234252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5400000">
            <a:off x="11537162" y="3234252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08000" y="3886200"/>
            <a:ext cx="812800" cy="844550"/>
          </a:xfrm>
          <a:custGeom>
            <a:avLst/>
            <a:gdLst>
              <a:gd name="connsiteX0" fmla="*/ 812800 w 812800"/>
              <a:gd name="connsiteY0" fmla="*/ 0 h 844550"/>
              <a:gd name="connsiteX1" fmla="*/ 361950 w 812800"/>
              <a:gd name="connsiteY1" fmla="*/ 444500 h 844550"/>
              <a:gd name="connsiteX2" fmla="*/ 0 w 812800"/>
              <a:gd name="connsiteY2" fmla="*/ 84455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0" h="844550">
                <a:moveTo>
                  <a:pt x="812800" y="0"/>
                </a:moveTo>
                <a:lnTo>
                  <a:pt x="361950" y="444500"/>
                </a:lnTo>
                <a:lnTo>
                  <a:pt x="0" y="84455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73100" y="4794250"/>
            <a:ext cx="831850" cy="812800"/>
          </a:xfrm>
          <a:custGeom>
            <a:avLst/>
            <a:gdLst>
              <a:gd name="connsiteX0" fmla="*/ 831850 w 831850"/>
              <a:gd name="connsiteY0" fmla="*/ 0 h 812800"/>
              <a:gd name="connsiteX1" fmla="*/ 374650 w 831850"/>
              <a:gd name="connsiteY1" fmla="*/ 400050 h 812800"/>
              <a:gd name="connsiteX2" fmla="*/ 88900 w 831850"/>
              <a:gd name="connsiteY2" fmla="*/ 679450 h 812800"/>
              <a:gd name="connsiteX3" fmla="*/ 0 w 831850"/>
              <a:gd name="connsiteY3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850" h="812800">
                <a:moveTo>
                  <a:pt x="831850" y="0"/>
                </a:moveTo>
                <a:lnTo>
                  <a:pt x="374650" y="400050"/>
                </a:lnTo>
                <a:lnTo>
                  <a:pt x="88900" y="679450"/>
                </a:lnTo>
                <a:lnTo>
                  <a:pt x="0" y="81280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210628">
            <a:off x="565149" y="452755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bedding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520950"/>
            <a:ext cx="61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SSW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252095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NNE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05800" y="425450"/>
            <a:ext cx="61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SSW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544300" y="42545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NNE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5449" y="3302000"/>
            <a:ext cx="94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Younger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408" y="3549650"/>
            <a:ext cx="829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Nor-</a:t>
            </a:r>
            <a:r>
              <a:rPr lang="en-GB" sz="1200" dirty="0" err="1" smtClean="0">
                <a:solidFill>
                  <a:schemeClr val="bg1"/>
                </a:solidFill>
              </a:rPr>
              <a:t>Rhaet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0508" y="3473450"/>
            <a:ext cx="70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Older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47571" y="3721100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chemeClr val="bg1"/>
                </a:solidFill>
              </a:rPr>
              <a:t>Ladin-Carn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56649" y="1003300"/>
            <a:ext cx="94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Younger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15608" y="1250950"/>
            <a:ext cx="829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Nor-</a:t>
            </a:r>
            <a:r>
              <a:rPr lang="en-GB" sz="1200" dirty="0" err="1" smtClean="0">
                <a:solidFill>
                  <a:schemeClr val="bg1"/>
                </a:solidFill>
              </a:rPr>
              <a:t>Rhaet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81907" y="1003300"/>
            <a:ext cx="70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Older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08971" y="1250950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chemeClr val="bg1"/>
                </a:solidFill>
              </a:rPr>
              <a:t>Ladin-Carn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2875762" y="3234253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6200000">
            <a:off x="7999074" y="3234253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407971" y="4451350"/>
            <a:ext cx="96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Permian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496" y="147941"/>
            <a:ext cx="5901494" cy="3251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4452"/>
            <a:ext cx="12191999" cy="260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5605" y="5486399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DOWN (towards you)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562" y="3512557"/>
            <a:ext cx="20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UP (away from you)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401546">
            <a:off x="5049747" y="2301763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DOWN (towards you)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401546">
            <a:off x="5124704" y="1198178"/>
            <a:ext cx="20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UP (away from you)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9569" y="2738386"/>
            <a:ext cx="240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footwall rock fragments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 flipH="1">
            <a:off x="9042405" y="3107718"/>
            <a:ext cx="1390988" cy="10959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2"/>
          </p:cNvCxnSpPr>
          <p:nvPr/>
        </p:nvCxnSpPr>
        <p:spPr>
          <a:xfrm flipH="1">
            <a:off x="6096005" y="3107718"/>
            <a:ext cx="4337388" cy="125473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102" y="2201263"/>
            <a:ext cx="174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sheared Permian shale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7" name="Straight Connector 16"/>
          <p:cNvCxnSpPr>
            <a:stCxn id="16" idx="2"/>
          </p:cNvCxnSpPr>
          <p:nvPr/>
        </p:nvCxnSpPr>
        <p:spPr>
          <a:xfrm>
            <a:off x="1668051" y="2847594"/>
            <a:ext cx="541749" cy="16672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5803900"/>
            <a:ext cx="61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SSW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9560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NNE</a:t>
            </a:r>
            <a:endParaRPr lang="en-US" b="1" dirty="0"/>
          </a:p>
        </p:txBody>
      </p:sp>
      <p:sp>
        <p:nvSpPr>
          <p:cNvPr id="21" name="Down Arrow 20"/>
          <p:cNvSpPr/>
          <p:nvPr/>
        </p:nvSpPr>
        <p:spPr>
          <a:xfrm flipV="1">
            <a:off x="209550" y="3238500"/>
            <a:ext cx="184150" cy="152400"/>
          </a:xfrm>
          <a:prstGeom prst="downArrow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209550" y="5676900"/>
            <a:ext cx="184150" cy="152400"/>
          </a:xfrm>
          <a:prstGeom prst="downArrow">
            <a:avLst/>
          </a:pr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84318"/>
            <a:ext cx="5727700" cy="1222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4555" y="5486399"/>
            <a:ext cx="21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DOWN (towards you)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9512" y="4706357"/>
            <a:ext cx="20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UP (away from you)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803900"/>
            <a:ext cx="61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SSW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437515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NNE</a:t>
            </a:r>
            <a:endParaRPr lang="en-US" b="1" dirty="0"/>
          </a:p>
        </p:txBody>
      </p:sp>
      <p:sp>
        <p:nvSpPr>
          <p:cNvPr id="21" name="Down Arrow 20"/>
          <p:cNvSpPr/>
          <p:nvPr/>
        </p:nvSpPr>
        <p:spPr>
          <a:xfrm flipV="1">
            <a:off x="209550" y="4718050"/>
            <a:ext cx="184150" cy="152400"/>
          </a:xfrm>
          <a:prstGeom prst="downArrow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209550" y="5676900"/>
            <a:ext cx="184150" cy="152400"/>
          </a:xfrm>
          <a:prstGeom prst="downArrow">
            <a:avLst/>
          </a:pr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03350" y="4965700"/>
            <a:ext cx="393700" cy="273050"/>
          </a:xfrm>
          <a:prstGeom prst="rect">
            <a:avLst/>
          </a:prstGeom>
          <a:noFill/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17"/>
          <p:cNvCxnSpPr>
            <a:stCxn id="14" idx="0"/>
            <a:endCxn id="12" idx="2"/>
          </p:cNvCxnSpPr>
          <p:nvPr/>
        </p:nvCxnSpPr>
        <p:spPr>
          <a:xfrm rot="5400000" flipH="1" flipV="1">
            <a:off x="994932" y="2894158"/>
            <a:ext cx="2676811" cy="146627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 rot="16200000">
            <a:off x="2183711" y="971089"/>
            <a:ext cx="4401127" cy="2635599"/>
            <a:chOff x="528740" y="1140160"/>
            <a:chExt cx="5465659" cy="3273090"/>
          </a:xfrm>
        </p:grpSpPr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28740" y="1140160"/>
              <a:ext cx="5465659" cy="3273090"/>
            </a:xfrm>
            <a:prstGeom prst="rect">
              <a:avLst/>
            </a:prstGeom>
          </p:spPr>
        </p:pic>
        <p:sp>
          <p:nvSpPr>
            <p:cNvPr id="24" name="Freeform 23"/>
            <p:cNvSpPr/>
            <p:nvPr/>
          </p:nvSpPr>
          <p:spPr>
            <a:xfrm>
              <a:off x="4254500" y="1816100"/>
              <a:ext cx="1104900" cy="88900"/>
            </a:xfrm>
            <a:custGeom>
              <a:avLst/>
              <a:gdLst>
                <a:gd name="connsiteX0" fmla="*/ 0 w 1104900"/>
                <a:gd name="connsiteY0" fmla="*/ 0 h 88900"/>
                <a:gd name="connsiteX1" fmla="*/ 323850 w 1104900"/>
                <a:gd name="connsiteY1" fmla="*/ 12700 h 88900"/>
                <a:gd name="connsiteX2" fmla="*/ 825500 w 1104900"/>
                <a:gd name="connsiteY2" fmla="*/ 82550 h 88900"/>
                <a:gd name="connsiteX3" fmla="*/ 1104900 w 1104900"/>
                <a:gd name="connsiteY3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900" h="88900">
                  <a:moveTo>
                    <a:pt x="0" y="0"/>
                  </a:moveTo>
                  <a:lnTo>
                    <a:pt x="323850" y="12700"/>
                  </a:lnTo>
                  <a:lnTo>
                    <a:pt x="825500" y="82550"/>
                  </a:lnTo>
                  <a:lnTo>
                    <a:pt x="1104900" y="8890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679950" y="1733550"/>
              <a:ext cx="914400" cy="82550"/>
            </a:xfrm>
            <a:custGeom>
              <a:avLst/>
              <a:gdLst>
                <a:gd name="connsiteX0" fmla="*/ 0 w 914400"/>
                <a:gd name="connsiteY0" fmla="*/ 0 h 82550"/>
                <a:gd name="connsiteX1" fmla="*/ 273050 w 914400"/>
                <a:gd name="connsiteY1" fmla="*/ 6350 h 82550"/>
                <a:gd name="connsiteX2" fmla="*/ 495300 w 914400"/>
                <a:gd name="connsiteY2" fmla="*/ 44450 h 82550"/>
                <a:gd name="connsiteX3" fmla="*/ 736600 w 914400"/>
                <a:gd name="connsiteY3" fmla="*/ 76200 h 82550"/>
                <a:gd name="connsiteX4" fmla="*/ 914400 w 914400"/>
                <a:gd name="connsiteY4" fmla="*/ 82550 h 8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82550">
                  <a:moveTo>
                    <a:pt x="0" y="0"/>
                  </a:moveTo>
                  <a:lnTo>
                    <a:pt x="273050" y="6350"/>
                  </a:lnTo>
                  <a:lnTo>
                    <a:pt x="495300" y="44450"/>
                  </a:lnTo>
                  <a:lnTo>
                    <a:pt x="736600" y="76200"/>
                  </a:lnTo>
                  <a:lnTo>
                    <a:pt x="914400" y="8255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118100" y="1682750"/>
              <a:ext cx="501650" cy="57150"/>
            </a:xfrm>
            <a:custGeom>
              <a:avLst/>
              <a:gdLst>
                <a:gd name="connsiteX0" fmla="*/ 0 w 501650"/>
                <a:gd name="connsiteY0" fmla="*/ 0 h 57150"/>
                <a:gd name="connsiteX1" fmla="*/ 260350 w 501650"/>
                <a:gd name="connsiteY1" fmla="*/ 31750 h 57150"/>
                <a:gd name="connsiteX2" fmla="*/ 501650 w 5016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650" h="57150">
                  <a:moveTo>
                    <a:pt x="0" y="0"/>
                  </a:moveTo>
                  <a:lnTo>
                    <a:pt x="260350" y="31750"/>
                  </a:lnTo>
                  <a:lnTo>
                    <a:pt x="501650" y="5715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149350" y="1208036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92D050"/>
                </a:solidFill>
              </a:rPr>
              <a:t>strongly sheared </a:t>
            </a:r>
            <a:r>
              <a:rPr lang="en-GB" dirty="0" err="1" smtClean="0">
                <a:solidFill>
                  <a:srgbClr val="92D050"/>
                </a:solidFill>
              </a:rPr>
              <a:t>wallrock</a:t>
            </a:r>
            <a:r>
              <a:rPr lang="en-GB" dirty="0" smtClean="0">
                <a:solidFill>
                  <a:srgbClr val="92D050"/>
                </a:solidFill>
              </a:rPr>
              <a:t> breccia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28" name="Straight Connector 27"/>
          <p:cNvCxnSpPr>
            <a:stCxn id="27" idx="3"/>
          </p:cNvCxnSpPr>
          <p:nvPr/>
        </p:nvCxnSpPr>
        <p:spPr>
          <a:xfrm flipV="1">
            <a:off x="2940050" y="1238250"/>
            <a:ext cx="596900" cy="29295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84850" y="814336"/>
            <a:ext cx="147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92D050"/>
                </a:solidFill>
              </a:rPr>
              <a:t>shale injected in fractures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39" name="Straight Connector 38"/>
          <p:cNvCxnSpPr>
            <a:stCxn id="37" idx="1"/>
          </p:cNvCxnSpPr>
          <p:nvPr/>
        </p:nvCxnSpPr>
        <p:spPr>
          <a:xfrm flipH="1">
            <a:off x="5060950" y="1137502"/>
            <a:ext cx="723900" cy="30394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7" idx="1"/>
          </p:cNvCxnSpPr>
          <p:nvPr/>
        </p:nvCxnSpPr>
        <p:spPr>
          <a:xfrm flipH="1">
            <a:off x="4305300" y="1137502"/>
            <a:ext cx="1479550" cy="50079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37150" y="47625"/>
            <a:ext cx="61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3550" y="4762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NNE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 rot="16922526" flipV="1">
            <a:off x="5536411" y="3234253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6122526" flipV="1">
            <a:off x="2855575" y="3234256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5289550" y="2387600"/>
            <a:ext cx="374650" cy="514350"/>
          </a:xfrm>
          <a:custGeom>
            <a:avLst/>
            <a:gdLst>
              <a:gd name="connsiteX0" fmla="*/ 0 w 374650"/>
              <a:gd name="connsiteY0" fmla="*/ 514350 h 514350"/>
              <a:gd name="connsiteX1" fmla="*/ 374650 w 374650"/>
              <a:gd name="connsiteY1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4650" h="514350">
                <a:moveTo>
                  <a:pt x="0" y="514350"/>
                </a:moveTo>
                <a:lnTo>
                  <a:pt x="37465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5314950" y="2984500"/>
            <a:ext cx="336550" cy="501650"/>
          </a:xfrm>
          <a:custGeom>
            <a:avLst/>
            <a:gdLst>
              <a:gd name="connsiteX0" fmla="*/ 0 w 336550"/>
              <a:gd name="connsiteY0" fmla="*/ 501650 h 501650"/>
              <a:gd name="connsiteX1" fmla="*/ 228600 w 336550"/>
              <a:gd name="connsiteY1" fmla="*/ 177800 h 501650"/>
              <a:gd name="connsiteX2" fmla="*/ 336550 w 336550"/>
              <a:gd name="connsiteY2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550" h="501650">
                <a:moveTo>
                  <a:pt x="0" y="501650"/>
                </a:moveTo>
                <a:lnTo>
                  <a:pt x="228600" y="177800"/>
                </a:lnTo>
                <a:lnTo>
                  <a:pt x="33655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403850" y="2616200"/>
            <a:ext cx="120650" cy="704850"/>
          </a:xfrm>
          <a:custGeom>
            <a:avLst/>
            <a:gdLst>
              <a:gd name="connsiteX0" fmla="*/ 120650 w 120650"/>
              <a:gd name="connsiteY0" fmla="*/ 0 h 704850"/>
              <a:gd name="connsiteX1" fmla="*/ 57150 w 120650"/>
              <a:gd name="connsiteY1" fmla="*/ 120650 h 704850"/>
              <a:gd name="connsiteX2" fmla="*/ 38100 w 120650"/>
              <a:gd name="connsiteY2" fmla="*/ 368300 h 704850"/>
              <a:gd name="connsiteX3" fmla="*/ 57150 w 120650"/>
              <a:gd name="connsiteY3" fmla="*/ 584200 h 704850"/>
              <a:gd name="connsiteX4" fmla="*/ 0 w 120650"/>
              <a:gd name="connsiteY4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50" h="704850">
                <a:moveTo>
                  <a:pt x="120650" y="0"/>
                </a:moveTo>
                <a:lnTo>
                  <a:pt x="57150" y="120650"/>
                </a:lnTo>
                <a:lnTo>
                  <a:pt x="38100" y="368300"/>
                </a:lnTo>
                <a:lnTo>
                  <a:pt x="57150" y="584200"/>
                </a:lnTo>
                <a:lnTo>
                  <a:pt x="0" y="70485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108170" y="2236449"/>
            <a:ext cx="5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S-C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3" name="Picture 52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554" y="984250"/>
            <a:ext cx="4175262" cy="403225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569200" y="987425"/>
            <a:ext cx="61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169650" y="98742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NNE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 rot="5400000">
            <a:off x="9956013" y="3189804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6200000">
            <a:off x="8068926" y="3189806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2748266" y="1797560"/>
            <a:ext cx="105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footwall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4170667" y="245413"/>
            <a:ext cx="1056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footwall blocks in weld zone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rot="610063">
            <a:off x="4406900" y="4978399"/>
            <a:ext cx="774700" cy="590550"/>
          </a:xfrm>
          <a:prstGeom prst="rect">
            <a:avLst/>
          </a:prstGeom>
          <a:noFill/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Elbow Connector 60"/>
          <p:cNvCxnSpPr>
            <a:stCxn id="60" idx="3"/>
            <a:endCxn id="53" idx="2"/>
          </p:cNvCxnSpPr>
          <p:nvPr/>
        </p:nvCxnSpPr>
        <p:spPr>
          <a:xfrm flipV="1">
            <a:off x="5175517" y="5016500"/>
            <a:ext cx="4491668" cy="325553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083550" y="230136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92D050"/>
                </a:solidFill>
              </a:rPr>
              <a:t>cusps?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>
          <a:xfrm>
            <a:off x="8553450" y="599468"/>
            <a:ext cx="463550" cy="86103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6" idx="2"/>
          </p:cNvCxnSpPr>
          <p:nvPr/>
        </p:nvCxnSpPr>
        <p:spPr>
          <a:xfrm>
            <a:off x="8553450" y="599468"/>
            <a:ext cx="431800" cy="223263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6" idx="2"/>
          </p:cNvCxnSpPr>
          <p:nvPr/>
        </p:nvCxnSpPr>
        <p:spPr>
          <a:xfrm>
            <a:off x="8553450" y="599468"/>
            <a:ext cx="1314450" cy="300733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650" y="2660864"/>
            <a:ext cx="1257300" cy="1701586"/>
          </a:xfrm>
          <a:prstGeom prst="rect">
            <a:avLst/>
          </a:prstGeom>
        </p:spPr>
      </p:pic>
      <p:sp>
        <p:nvSpPr>
          <p:cNvPr id="80" name="Freeform 79"/>
          <p:cNvSpPr/>
          <p:nvPr/>
        </p:nvSpPr>
        <p:spPr>
          <a:xfrm>
            <a:off x="1568450" y="3536950"/>
            <a:ext cx="215900" cy="717550"/>
          </a:xfrm>
          <a:custGeom>
            <a:avLst/>
            <a:gdLst>
              <a:gd name="connsiteX0" fmla="*/ 215900 w 215900"/>
              <a:gd name="connsiteY0" fmla="*/ 717550 h 717550"/>
              <a:gd name="connsiteX1" fmla="*/ 177800 w 215900"/>
              <a:gd name="connsiteY1" fmla="*/ 584200 h 717550"/>
              <a:gd name="connsiteX2" fmla="*/ 88900 w 215900"/>
              <a:gd name="connsiteY2" fmla="*/ 400050 h 717550"/>
              <a:gd name="connsiteX3" fmla="*/ 44450 w 215900"/>
              <a:gd name="connsiteY3" fmla="*/ 241300 h 717550"/>
              <a:gd name="connsiteX4" fmla="*/ 0 w 215900"/>
              <a:gd name="connsiteY4" fmla="*/ 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" h="717550">
                <a:moveTo>
                  <a:pt x="215900" y="717550"/>
                </a:moveTo>
                <a:lnTo>
                  <a:pt x="177800" y="584200"/>
                </a:lnTo>
                <a:lnTo>
                  <a:pt x="88900" y="400050"/>
                </a:lnTo>
                <a:lnTo>
                  <a:pt x="44450" y="24130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1828800" y="3721100"/>
            <a:ext cx="63500" cy="584200"/>
          </a:xfrm>
          <a:custGeom>
            <a:avLst/>
            <a:gdLst>
              <a:gd name="connsiteX0" fmla="*/ 0 w 63500"/>
              <a:gd name="connsiteY0" fmla="*/ 584200 h 584200"/>
              <a:gd name="connsiteX1" fmla="*/ 50800 w 63500"/>
              <a:gd name="connsiteY1" fmla="*/ 279400 h 584200"/>
              <a:gd name="connsiteX2" fmla="*/ 63500 w 63500"/>
              <a:gd name="connsiteY2" fmla="*/ 0 h 584200"/>
              <a:gd name="connsiteX3" fmla="*/ 63500 w 6350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" h="584200">
                <a:moveTo>
                  <a:pt x="0" y="584200"/>
                </a:moveTo>
                <a:lnTo>
                  <a:pt x="50800" y="279400"/>
                </a:lnTo>
                <a:lnTo>
                  <a:pt x="63500" y="0"/>
                </a:lnTo>
                <a:lnTo>
                  <a:pt x="63500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1631950" y="3263900"/>
            <a:ext cx="215900" cy="742950"/>
          </a:xfrm>
          <a:custGeom>
            <a:avLst/>
            <a:gdLst>
              <a:gd name="connsiteX0" fmla="*/ 0 w 215900"/>
              <a:gd name="connsiteY0" fmla="*/ 0 h 742950"/>
              <a:gd name="connsiteX1" fmla="*/ 57150 w 215900"/>
              <a:gd name="connsiteY1" fmla="*/ 228600 h 742950"/>
              <a:gd name="connsiteX2" fmla="*/ 133350 w 215900"/>
              <a:gd name="connsiteY2" fmla="*/ 425450 h 742950"/>
              <a:gd name="connsiteX3" fmla="*/ 177800 w 215900"/>
              <a:gd name="connsiteY3" fmla="*/ 565150 h 742950"/>
              <a:gd name="connsiteX4" fmla="*/ 215900 w 21590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" h="742950">
                <a:moveTo>
                  <a:pt x="0" y="0"/>
                </a:moveTo>
                <a:lnTo>
                  <a:pt x="57150" y="228600"/>
                </a:lnTo>
                <a:lnTo>
                  <a:pt x="133350" y="425450"/>
                </a:lnTo>
                <a:lnTo>
                  <a:pt x="177800" y="565150"/>
                </a:lnTo>
                <a:lnTo>
                  <a:pt x="215900" y="74295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1219200" y="4991100"/>
            <a:ext cx="177800" cy="114300"/>
          </a:xfrm>
          <a:prstGeom prst="rect">
            <a:avLst/>
          </a:pr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Elbow Connector 97"/>
          <p:cNvCxnSpPr>
            <a:stCxn id="92" idx="0"/>
            <a:endCxn id="79" idx="1"/>
          </p:cNvCxnSpPr>
          <p:nvPr/>
        </p:nvCxnSpPr>
        <p:spPr>
          <a:xfrm rot="16200000" flipV="1">
            <a:off x="546154" y="4229154"/>
            <a:ext cx="1479443" cy="44450"/>
          </a:xfrm>
          <a:prstGeom prst="bentConnector4">
            <a:avLst>
              <a:gd name="adj1" fmla="val 21246"/>
              <a:gd name="adj2" fmla="val 71428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1856970" y="3423899"/>
            <a:ext cx="5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S-C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8" name="Freeform 107"/>
          <p:cNvSpPr/>
          <p:nvPr/>
        </p:nvSpPr>
        <p:spPr>
          <a:xfrm rot="16842828" flipV="1">
            <a:off x="2212095" y="3719941"/>
            <a:ext cx="474852" cy="70767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 rot="6042828" flipV="1">
            <a:off x="1099711" y="3542144"/>
            <a:ext cx="474851" cy="70768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577374" y="2623382"/>
            <a:ext cx="5206638" cy="3326568"/>
          </a:xfrm>
        </p:spPr>
        <p:txBody>
          <a:bodyPr/>
          <a:lstStyle/>
          <a:p>
            <a:r>
              <a:rPr lang="en-GB" sz="2000" dirty="0" smtClean="0"/>
              <a:t>“Mystery” weld (?) feature at high angle to bedding - likely normal fault</a:t>
            </a:r>
          </a:p>
          <a:p>
            <a:r>
              <a:rPr lang="en-GB" sz="2000" dirty="0" smtClean="0"/>
              <a:t>Bedding is near-vertical</a:t>
            </a:r>
          </a:p>
          <a:p>
            <a:r>
              <a:rPr lang="en-GB" sz="2000" dirty="0" smtClean="0"/>
              <a:t>Offset on feature is strike-slip with present dip of beds but potentially original Triassic normal fault</a:t>
            </a:r>
          </a:p>
          <a:p>
            <a:r>
              <a:rPr lang="en-GB" sz="2000" dirty="0" smtClean="0"/>
              <a:t>Weld (?) contains fragments of older rock (fine-grained </a:t>
            </a:r>
            <a:r>
              <a:rPr lang="en-GB" sz="2000" dirty="0" err="1" smtClean="0"/>
              <a:t>clastics</a:t>
            </a:r>
            <a:r>
              <a:rPr lang="en-GB" sz="2000" dirty="0" smtClean="0"/>
              <a:t> part of </a:t>
            </a:r>
            <a:r>
              <a:rPr lang="en-GB" sz="2000" dirty="0" err="1" smtClean="0"/>
              <a:t>evaporite</a:t>
            </a:r>
            <a:r>
              <a:rPr lang="en-GB" sz="2000" dirty="0" smtClean="0"/>
              <a:t> sequence?) with mild deformation</a:t>
            </a:r>
          </a:p>
          <a:p>
            <a:r>
              <a:rPr lang="en-GB" sz="2000" dirty="0" smtClean="0"/>
              <a:t>Host rock brecciated to </a:t>
            </a:r>
            <a:r>
              <a:rPr lang="en-GB" sz="2000" dirty="0" err="1" smtClean="0"/>
              <a:t>cataclastic</a:t>
            </a:r>
            <a:endParaRPr lang="en-GB" sz="2000" dirty="0" smtClean="0"/>
          </a:p>
          <a:p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41" y="1223620"/>
            <a:ext cx="6116548" cy="29237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86433" y="2490678"/>
            <a:ext cx="176573" cy="1622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097" y="124643"/>
            <a:ext cx="4713727" cy="23628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23010" y="1394234"/>
            <a:ext cx="199176" cy="19917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6836"/>
            <a:ext cx="12192000" cy="33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6836"/>
            <a:ext cx="12192000" cy="332432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571" y="996950"/>
            <a:ext cx="3290988" cy="424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35950" y="2908300"/>
            <a:ext cx="774700" cy="10922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7848600" y="1022350"/>
            <a:ext cx="1155700" cy="1892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20000" y="3987800"/>
            <a:ext cx="1390650" cy="1231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8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6836"/>
            <a:ext cx="12192000" cy="332432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571" y="996950"/>
            <a:ext cx="3290988" cy="424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35950" y="2908300"/>
            <a:ext cx="774700" cy="1092200"/>
          </a:xfrm>
          <a:prstGeom prst="rect">
            <a:avLst/>
          </a:prstGeom>
          <a:noFill/>
          <a:ln w="38100">
            <a:solidFill>
              <a:srgbClr val="66404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7848600" y="1022350"/>
            <a:ext cx="1155700" cy="1892300"/>
          </a:xfrm>
          <a:prstGeom prst="line">
            <a:avLst/>
          </a:prstGeom>
          <a:ln>
            <a:solidFill>
              <a:srgbClr val="664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20000" y="3987800"/>
            <a:ext cx="1390650" cy="1231900"/>
          </a:xfrm>
          <a:prstGeom prst="line">
            <a:avLst/>
          </a:prstGeom>
          <a:ln>
            <a:solidFill>
              <a:srgbClr val="664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667250" y="3850481"/>
            <a:ext cx="2662238" cy="1350169"/>
          </a:xfrm>
          <a:custGeom>
            <a:avLst/>
            <a:gdLst>
              <a:gd name="connsiteX0" fmla="*/ 2381 w 2662238"/>
              <a:gd name="connsiteY0" fmla="*/ 500063 h 1350169"/>
              <a:gd name="connsiteX1" fmla="*/ 1143000 w 2662238"/>
              <a:gd name="connsiteY1" fmla="*/ 500063 h 1350169"/>
              <a:gd name="connsiteX2" fmla="*/ 1143000 w 2662238"/>
              <a:gd name="connsiteY2" fmla="*/ 0 h 1350169"/>
              <a:gd name="connsiteX3" fmla="*/ 2662238 w 2662238"/>
              <a:gd name="connsiteY3" fmla="*/ 0 h 1350169"/>
              <a:gd name="connsiteX4" fmla="*/ 2662238 w 2662238"/>
              <a:gd name="connsiteY4" fmla="*/ 892969 h 1350169"/>
              <a:gd name="connsiteX5" fmla="*/ 1509713 w 2662238"/>
              <a:gd name="connsiteY5" fmla="*/ 892969 h 1350169"/>
              <a:gd name="connsiteX6" fmla="*/ 1509713 w 2662238"/>
              <a:gd name="connsiteY6" fmla="*/ 1350169 h 1350169"/>
              <a:gd name="connsiteX7" fmla="*/ 0 w 2662238"/>
              <a:gd name="connsiteY7" fmla="*/ 1350169 h 1350169"/>
              <a:gd name="connsiteX8" fmla="*/ 2381 w 2662238"/>
              <a:gd name="connsiteY8" fmla="*/ 500063 h 135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2238" h="1350169">
                <a:moveTo>
                  <a:pt x="2381" y="500063"/>
                </a:moveTo>
                <a:lnTo>
                  <a:pt x="1143000" y="500063"/>
                </a:lnTo>
                <a:lnTo>
                  <a:pt x="1143000" y="0"/>
                </a:lnTo>
                <a:lnTo>
                  <a:pt x="2662238" y="0"/>
                </a:lnTo>
                <a:lnTo>
                  <a:pt x="2662238" y="892969"/>
                </a:lnTo>
                <a:lnTo>
                  <a:pt x="1509713" y="892969"/>
                </a:lnTo>
                <a:lnTo>
                  <a:pt x="1509713" y="1350169"/>
                </a:lnTo>
                <a:lnTo>
                  <a:pt x="0" y="1350169"/>
                </a:lnTo>
                <a:cubicBezTo>
                  <a:pt x="794" y="1066800"/>
                  <a:pt x="1587" y="783432"/>
                  <a:pt x="2381" y="50006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1384649"/>
            <a:ext cx="6142871" cy="3328819"/>
            <a:chOff x="75675" y="1428793"/>
            <a:chExt cx="6142871" cy="3328819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6712" y="1428793"/>
              <a:ext cx="3361834" cy="2222501"/>
            </a:xfrm>
            <a:prstGeom prst="rect">
              <a:avLst/>
            </a:prstGeom>
          </p:spPr>
        </p:pic>
        <p:pic>
          <p:nvPicPr>
            <p:cNvPr id="12" name="Picture 11" descr="Screen Clippi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75" y="2560320"/>
              <a:ext cx="3096347" cy="2197292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>
            <a:stCxn id="16" idx="3"/>
          </p:cNvCxnSpPr>
          <p:nvPr/>
        </p:nvCxnSpPr>
        <p:spPr>
          <a:xfrm flipH="1" flipV="1">
            <a:off x="6142246" y="1399978"/>
            <a:ext cx="1187242" cy="24505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6" idx="7"/>
          </p:cNvCxnSpPr>
          <p:nvPr/>
        </p:nvCxnSpPr>
        <p:spPr>
          <a:xfrm flipH="1" flipV="1">
            <a:off x="0" y="4704430"/>
            <a:ext cx="4667250" cy="496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4445876" y="1437815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4445876" y="3020673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2282847" y="3134185"/>
            <a:ext cx="1025503" cy="235221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74731" y="5473787"/>
            <a:ext cx="32574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M. </a:t>
            </a:r>
            <a:r>
              <a:rPr lang="en-GB" dirty="0" err="1" smtClean="0"/>
              <a:t>Trias</a:t>
            </a:r>
            <a:r>
              <a:rPr lang="en-GB" dirty="0" smtClean="0"/>
              <a:t> (</a:t>
            </a:r>
            <a:r>
              <a:rPr lang="en-GB" dirty="0" err="1" smtClean="0"/>
              <a:t>Ladinian</a:t>
            </a:r>
            <a:r>
              <a:rPr lang="en-GB" dirty="0" smtClean="0"/>
              <a:t>) Lime-</a:t>
            </a:r>
            <a:r>
              <a:rPr lang="en-GB" dirty="0" err="1" smtClean="0"/>
              <a:t>Dolostone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7" idx="2"/>
          </p:cNvCxnSpPr>
          <p:nvPr/>
        </p:nvCxnSpPr>
        <p:spPr>
          <a:xfrm flipH="1">
            <a:off x="3829853" y="737352"/>
            <a:ext cx="1819596" cy="119243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09837" y="460353"/>
            <a:ext cx="20792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L. </a:t>
            </a:r>
            <a:r>
              <a:rPr lang="en-GB" dirty="0" err="1" smtClean="0"/>
              <a:t>Trias</a:t>
            </a:r>
            <a:r>
              <a:rPr lang="en-GB" dirty="0" smtClean="0"/>
              <a:t> Shale-Siltstone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60520" y="1703049"/>
            <a:ext cx="117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S-C fabric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Salt has been mined in the Eastern Alps for thousands of years</a:t>
            </a:r>
          </a:p>
          <a:p>
            <a:r>
              <a:rPr lang="en-GB" dirty="0" smtClean="0"/>
              <a:t>The first geological maps in the area date from the early 19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</a:p>
          <a:p>
            <a:r>
              <a:rPr lang="en-GB" dirty="0" smtClean="0"/>
              <a:t>The link between salt and geology has been debated hotly over the past 50 years, many authors support a non-diapiric origin for the salt accumulations in the Eastern Alps</a:t>
            </a:r>
          </a:p>
          <a:p>
            <a:pPr lvl="1"/>
            <a:r>
              <a:rPr lang="en-GB" dirty="0" smtClean="0"/>
              <a:t>Unambiguous </a:t>
            </a:r>
            <a:r>
              <a:rPr lang="en-GB" dirty="0" smtClean="0"/>
              <a:t>outcrops of </a:t>
            </a:r>
            <a:r>
              <a:rPr lang="en-GB" dirty="0" err="1" smtClean="0"/>
              <a:t>halokinetic</a:t>
            </a:r>
            <a:r>
              <a:rPr lang="en-GB" dirty="0" smtClean="0"/>
              <a:t>-related growth strata </a:t>
            </a:r>
            <a:r>
              <a:rPr lang="en-GB" dirty="0" smtClean="0"/>
              <a:t>have not been recognized so far, making this </a:t>
            </a:r>
            <a:r>
              <a:rPr lang="en-GB" dirty="0" smtClean="0"/>
              <a:t>debate drag on</a:t>
            </a:r>
          </a:p>
          <a:p>
            <a:pPr lvl="1"/>
            <a:r>
              <a:rPr lang="en-GB" dirty="0" smtClean="0"/>
              <a:t>Salt welds provide unambiguous evidence for past </a:t>
            </a:r>
            <a:r>
              <a:rPr lang="en-GB" dirty="0" err="1" smtClean="0"/>
              <a:t>halokinetics</a:t>
            </a:r>
            <a:endParaRPr lang="en-US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7" name="Freeform 16"/>
          <p:cNvSpPr/>
          <p:nvPr/>
        </p:nvSpPr>
        <p:spPr>
          <a:xfrm>
            <a:off x="5874189" y="110665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5874189" y="5935323"/>
            <a:ext cx="857644" cy="151349"/>
          </a:xfrm>
          <a:custGeom>
            <a:avLst/>
            <a:gdLst>
              <a:gd name="connsiteX0" fmla="*/ 857644 w 857644"/>
              <a:gd name="connsiteY0" fmla="*/ 151349 h 151349"/>
              <a:gd name="connsiteX1" fmla="*/ 0 w 857644"/>
              <a:gd name="connsiteY1" fmla="*/ 151349 h 151349"/>
              <a:gd name="connsiteX2" fmla="*/ 296392 w 857644"/>
              <a:gd name="connsiteY2" fmla="*/ 0 h 1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644" h="151349">
                <a:moveTo>
                  <a:pt x="857644" y="151349"/>
                </a:moveTo>
                <a:lnTo>
                  <a:pt x="0" y="151349"/>
                </a:lnTo>
                <a:lnTo>
                  <a:pt x="29639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293510" y="3062407"/>
            <a:ext cx="3240000" cy="216978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3182783" y="3078493"/>
            <a:ext cx="3240000" cy="2153757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913" y="442988"/>
            <a:ext cx="3240000" cy="1906765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974" y="450990"/>
            <a:ext cx="2895797" cy="1908000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25" idx="3"/>
            <a:endCxn id="9" idx="2"/>
          </p:cNvCxnSpPr>
          <p:nvPr/>
        </p:nvCxnSpPr>
        <p:spPr>
          <a:xfrm flipV="1">
            <a:off x="2653279" y="4155372"/>
            <a:ext cx="1072626" cy="38018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785" y="4054890"/>
            <a:ext cx="20604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err="1" smtClean="0"/>
              <a:t>Cataclastic</a:t>
            </a:r>
            <a:r>
              <a:rPr lang="en-GB" dirty="0" smtClean="0"/>
              <a:t> limestone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7" idx="3"/>
            <a:endCxn id="11" idx="1"/>
          </p:cNvCxnSpPr>
          <p:nvPr/>
        </p:nvCxnSpPr>
        <p:spPr>
          <a:xfrm flipV="1">
            <a:off x="2434195" y="1404990"/>
            <a:ext cx="863779" cy="202618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7740" y="1330609"/>
            <a:ext cx="19864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/>
              <a:t>Preserved </a:t>
            </a:r>
            <a:r>
              <a:rPr lang="en-GB" dirty="0" err="1" smtClean="0"/>
              <a:t>syn-sed</a:t>
            </a:r>
            <a:r>
              <a:rPr lang="en-GB" dirty="0" smtClean="0"/>
              <a:t> layering and faults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0026780" y="1127409"/>
            <a:ext cx="19864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err="1" smtClean="0"/>
              <a:t>Silstone</a:t>
            </a:r>
            <a:r>
              <a:rPr lang="en-GB" dirty="0" smtClean="0"/>
              <a:t> with </a:t>
            </a:r>
            <a:r>
              <a:rPr lang="en-GB" dirty="0" err="1" smtClean="0"/>
              <a:t>sparry</a:t>
            </a:r>
            <a:r>
              <a:rPr lang="en-GB" dirty="0" smtClean="0"/>
              <a:t> cc infilling </a:t>
            </a:r>
            <a:r>
              <a:rPr lang="en-GB" dirty="0" err="1" smtClean="0"/>
              <a:t>fracs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1"/>
            <a:endCxn id="10" idx="3"/>
          </p:cNvCxnSpPr>
          <p:nvPr/>
        </p:nvCxnSpPr>
        <p:spPr>
          <a:xfrm flipH="1" flipV="1">
            <a:off x="9585913" y="1396371"/>
            <a:ext cx="440867" cy="8037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3" idx="1"/>
            <a:endCxn id="7" idx="0"/>
          </p:cNvCxnSpPr>
          <p:nvPr/>
        </p:nvCxnSpPr>
        <p:spPr>
          <a:xfrm flipH="1">
            <a:off x="8998401" y="4003730"/>
            <a:ext cx="1015857" cy="143568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014258" y="3588231"/>
            <a:ext cx="20604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/>
              <a:t>P/S surfaces + micro-crack development in </a:t>
            </a:r>
            <a:r>
              <a:rPr lang="en-GB" dirty="0" err="1" smtClean="0"/>
              <a:t>dolostone</a:t>
            </a:r>
            <a:endParaRPr lang="en-US" dirty="0"/>
          </a:p>
        </p:txBody>
      </p:sp>
      <p:sp>
        <p:nvSpPr>
          <p:cNvPr id="49" name="Freeform 48"/>
          <p:cNvSpPr/>
          <p:nvPr/>
        </p:nvSpPr>
        <p:spPr>
          <a:xfrm>
            <a:off x="7245350" y="3879850"/>
            <a:ext cx="1587500" cy="330200"/>
          </a:xfrm>
          <a:custGeom>
            <a:avLst/>
            <a:gdLst>
              <a:gd name="connsiteX0" fmla="*/ 0 w 1587500"/>
              <a:gd name="connsiteY0" fmla="*/ 0 h 330200"/>
              <a:gd name="connsiteX1" fmla="*/ 393700 w 1587500"/>
              <a:gd name="connsiteY1" fmla="*/ 25400 h 330200"/>
              <a:gd name="connsiteX2" fmla="*/ 1079500 w 1587500"/>
              <a:gd name="connsiteY2" fmla="*/ 171450 h 330200"/>
              <a:gd name="connsiteX3" fmla="*/ 1225550 w 1587500"/>
              <a:gd name="connsiteY3" fmla="*/ 171450 h 330200"/>
              <a:gd name="connsiteX4" fmla="*/ 1587500 w 1587500"/>
              <a:gd name="connsiteY4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00" h="330200">
                <a:moveTo>
                  <a:pt x="0" y="0"/>
                </a:moveTo>
                <a:lnTo>
                  <a:pt x="393700" y="25400"/>
                </a:lnTo>
                <a:lnTo>
                  <a:pt x="1079500" y="171450"/>
                </a:lnTo>
                <a:lnTo>
                  <a:pt x="1225550" y="171450"/>
                </a:lnTo>
                <a:lnTo>
                  <a:pt x="1587500" y="33020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8559800" y="3524250"/>
            <a:ext cx="393700" cy="139700"/>
          </a:xfrm>
          <a:custGeom>
            <a:avLst/>
            <a:gdLst>
              <a:gd name="connsiteX0" fmla="*/ 0 w 393700"/>
              <a:gd name="connsiteY0" fmla="*/ 0 h 139700"/>
              <a:gd name="connsiteX1" fmla="*/ 393700 w 393700"/>
              <a:gd name="connsiteY1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700" h="139700">
                <a:moveTo>
                  <a:pt x="0" y="0"/>
                </a:moveTo>
                <a:lnTo>
                  <a:pt x="393700" y="13970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8064500" y="3530600"/>
            <a:ext cx="190500" cy="457200"/>
          </a:xfrm>
          <a:custGeom>
            <a:avLst/>
            <a:gdLst>
              <a:gd name="connsiteX0" fmla="*/ 190500 w 190500"/>
              <a:gd name="connsiteY0" fmla="*/ 0 h 457200"/>
              <a:gd name="connsiteX1" fmla="*/ 0 w 190500"/>
              <a:gd name="connsiteY1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457200">
                <a:moveTo>
                  <a:pt x="190500" y="0"/>
                </a:moveTo>
                <a:lnTo>
                  <a:pt x="0" y="457200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8388350" y="3619500"/>
            <a:ext cx="146050" cy="317500"/>
          </a:xfrm>
          <a:custGeom>
            <a:avLst/>
            <a:gdLst>
              <a:gd name="connsiteX0" fmla="*/ 146050 w 146050"/>
              <a:gd name="connsiteY0" fmla="*/ 0 h 317500"/>
              <a:gd name="connsiteX1" fmla="*/ 0 w 146050"/>
              <a:gd name="connsiteY1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050" h="317500">
                <a:moveTo>
                  <a:pt x="146050" y="0"/>
                </a:moveTo>
                <a:lnTo>
                  <a:pt x="0" y="317500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7213600" y="4711700"/>
            <a:ext cx="374650" cy="95250"/>
          </a:xfrm>
          <a:custGeom>
            <a:avLst/>
            <a:gdLst>
              <a:gd name="connsiteX0" fmla="*/ 0 w 374650"/>
              <a:gd name="connsiteY0" fmla="*/ 0 h 95250"/>
              <a:gd name="connsiteX1" fmla="*/ 374650 w 374650"/>
              <a:gd name="connsiteY1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4650" h="95250">
                <a:moveTo>
                  <a:pt x="0" y="0"/>
                </a:moveTo>
                <a:lnTo>
                  <a:pt x="374650" y="9525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7893050" y="4356100"/>
            <a:ext cx="711200" cy="355600"/>
          </a:xfrm>
          <a:custGeom>
            <a:avLst/>
            <a:gdLst>
              <a:gd name="connsiteX0" fmla="*/ 0 w 711200"/>
              <a:gd name="connsiteY0" fmla="*/ 0 h 355600"/>
              <a:gd name="connsiteX1" fmla="*/ 139700 w 711200"/>
              <a:gd name="connsiteY1" fmla="*/ 50800 h 355600"/>
              <a:gd name="connsiteX2" fmla="*/ 336550 w 711200"/>
              <a:gd name="connsiteY2" fmla="*/ 247650 h 355600"/>
              <a:gd name="connsiteX3" fmla="*/ 558800 w 711200"/>
              <a:gd name="connsiteY3" fmla="*/ 266700 h 355600"/>
              <a:gd name="connsiteX4" fmla="*/ 711200 w 711200"/>
              <a:gd name="connsiteY4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" h="355600">
                <a:moveTo>
                  <a:pt x="0" y="0"/>
                </a:moveTo>
                <a:lnTo>
                  <a:pt x="139700" y="50800"/>
                </a:lnTo>
                <a:lnTo>
                  <a:pt x="336550" y="247650"/>
                </a:lnTo>
                <a:lnTo>
                  <a:pt x="558800" y="266700"/>
                </a:lnTo>
                <a:lnTo>
                  <a:pt x="711200" y="35560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8159750" y="3937000"/>
            <a:ext cx="774700" cy="44450"/>
          </a:xfrm>
          <a:custGeom>
            <a:avLst/>
            <a:gdLst>
              <a:gd name="connsiteX0" fmla="*/ 0 w 774700"/>
              <a:gd name="connsiteY0" fmla="*/ 25400 h 44450"/>
              <a:gd name="connsiteX1" fmla="*/ 254000 w 774700"/>
              <a:gd name="connsiteY1" fmla="*/ 19050 h 44450"/>
              <a:gd name="connsiteX2" fmla="*/ 501650 w 774700"/>
              <a:gd name="connsiteY2" fmla="*/ 44450 h 44450"/>
              <a:gd name="connsiteX3" fmla="*/ 774700 w 774700"/>
              <a:gd name="connsiteY3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4700" h="44450">
                <a:moveTo>
                  <a:pt x="0" y="25400"/>
                </a:moveTo>
                <a:lnTo>
                  <a:pt x="254000" y="19050"/>
                </a:lnTo>
                <a:lnTo>
                  <a:pt x="501650" y="44450"/>
                </a:lnTo>
                <a:lnTo>
                  <a:pt x="77470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251700" y="3079750"/>
            <a:ext cx="635000" cy="82550"/>
          </a:xfrm>
          <a:custGeom>
            <a:avLst/>
            <a:gdLst>
              <a:gd name="connsiteX0" fmla="*/ 0 w 635000"/>
              <a:gd name="connsiteY0" fmla="*/ 0 h 82550"/>
              <a:gd name="connsiteX1" fmla="*/ 336550 w 635000"/>
              <a:gd name="connsiteY1" fmla="*/ 50800 h 82550"/>
              <a:gd name="connsiteX2" fmla="*/ 635000 w 635000"/>
              <a:gd name="connsiteY2" fmla="*/ 8255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82550">
                <a:moveTo>
                  <a:pt x="0" y="0"/>
                </a:moveTo>
                <a:lnTo>
                  <a:pt x="336550" y="50800"/>
                </a:lnTo>
                <a:lnTo>
                  <a:pt x="635000" y="8255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6940550" y="2565400"/>
            <a:ext cx="1701800" cy="101600"/>
          </a:xfrm>
          <a:custGeom>
            <a:avLst/>
            <a:gdLst>
              <a:gd name="connsiteX0" fmla="*/ 0 w 1701800"/>
              <a:gd name="connsiteY0" fmla="*/ 63500 h 101600"/>
              <a:gd name="connsiteX1" fmla="*/ 127000 w 1701800"/>
              <a:gd name="connsiteY1" fmla="*/ 38100 h 101600"/>
              <a:gd name="connsiteX2" fmla="*/ 508000 w 1701800"/>
              <a:gd name="connsiteY2" fmla="*/ 57150 h 101600"/>
              <a:gd name="connsiteX3" fmla="*/ 831850 w 1701800"/>
              <a:gd name="connsiteY3" fmla="*/ 101600 h 101600"/>
              <a:gd name="connsiteX4" fmla="*/ 1123950 w 1701800"/>
              <a:gd name="connsiteY4" fmla="*/ 95250 h 101600"/>
              <a:gd name="connsiteX5" fmla="*/ 1454150 w 1701800"/>
              <a:gd name="connsiteY5" fmla="*/ 19050 h 101600"/>
              <a:gd name="connsiteX6" fmla="*/ 1701800 w 1701800"/>
              <a:gd name="connsiteY6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01600">
                <a:moveTo>
                  <a:pt x="0" y="63500"/>
                </a:moveTo>
                <a:lnTo>
                  <a:pt x="127000" y="38100"/>
                </a:lnTo>
                <a:lnTo>
                  <a:pt x="508000" y="57150"/>
                </a:lnTo>
                <a:lnTo>
                  <a:pt x="831850" y="101600"/>
                </a:lnTo>
                <a:lnTo>
                  <a:pt x="1123950" y="95250"/>
                </a:lnTo>
                <a:lnTo>
                  <a:pt x="1454150" y="19050"/>
                </a:lnTo>
                <a:lnTo>
                  <a:pt x="170180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997700" y="2647950"/>
            <a:ext cx="1746250" cy="127000"/>
          </a:xfrm>
          <a:custGeom>
            <a:avLst/>
            <a:gdLst>
              <a:gd name="connsiteX0" fmla="*/ 0 w 1746250"/>
              <a:gd name="connsiteY0" fmla="*/ 76200 h 127000"/>
              <a:gd name="connsiteX1" fmla="*/ 273050 w 1746250"/>
              <a:gd name="connsiteY1" fmla="*/ 44450 h 127000"/>
              <a:gd name="connsiteX2" fmla="*/ 603250 w 1746250"/>
              <a:gd name="connsiteY2" fmla="*/ 82550 h 127000"/>
              <a:gd name="connsiteX3" fmla="*/ 914400 w 1746250"/>
              <a:gd name="connsiteY3" fmla="*/ 127000 h 127000"/>
              <a:gd name="connsiteX4" fmla="*/ 1193800 w 1746250"/>
              <a:gd name="connsiteY4" fmla="*/ 88900 h 127000"/>
              <a:gd name="connsiteX5" fmla="*/ 1517650 w 1746250"/>
              <a:gd name="connsiteY5" fmla="*/ 57150 h 127000"/>
              <a:gd name="connsiteX6" fmla="*/ 1746250 w 1746250"/>
              <a:gd name="connsiteY6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50" h="127000">
                <a:moveTo>
                  <a:pt x="0" y="76200"/>
                </a:moveTo>
                <a:lnTo>
                  <a:pt x="273050" y="44450"/>
                </a:lnTo>
                <a:lnTo>
                  <a:pt x="603250" y="82550"/>
                </a:lnTo>
                <a:lnTo>
                  <a:pt x="914400" y="127000"/>
                </a:lnTo>
                <a:lnTo>
                  <a:pt x="1193800" y="88900"/>
                </a:lnTo>
                <a:lnTo>
                  <a:pt x="1517650" y="57150"/>
                </a:lnTo>
                <a:lnTo>
                  <a:pt x="174625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7461250" y="2768600"/>
            <a:ext cx="1358900" cy="69850"/>
          </a:xfrm>
          <a:custGeom>
            <a:avLst/>
            <a:gdLst>
              <a:gd name="connsiteX0" fmla="*/ 0 w 1358900"/>
              <a:gd name="connsiteY0" fmla="*/ 50800 h 69850"/>
              <a:gd name="connsiteX1" fmla="*/ 203200 w 1358900"/>
              <a:gd name="connsiteY1" fmla="*/ 57150 h 69850"/>
              <a:gd name="connsiteX2" fmla="*/ 469900 w 1358900"/>
              <a:gd name="connsiteY2" fmla="*/ 69850 h 69850"/>
              <a:gd name="connsiteX3" fmla="*/ 723900 w 1358900"/>
              <a:gd name="connsiteY3" fmla="*/ 69850 h 69850"/>
              <a:gd name="connsiteX4" fmla="*/ 1066800 w 1358900"/>
              <a:gd name="connsiteY4" fmla="*/ 19050 h 69850"/>
              <a:gd name="connsiteX5" fmla="*/ 1358900 w 1358900"/>
              <a:gd name="connsiteY5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8900" h="69850">
                <a:moveTo>
                  <a:pt x="0" y="50800"/>
                </a:moveTo>
                <a:lnTo>
                  <a:pt x="203200" y="57150"/>
                </a:lnTo>
                <a:lnTo>
                  <a:pt x="469900" y="69850"/>
                </a:lnTo>
                <a:lnTo>
                  <a:pt x="723900" y="69850"/>
                </a:lnTo>
                <a:lnTo>
                  <a:pt x="1066800" y="19050"/>
                </a:lnTo>
                <a:lnTo>
                  <a:pt x="135890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High fluid pressure in welds/surrounding rock is necessary to account for </a:t>
            </a:r>
            <a:r>
              <a:rPr lang="en-GB" dirty="0" err="1" smtClean="0"/>
              <a:t>brecciation</a:t>
            </a:r>
            <a:r>
              <a:rPr lang="en-GB" dirty="0" smtClean="0"/>
              <a:t> and cementation of </a:t>
            </a:r>
            <a:r>
              <a:rPr lang="en-GB" dirty="0" err="1" smtClean="0"/>
              <a:t>breccias</a:t>
            </a:r>
            <a:endParaRPr lang="en-GB" dirty="0" smtClean="0"/>
          </a:p>
          <a:p>
            <a:r>
              <a:rPr lang="en-GB" dirty="0" smtClean="0"/>
              <a:t>Different magnitudes in host rock vs weld rock deformation are evidence of pre-salt tectonism (?)</a:t>
            </a:r>
          </a:p>
          <a:p>
            <a:r>
              <a:rPr lang="en-GB" dirty="0" smtClean="0"/>
              <a:t>Development of cusp-lobate geometries along welds during shearing due to strong contrast in rock strength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FOR YOUR ATTENTION!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7"/>
          <a:stretch/>
        </p:blipFill>
        <p:spPr>
          <a:xfrm>
            <a:off x="0" y="1457607"/>
            <a:ext cx="12200674" cy="42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Salt welds are features that are easy to document on geological maps or on seismic cross-sections, they are in general more difficult to observe at the </a:t>
            </a:r>
            <a:r>
              <a:rPr lang="en-GB" dirty="0" err="1" smtClean="0"/>
              <a:t>millimeter</a:t>
            </a:r>
            <a:r>
              <a:rPr lang="en-GB" dirty="0" smtClean="0"/>
              <a:t> to meter scale because of vegetation and weathering.</a:t>
            </a:r>
            <a:endParaRPr lang="en-US" dirty="0" smtClean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25" y="3552389"/>
            <a:ext cx="5730737" cy="2469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9" y="1147945"/>
            <a:ext cx="7099258" cy="3393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25981" y="5461175"/>
            <a:ext cx="1576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(Permian-L. Triassic)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05366" y="2669812"/>
            <a:ext cx="176573" cy="1622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98372" y="2497796"/>
            <a:ext cx="176573" cy="1622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07425" y="2633598"/>
            <a:ext cx="176573" cy="1622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721" y="211820"/>
            <a:ext cx="6875882" cy="58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577374" y="2623382"/>
            <a:ext cx="5206638" cy="3326568"/>
          </a:xfrm>
        </p:spPr>
        <p:txBody>
          <a:bodyPr/>
          <a:lstStyle/>
          <a:p>
            <a:r>
              <a:rPr lang="en-GB" sz="2000" dirty="0" smtClean="0"/>
              <a:t>Welded salt ridge</a:t>
            </a:r>
          </a:p>
          <a:p>
            <a:r>
              <a:rPr lang="en-GB" sz="2000" dirty="0" smtClean="0"/>
              <a:t>Extension (Triassic) followed by strike-slip shearing during shortening (Jurassic-Neogene)</a:t>
            </a:r>
          </a:p>
          <a:p>
            <a:r>
              <a:rPr lang="en-GB" sz="2000" dirty="0" smtClean="0"/>
              <a:t>Weld has no </a:t>
            </a:r>
            <a:r>
              <a:rPr lang="en-GB" sz="2000" dirty="0" err="1" smtClean="0"/>
              <a:t>evaporite</a:t>
            </a:r>
            <a:r>
              <a:rPr lang="en-GB" sz="2000" dirty="0" smtClean="0"/>
              <a:t> material at one location (sheared)</a:t>
            </a:r>
          </a:p>
          <a:p>
            <a:r>
              <a:rPr lang="en-GB" sz="2000" dirty="0" smtClean="0"/>
              <a:t>Along-strike weld (</a:t>
            </a:r>
            <a:r>
              <a:rPr lang="en-GB" sz="2000" dirty="0"/>
              <a:t>possibly different weld structure</a:t>
            </a:r>
            <a:r>
              <a:rPr lang="en-GB" sz="2000" dirty="0" smtClean="0"/>
              <a:t>) contains strongly sheared shales relict from the </a:t>
            </a:r>
            <a:r>
              <a:rPr lang="en-GB" sz="2000" dirty="0" err="1" smtClean="0"/>
              <a:t>evaporite</a:t>
            </a:r>
            <a:r>
              <a:rPr lang="en-GB" sz="2000" dirty="0" smtClean="0"/>
              <a:t> sequence and host rock fragments</a:t>
            </a:r>
          </a:p>
          <a:p>
            <a:r>
              <a:rPr lang="en-GB" sz="2000" dirty="0" smtClean="0"/>
              <a:t>Brecciated host rock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41" y="1223620"/>
            <a:ext cx="6116548" cy="29237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34174" y="2515903"/>
            <a:ext cx="176573" cy="1622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7871" y="363168"/>
            <a:ext cx="5147980" cy="20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68" y="1488265"/>
            <a:ext cx="5520936" cy="4543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129" y="1551326"/>
            <a:ext cx="105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SSW-ENE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080802">
            <a:off x="3399045" y="1948617"/>
            <a:ext cx="157656" cy="315310"/>
          </a:xfrm>
          <a:prstGeom prst="downArrow">
            <a:avLst/>
          </a:prstGeom>
          <a:solidFill>
            <a:srgbClr val="FFFFFF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2475340">
            <a:off x="1803575" y="5290909"/>
            <a:ext cx="157656" cy="315310"/>
          </a:xfrm>
          <a:prstGeom prst="downArrow">
            <a:avLst/>
          </a:prstGeom>
          <a:solidFill>
            <a:srgbClr val="FFFFFF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3852" y="1006030"/>
            <a:ext cx="4564793" cy="3046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42257" y="2618757"/>
            <a:ext cx="4181015" cy="279029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750328" y="2465727"/>
            <a:ext cx="309004" cy="30900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0747447">
            <a:off x="7315200" y="359453"/>
            <a:ext cx="157656" cy="315310"/>
          </a:xfrm>
          <a:prstGeom prst="downArrow">
            <a:avLst/>
          </a:prstGeom>
          <a:solidFill>
            <a:srgbClr val="FFFFFF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8141314" y="4471100"/>
            <a:ext cx="157656" cy="315310"/>
          </a:xfrm>
          <a:prstGeom prst="downArrow">
            <a:avLst/>
          </a:prstGeom>
          <a:solidFill>
            <a:srgbClr val="FFFFFF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005374" y="4906229"/>
            <a:ext cx="5044965" cy="1092177"/>
          </a:xfrm>
          <a:custGeom>
            <a:avLst/>
            <a:gdLst>
              <a:gd name="connsiteX0" fmla="*/ 0 w 5044965"/>
              <a:gd name="connsiteY0" fmla="*/ 271167 h 1092177"/>
              <a:gd name="connsiteX1" fmla="*/ 334229 w 5044965"/>
              <a:gd name="connsiteY1" fmla="*/ 384679 h 1092177"/>
              <a:gd name="connsiteX2" fmla="*/ 914400 w 5044965"/>
              <a:gd name="connsiteY2" fmla="*/ 990074 h 1092177"/>
              <a:gd name="connsiteX3" fmla="*/ 2472033 w 5044965"/>
              <a:gd name="connsiteY3" fmla="*/ 1072055 h 1092177"/>
              <a:gd name="connsiteX4" fmla="*/ 4326058 w 5044965"/>
              <a:gd name="connsiteY4" fmla="*/ 775663 h 1092177"/>
              <a:gd name="connsiteX5" fmla="*/ 5044965 w 5044965"/>
              <a:gd name="connsiteY5" fmla="*/ 0 h 109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4965" h="1092177">
                <a:moveTo>
                  <a:pt x="0" y="271167"/>
                </a:moveTo>
                <a:cubicBezTo>
                  <a:pt x="90914" y="268014"/>
                  <a:pt x="181829" y="264861"/>
                  <a:pt x="334229" y="384679"/>
                </a:cubicBezTo>
                <a:cubicBezTo>
                  <a:pt x="486629" y="504497"/>
                  <a:pt x="558099" y="875511"/>
                  <a:pt x="914400" y="990074"/>
                </a:cubicBezTo>
                <a:cubicBezTo>
                  <a:pt x="1270701" y="1104637"/>
                  <a:pt x="1903423" y="1107790"/>
                  <a:pt x="2472033" y="1072055"/>
                </a:cubicBezTo>
                <a:cubicBezTo>
                  <a:pt x="3040643" y="1036320"/>
                  <a:pt x="3897236" y="954339"/>
                  <a:pt x="4326058" y="775663"/>
                </a:cubicBezTo>
                <a:cubicBezTo>
                  <a:pt x="4754880" y="596987"/>
                  <a:pt x="4899922" y="298493"/>
                  <a:pt x="5044965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86455" y="5145865"/>
            <a:ext cx="75675" cy="7567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82836" y="4307139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halokinetic</a:t>
            </a:r>
            <a:r>
              <a:rPr lang="en-GB" b="1" dirty="0" smtClean="0">
                <a:solidFill>
                  <a:schemeClr val="bg1"/>
                </a:solidFill>
              </a:rPr>
              <a:t> hook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3951" y="3235084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“the other side”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976" y="5219062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U. Triassic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limestone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EGU22 Vienna 23-27 May 2022 - Salt welds up close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05A5AE1F-4813-4D0A-B870-8FB3219A412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8" y="1150921"/>
            <a:ext cx="10184524" cy="4810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4706" y="2522483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200m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358411" y="4181015"/>
            <a:ext cx="971156" cy="384679"/>
          </a:xfrm>
          <a:prstGeom prst="straightConnector1">
            <a:avLst/>
          </a:prstGeom>
          <a:ln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0" y="3663907"/>
            <a:ext cx="1355834" cy="523414"/>
          </a:xfrm>
          <a:prstGeom prst="straightConnector1">
            <a:avLst/>
          </a:prstGeom>
          <a:ln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039481" y="2434196"/>
            <a:ext cx="126125" cy="510804"/>
          </a:xfrm>
          <a:prstGeom prst="straightConnector1">
            <a:avLst/>
          </a:prstGeom>
          <a:ln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47597" y="352516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1000m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24170" y="431975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500m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2297" y="5007128"/>
            <a:ext cx="326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966FF"/>
                </a:solidFill>
              </a:rPr>
              <a:t>Hallstatt </a:t>
            </a:r>
            <a:r>
              <a:rPr lang="en-GB" dirty="0" err="1" smtClean="0">
                <a:solidFill>
                  <a:srgbClr val="9966FF"/>
                </a:solidFill>
              </a:rPr>
              <a:t>Erbstollen</a:t>
            </a:r>
            <a:r>
              <a:rPr lang="en-GB" dirty="0" smtClean="0">
                <a:solidFill>
                  <a:srgbClr val="9966FF"/>
                </a:solidFill>
              </a:rPr>
              <a:t> (base gallery)</a:t>
            </a:r>
            <a:endParaRPr lang="en-US" dirty="0">
              <a:solidFill>
                <a:srgbClr val="9966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8636" y="1330610"/>
            <a:ext cx="146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FF"/>
                </a:solidFill>
              </a:rPr>
              <a:t>mapped weld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1311" y="3840480"/>
            <a:ext cx="154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FF"/>
                </a:solidFill>
              </a:rPr>
              <a:t>weld in gallery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6178" y="3999433"/>
            <a:ext cx="2282847" cy="152351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1166648" y="3380127"/>
            <a:ext cx="1677451" cy="1336916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092618" y="5517929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99834" y="568189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69203" y="549270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47576" y="573864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Universität Wien Klassische Präsenation">
  <a:themeElements>
    <a:clrScheme name="Uni Wien">
      <a:dk1>
        <a:sysClr val="windowText" lastClr="000000"/>
      </a:dk1>
      <a:lt1>
        <a:sysClr val="window" lastClr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Uni_Wien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  <a:prstDash val="sys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mple_traditional_Calibri.potx" id="{341EA48D-BE0F-4C55-A480-E7AF7256C6F2}" vid="{326FADBE-9A44-4332-9BC9-410FD65112F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ät Wien Klassisch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14285</TotalTime>
  <Words>801</Words>
  <Application>Microsoft Office PowerPoint</Application>
  <PresentationFormat>Widescreen</PresentationFormat>
  <Paragraphs>166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Source Sans Pro</vt:lpstr>
      <vt:lpstr>Source Sans Pro Light</vt:lpstr>
      <vt:lpstr>Source Sans Pro Semibold</vt:lpstr>
      <vt:lpstr>Universität Wien Klassische Präsenation</vt:lpstr>
      <vt:lpstr>Salt welds from up close: Examples from the Eastern Alps</vt:lpstr>
      <vt:lpstr>Background</vt:lpstr>
      <vt:lpstr>PowerPoint Presentation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 FOR YOUR ATTENTION!</vt:lpstr>
    </vt:vector>
  </TitlesOfParts>
  <Company>Universität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Vorlage für klassische Präsentationen</dc:title>
  <dc:creator>Universität Wien</dc:creator>
  <cp:lastModifiedBy>oscar</cp:lastModifiedBy>
  <cp:revision>360</cp:revision>
  <dcterms:created xsi:type="dcterms:W3CDTF">2016-11-24T09:04:45Z</dcterms:created>
  <dcterms:modified xsi:type="dcterms:W3CDTF">2022-05-21T19:31:23Z</dcterms:modified>
</cp:coreProperties>
</file>