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2"/>
  </p:notesMasterIdLst>
  <p:sldIdLst>
    <p:sldId id="409" r:id="rId3"/>
    <p:sldId id="565" r:id="rId4"/>
    <p:sldId id="562" r:id="rId5"/>
    <p:sldId id="566" r:id="rId6"/>
    <p:sldId id="557" r:id="rId7"/>
    <p:sldId id="544" r:id="rId8"/>
    <p:sldId id="563" r:id="rId9"/>
    <p:sldId id="564" r:id="rId10"/>
    <p:sldId id="549" r:id="rId11"/>
  </p:sldIdLst>
  <p:sldSz cx="10080625" cy="7559675"/>
  <p:notesSz cx="7099300" cy="102346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pitchFamily="32" charset="0"/>
        <a:cs typeface="Droid Sans Fallback" pitchFamily="32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pitchFamily="32" charset="0"/>
        <a:cs typeface="Droid Sans Fallback" pitchFamily="32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pitchFamily="32" charset="0"/>
        <a:cs typeface="Droid Sans Fallback" pitchFamily="32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pitchFamily="32" charset="0"/>
        <a:cs typeface="Droid Sans Fallback" pitchFamily="32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pitchFamily="32" charset="0"/>
        <a:cs typeface="Droid Sans Fallback" pitchFamily="32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pitchFamily="32" charset="0"/>
        <a:cs typeface="Droid Sans Fallback" pitchFamily="32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pitchFamily="32" charset="0"/>
        <a:cs typeface="Droid Sans Fallback" pitchFamily="32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pitchFamily="32" charset="0"/>
        <a:cs typeface="Droid Sans Fallback" pitchFamily="32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pitchFamily="32" charset="0"/>
        <a:cs typeface="Droid Sans Fallback" pitchFamily="3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9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EDB11F"/>
    <a:srgbClr val="00FFFF"/>
    <a:srgbClr val="A42A29"/>
    <a:srgbClr val="2D2DB9"/>
    <a:srgbClr val="FF00FF"/>
    <a:srgbClr val="FFA401"/>
    <a:srgbClr val="FE0000"/>
    <a:srgbClr val="FFD1D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2" autoAdjust="0"/>
    <p:restoredTop sz="94660"/>
  </p:normalViewPr>
  <p:slideViewPr>
    <p:cSldViewPr>
      <p:cViewPr varScale="1">
        <p:scale>
          <a:sx n="98" d="100"/>
          <a:sy n="98" d="100"/>
        </p:scale>
        <p:origin x="102" y="408"/>
      </p:cViewPr>
      <p:guideLst>
        <p:guide orient="horz" pos="2189"/>
        <p:guide pos="288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3337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11200" y="4860925"/>
            <a:ext cx="5675313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017963" y="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0" y="9723438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17963" y="9723438"/>
            <a:ext cx="3078162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DD13FC-C931-47DB-85DA-4205DBD53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194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74A8DF-C53C-42B5-BDDB-24F70C862B41}" type="slidenum">
              <a:rPr lang="en-US" altLang="en-US" sz="1400" smtClean="0">
                <a:ea typeface="Droid Sans Fallback" pitchFamily="32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roid Sans Fallback" pitchFamily="32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32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840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96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536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1625"/>
            <a:ext cx="664845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06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3A7E-AF02-4D70-996B-46A4FC04EA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ACCB-87A8-4386-BA7B-C23B71F6E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80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3A7E-AF02-4D70-996B-46A4FC04EA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ACCB-87A8-4386-BA7B-C23B71F6E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06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3A7E-AF02-4D70-996B-46A4FC04EA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ACCB-87A8-4386-BA7B-C23B71F6E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1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3A7E-AF02-4D70-996B-46A4FC04EA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ACCB-87A8-4386-BA7B-C23B71F6E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0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6" y="1853171"/>
            <a:ext cx="4285579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6" y="2761381"/>
            <a:ext cx="4285579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3A7E-AF02-4D70-996B-46A4FC04EA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ACCB-87A8-4386-BA7B-C23B71F6E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38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3A7E-AF02-4D70-996B-46A4FC04EA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ACCB-87A8-4386-BA7B-C23B71F6E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28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3A7E-AF02-4D70-996B-46A4FC04EA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ACCB-87A8-4386-BA7B-C23B71F6E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3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3A7E-AF02-4D70-996B-46A4FC04EA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ACCB-87A8-4386-BA7B-C23B71F6E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5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525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3A7E-AF02-4D70-996B-46A4FC04EA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ACCB-87A8-4386-BA7B-C23B71F6E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62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3A7E-AF02-4D70-996B-46A4FC04EA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ACCB-87A8-4386-BA7B-C23B71F6E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81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7" y="402483"/>
            <a:ext cx="2173635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402483"/>
            <a:ext cx="6394896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3A7E-AF02-4D70-996B-46A4FC04EA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ACCB-87A8-4386-BA7B-C23B71F6E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3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79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8475"/>
            <a:ext cx="4356100" cy="438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89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57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188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2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995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09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9066213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8475"/>
            <a:ext cx="8866188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pitchFamily="32" charset="0"/>
          <a:cs typeface="Droid Sans Fallback" pitchFamily="32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pitchFamily="32" charset="0"/>
          <a:cs typeface="Droid Sans Fallback" pitchFamily="32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pitchFamily="32" charset="0"/>
          <a:cs typeface="Droid Sans Fallback" pitchFamily="32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pitchFamily="32" charset="0"/>
          <a:cs typeface="Droid Sans Fallback" pitchFamily="32" charset="0"/>
        </a:defRPr>
      </a:lvl5pPr>
      <a:lvl6pPr marL="25146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pitchFamily="32" charset="0"/>
          <a:cs typeface="Droid Sans Fallback" pitchFamily="32" charset="0"/>
        </a:defRPr>
      </a:lvl6pPr>
      <a:lvl7pPr marL="29718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pitchFamily="32" charset="0"/>
          <a:cs typeface="Droid Sans Fallback" pitchFamily="32" charset="0"/>
        </a:defRPr>
      </a:lvl7pPr>
      <a:lvl8pPr marL="3429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pitchFamily="32" charset="0"/>
          <a:cs typeface="Droid Sans Fallback" pitchFamily="32" charset="0"/>
        </a:defRPr>
      </a:lvl8pPr>
      <a:lvl9pPr marL="3886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pitchFamily="32" charset="0"/>
          <a:cs typeface="Droid Sans Fallback" pitchFamily="32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3A7E-AF02-4D70-996B-46A4FC04EA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7ACCB-87A8-4386-BA7B-C23B71F6E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8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44512" y="1951037"/>
            <a:ext cx="88392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pitchFamily="32" charset="0"/>
                <a:cs typeface="Droid Sans Fallback" pitchFamily="32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pitchFamily="32" charset="0"/>
                <a:cs typeface="Droid Sans Fallback" pitchFamily="32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pitchFamily="32" charset="0"/>
                <a:cs typeface="Droid Sans Fallback" pitchFamily="32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pitchFamily="32" charset="0"/>
                <a:cs typeface="Droid Sans Fallback" pitchFamily="32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pitchFamily="32" charset="0"/>
                <a:cs typeface="Droid Sans Fallback" pitchFamily="32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pitchFamily="32" charset="0"/>
                <a:cs typeface="Droid Sans Fallback" pitchFamily="32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pitchFamily="32" charset="0"/>
                <a:cs typeface="Droid Sans Fallback" pitchFamily="32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pitchFamily="32" charset="0"/>
                <a:cs typeface="Droid Sans Fallback" pitchFamily="32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pitchFamily="32" charset="0"/>
                <a:cs typeface="Droid Sans Fallback" pitchFamily="32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000" b="1" dirty="0">
                <a:solidFill>
                  <a:schemeClr val="accent6"/>
                </a:solidFill>
              </a:rPr>
              <a:t>Dry </a:t>
            </a:r>
            <a:r>
              <a:rPr lang="en-US" sz="3000" b="1" dirty="0">
                <a:solidFill>
                  <a:srgbClr val="2D2DB9"/>
                </a:solidFill>
              </a:rPr>
              <a:t>air</a:t>
            </a:r>
            <a:r>
              <a:rPr lang="en-US" sz="3000" b="1" dirty="0">
                <a:solidFill>
                  <a:schemeClr val="accent6"/>
                </a:solidFill>
              </a:rPr>
              <a:t> intrusions link </a:t>
            </a:r>
            <a:r>
              <a:rPr lang="en-US" sz="3000" b="1" dirty="0" err="1">
                <a:solidFill>
                  <a:schemeClr val="accent6"/>
                </a:solidFill>
              </a:rPr>
              <a:t>Rossby</a:t>
            </a:r>
            <a:r>
              <a:rPr lang="en-US" sz="3000" b="1" dirty="0">
                <a:solidFill>
                  <a:schemeClr val="accent6"/>
                </a:solidFill>
              </a:rPr>
              <a:t> wave breaking to large-scale dust storms in North </a:t>
            </a:r>
            <a:r>
              <a:rPr lang="en-US" sz="3000" b="1" dirty="0" smtClean="0">
                <a:solidFill>
                  <a:schemeClr val="accent6"/>
                </a:solidFill>
              </a:rPr>
              <a:t>Africa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n-US" altLang="en-US" sz="2000" dirty="0" smtClean="0"/>
          </a:p>
          <a:p>
            <a:pPr algn="ctr"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000" dirty="0"/>
              <a:t>Elody Fluck </a:t>
            </a:r>
            <a:r>
              <a:rPr lang="en-US" altLang="en-US" sz="2000" dirty="0" smtClean="0"/>
              <a:t>and Shira Raveh-Rubin </a:t>
            </a:r>
          </a:p>
          <a:p>
            <a:pPr algn="ctr"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2000" dirty="0" smtClean="0"/>
          </a:p>
          <a:p>
            <a:pPr algn="ctr"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2000" dirty="0" smtClean="0"/>
          </a:p>
          <a:p>
            <a:pPr algn="ctr"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2000" dirty="0" smtClean="0"/>
          </a:p>
          <a:p>
            <a:pPr algn="ctr"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2000" dirty="0"/>
          </a:p>
          <a:p>
            <a:pPr algn="ctr"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2000" dirty="0">
              <a:solidFill>
                <a:srgbClr val="3333CC"/>
              </a:solidFill>
            </a:endParaRPr>
          </a:p>
          <a:p>
            <a:pPr algn="ctr"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000" dirty="0" smtClean="0">
                <a:solidFill>
                  <a:srgbClr val="3333CC"/>
                </a:solidFill>
              </a:rPr>
              <a:t>EGU General Assembly 23 May 2022</a:t>
            </a:r>
            <a:endParaRPr lang="en-US" altLang="en-US" sz="2000" dirty="0">
              <a:solidFill>
                <a:srgbClr val="33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2" y="174839"/>
            <a:ext cx="2818276" cy="1471398"/>
          </a:xfrm>
          <a:prstGeom prst="rect">
            <a:avLst/>
          </a:prstGeom>
        </p:spPr>
      </p:pic>
      <p:pic>
        <p:nvPicPr>
          <p:cNvPr id="4" name="Picture 6" descr="https://www.weizmann.ac.il/EPS/sites/EPS/files/styles/148x148/public/eps_logo.jpg?itok=pKOnugW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80" y="174839"/>
            <a:ext cx="1318998" cy="131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634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911942"/>
            <a:ext cx="3798873" cy="2486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06" y="4160837"/>
            <a:ext cx="3499695" cy="2875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92926" y="6710460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2"/>
                </a:solidFill>
              </a:rPr>
              <a:t>Danielsen</a:t>
            </a:r>
            <a:r>
              <a:rPr lang="en-US" sz="1400" dirty="0" smtClean="0">
                <a:solidFill>
                  <a:schemeClr val="bg2"/>
                </a:solidFill>
              </a:rPr>
              <a:t> 1964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6512" y="889714"/>
            <a:ext cx="47343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Dry intrusions (DIs)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are coherently descending airstreams behind cold fronts of extratropical cyclones.</a:t>
            </a:r>
          </a:p>
          <a:p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When they reach the cold sector of the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cyclone,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they induce 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cold, dry and </a:t>
            </a:r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unstable windy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near-surface conditions </a:t>
            </a:r>
          </a:p>
          <a:p>
            <a:r>
              <a:rPr lang="en-US" dirty="0">
                <a:solidFill>
                  <a:schemeClr val="bg2"/>
                </a:solidFill>
                <a:cs typeface="Arial" panose="020B0604020202020204" pitchFamily="34" charset="0"/>
              </a:rPr>
              <a:t>(Raveh-Rubin and Catto 2019; Ilotoviz et al. 2021)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6512" y="149985"/>
            <a:ext cx="73934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2D2DB9"/>
                </a:solidFill>
              </a:rPr>
              <a:t>Large-scale </a:t>
            </a:r>
            <a:r>
              <a:rPr lang="en-US" sz="3000" b="1" dirty="0">
                <a:solidFill>
                  <a:srgbClr val="2D2DB9"/>
                </a:solidFill>
              </a:rPr>
              <a:t>dust storms in North Africa</a:t>
            </a:r>
            <a:endParaRPr lang="en-US" sz="3000" dirty="0">
              <a:solidFill>
                <a:srgbClr val="2D2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911942"/>
            <a:ext cx="3798873" cy="2486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06" y="4160837"/>
            <a:ext cx="3499695" cy="2875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92926" y="6710460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2"/>
                </a:solidFill>
              </a:rPr>
              <a:t>Danielsen</a:t>
            </a:r>
            <a:r>
              <a:rPr lang="en-US" sz="1400" dirty="0" smtClean="0">
                <a:solidFill>
                  <a:schemeClr val="bg2"/>
                </a:solidFill>
              </a:rPr>
              <a:t> 1964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6512" y="889714"/>
            <a:ext cx="47343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Dry intrusions (DIs)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are coherently descending airstreams behind cold fronts of extratropical cyclones.</a:t>
            </a:r>
          </a:p>
          <a:p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When they reach the cold sector of the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cyclone,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they induce 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cold, dry and </a:t>
            </a:r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unstable windy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near-surface conditions </a:t>
            </a:r>
          </a:p>
          <a:p>
            <a:r>
              <a:rPr lang="en-US" dirty="0">
                <a:solidFill>
                  <a:schemeClr val="bg2"/>
                </a:solidFill>
                <a:cs typeface="Arial" panose="020B0604020202020204" pitchFamily="34" charset="0"/>
              </a:rPr>
              <a:t>(Raveh-Rubin and Catto 2019; Ilotoviz et al. 2021)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6512" y="149985"/>
            <a:ext cx="73934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2D2DB9"/>
                </a:solidFill>
              </a:rPr>
              <a:t>Large-scale </a:t>
            </a:r>
            <a:r>
              <a:rPr lang="en-US" sz="3000" b="1" dirty="0">
                <a:solidFill>
                  <a:srgbClr val="2D2DB9"/>
                </a:solidFill>
              </a:rPr>
              <a:t>dust storms in North Africa</a:t>
            </a:r>
            <a:endParaRPr lang="en-US" sz="3000" dirty="0">
              <a:solidFill>
                <a:srgbClr val="2D2DB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912" y="3646406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A42A29"/>
                </a:solidFill>
                <a:cs typeface="Arial" panose="020B0604020202020204" pitchFamily="34" charset="0"/>
              </a:rPr>
              <a:t>Qs: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Do DIs affect surface dust distributions in NW Africa?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If so, how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are DIs related to peak dust concentrations?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How often do DI-dust events occur and what is their climatological significance? </a:t>
            </a:r>
          </a:p>
          <a:p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911942"/>
            <a:ext cx="3798873" cy="2486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306512" y="149985"/>
            <a:ext cx="73934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2D2DB9"/>
                </a:solidFill>
              </a:rPr>
              <a:t>Large-scale </a:t>
            </a:r>
            <a:r>
              <a:rPr lang="en-US" sz="3000" b="1" dirty="0">
                <a:solidFill>
                  <a:srgbClr val="2D2DB9"/>
                </a:solidFill>
              </a:rPr>
              <a:t>dust storms in North Africa</a:t>
            </a:r>
            <a:endParaRPr lang="en-US" sz="3000" dirty="0">
              <a:solidFill>
                <a:srgbClr val="2D2DB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06" y="4160837"/>
            <a:ext cx="3499695" cy="2875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92926" y="6710460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2"/>
                </a:solidFill>
              </a:rPr>
              <a:t>Danielsen</a:t>
            </a:r>
            <a:r>
              <a:rPr lang="en-US" sz="1400" dirty="0" smtClean="0">
                <a:solidFill>
                  <a:schemeClr val="bg2"/>
                </a:solidFill>
              </a:rPr>
              <a:t> 1964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6512" y="889714"/>
            <a:ext cx="47343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Dry intrusions (DIs)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are coherently descending airstreams behind cold fronts of extratropical cyclones.</a:t>
            </a:r>
          </a:p>
          <a:p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When they reach the cold sector of the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cyclone,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they induce 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cold, dry and </a:t>
            </a:r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unstable windy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near-surface conditions </a:t>
            </a:r>
          </a:p>
          <a:p>
            <a:r>
              <a:rPr lang="en-US" dirty="0">
                <a:solidFill>
                  <a:schemeClr val="bg2"/>
                </a:solidFill>
                <a:cs typeface="Arial" panose="020B0604020202020204" pitchFamily="34" charset="0"/>
              </a:rPr>
              <a:t>(Raveh-Rubin and Catto 2019; Ilotoviz et al. 2021)</a:t>
            </a:r>
          </a:p>
        </p:txBody>
      </p:sp>
      <p:sp>
        <p:nvSpPr>
          <p:cNvPr id="3" name="Rectangle 2"/>
          <p:cNvSpPr/>
          <p:nvPr/>
        </p:nvSpPr>
        <p:spPr>
          <a:xfrm>
            <a:off x="315912" y="3646406"/>
            <a:ext cx="64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A42A29"/>
                </a:solidFill>
                <a:cs typeface="Arial" panose="020B0604020202020204" pitchFamily="34" charset="0"/>
              </a:rPr>
              <a:t>Qs: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Do DIs affect surface dust distributions in NW Africa?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If so, how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are DIs related to peak dust concentrations?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How often do DI-dust events occur and what is their climatological significance? </a:t>
            </a:r>
          </a:p>
          <a:p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A42A29"/>
                </a:solidFill>
                <a:cs typeface="Arial" panose="020B0604020202020204" pitchFamily="34" charset="0"/>
              </a:rPr>
              <a:t>Data: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ECMWF ERA Interim (Dee et al. 2009) and CAMS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dust optical depth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(Inness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et al, 2019)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reanalyses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AERONET </a:t>
            </a:r>
          </a:p>
          <a:p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A42A29"/>
                </a:solidFill>
                <a:cs typeface="Arial" panose="020B0604020202020204" pitchFamily="34" charset="0"/>
              </a:rPr>
              <a:t>Approach: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Lagrangian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-based identification of dry intrusion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airmass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trajectories </a:t>
            </a:r>
            <a:r>
              <a:rPr lang="en-US" dirty="0">
                <a:solidFill>
                  <a:schemeClr val="bg2"/>
                </a:solidFill>
                <a:cs typeface="Arial" panose="020B0604020202020204" pitchFamily="34" charset="0"/>
              </a:rPr>
              <a:t>(Sprenger and Wernli 2015, Raveh-Rubin 2017</a:t>
            </a:r>
            <a:r>
              <a:rPr lang="en-US" dirty="0" smtClean="0">
                <a:solidFill>
                  <a:schemeClr val="bg2"/>
                </a:solidFill>
                <a:cs typeface="Arial" panose="020B0604020202020204" pitchFamily="34" charset="0"/>
              </a:rPr>
              <a:t>)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+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matching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algorithm between DIs and dust optical depth peaks</a:t>
            </a:r>
          </a:p>
        </p:txBody>
      </p:sp>
    </p:spTree>
    <p:extLst>
      <p:ext uri="{BB962C8B-B14F-4D97-AF65-F5344CB8AC3E}">
        <p14:creationId xmlns:p14="http://schemas.microsoft.com/office/powerpoint/2010/main" val="3402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27348A6-997A-49E7-AB9C-488096ABD873}"/>
              </a:ext>
            </a:extLst>
          </p:cNvPr>
          <p:cNvSpPr txBox="1"/>
          <p:nvPr/>
        </p:nvSpPr>
        <p:spPr>
          <a:xfrm>
            <a:off x="1962779" y="141355"/>
            <a:ext cx="63049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2D2DB9"/>
                </a:solidFill>
                <a:ea typeface="+mn-ea"/>
                <a:cs typeface="Arial" panose="020B0604020202020204" pitchFamily="34" charset="0"/>
              </a:rPr>
              <a:t>C</a:t>
            </a:r>
            <a:r>
              <a:rPr lang="en-US" sz="3000" b="1" dirty="0" smtClean="0">
                <a:solidFill>
                  <a:srgbClr val="2D2DB9"/>
                </a:solidFill>
                <a:ea typeface="+mn-ea"/>
                <a:cs typeface="Arial" panose="020B0604020202020204" pitchFamily="34" charset="0"/>
              </a:rPr>
              <a:t>onstellation </a:t>
            </a:r>
            <a:r>
              <a:rPr lang="en-US" sz="3000" b="1" dirty="0">
                <a:solidFill>
                  <a:srgbClr val="2D2DB9"/>
                </a:solidFill>
                <a:ea typeface="+mn-ea"/>
                <a:cs typeface="Arial" panose="020B0604020202020204" pitchFamily="34" charset="0"/>
              </a:rPr>
              <a:t>of trough </a:t>
            </a:r>
            <a:r>
              <a:rPr lang="en-US" sz="3000" b="1" dirty="0" smtClean="0">
                <a:solidFill>
                  <a:srgbClr val="2D2DB9"/>
                </a:solidFill>
                <a:ea typeface="+mn-ea"/>
                <a:cs typeface="Arial" panose="020B0604020202020204" pitchFamily="34" charset="0"/>
              </a:rPr>
              <a:t>- </a:t>
            </a:r>
            <a:r>
              <a:rPr lang="en-US" sz="3000" b="1" dirty="0">
                <a:solidFill>
                  <a:srgbClr val="2D2DB9"/>
                </a:solidFill>
                <a:ea typeface="+mn-ea"/>
                <a:cs typeface="Arial" panose="020B0604020202020204" pitchFamily="34" charset="0"/>
              </a:rPr>
              <a:t>DI </a:t>
            </a:r>
            <a:r>
              <a:rPr lang="en-US" sz="3000" b="1" dirty="0" smtClean="0">
                <a:solidFill>
                  <a:srgbClr val="2D2DB9"/>
                </a:solidFill>
                <a:ea typeface="+mn-ea"/>
                <a:cs typeface="Arial" panose="020B0604020202020204" pitchFamily="34" charset="0"/>
              </a:rPr>
              <a:t>- dust</a:t>
            </a:r>
            <a:endParaRPr lang="en-US" sz="3000" b="1" dirty="0">
              <a:solidFill>
                <a:srgbClr val="2D2DB9"/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" t="85115" r="41083"/>
          <a:stretch/>
        </p:blipFill>
        <p:spPr>
          <a:xfrm>
            <a:off x="6929437" y="975159"/>
            <a:ext cx="3124200" cy="8310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06" y="4160837"/>
            <a:ext cx="3499695" cy="28759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92926" y="6710460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Danielsen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1964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512" y="5498445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Trough </a:t>
            </a:r>
            <a:r>
              <a:rPr lang="en-US" sz="2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guides DI </a:t>
            </a:r>
            <a:r>
              <a:rPr lang="en-US" sz="20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air during RWB</a:t>
            </a:r>
          </a:p>
          <a:p>
            <a:pPr marL="285750" indent="-285750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Upper trough-DI-surface cyclone/anticyclone as in conceptual picture</a:t>
            </a:r>
            <a:endParaRPr lang="en-US" sz="20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L="285750" indent="-285750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DI aligned with </a:t>
            </a:r>
            <a:r>
              <a:rPr lang="en-US" sz="20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dust (cold) front trailing from Med</a:t>
            </a:r>
            <a:r>
              <a:rPr lang="en-US" sz="20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. cyclone</a:t>
            </a:r>
          </a:p>
        </p:txBody>
      </p:sp>
      <p:pic>
        <p:nvPicPr>
          <p:cNvPr id="19" name="Picture 18" descr="Diagram&#10;&#10;Description automatically generate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t="48053" r="11111" b="3853"/>
          <a:stretch/>
        </p:blipFill>
        <p:spPr>
          <a:xfrm>
            <a:off x="1001712" y="1146625"/>
            <a:ext cx="5433326" cy="2252212"/>
          </a:xfrm>
          <a:prstGeom prst="rect">
            <a:avLst/>
          </a:prstGeom>
        </p:spPr>
      </p:pic>
      <p:pic>
        <p:nvPicPr>
          <p:cNvPr id="20" name="Picture 19" descr="Diagram&#10;&#10;Description automatically generate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8" t="14952" b="28582"/>
          <a:stretch/>
        </p:blipFill>
        <p:spPr>
          <a:xfrm>
            <a:off x="5763370" y="1117177"/>
            <a:ext cx="533400" cy="2209800"/>
          </a:xfrm>
          <a:prstGeom prst="rect">
            <a:avLst/>
          </a:prstGeom>
        </p:spPr>
      </p:pic>
      <p:pic>
        <p:nvPicPr>
          <p:cNvPr id="17" name="Picture 16" descr="Calendar, map&#10;&#10;Description automatically generate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4" t="53492" r="27298" b="12488"/>
          <a:stretch/>
        </p:blipFill>
        <p:spPr>
          <a:xfrm>
            <a:off x="853465" y="3385716"/>
            <a:ext cx="2544065" cy="2146721"/>
          </a:xfrm>
          <a:prstGeom prst="rect">
            <a:avLst/>
          </a:prstGeom>
        </p:spPr>
      </p:pic>
      <p:pic>
        <p:nvPicPr>
          <p:cNvPr id="21" name="Picture 20" descr="Calendar, map&#10;&#10;Description automatically generate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1" t="53730" r="5096" b="11251"/>
          <a:stretch/>
        </p:blipFill>
        <p:spPr>
          <a:xfrm>
            <a:off x="3383242" y="3398837"/>
            <a:ext cx="2419070" cy="2209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42870" y="808037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4 March 2004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0295" y="808037"/>
            <a:ext cx="1553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23 March 2018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62047" y="3304446"/>
            <a:ext cx="474213" cy="2281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Calendar, map&#10;&#10;Description automatically generate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6" t="52597" r="620" b="10129"/>
          <a:stretch/>
        </p:blipFill>
        <p:spPr>
          <a:xfrm>
            <a:off x="5865066" y="3332744"/>
            <a:ext cx="546846" cy="23520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8570" y="12989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53600" y="12989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7348A6-997A-49E7-AB9C-488096ABD873}"/>
              </a:ext>
            </a:extLst>
          </p:cNvPr>
          <p:cNvSpPr txBox="1"/>
          <p:nvPr/>
        </p:nvSpPr>
        <p:spPr>
          <a:xfrm>
            <a:off x="1323200" y="368370"/>
            <a:ext cx="7553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2D2DB9"/>
                </a:solidFill>
                <a:ea typeface="+mn-ea"/>
                <a:cs typeface="Arial" panose="020B0604020202020204" pitchFamily="34" charset="0"/>
              </a:rPr>
              <a:t>Generalization: climatology of dust + DI</a:t>
            </a:r>
            <a:endParaRPr lang="en-US" sz="3000" b="1" dirty="0">
              <a:solidFill>
                <a:srgbClr val="2D2DB9"/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t="1969" r="6992" b="2637"/>
          <a:stretch/>
        </p:blipFill>
        <p:spPr>
          <a:xfrm>
            <a:off x="5587490" y="1951037"/>
            <a:ext cx="3254475" cy="262307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3112" y="2103437"/>
            <a:ext cx="4233162" cy="1987015"/>
            <a:chOff x="2714007" y="4783015"/>
            <a:chExt cx="4233162" cy="1987015"/>
          </a:xfrm>
        </p:grpSpPr>
        <p:sp>
          <p:nvSpPr>
            <p:cNvPr id="13" name="Freeform 12"/>
            <p:cNvSpPr/>
            <p:nvPr/>
          </p:nvSpPr>
          <p:spPr>
            <a:xfrm>
              <a:off x="3259276" y="5690780"/>
              <a:ext cx="2369497" cy="815323"/>
            </a:xfrm>
            <a:custGeom>
              <a:avLst/>
              <a:gdLst>
                <a:gd name="connsiteX0" fmla="*/ 280413 w 2390199"/>
                <a:gd name="connsiteY0" fmla="*/ 6036 h 686092"/>
                <a:gd name="connsiteX1" fmla="*/ 4470 w 2390199"/>
                <a:gd name="connsiteY1" fmla="*/ 135891 h 686092"/>
                <a:gd name="connsiteX2" fmla="*/ 486018 w 2390199"/>
                <a:gd name="connsiteY2" fmla="*/ 628260 h 686092"/>
                <a:gd name="connsiteX3" fmla="*/ 2228247 w 2390199"/>
                <a:gd name="connsiteY3" fmla="*/ 649903 h 686092"/>
                <a:gd name="connsiteX4" fmla="*/ 2157909 w 2390199"/>
                <a:gd name="connsiteY4" fmla="*/ 390192 h 686092"/>
                <a:gd name="connsiteX5" fmla="*/ 848531 w 2390199"/>
                <a:gd name="connsiteY5" fmla="*/ 281979 h 686092"/>
                <a:gd name="connsiteX6" fmla="*/ 280413 w 2390199"/>
                <a:gd name="connsiteY6" fmla="*/ 6036 h 68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0199" h="686092">
                  <a:moveTo>
                    <a:pt x="280413" y="6036"/>
                  </a:moveTo>
                  <a:cubicBezTo>
                    <a:pt x="139736" y="-18312"/>
                    <a:pt x="-29797" y="32187"/>
                    <a:pt x="4470" y="135891"/>
                  </a:cubicBezTo>
                  <a:cubicBezTo>
                    <a:pt x="38737" y="239595"/>
                    <a:pt x="115389" y="542591"/>
                    <a:pt x="486018" y="628260"/>
                  </a:cubicBezTo>
                  <a:cubicBezTo>
                    <a:pt x="856647" y="713929"/>
                    <a:pt x="1949599" y="689581"/>
                    <a:pt x="2228247" y="649903"/>
                  </a:cubicBezTo>
                  <a:cubicBezTo>
                    <a:pt x="2506896" y="610225"/>
                    <a:pt x="2387862" y="451513"/>
                    <a:pt x="2157909" y="390192"/>
                  </a:cubicBezTo>
                  <a:cubicBezTo>
                    <a:pt x="1927956" y="328871"/>
                    <a:pt x="1159643" y="344201"/>
                    <a:pt x="848531" y="281979"/>
                  </a:cubicBezTo>
                  <a:cubicBezTo>
                    <a:pt x="537419" y="219757"/>
                    <a:pt x="421090" y="30384"/>
                    <a:pt x="280413" y="6036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346107" y="6155476"/>
              <a:ext cx="1120840" cy="301774"/>
            </a:xfrm>
            <a:custGeom>
              <a:avLst/>
              <a:gdLst>
                <a:gd name="connsiteX0" fmla="*/ 387823 w 826921"/>
                <a:gd name="connsiteY0" fmla="*/ 3212 h 223092"/>
                <a:gd name="connsiteX1" fmla="*/ 57773 w 826921"/>
                <a:gd name="connsiteY1" fmla="*/ 51908 h 223092"/>
                <a:gd name="connsiteX2" fmla="*/ 46952 w 826921"/>
                <a:gd name="connsiteY2" fmla="*/ 203406 h 223092"/>
                <a:gd name="connsiteX3" fmla="*/ 533910 w 826921"/>
                <a:gd name="connsiteY3" fmla="*/ 214227 h 223092"/>
                <a:gd name="connsiteX4" fmla="*/ 826086 w 826921"/>
                <a:gd name="connsiteY4" fmla="*/ 138478 h 223092"/>
                <a:gd name="connsiteX5" fmla="*/ 615070 w 826921"/>
                <a:gd name="connsiteY5" fmla="*/ 19444 h 223092"/>
                <a:gd name="connsiteX6" fmla="*/ 387823 w 826921"/>
                <a:gd name="connsiteY6" fmla="*/ 3212 h 22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6921" h="223092">
                  <a:moveTo>
                    <a:pt x="387823" y="3212"/>
                  </a:moveTo>
                  <a:cubicBezTo>
                    <a:pt x="294940" y="8623"/>
                    <a:pt x="114585" y="18542"/>
                    <a:pt x="57773" y="51908"/>
                  </a:cubicBezTo>
                  <a:cubicBezTo>
                    <a:pt x="961" y="85274"/>
                    <a:pt x="-32404" y="176353"/>
                    <a:pt x="46952" y="203406"/>
                  </a:cubicBezTo>
                  <a:cubicBezTo>
                    <a:pt x="126308" y="230459"/>
                    <a:pt x="404054" y="225048"/>
                    <a:pt x="533910" y="214227"/>
                  </a:cubicBezTo>
                  <a:cubicBezTo>
                    <a:pt x="663766" y="203406"/>
                    <a:pt x="812559" y="170942"/>
                    <a:pt x="826086" y="138478"/>
                  </a:cubicBezTo>
                  <a:cubicBezTo>
                    <a:pt x="839613" y="106014"/>
                    <a:pt x="685408" y="41988"/>
                    <a:pt x="615070" y="19444"/>
                  </a:cubicBezTo>
                  <a:cubicBezTo>
                    <a:pt x="544732" y="-3100"/>
                    <a:pt x="480706" y="-2199"/>
                    <a:pt x="387823" y="3212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DOD 0.3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336864" y="5252925"/>
              <a:ext cx="530199" cy="513549"/>
            </a:xfrm>
            <a:custGeom>
              <a:avLst/>
              <a:gdLst>
                <a:gd name="connsiteX0" fmla="*/ 398599 w 422723"/>
                <a:gd name="connsiteY0" fmla="*/ 8444 h 513549"/>
                <a:gd name="connsiteX1" fmla="*/ 25264 w 422723"/>
                <a:gd name="connsiteY1" fmla="*/ 192406 h 513549"/>
                <a:gd name="connsiteX2" fmla="*/ 68550 w 422723"/>
                <a:gd name="connsiteY2" fmla="*/ 468349 h 513549"/>
                <a:gd name="connsiteX3" fmla="*/ 349903 w 422723"/>
                <a:gd name="connsiteY3" fmla="*/ 468349 h 513549"/>
                <a:gd name="connsiteX4" fmla="*/ 398599 w 422723"/>
                <a:gd name="connsiteY4" fmla="*/ 8444 h 5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23" h="513549">
                  <a:moveTo>
                    <a:pt x="398599" y="8444"/>
                  </a:moveTo>
                  <a:cubicBezTo>
                    <a:pt x="344493" y="-37546"/>
                    <a:pt x="80272" y="115755"/>
                    <a:pt x="25264" y="192406"/>
                  </a:cubicBezTo>
                  <a:cubicBezTo>
                    <a:pt x="-29744" y="269057"/>
                    <a:pt x="14444" y="422359"/>
                    <a:pt x="68550" y="468349"/>
                  </a:cubicBezTo>
                  <a:cubicBezTo>
                    <a:pt x="122656" y="514339"/>
                    <a:pt x="293091" y="541393"/>
                    <a:pt x="349903" y="468349"/>
                  </a:cubicBezTo>
                  <a:cubicBezTo>
                    <a:pt x="406715" y="395305"/>
                    <a:pt x="452705" y="54434"/>
                    <a:pt x="398599" y="8444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65738" y="6015145"/>
              <a:ext cx="9829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DOD 0.1</a:t>
              </a:r>
              <a:endParaRPr lang="en-US" sz="16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4601963" y="5734033"/>
              <a:ext cx="1" cy="38079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35378" y="5755984"/>
              <a:ext cx="10230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m</a:t>
              </a:r>
              <a:r>
                <a:rPr lang="en-US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ax. </a:t>
              </a:r>
              <a:r>
                <a:rPr lang="en-US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dist</a:t>
              </a:r>
              <a:r>
                <a:rPr lang="en-US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1˚ </a:t>
              </a:r>
              <a:endParaRPr lang="en-US" sz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368820" y="6347696"/>
              <a:ext cx="7633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3846489" y="5458494"/>
              <a:ext cx="567781" cy="89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472530" y="5552280"/>
              <a:ext cx="0" cy="3520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714007" y="5328913"/>
              <a:ext cx="12602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m</a:t>
              </a:r>
              <a:r>
                <a:rPr lang="en-US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in. area 2˚x 2˚</a:t>
              </a:r>
              <a:endParaRPr lang="en-US" sz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98860" y="6155476"/>
              <a:ext cx="8483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90</a:t>
              </a:r>
              <a:r>
                <a:rPr lang="en-US" sz="1200" baseline="30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th</a:t>
              </a:r>
              <a:r>
                <a:rPr lang="en-US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</a:p>
            <a:p>
              <a:r>
                <a:rPr lang="en-US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percentile</a:t>
              </a:r>
              <a:endParaRPr lang="en-US" sz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75664" y="4783015"/>
              <a:ext cx="4106684" cy="19870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24187" y="4574110"/>
            <a:ext cx="35961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C9900"/>
              </a:buClr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325 </a:t>
            </a:r>
            <a:r>
              <a:rPr 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DI-dust events </a:t>
            </a:r>
          </a:p>
          <a:p>
            <a:pPr algn="just">
              <a:lnSpc>
                <a:spcPct val="150000"/>
              </a:lnSpc>
              <a:buClr>
                <a:srgbClr val="CC9900"/>
              </a:buClr>
            </a:pPr>
            <a:r>
              <a:rPr 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during 2003-2018 </a:t>
            </a:r>
          </a:p>
          <a:p>
            <a:pPr algn="just">
              <a:lnSpc>
                <a:spcPct val="150000"/>
              </a:lnSpc>
              <a:buClr>
                <a:srgbClr val="CC9900"/>
              </a:buClr>
            </a:pPr>
            <a:r>
              <a:rPr 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(~20 events per year)</a:t>
            </a:r>
          </a:p>
          <a:p>
            <a:pPr algn="just">
              <a:lnSpc>
                <a:spcPct val="150000"/>
              </a:lnSpc>
              <a:buClr>
                <a:srgbClr val="CC9900"/>
              </a:buClr>
            </a:pPr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CC9900"/>
              </a:buClr>
            </a:pPr>
            <a:r>
              <a:rPr 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DI-dust events peak in </a:t>
            </a:r>
          </a:p>
          <a:p>
            <a:pPr algn="just">
              <a:lnSpc>
                <a:spcPct val="150000"/>
              </a:lnSpc>
              <a:buClr>
                <a:srgbClr val="CC9900"/>
              </a:buClr>
            </a:pPr>
            <a:r>
              <a:rPr 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late winter - spring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4474" y="1550927"/>
            <a:ext cx="3517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CC9900"/>
              </a:buClr>
            </a:pPr>
            <a:r>
              <a:rPr 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Dust &amp; DI matching algorithm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"/>
          <a:stretch/>
        </p:blipFill>
        <p:spPr>
          <a:xfrm>
            <a:off x="4951046" y="4651798"/>
            <a:ext cx="4051666" cy="291900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00035" y="1550927"/>
            <a:ext cx="449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C9900"/>
              </a:buClr>
            </a:pPr>
            <a:r>
              <a:rPr 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Dust optical </a:t>
            </a:r>
            <a:r>
              <a:rPr lang="en-US" sz="2000" smtClean="0">
                <a:solidFill>
                  <a:schemeClr val="tx1"/>
                </a:solidFill>
                <a:cs typeface="Arial" panose="020B0604020202020204" pitchFamily="34" charset="0"/>
              </a:rPr>
              <a:t>depth (DOD) climatology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20298" y="4770437"/>
            <a:ext cx="762000" cy="228600"/>
          </a:xfrm>
          <a:prstGeom prst="right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66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66216" r="7781" b="6612"/>
          <a:stretch/>
        </p:blipFill>
        <p:spPr>
          <a:xfrm>
            <a:off x="1992312" y="3849129"/>
            <a:ext cx="7739270" cy="236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6525" r="7781" b="65457"/>
          <a:stretch/>
        </p:blipFill>
        <p:spPr>
          <a:xfrm>
            <a:off x="1992312" y="1119963"/>
            <a:ext cx="7739270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7348A6-997A-49E7-AB9C-488096ABD873}"/>
              </a:ext>
            </a:extLst>
          </p:cNvPr>
          <p:cNvSpPr txBox="1"/>
          <p:nvPr/>
        </p:nvSpPr>
        <p:spPr>
          <a:xfrm>
            <a:off x="849312" y="329769"/>
            <a:ext cx="84882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2D2DB9"/>
                </a:solidFill>
                <a:ea typeface="+mn-ea"/>
                <a:cs typeface="Arial" panose="020B0604020202020204" pitchFamily="34" charset="0"/>
              </a:rPr>
              <a:t>Climatological dust + DI event characteristics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5512" y="6370637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Longest, largest events in winter and spring</a:t>
            </a:r>
          </a:p>
          <a:p>
            <a:pPr marL="342900" indent="-342900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March </a:t>
            </a:r>
            <a:r>
              <a:rPr lang="en-US" sz="2000" dirty="0" smtClean="0">
                <a:solidFill>
                  <a:srgbClr val="EDB11F"/>
                </a:solidFill>
                <a:ea typeface="+mn-ea"/>
                <a:cs typeface="Arial" panose="020B0604020202020204" pitchFamily="34" charset="0"/>
              </a:rPr>
              <a:t>2004</a:t>
            </a:r>
            <a:r>
              <a:rPr lang="en-US" sz="20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and </a:t>
            </a:r>
            <a:r>
              <a:rPr lang="en-US" sz="2000" dirty="0" smtClean="0">
                <a:solidFill>
                  <a:srgbClr val="00FFFF"/>
                </a:solidFill>
                <a:ea typeface="+mn-ea"/>
                <a:cs typeface="Arial" panose="020B0604020202020204" pitchFamily="34" charset="0"/>
              </a:rPr>
              <a:t>2018</a:t>
            </a:r>
            <a:r>
              <a:rPr lang="en-US" sz="20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events are among the most extreme </a:t>
            </a:r>
            <a:endParaRPr lang="en-US" sz="20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739" y="1143157"/>
            <a:ext cx="184177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Event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duration [h]       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055" y="3703637"/>
            <a:ext cx="190146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Area of DOD objects [</a:t>
            </a:r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 km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0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7348A6-997A-49E7-AB9C-488096ABD873}"/>
              </a:ext>
            </a:extLst>
          </p:cNvPr>
          <p:cNvSpPr txBox="1"/>
          <p:nvPr/>
        </p:nvSpPr>
        <p:spPr>
          <a:xfrm>
            <a:off x="315912" y="513050"/>
            <a:ext cx="95846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Max. </a:t>
            </a:r>
            <a:r>
              <a:rPr lang="en-US" sz="3000" b="1" dirty="0">
                <a:solidFill>
                  <a:schemeClr val="tx1"/>
                </a:solidFill>
                <a:cs typeface="Arial" panose="020B0604020202020204" pitchFamily="34" charset="0"/>
              </a:rPr>
              <a:t>intensity </a:t>
            </a:r>
            <a:r>
              <a:rPr lang="en-US" sz="3000" b="1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dust </a:t>
            </a:r>
            <a:r>
              <a:rPr lang="en-US" sz="30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+ DI events </a:t>
            </a:r>
            <a:r>
              <a:rPr lang="en-US" sz="3000" b="1" dirty="0" smtClean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Vs</a:t>
            </a:r>
            <a:r>
              <a:rPr lang="en-US" sz="3000" b="1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. </a:t>
            </a:r>
            <a:r>
              <a:rPr lang="en-US" sz="3000" b="1" dirty="0">
                <a:solidFill>
                  <a:srgbClr val="2D2DB9"/>
                </a:solidFill>
                <a:ea typeface="+mn-ea"/>
                <a:cs typeface="Arial" panose="020B0604020202020204" pitchFamily="34" charset="0"/>
              </a:rPr>
              <a:t>dust </a:t>
            </a:r>
            <a:r>
              <a:rPr lang="en-US" sz="3000" b="1" dirty="0" smtClean="0">
                <a:solidFill>
                  <a:srgbClr val="2D2DB9"/>
                </a:solidFill>
                <a:ea typeface="+mn-ea"/>
                <a:cs typeface="Arial" panose="020B0604020202020204" pitchFamily="34" charset="0"/>
              </a:rPr>
              <a:t>without DIs</a:t>
            </a:r>
            <a:endParaRPr lang="en-US" sz="3000" b="1" dirty="0">
              <a:solidFill>
                <a:srgbClr val="2D2DB9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8927" y="4469898"/>
            <a:ext cx="193859" cy="187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8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6" r="921"/>
          <a:stretch/>
        </p:blipFill>
        <p:spPr>
          <a:xfrm>
            <a:off x="1611312" y="1493837"/>
            <a:ext cx="682017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1712" y="6116974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Highest dust optical depth in March-April</a:t>
            </a:r>
          </a:p>
          <a:p>
            <a:pPr marL="342900" indent="-342900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Higher dust optical depth in the presence of DIs</a:t>
            </a:r>
            <a:r>
              <a:rPr lang="en-US" sz="20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43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7348A6-997A-49E7-AB9C-488096ABD873}"/>
              </a:ext>
            </a:extLst>
          </p:cNvPr>
          <p:cNvSpPr txBox="1"/>
          <p:nvPr/>
        </p:nvSpPr>
        <p:spPr>
          <a:xfrm>
            <a:off x="4017263" y="427037"/>
            <a:ext cx="19351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60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2D2DB9"/>
                </a:solidFill>
                <a:ea typeface="+mn-ea"/>
                <a:cs typeface="Arial" panose="020B0604020202020204" pitchFamily="34" charset="0"/>
              </a:rPr>
              <a:t>Summary</a:t>
            </a:r>
            <a:endParaRPr lang="en-US" sz="3000" b="1" dirty="0">
              <a:solidFill>
                <a:srgbClr val="2D2DB9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112" y="1189037"/>
            <a:ext cx="9296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March 2004 </a:t>
            </a:r>
            <a:r>
              <a:rPr lang="en-US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2018 events </a:t>
            </a:r>
            <a:r>
              <a:rPr lang="en-US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driven by </a:t>
            </a:r>
            <a:r>
              <a:rPr lang="en-US" sz="20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RWB</a:t>
            </a:r>
            <a:r>
              <a:rPr lang="en-US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over the NE Atlantic, manifested as </a:t>
            </a:r>
            <a:r>
              <a:rPr lang="en-US" sz="20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PV streamers </a:t>
            </a:r>
            <a:r>
              <a:rPr lang="en-US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intruding NW </a:t>
            </a:r>
            <a:r>
              <a:rPr 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Africa, surface </a:t>
            </a:r>
            <a:r>
              <a:rPr lang="en-US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anticyclone</a:t>
            </a:r>
            <a:r>
              <a:rPr lang="en-US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and (deep) </a:t>
            </a:r>
            <a:r>
              <a:rPr lang="en-US" sz="20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Mediterranean </a:t>
            </a:r>
            <a:r>
              <a:rPr lang="en-US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cyclone</a:t>
            </a:r>
          </a:p>
          <a:p>
            <a:pPr marL="285750" indent="-285750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Connecting the upper troposphere with the near surface, </a:t>
            </a:r>
            <a:r>
              <a:rPr lang="en-US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</a:t>
            </a:r>
            <a:r>
              <a:rPr 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over West Africa </a:t>
            </a:r>
            <a:r>
              <a:rPr 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reach </a:t>
            </a:r>
            <a:r>
              <a:rPr lang="en-US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dust </a:t>
            </a:r>
            <a:r>
              <a:rPr 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maxima</a:t>
            </a:r>
          </a:p>
          <a:p>
            <a:pPr marL="285750" indent="-285750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 induce strong </a:t>
            </a:r>
            <a:r>
              <a:rPr lang="en-US" sz="20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dry and cold surface wind</a:t>
            </a:r>
            <a:r>
              <a:rPr lang="en-US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promoting </a:t>
            </a:r>
            <a:r>
              <a:rPr lang="en-US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dust </a:t>
            </a:r>
            <a:r>
              <a:rPr 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emission </a:t>
            </a:r>
            <a:r>
              <a:rPr lang="en-US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 long-range </a:t>
            </a:r>
            <a:r>
              <a:rPr 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transport </a:t>
            </a:r>
          </a:p>
          <a:p>
            <a:pPr marL="285750" indent="-285750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Climatology of 325 dust &amp; DI events shows peak frequency in </a:t>
            </a:r>
            <a:r>
              <a:rPr lang="en-US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winter-spring</a:t>
            </a:r>
            <a:r>
              <a:rPr 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when events are longer, larger, and more intense under DIs</a:t>
            </a:r>
            <a:endParaRPr lang="en-US" sz="20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Precursor signals </a:t>
            </a:r>
            <a:r>
              <a:rPr lang="en-US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3-5 days </a:t>
            </a:r>
            <a:r>
              <a:rPr 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ahead in N. </a:t>
            </a:r>
            <a:r>
              <a:rPr 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Atlantic (not shown). </a:t>
            </a:r>
            <a:r>
              <a:rPr 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Implications for dust transport northeastwards to Europe and Middle East</a:t>
            </a:r>
            <a:endParaRPr lang="en-US" sz="20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7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7|4.2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7|4.2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30068</TotalTime>
  <Words>597</Words>
  <Application>Microsoft Office PowerPoint</Application>
  <PresentationFormat>Custom</PresentationFormat>
  <Paragraphs>85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Droid Sans Fallback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Shira</dc:creator>
  <cp:keywords/>
  <dc:description/>
  <cp:lastModifiedBy>Shira Raveh-Rubin</cp:lastModifiedBy>
  <cp:revision>1391</cp:revision>
  <cp:lastPrinted>1601-01-01T00:00:00Z</cp:lastPrinted>
  <dcterms:created xsi:type="dcterms:W3CDTF">1601-01-01T00:00:00Z</dcterms:created>
  <dcterms:modified xsi:type="dcterms:W3CDTF">2022-05-22T07:59:32Z</dcterms:modified>
</cp:coreProperties>
</file>