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9" r:id="rId2"/>
    <p:sldId id="316" r:id="rId3"/>
    <p:sldId id="298" r:id="rId4"/>
    <p:sldId id="297" r:id="rId5"/>
    <p:sldId id="313" r:id="rId6"/>
    <p:sldId id="307" r:id="rId7"/>
    <p:sldId id="314" r:id="rId8"/>
    <p:sldId id="299" r:id="rId9"/>
    <p:sldId id="318" r:id="rId10"/>
    <p:sldId id="27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86"/>
    <a:srgbClr val="2F55BC"/>
    <a:srgbClr val="001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78D1-DFFF-4897-89F9-B0668C05238C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E5C6-19C7-4402-AA76-0EC07FF1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4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0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9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4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8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7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4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2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38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感谢陈宇的投稿</a:t>
            </a:r>
            <a:r>
              <a:rPr lang="en-US" altLang="zh-CN" dirty="0"/>
              <a:t>】</a:t>
            </a:r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3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CABC-8DE3-4C60-969B-505912A1B036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8DF9-CB7E-457E-B85B-6899954BEF19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1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F0FE-3453-46E8-B9FC-8AB9C1080674}" type="datetime1">
              <a:rPr lang="zh-CN" altLang="en-US" smtClean="0"/>
              <a:t>2022/5/24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501F-FA1F-4058-B87A-A9E60BC4A1B1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65BE-3058-4F3D-82D8-A973FFB469A5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61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0C47-37EE-46DC-A663-F648CE80706F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1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646-46E4-491F-AC46-9AD2FAC387CC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CEA1-A1BD-4984-B8F5-71B865038540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61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47F4-CD8A-40DD-9994-7A89A96B4A2B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8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FD4D-1AFE-475E-9F77-ED18FB7AF7F2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514C-B4EE-4B8A-B568-150E780A50E2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89020A9-7603-439F-99AE-14BD6FCBA286}" type="datetime1">
              <a:rPr lang="zh-CN" altLang="en-US" smtClean="0"/>
              <a:t>2022/5/24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3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tiff"/><Relationship Id="rId5" Type="http://schemas.openxmlformats.org/officeDocument/2006/relationships/image" Target="../media/image5.png"/><Relationship Id="rId10" Type="http://schemas.openxmlformats.org/officeDocument/2006/relationships/image" Target="../media/image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tif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A_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9397E">
                  <a:alpha val="40000"/>
                </a:srgbClr>
              </a:gs>
              <a:gs pos="82000">
                <a:srgbClr val="09397E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2932518" y="4837145"/>
            <a:ext cx="648320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en-US" altLang="zh-CN" sz="17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Qingwen Lu</a:t>
            </a:r>
          </a:p>
          <a:p>
            <a:pPr lvl="0" algn="ctr" defTabSz="913765">
              <a:lnSpc>
                <a:spcPct val="150000"/>
              </a:lnSpc>
              <a:defRPr/>
            </a:pPr>
            <a:r>
              <a:rPr lang="en-US" altLang="zh-CN" sz="17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luqw@hhu.edu.cn</a:t>
            </a:r>
            <a:endParaRPr kumimoji="0" lang="en-US" altLang="zh-CN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00" noProof="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of Hydrology and Water </a:t>
            </a:r>
            <a:r>
              <a:rPr lang="en-US" altLang="zh-CN" sz="17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altLang="zh-CN" sz="1700" noProof="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esources</a:t>
            </a:r>
            <a:r>
              <a:rPr lang="en-US" altLang="zh-CN" sz="1700" noProof="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700" noProof="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Hohai</a:t>
            </a:r>
            <a:r>
              <a:rPr lang="en-US" altLang="zh-CN" sz="1700" noProof="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University, China</a:t>
            </a:r>
            <a:endParaRPr kumimoji="0" lang="zh-CN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宋体 CN Medium" panose="020205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08" y="1004081"/>
            <a:ext cx="3847355" cy="13283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569" y="2604693"/>
            <a:ext cx="11145102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Risk analysis for reservoir flood control operation </a:t>
            </a:r>
            <a:r>
              <a:rPr lang="en-US" altLang="zh-CN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considering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two-dimensional uncertainties </a:t>
            </a:r>
            <a:r>
              <a:rPr lang="en-US" altLang="zh-CN" sz="3200" b="1" dirty="0">
                <a:solidFill>
                  <a:prstClr val="white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based on Bayesian network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11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A_矩形 9"/>
          <p:cNvSpPr/>
          <p:nvPr>
            <p:custDataLst>
              <p:tags r:id="rId1"/>
            </p:custDataLst>
          </p:nvPr>
        </p:nvSpPr>
        <p:spPr>
          <a:xfrm>
            <a:off x="-3" y="0"/>
            <a:ext cx="12192000" cy="6858000"/>
          </a:xfrm>
          <a:prstGeom prst="rect">
            <a:avLst/>
          </a:prstGeom>
          <a:gradFill>
            <a:gsLst>
              <a:gs pos="0">
                <a:srgbClr val="09397E">
                  <a:alpha val="40000"/>
                </a:srgbClr>
              </a:gs>
              <a:gs pos="82000">
                <a:srgbClr val="09397E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40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245357" y="3037080"/>
            <a:ext cx="770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3200" dirty="0" smtClean="0">
                <a:solidFill>
                  <a:prstClr val="white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Thanks for your attention!</a:t>
            </a:r>
            <a:endParaRPr lang="zh-CN" altLang="en-US" sz="3200" dirty="0">
              <a:solidFill>
                <a:prstClr val="white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1050" name="直接连接符 1049"/>
          <p:cNvCxnSpPr/>
          <p:nvPr/>
        </p:nvCxnSpPr>
        <p:spPr>
          <a:xfrm>
            <a:off x="3236393" y="3329468"/>
            <a:ext cx="3091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548777" y="3308798"/>
            <a:ext cx="3091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32517" y="4780694"/>
            <a:ext cx="648320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en-US" altLang="zh-CN" sz="17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Qingwen Lu</a:t>
            </a:r>
          </a:p>
          <a:p>
            <a:pPr lvl="0" algn="ctr" defTabSz="913765">
              <a:lnSpc>
                <a:spcPct val="150000"/>
              </a:lnSpc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luqw@hhu.edu.cn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00" noProof="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of Hydrology and Water </a:t>
            </a:r>
            <a:r>
              <a:rPr lang="en-US" altLang="zh-CN" sz="17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altLang="zh-CN" sz="1700" noProof="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esources</a:t>
            </a:r>
            <a:r>
              <a:rPr lang="en-US" altLang="zh-CN" sz="1700" noProof="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700" noProof="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Hohai</a:t>
            </a:r>
            <a:r>
              <a:rPr lang="en-US" altLang="zh-CN" sz="1700" noProof="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University, China</a:t>
            </a:r>
            <a:endParaRPr kumimoji="0" lang="zh-CN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595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99" y="1215325"/>
            <a:ext cx="6620521" cy="345611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917597" y="2853813"/>
            <a:ext cx="237642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rgbClr val="223C86"/>
                </a:solidFill>
                <a:ea typeface="微软雅黑" panose="020B0503020204020204" pitchFamily="34" charset="-122"/>
              </a:rPr>
              <a:t>h</a:t>
            </a:r>
            <a:r>
              <a:rPr lang="en-US" altLang="zh-CN" sz="1400" dirty="0" err="1" smtClean="0">
                <a:solidFill>
                  <a:srgbClr val="223C86"/>
                </a:solidFill>
                <a:ea typeface="微软雅黑" panose="020B0503020204020204" pitchFamily="34" charset="-122"/>
              </a:rPr>
              <a:t>ydrometeorological</a:t>
            </a:r>
            <a:r>
              <a:rPr lang="en-US" altLang="zh-CN" sz="1400" dirty="0" smtClean="0">
                <a:solidFill>
                  <a:srgbClr val="223C86"/>
                </a:solidFill>
                <a:ea typeface="微软雅黑" panose="020B0503020204020204" pitchFamily="34" charset="-122"/>
              </a:rPr>
              <a:t> forecast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23C86"/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75530" y="2398509"/>
            <a:ext cx="126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uncertainty</a:t>
            </a:r>
            <a:endParaRPr lang="zh-CN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489" y="224846"/>
            <a:ext cx="391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Research Background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3193" y="1148381"/>
            <a:ext cx="394343" cy="419983"/>
            <a:chOff x="6535243" y="2524701"/>
            <a:chExt cx="717051" cy="717051"/>
          </a:xfrm>
        </p:grpSpPr>
        <p:sp>
          <p:nvSpPr>
            <p:cNvPr id="44" name="泪滴形 43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056777" y="1950860"/>
            <a:ext cx="12426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rgbClr val="223C86"/>
                </a:solidFill>
                <a:ea typeface="微软雅黑" panose="020B0503020204020204" pitchFamily="34" charset="-122"/>
              </a:rPr>
              <a:t>f</a:t>
            </a:r>
            <a:r>
              <a:rPr lang="en-US" altLang="zh-CN" sz="1400" dirty="0" smtClean="0">
                <a:solidFill>
                  <a:srgbClr val="223C86"/>
                </a:solidFill>
                <a:ea typeface="微软雅黑" panose="020B0503020204020204" pitchFamily="34" charset="-122"/>
              </a:rPr>
              <a:t>lood forecast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23C86"/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166668" y="1766194"/>
            <a:ext cx="126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uncertainty</a:t>
            </a:r>
            <a:endParaRPr lang="zh-CN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658356" y="2899073"/>
            <a:ext cx="169817" cy="16981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017135" y="1184739"/>
            <a:ext cx="444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Reservoir Flood Control Operation</a:t>
            </a:r>
            <a:endParaRPr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790247" y="1909728"/>
            <a:ext cx="4963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initial </a:t>
            </a:r>
            <a:r>
              <a:rPr lang="en-US" altLang="zh-CN" sz="2000" dirty="0"/>
              <a:t>flood regulation water </a:t>
            </a:r>
            <a:r>
              <a:rPr lang="en-US" altLang="zh-CN" sz="2000" dirty="0" smtClean="0"/>
              <a:t>level exceeds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designed flood limited water level </a:t>
            </a:r>
            <a:r>
              <a:rPr lang="en-US" altLang="zh-CN" sz="2000" dirty="0"/>
              <a:t>(initial level uncertainty caused by floodwater conservation)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0247" y="3246806"/>
            <a:ext cx="4695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flood </a:t>
            </a:r>
            <a:r>
              <a:rPr lang="en-US" altLang="zh-CN" sz="2000" dirty="0"/>
              <a:t>forecast uncertainty caused by real time flood forecast error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21006" y="4286089"/>
            <a:ext cx="394343" cy="419983"/>
            <a:chOff x="6535243" y="2524701"/>
            <a:chExt cx="717051" cy="717051"/>
          </a:xfrm>
        </p:grpSpPr>
        <p:sp>
          <p:nvSpPr>
            <p:cNvPr id="21" name="泪滴形 20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028822" y="4322447"/>
            <a:ext cx="528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Risk </a:t>
            </a:r>
            <a:r>
              <a:rPr lang="en-US" altLang="zh-CN" sz="2400" dirty="0" smtClean="0"/>
              <a:t>Analysis Based on Bayesian Network</a:t>
            </a:r>
            <a:endParaRPr lang="en-US" altLang="zh-CN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6324726" y="4955155"/>
            <a:ext cx="511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Model </a:t>
            </a:r>
            <a:r>
              <a:rPr lang="en-US" altLang="zh-CN" sz="2000" dirty="0"/>
              <a:t>structure: directed acyclic graph (DAG)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80253" y="5692335"/>
            <a:ext cx="511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Model </a:t>
            </a:r>
            <a:r>
              <a:rPr lang="en-US" altLang="zh-CN" sz="2000" dirty="0"/>
              <a:t>parameters: conditional probability table (CPT) 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1019870" y="4972986"/>
            <a:ext cx="5044030" cy="138914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Bayesian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(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BN) can be used to deal with the uncertainties caused by the conditional correlation among different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variables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4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488" y="224846"/>
            <a:ext cx="4526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Risk Factors Identification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4" y="2138536"/>
            <a:ext cx="5829380" cy="3686277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2715961" y="3857261"/>
            <a:ext cx="938342" cy="945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117560" y="3652981"/>
            <a:ext cx="1540230" cy="400110"/>
          </a:xfrm>
          <a:prstGeom prst="rect">
            <a:avLst/>
          </a:prstGeom>
          <a:solidFill>
            <a:srgbClr val="2F55BC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Risk source 1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652309" y="2502941"/>
            <a:ext cx="101207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731078" y="2302886"/>
            <a:ext cx="1637568" cy="400110"/>
          </a:xfrm>
          <a:prstGeom prst="rect">
            <a:avLst/>
          </a:prstGeom>
          <a:solidFill>
            <a:srgbClr val="2F55BC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Risk source 2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05006" y="3452067"/>
            <a:ext cx="3804842" cy="525619"/>
            <a:chOff x="8396896" y="3386752"/>
            <a:chExt cx="3804842" cy="525619"/>
          </a:xfrm>
        </p:grpSpPr>
        <p:sp>
          <p:nvSpPr>
            <p:cNvPr id="32" name="圆角矩形 31"/>
            <p:cNvSpPr/>
            <p:nvPr/>
          </p:nvSpPr>
          <p:spPr>
            <a:xfrm>
              <a:off x="8396896" y="3426510"/>
              <a:ext cx="3804842" cy="48586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Reservoir inflow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9335691"/>
                </p:ext>
              </p:extLst>
            </p:nvPr>
          </p:nvGraphicFramePr>
          <p:xfrm>
            <a:off x="10116185" y="3386752"/>
            <a:ext cx="1994096" cy="50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7" name="Equation" r:id="rId7" imgW="1314458" imgH="333372" progId="Equation.DSMT4">
                    <p:embed/>
                  </p:oleObj>
                </mc:Choice>
                <mc:Fallback>
                  <p:oleObj name="Equation" r:id="rId7" imgW="1314458" imgH="33337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116185" y="3386752"/>
                          <a:ext cx="1994096" cy="5057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8027715" y="4339246"/>
            <a:ext cx="3960722" cy="507018"/>
            <a:chOff x="8419605" y="4339246"/>
            <a:chExt cx="3960722" cy="507018"/>
          </a:xfrm>
        </p:grpSpPr>
        <p:sp>
          <p:nvSpPr>
            <p:cNvPr id="33" name="圆角矩形 32"/>
            <p:cNvSpPr/>
            <p:nvPr/>
          </p:nvSpPr>
          <p:spPr>
            <a:xfrm>
              <a:off x="8419605" y="4359116"/>
              <a:ext cx="3960721" cy="48586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Lateral inflow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00029"/>
                </p:ext>
              </p:extLst>
            </p:nvPr>
          </p:nvGraphicFramePr>
          <p:xfrm>
            <a:off x="9845237" y="4339246"/>
            <a:ext cx="2535090" cy="507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8" name="Equation" r:id="rId9" imgW="1523994" imgH="304931" progId="Equation.DSMT4">
                    <p:embed/>
                  </p:oleObj>
                </mc:Choice>
                <mc:Fallback>
                  <p:oleObj name="Equation" r:id="rId9" imgW="1523994" imgH="30493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845237" y="4339246"/>
                          <a:ext cx="2535090" cy="5070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文本框 29"/>
          <p:cNvSpPr txBox="1"/>
          <p:nvPr/>
        </p:nvSpPr>
        <p:spPr>
          <a:xfrm>
            <a:off x="8326128" y="2780060"/>
            <a:ext cx="2047466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cs typeface="Times New Roman" panose="02020603050405020304" pitchFamily="18" charset="0"/>
              </a:rPr>
              <a:t>Normal distribution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83193" y="1148381"/>
            <a:ext cx="394343" cy="419983"/>
            <a:chOff x="6535243" y="2524701"/>
            <a:chExt cx="717051" cy="717051"/>
          </a:xfrm>
        </p:grpSpPr>
        <p:sp>
          <p:nvSpPr>
            <p:cNvPr id="39" name="泪滴形 38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095513" y="1184739"/>
            <a:ext cx="350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Uncertainty Quantification</a:t>
            </a:r>
            <a:endParaRPr lang="en-US" altLang="zh-CN" sz="24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40207" y="4198909"/>
            <a:ext cx="2193666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cs typeface="Times New Roman" panose="02020603050405020304" pitchFamily="18" charset="0"/>
              </a:rPr>
              <a:t>Analytical derivation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05847" y="3654805"/>
            <a:ext cx="1814286" cy="1844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055221" y="2012405"/>
            <a:ext cx="2798828" cy="28325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488" y="224846"/>
            <a:ext cx="7829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Risk Analysis </a:t>
            </a:r>
            <a:r>
              <a:rPr lang="en-US" altLang="zh-C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odel based on BN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50352" y="5819263"/>
            <a:ext cx="47760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BN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structure 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reservoir flood control operation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68912" y="2384556"/>
            <a:ext cx="154226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88823" y="3775551"/>
            <a:ext cx="11432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00" y="1633610"/>
            <a:ext cx="3400204" cy="4169299"/>
          </a:xfrm>
          <a:prstGeom prst="rect">
            <a:avLst/>
          </a:prstGeom>
        </p:spPr>
      </p:pic>
      <p:grpSp>
        <p:nvGrpSpPr>
          <p:cNvPr id="41" name="Group 2"/>
          <p:cNvGrpSpPr/>
          <p:nvPr/>
        </p:nvGrpSpPr>
        <p:grpSpPr>
          <a:xfrm>
            <a:off x="1091450" y="1137718"/>
            <a:ext cx="582119" cy="669293"/>
            <a:chOff x="12730573" y="3783104"/>
            <a:chExt cx="1031966" cy="1190584"/>
          </a:xfrm>
        </p:grpSpPr>
        <p:sp>
          <p:nvSpPr>
            <p:cNvPr id="43" name="Freeform 26"/>
            <p:cNvSpPr/>
            <p:nvPr/>
          </p:nvSpPr>
          <p:spPr bwMode="auto">
            <a:xfrm>
              <a:off x="12730573" y="3783104"/>
              <a:ext cx="1031966" cy="1190584"/>
            </a:xfrm>
            <a:custGeom>
              <a:avLst/>
              <a:gdLst>
                <a:gd name="T0" fmla="*/ 1633 w 1633"/>
                <a:gd name="T1" fmla="*/ 1415 h 1884"/>
                <a:gd name="T2" fmla="*/ 816 w 1633"/>
                <a:gd name="T3" fmla="*/ 1884 h 1884"/>
                <a:gd name="T4" fmla="*/ 0 w 1633"/>
                <a:gd name="T5" fmla="*/ 1415 h 1884"/>
                <a:gd name="T6" fmla="*/ 0 w 1633"/>
                <a:gd name="T7" fmla="*/ 469 h 1884"/>
                <a:gd name="T8" fmla="*/ 816 w 1633"/>
                <a:gd name="T9" fmla="*/ 0 h 1884"/>
                <a:gd name="T10" fmla="*/ 1633 w 1633"/>
                <a:gd name="T11" fmla="*/ 469 h 1884"/>
                <a:gd name="T12" fmla="*/ 1633 w 1633"/>
                <a:gd name="T13" fmla="*/ 1415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3" h="1884">
                  <a:moveTo>
                    <a:pt x="1633" y="1415"/>
                  </a:moveTo>
                  <a:lnTo>
                    <a:pt x="816" y="1884"/>
                  </a:lnTo>
                  <a:lnTo>
                    <a:pt x="0" y="1415"/>
                  </a:lnTo>
                  <a:lnTo>
                    <a:pt x="0" y="469"/>
                  </a:lnTo>
                  <a:lnTo>
                    <a:pt x="816" y="0"/>
                  </a:lnTo>
                  <a:lnTo>
                    <a:pt x="1633" y="469"/>
                  </a:lnTo>
                  <a:lnTo>
                    <a:pt x="1633" y="1415"/>
                  </a:lnTo>
                  <a:close/>
                </a:path>
              </a:pathLst>
            </a:custGeom>
            <a:solidFill>
              <a:srgbClr val="09397E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ontserrat SemiBold" panose="00000700000000000000" pitchFamily="50" charset="0"/>
              </a:endParaRPr>
            </a:p>
          </p:txBody>
        </p:sp>
        <p:sp>
          <p:nvSpPr>
            <p:cNvPr id="44" name="TextBox 37"/>
            <p:cNvSpPr txBox="1"/>
            <p:nvPr/>
          </p:nvSpPr>
          <p:spPr>
            <a:xfrm>
              <a:off x="12773260" y="3951670"/>
              <a:ext cx="946593" cy="70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cap="all" dirty="0" smtClean="0">
                  <a:solidFill>
                    <a:schemeClr val="bg1"/>
                  </a:solidFill>
                  <a:latin typeface="+mj-ea"/>
                  <a:ea typeface="+mj-ea"/>
                  <a:cs typeface="Open Sans Semibold" panose="020B0706030804020204" pitchFamily="34" charset="0"/>
                </a:rPr>
                <a:t>1</a:t>
              </a:r>
              <a:endParaRPr lang="en-US" sz="3200" cap="all" dirty="0">
                <a:solidFill>
                  <a:schemeClr val="bg1"/>
                </a:solidFill>
                <a:latin typeface="+mj-ea"/>
                <a:ea typeface="+mj-ea"/>
                <a:cs typeface="Open Sans Semibold" panose="020B0706030804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696504" y="1219233"/>
            <a:ext cx="432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Structure learning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4358"/>
              </p:ext>
            </p:extLst>
          </p:nvPr>
        </p:nvGraphicFramePr>
        <p:xfrm>
          <a:off x="1774882" y="1912092"/>
          <a:ext cx="3766959" cy="48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7" imgW="3078743" imgH="399329" progId="Equation.DSMT4">
                  <p:embed/>
                </p:oleObj>
              </mc:Choice>
              <mc:Fallback>
                <p:oleObj name="Equation" r:id="rId7" imgW="3078743" imgH="399329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4882" y="1912092"/>
                        <a:ext cx="3766959" cy="48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右箭头 54"/>
          <p:cNvSpPr/>
          <p:nvPr/>
        </p:nvSpPr>
        <p:spPr>
          <a:xfrm>
            <a:off x="5738713" y="2354716"/>
            <a:ext cx="480291" cy="142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6219004" y="2245188"/>
            <a:ext cx="72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DAG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85145"/>
              </p:ext>
            </p:extLst>
          </p:nvPr>
        </p:nvGraphicFramePr>
        <p:xfrm>
          <a:off x="1811965" y="2635066"/>
          <a:ext cx="1702839" cy="26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9" imgW="1286016" imgH="200167" progId="Equation.DSMT4">
                  <p:embed/>
                </p:oleObj>
              </mc:Choice>
              <mc:Fallback>
                <p:oleObj name="Equation" r:id="rId9" imgW="1286016" imgH="2001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11965" y="2635066"/>
                        <a:ext cx="1702839" cy="26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左大括号 10"/>
          <p:cNvSpPr/>
          <p:nvPr/>
        </p:nvSpPr>
        <p:spPr>
          <a:xfrm>
            <a:off x="1649490" y="1979577"/>
            <a:ext cx="73140" cy="946501"/>
          </a:xfrm>
          <a:prstGeom prst="leftBrac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6071"/>
              </p:ext>
            </p:extLst>
          </p:nvPr>
        </p:nvGraphicFramePr>
        <p:xfrm>
          <a:off x="1627231" y="3162707"/>
          <a:ext cx="587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11" imgW="406080" imgH="241200" progId="Equation.DSMT4">
                  <p:embed/>
                </p:oleObj>
              </mc:Choice>
              <mc:Fallback>
                <p:oleObj name="Equation" r:id="rId11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7231" y="3162707"/>
                        <a:ext cx="5873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17410"/>
              </p:ext>
            </p:extLst>
          </p:nvPr>
        </p:nvGraphicFramePr>
        <p:xfrm>
          <a:off x="1649489" y="3681866"/>
          <a:ext cx="588697" cy="30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quation" r:id="rId13" imgW="469800" imgH="241200" progId="Equation.DSMT4">
                  <p:embed/>
                </p:oleObj>
              </mc:Choice>
              <mc:Fallback>
                <p:oleObj name="Equation" r:id="rId13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49489" y="3681866"/>
                        <a:ext cx="588697" cy="302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84536"/>
              </p:ext>
            </p:extLst>
          </p:nvPr>
        </p:nvGraphicFramePr>
        <p:xfrm>
          <a:off x="1639581" y="4154078"/>
          <a:ext cx="1312625" cy="41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15" imgW="1228772" imgH="390614" progId="Equation.DSMT4">
                  <p:embed/>
                </p:oleObj>
              </mc:Choice>
              <mc:Fallback>
                <p:oleObj name="Equation" r:id="rId15" imgW="1228772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39581" y="4154078"/>
                        <a:ext cx="1312625" cy="417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096007"/>
              </p:ext>
            </p:extLst>
          </p:nvPr>
        </p:nvGraphicFramePr>
        <p:xfrm>
          <a:off x="1674142" y="4636134"/>
          <a:ext cx="1447963" cy="49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17" imgW="1133725" imgH="390614" progId="Equation.DSMT4">
                  <p:embed/>
                </p:oleObj>
              </mc:Choice>
              <mc:Fallback>
                <p:oleObj name="Equation" r:id="rId17" imgW="1133725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4142" y="4636134"/>
                        <a:ext cx="1447963" cy="49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31991"/>
              </p:ext>
            </p:extLst>
          </p:nvPr>
        </p:nvGraphicFramePr>
        <p:xfrm>
          <a:off x="1685072" y="5183505"/>
          <a:ext cx="1786627" cy="48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19" imgW="1448028" imgH="390614" progId="Equation.DSMT4">
                  <p:embed/>
                </p:oleObj>
              </mc:Choice>
              <mc:Fallback>
                <p:oleObj name="Equation" r:id="rId19" imgW="1448028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85072" y="5183505"/>
                        <a:ext cx="1786627" cy="48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86353"/>
              </p:ext>
            </p:extLst>
          </p:nvPr>
        </p:nvGraphicFramePr>
        <p:xfrm>
          <a:off x="1673569" y="5776853"/>
          <a:ext cx="1763166" cy="44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Equation" r:id="rId21" imgW="1533714" imgH="390614" progId="Equation.DSMT4">
                  <p:embed/>
                </p:oleObj>
              </mc:Choice>
              <mc:Fallback>
                <p:oleObj name="Equation" r:id="rId21" imgW="1533714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73569" y="5776853"/>
                        <a:ext cx="1763166" cy="449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2150900" y="3152693"/>
            <a:ext cx="559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—</a:t>
            </a:r>
            <a:r>
              <a:rPr lang="en-US" altLang="zh-CN" dirty="0"/>
              <a:t>reservoir storage at the </a:t>
            </a:r>
            <a:r>
              <a:rPr lang="en-US" altLang="zh-CN" dirty="0" smtClean="0"/>
              <a:t>beginning/end </a:t>
            </a:r>
            <a:r>
              <a:rPr lang="en-US" altLang="zh-CN" dirty="0"/>
              <a:t>of time period </a:t>
            </a:r>
            <a:r>
              <a:rPr lang="en-US" altLang="zh-CN" i="1" dirty="0"/>
              <a:t>t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2128444" y="3644949"/>
            <a:ext cx="528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—</a:t>
            </a:r>
            <a:r>
              <a:rPr lang="en-US" altLang="zh-CN" dirty="0"/>
              <a:t>reservoir </a:t>
            </a:r>
            <a:r>
              <a:rPr lang="en-US" altLang="zh-CN" dirty="0" smtClean="0"/>
              <a:t>level </a:t>
            </a:r>
            <a:r>
              <a:rPr lang="en-US" altLang="zh-CN" dirty="0"/>
              <a:t>at the </a:t>
            </a:r>
            <a:r>
              <a:rPr lang="en-US" altLang="zh-CN" dirty="0" smtClean="0"/>
              <a:t>beginning/end </a:t>
            </a:r>
            <a:r>
              <a:rPr lang="en-US" altLang="zh-CN" dirty="0"/>
              <a:t>of time period </a:t>
            </a:r>
            <a:r>
              <a:rPr lang="en-US" altLang="zh-CN" i="1" dirty="0"/>
              <a:t>t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001118" y="4187112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—</a:t>
            </a:r>
            <a:r>
              <a:rPr lang="en-US" altLang="zh-CN" dirty="0"/>
              <a:t>average reservoir inflow in time period </a:t>
            </a:r>
            <a:r>
              <a:rPr lang="en-US" altLang="zh-CN" i="1" dirty="0"/>
              <a:t>t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3018300" y="4679335"/>
            <a:ext cx="430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—</a:t>
            </a:r>
            <a:r>
              <a:rPr lang="en-US" altLang="zh-CN" dirty="0"/>
              <a:t>average reservoir </a:t>
            </a:r>
            <a:r>
              <a:rPr lang="en-US" altLang="zh-CN" dirty="0" smtClean="0"/>
              <a:t>outflow </a:t>
            </a:r>
            <a:r>
              <a:rPr lang="en-US" altLang="zh-CN" dirty="0"/>
              <a:t>in time period </a:t>
            </a:r>
            <a:r>
              <a:rPr lang="en-US" altLang="zh-CN" i="1" dirty="0"/>
              <a:t>t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3348484" y="5257088"/>
            <a:ext cx="391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—</a:t>
            </a:r>
            <a:r>
              <a:rPr lang="en-US" altLang="zh-CN" dirty="0"/>
              <a:t>average </a:t>
            </a:r>
            <a:r>
              <a:rPr lang="en-US" altLang="zh-CN" dirty="0" smtClean="0"/>
              <a:t>lateral </a:t>
            </a:r>
            <a:r>
              <a:rPr lang="en-US" altLang="zh-CN" dirty="0"/>
              <a:t>inflow in time period </a:t>
            </a:r>
            <a:r>
              <a:rPr lang="en-US" altLang="zh-CN" i="1" dirty="0"/>
              <a:t>t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436735" y="5856526"/>
            <a:ext cx="3114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—</a:t>
            </a:r>
            <a:r>
              <a:rPr lang="en-US" altLang="zh-CN" dirty="0"/>
              <a:t>average flow at </a:t>
            </a:r>
            <a:r>
              <a:rPr lang="en-US" altLang="zh-CN" dirty="0" smtClean="0"/>
              <a:t>downstream</a:t>
            </a:r>
          </a:p>
          <a:p>
            <a:r>
              <a:rPr lang="en-US" altLang="zh-CN" dirty="0" smtClean="0"/>
              <a:t>    control </a:t>
            </a:r>
            <a:r>
              <a:rPr lang="en-US" altLang="zh-CN" dirty="0"/>
              <a:t>point in time period</a:t>
            </a:r>
            <a:r>
              <a:rPr lang="en-US" altLang="zh-CN" i="1" dirty="0"/>
              <a:t> </a:t>
            </a:r>
            <a:r>
              <a:rPr lang="en-US" altLang="zh-CN" i="1" dirty="0" smtClean="0"/>
              <a:t>t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489" y="224846"/>
            <a:ext cx="6582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Risk Analysis </a:t>
            </a:r>
            <a:r>
              <a:rPr lang="en-US" altLang="zh-C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odel based on BN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5" name="Group 3"/>
          <p:cNvGrpSpPr/>
          <p:nvPr/>
        </p:nvGrpSpPr>
        <p:grpSpPr>
          <a:xfrm>
            <a:off x="1079396" y="1146758"/>
            <a:ext cx="582119" cy="669293"/>
            <a:chOff x="12730573" y="6214227"/>
            <a:chExt cx="1031966" cy="1190584"/>
          </a:xfrm>
        </p:grpSpPr>
        <p:sp>
          <p:nvSpPr>
            <p:cNvPr id="46" name="Freeform 26"/>
            <p:cNvSpPr/>
            <p:nvPr/>
          </p:nvSpPr>
          <p:spPr bwMode="auto">
            <a:xfrm>
              <a:off x="12730573" y="6214227"/>
              <a:ext cx="1031966" cy="1190584"/>
            </a:xfrm>
            <a:custGeom>
              <a:avLst/>
              <a:gdLst>
                <a:gd name="T0" fmla="*/ 1633 w 1633"/>
                <a:gd name="T1" fmla="*/ 1415 h 1884"/>
                <a:gd name="T2" fmla="*/ 816 w 1633"/>
                <a:gd name="T3" fmla="*/ 1884 h 1884"/>
                <a:gd name="T4" fmla="*/ 0 w 1633"/>
                <a:gd name="T5" fmla="*/ 1415 h 1884"/>
                <a:gd name="T6" fmla="*/ 0 w 1633"/>
                <a:gd name="T7" fmla="*/ 469 h 1884"/>
                <a:gd name="T8" fmla="*/ 816 w 1633"/>
                <a:gd name="T9" fmla="*/ 0 h 1884"/>
                <a:gd name="T10" fmla="*/ 1633 w 1633"/>
                <a:gd name="T11" fmla="*/ 469 h 1884"/>
                <a:gd name="T12" fmla="*/ 1633 w 1633"/>
                <a:gd name="T13" fmla="*/ 1415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3" h="1884">
                  <a:moveTo>
                    <a:pt x="1633" y="1415"/>
                  </a:moveTo>
                  <a:lnTo>
                    <a:pt x="816" y="1884"/>
                  </a:lnTo>
                  <a:lnTo>
                    <a:pt x="0" y="1415"/>
                  </a:lnTo>
                  <a:lnTo>
                    <a:pt x="0" y="469"/>
                  </a:lnTo>
                  <a:lnTo>
                    <a:pt x="816" y="0"/>
                  </a:lnTo>
                  <a:lnTo>
                    <a:pt x="1633" y="469"/>
                  </a:lnTo>
                  <a:lnTo>
                    <a:pt x="1633" y="1415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ontserrat SemiBold" panose="00000700000000000000" pitchFamily="50" charset="0"/>
              </a:endParaRPr>
            </a:p>
          </p:txBody>
        </p:sp>
        <p:sp>
          <p:nvSpPr>
            <p:cNvPr id="47" name="TextBox 51"/>
            <p:cNvSpPr txBox="1"/>
            <p:nvPr/>
          </p:nvSpPr>
          <p:spPr>
            <a:xfrm>
              <a:off x="12771232" y="6399621"/>
              <a:ext cx="946593" cy="70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cap="all" dirty="0" smtClean="0">
                  <a:solidFill>
                    <a:schemeClr val="bg1"/>
                  </a:solidFill>
                  <a:latin typeface="+mj-ea"/>
                  <a:ea typeface="+mj-ea"/>
                  <a:cs typeface="Open Sans Semibold" panose="020B0706030804020204" pitchFamily="34" charset="0"/>
                </a:rPr>
                <a:t>2</a:t>
              </a:r>
              <a:endParaRPr lang="en-US" sz="3200" cap="all" dirty="0">
                <a:solidFill>
                  <a:schemeClr val="bg1"/>
                </a:solidFill>
                <a:latin typeface="+mj-ea"/>
                <a:ea typeface="+mj-ea"/>
                <a:cs typeface="Open Sans Semibold" panose="020B0706030804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87832" y="1226946"/>
            <a:ext cx="432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Parameter learning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37397" y="1969408"/>
            <a:ext cx="741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Generating the training </a:t>
            </a:r>
            <a:r>
              <a:rPr lang="en-US" altLang="zh-CN" sz="2000" dirty="0" smtClean="0"/>
              <a:t>samples: Monte Carlo simulation</a:t>
            </a: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7956737" y="5251506"/>
            <a:ext cx="378299" cy="61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8389352" y="5082229"/>
            <a:ext cx="613261" cy="338554"/>
          </a:xfrm>
          <a:prstGeom prst="rect">
            <a:avLst/>
          </a:prstGeom>
          <a:solidFill>
            <a:srgbClr val="223C86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CPTs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7398" y="4494013"/>
            <a:ext cx="65498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Discretizing the variables: equal distance method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Parameter learning: </a:t>
            </a:r>
            <a:r>
              <a:rPr lang="en-US" altLang="zh-CN" sz="2000" dirty="0" smtClean="0"/>
              <a:t>maximum likelihood estimation </a:t>
            </a:r>
            <a:r>
              <a:rPr lang="en-US" altLang="zh-CN" sz="2000" dirty="0"/>
              <a:t>(</a:t>
            </a:r>
            <a:r>
              <a:rPr lang="en-US" altLang="zh-CN" sz="2000" dirty="0" smtClean="0"/>
              <a:t>MLE)</a:t>
            </a:r>
            <a:endParaRPr lang="en-US" altLang="zh-CN" sz="2000" dirty="0"/>
          </a:p>
          <a:p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19648"/>
              </p:ext>
            </p:extLst>
          </p:nvPr>
        </p:nvGraphicFramePr>
        <p:xfrm>
          <a:off x="6322121" y="2397262"/>
          <a:ext cx="2025045" cy="21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6" imgW="1486191" imgH="1552736" progId="Equation.DSMT4">
                  <p:embed/>
                </p:oleObj>
              </mc:Choice>
              <mc:Fallback>
                <p:oleObj name="Equation" r:id="rId6" imgW="1486191" imgH="15527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2121" y="2397262"/>
                        <a:ext cx="2025045" cy="21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789838" y="3053425"/>
            <a:ext cx="290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Generate random </a:t>
            </a:r>
            <a:r>
              <a:rPr lang="en-US" altLang="zh-CN" dirty="0"/>
              <a:t>samples </a:t>
            </a:r>
            <a:r>
              <a:rPr lang="en-US" altLang="zh-CN" dirty="0" smtClean="0"/>
              <a:t>of</a:t>
            </a:r>
            <a:endParaRPr lang="zh-CN" altLang="en-US" dirty="0"/>
          </a:p>
        </p:txBody>
      </p:sp>
      <p:sp>
        <p:nvSpPr>
          <p:cNvPr id="31" name="左大括号 30"/>
          <p:cNvSpPr/>
          <p:nvPr/>
        </p:nvSpPr>
        <p:spPr>
          <a:xfrm>
            <a:off x="4701050" y="2764840"/>
            <a:ext cx="73140" cy="946501"/>
          </a:xfrm>
          <a:prstGeom prst="leftBrac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82727"/>
              </p:ext>
            </p:extLst>
          </p:nvPr>
        </p:nvGraphicFramePr>
        <p:xfrm>
          <a:off x="4830315" y="2701882"/>
          <a:ext cx="7762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8" imgW="457200" imgH="241200" progId="Equation.DSMT4">
                  <p:embed/>
                </p:oleObj>
              </mc:Choice>
              <mc:Fallback>
                <p:oleObj name="Equation" r:id="rId8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30315" y="2701882"/>
                        <a:ext cx="776287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830315" y="342275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5768486" y="3187681"/>
            <a:ext cx="480291" cy="142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>
            <a:off x="8372990" y="3167013"/>
            <a:ext cx="480291" cy="142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9148938" y="2684093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159237" y="323553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左大括号 40"/>
          <p:cNvSpPr/>
          <p:nvPr/>
        </p:nvSpPr>
        <p:spPr>
          <a:xfrm>
            <a:off x="9062685" y="2693762"/>
            <a:ext cx="73140" cy="946501"/>
          </a:xfrm>
          <a:prstGeom prst="leftBrac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2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488" y="224846"/>
            <a:ext cx="6400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Risk </a:t>
            </a:r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Analysis </a:t>
            </a:r>
            <a:r>
              <a:rPr lang="en-US" altLang="zh-C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odel </a:t>
            </a:r>
            <a:r>
              <a:rPr lang="en-US" altLang="zh-C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based on </a:t>
            </a:r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BN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68912" y="2384556"/>
            <a:ext cx="154226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88823" y="3775551"/>
            <a:ext cx="11432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20208" y="1898760"/>
            <a:ext cx="502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ea typeface="华文宋体" panose="02010600040101010101" pitchFamily="2" charset="-122"/>
                <a:cs typeface="Arial" panose="020B0604020202020204" pitchFamily="34" charset="0"/>
              </a:rPr>
              <a:t>Prediction: from cause to effect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20208" y="3092979"/>
            <a:ext cx="452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ea typeface="华文宋体" panose="02010600040101010101" pitchFamily="2" charset="-122"/>
                <a:cs typeface="Arial" panose="020B0604020202020204" pitchFamily="34" charset="0"/>
              </a:rPr>
              <a:t>Diagnosis: from effect to cause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6" name="Group 4"/>
          <p:cNvGrpSpPr/>
          <p:nvPr/>
        </p:nvGrpSpPr>
        <p:grpSpPr>
          <a:xfrm>
            <a:off x="992601" y="3833806"/>
            <a:ext cx="582119" cy="669293"/>
            <a:chOff x="12730573" y="8924958"/>
            <a:chExt cx="1031966" cy="1190584"/>
          </a:xfrm>
        </p:grpSpPr>
        <p:sp>
          <p:nvSpPr>
            <p:cNvPr id="37" name="Freeform 26"/>
            <p:cNvSpPr/>
            <p:nvPr/>
          </p:nvSpPr>
          <p:spPr bwMode="auto">
            <a:xfrm>
              <a:off x="12730573" y="8924958"/>
              <a:ext cx="1031966" cy="1190584"/>
            </a:xfrm>
            <a:custGeom>
              <a:avLst/>
              <a:gdLst>
                <a:gd name="T0" fmla="*/ 1633 w 1633"/>
                <a:gd name="T1" fmla="*/ 1415 h 1884"/>
                <a:gd name="T2" fmla="*/ 816 w 1633"/>
                <a:gd name="T3" fmla="*/ 1884 h 1884"/>
                <a:gd name="T4" fmla="*/ 0 w 1633"/>
                <a:gd name="T5" fmla="*/ 1415 h 1884"/>
                <a:gd name="T6" fmla="*/ 0 w 1633"/>
                <a:gd name="T7" fmla="*/ 469 h 1884"/>
                <a:gd name="T8" fmla="*/ 816 w 1633"/>
                <a:gd name="T9" fmla="*/ 0 h 1884"/>
                <a:gd name="T10" fmla="*/ 1633 w 1633"/>
                <a:gd name="T11" fmla="*/ 469 h 1884"/>
                <a:gd name="T12" fmla="*/ 1633 w 1633"/>
                <a:gd name="T13" fmla="*/ 1415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3" h="1884">
                  <a:moveTo>
                    <a:pt x="1633" y="1415"/>
                  </a:moveTo>
                  <a:lnTo>
                    <a:pt x="816" y="1884"/>
                  </a:lnTo>
                  <a:lnTo>
                    <a:pt x="0" y="1415"/>
                  </a:lnTo>
                  <a:lnTo>
                    <a:pt x="0" y="469"/>
                  </a:lnTo>
                  <a:lnTo>
                    <a:pt x="816" y="0"/>
                  </a:lnTo>
                  <a:lnTo>
                    <a:pt x="1633" y="469"/>
                  </a:lnTo>
                  <a:lnTo>
                    <a:pt x="1633" y="14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ontserrat SemiBold" panose="00000700000000000000" pitchFamily="50" charset="0"/>
              </a:endParaRPr>
            </a:p>
          </p:txBody>
        </p:sp>
        <p:sp>
          <p:nvSpPr>
            <p:cNvPr id="38" name="TextBox 56"/>
            <p:cNvSpPr txBox="1"/>
            <p:nvPr/>
          </p:nvSpPr>
          <p:spPr>
            <a:xfrm>
              <a:off x="12771232" y="9090480"/>
              <a:ext cx="946593" cy="87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cap="all" dirty="0" smtClean="0">
                  <a:solidFill>
                    <a:schemeClr val="bg1"/>
                  </a:solidFill>
                  <a:latin typeface="+mj-ea"/>
                  <a:ea typeface="+mj-ea"/>
                  <a:cs typeface="Open Sans Semibold" panose="020B0706030804020204" pitchFamily="34" charset="0"/>
                </a:rPr>
                <a:t>4</a:t>
              </a:r>
              <a:endParaRPr lang="en-US" sz="3200" cap="all" dirty="0">
                <a:solidFill>
                  <a:schemeClr val="bg1"/>
                </a:solidFill>
                <a:latin typeface="+mj-ea"/>
                <a:ea typeface="+mj-ea"/>
                <a:cs typeface="Open Sans Semibold" panose="020B070603080402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597655" y="3931110"/>
            <a:ext cx="432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Risk calculation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cxnSp>
        <p:nvCxnSpPr>
          <p:cNvPr id="12" name="直接连接符 11"/>
          <p:cNvCxnSpPr>
            <a:endCxn id="35" idx="1"/>
          </p:cNvCxnSpPr>
          <p:nvPr/>
        </p:nvCxnSpPr>
        <p:spPr>
          <a:xfrm>
            <a:off x="5097554" y="2563159"/>
            <a:ext cx="522654" cy="760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46791" y="2357429"/>
            <a:ext cx="537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given </a:t>
            </a:r>
            <a:r>
              <a:rPr lang="en-US" altLang="zh-CN" i="1" dirty="0" smtClean="0"/>
              <a:t>V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IU</a:t>
            </a:r>
            <a:r>
              <a:rPr lang="en-US" altLang="zh-CN" dirty="0" smtClean="0"/>
              <a:t>, </a:t>
            </a:r>
            <a:r>
              <a:rPr lang="en-US" altLang="zh-CN" dirty="0"/>
              <a:t>calculate the probability distributions of </a:t>
            </a:r>
            <a:r>
              <a:rPr lang="en-US" altLang="zh-CN" i="1" dirty="0" smtClean="0"/>
              <a:t>H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QC</a:t>
            </a:r>
            <a:endParaRPr lang="zh-CN" altLang="en-US" i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5775195" y="3503491"/>
            <a:ext cx="537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given</a:t>
            </a:r>
            <a:r>
              <a:rPr lang="en-US" altLang="zh-CN" i="1" dirty="0"/>
              <a:t> </a:t>
            </a:r>
            <a:r>
              <a:rPr lang="en-US" altLang="zh-CN" i="1" dirty="0" smtClean="0"/>
              <a:t>H</a:t>
            </a:r>
            <a:r>
              <a:rPr lang="en-US" altLang="zh-CN" dirty="0" smtClean="0"/>
              <a:t>, </a:t>
            </a:r>
            <a:r>
              <a:rPr lang="en-US" altLang="zh-CN" i="1" dirty="0"/>
              <a:t>QC</a:t>
            </a:r>
            <a:r>
              <a:rPr lang="en-US" altLang="zh-CN" dirty="0" smtClean="0"/>
              <a:t>, </a:t>
            </a:r>
            <a:r>
              <a:rPr lang="en-US" altLang="zh-CN" dirty="0"/>
              <a:t>calculate the probability distributions of </a:t>
            </a:r>
            <a:r>
              <a:rPr lang="en-US" altLang="zh-CN" i="1" dirty="0" smtClean="0"/>
              <a:t>V</a:t>
            </a:r>
            <a:r>
              <a:rPr lang="en-US" altLang="zh-CN" baseline="-25000" dirty="0" smtClean="0"/>
              <a:t>0</a:t>
            </a:r>
            <a:r>
              <a:rPr lang="en-US" altLang="zh-CN" dirty="0"/>
              <a:t>,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 and </a:t>
            </a:r>
            <a:r>
              <a:rPr lang="en-US" altLang="zh-CN" i="1" dirty="0"/>
              <a:t>IU</a:t>
            </a:r>
            <a:endParaRPr lang="zh-CN" altLang="en-US" i="1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73830"/>
              </p:ext>
            </p:extLst>
          </p:nvPr>
        </p:nvGraphicFramePr>
        <p:xfrm>
          <a:off x="2051772" y="4517078"/>
          <a:ext cx="2695719" cy="57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6" imgW="2194946" imgH="465824" progId="Equation.DSMT4">
                  <p:embed/>
                </p:oleObj>
              </mc:Choice>
              <mc:Fallback>
                <p:oleObj name="Equation" r:id="rId6" imgW="2194946" imgH="4658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772" y="4517078"/>
                        <a:ext cx="2695719" cy="57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05014"/>
              </p:ext>
            </p:extLst>
          </p:nvPr>
        </p:nvGraphicFramePr>
        <p:xfrm>
          <a:off x="2051771" y="5195848"/>
          <a:ext cx="3071909" cy="55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8" imgW="2565559" imgH="465824" progId="Equation.DSMT4">
                  <p:embed/>
                </p:oleObj>
              </mc:Choice>
              <mc:Fallback>
                <p:oleObj name="Equation" r:id="rId8" imgW="2565559" imgH="4658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771" y="5195848"/>
                        <a:ext cx="3071909" cy="556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接连接符 44"/>
          <p:cNvCxnSpPr/>
          <p:nvPr/>
        </p:nvCxnSpPr>
        <p:spPr>
          <a:xfrm flipV="1">
            <a:off x="4862353" y="4802633"/>
            <a:ext cx="799538" cy="14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160626" y="5460076"/>
            <a:ext cx="799538" cy="14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588404" y="4505959"/>
            <a:ext cx="1223733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Reservoir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72478" y="5150599"/>
            <a:ext cx="2981265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Downstream control point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33" name="Group 4"/>
          <p:cNvGrpSpPr/>
          <p:nvPr/>
        </p:nvGrpSpPr>
        <p:grpSpPr>
          <a:xfrm>
            <a:off x="992601" y="1170735"/>
            <a:ext cx="582119" cy="669293"/>
            <a:chOff x="12730573" y="8924958"/>
            <a:chExt cx="1031966" cy="1190584"/>
          </a:xfrm>
        </p:grpSpPr>
        <p:sp>
          <p:nvSpPr>
            <p:cNvPr id="40" name="Freeform 26"/>
            <p:cNvSpPr/>
            <p:nvPr/>
          </p:nvSpPr>
          <p:spPr bwMode="auto">
            <a:xfrm>
              <a:off x="12730573" y="8924958"/>
              <a:ext cx="1031966" cy="1190584"/>
            </a:xfrm>
            <a:custGeom>
              <a:avLst/>
              <a:gdLst>
                <a:gd name="T0" fmla="*/ 1633 w 1633"/>
                <a:gd name="T1" fmla="*/ 1415 h 1884"/>
                <a:gd name="T2" fmla="*/ 816 w 1633"/>
                <a:gd name="T3" fmla="*/ 1884 h 1884"/>
                <a:gd name="T4" fmla="*/ 0 w 1633"/>
                <a:gd name="T5" fmla="*/ 1415 h 1884"/>
                <a:gd name="T6" fmla="*/ 0 w 1633"/>
                <a:gd name="T7" fmla="*/ 469 h 1884"/>
                <a:gd name="T8" fmla="*/ 816 w 1633"/>
                <a:gd name="T9" fmla="*/ 0 h 1884"/>
                <a:gd name="T10" fmla="*/ 1633 w 1633"/>
                <a:gd name="T11" fmla="*/ 469 h 1884"/>
                <a:gd name="T12" fmla="*/ 1633 w 1633"/>
                <a:gd name="T13" fmla="*/ 1415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3" h="1884">
                  <a:moveTo>
                    <a:pt x="1633" y="1415"/>
                  </a:moveTo>
                  <a:lnTo>
                    <a:pt x="816" y="1884"/>
                  </a:lnTo>
                  <a:lnTo>
                    <a:pt x="0" y="1415"/>
                  </a:lnTo>
                  <a:lnTo>
                    <a:pt x="0" y="469"/>
                  </a:lnTo>
                  <a:lnTo>
                    <a:pt x="816" y="0"/>
                  </a:lnTo>
                  <a:lnTo>
                    <a:pt x="1633" y="469"/>
                  </a:lnTo>
                  <a:lnTo>
                    <a:pt x="1633" y="141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ontserrat SemiBold" panose="00000700000000000000" pitchFamily="50" charset="0"/>
              </a:endParaRPr>
            </a:p>
          </p:txBody>
        </p:sp>
        <p:sp>
          <p:nvSpPr>
            <p:cNvPr id="41" name="TextBox 56"/>
            <p:cNvSpPr txBox="1"/>
            <p:nvPr/>
          </p:nvSpPr>
          <p:spPr>
            <a:xfrm>
              <a:off x="12771232" y="9113717"/>
              <a:ext cx="946593" cy="70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cap="all" dirty="0">
                  <a:solidFill>
                    <a:schemeClr val="bg1"/>
                  </a:solidFill>
                  <a:latin typeface="+mj-ea"/>
                  <a:ea typeface="+mj-ea"/>
                  <a:cs typeface="Open Sans Semibold" panose="020B0706030804020204" pitchFamily="34" charset="0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597655" y="1241913"/>
            <a:ext cx="432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Probability inference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28529" y="1801865"/>
            <a:ext cx="365553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Prior </a:t>
            </a:r>
            <a:r>
              <a:rPr lang="en-US" altLang="zh-CN" sz="2000" dirty="0"/>
              <a:t>probability </a:t>
            </a:r>
            <a:r>
              <a:rPr lang="en-US" altLang="zh-CN" sz="2000" dirty="0" smtClean="0"/>
              <a:t>inference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P</a:t>
            </a:r>
            <a:r>
              <a:rPr lang="en-US" altLang="zh-CN" sz="2000" dirty="0" smtClean="0"/>
              <a:t>osterior </a:t>
            </a:r>
            <a:r>
              <a:rPr lang="en-US" altLang="zh-CN" sz="2000" dirty="0"/>
              <a:t>probability inference</a:t>
            </a:r>
            <a:endParaRPr lang="en-US" altLang="zh-CN" sz="2000" dirty="0" smtClean="0"/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2148205" y="3029357"/>
            <a:ext cx="468018" cy="123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701441" y="2860080"/>
            <a:ext cx="1900430" cy="369332"/>
          </a:xfrm>
          <a:prstGeom prst="rect">
            <a:avLst/>
          </a:prstGeom>
          <a:solidFill>
            <a:srgbClr val="223C86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evidence variables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cxnSp>
        <p:nvCxnSpPr>
          <p:cNvPr id="53" name="直接连接符 52"/>
          <p:cNvCxnSpPr>
            <a:endCxn id="34" idx="1"/>
          </p:cNvCxnSpPr>
          <p:nvPr/>
        </p:nvCxnSpPr>
        <p:spPr>
          <a:xfrm flipV="1">
            <a:off x="5097554" y="2129593"/>
            <a:ext cx="522654" cy="418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3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489" y="224846"/>
            <a:ext cx="34125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Case Study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3193" y="1148381"/>
            <a:ext cx="394343" cy="419983"/>
            <a:chOff x="6535243" y="2524701"/>
            <a:chExt cx="717051" cy="717051"/>
          </a:xfrm>
        </p:grpSpPr>
        <p:sp>
          <p:nvSpPr>
            <p:cNvPr id="44" name="泪滴形 43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95513" y="1184739"/>
            <a:ext cx="430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Xianghongdian Reservoir System</a:t>
            </a:r>
            <a:endParaRPr lang="en-US" altLang="zh-CN" sz="24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788038" y="6373416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09" y="847096"/>
            <a:ext cx="4568657" cy="3059233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0480" y="3921354"/>
            <a:ext cx="4415770" cy="275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644362" y="2509393"/>
            <a:ext cx="6056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Case </a:t>
            </a:r>
            <a:r>
              <a:rPr lang="en-US" altLang="zh-CN" sz="2000" b="1" dirty="0" smtClean="0"/>
              <a:t>1</a:t>
            </a:r>
            <a:r>
              <a:rPr lang="en-US" altLang="zh-CN" sz="2000" dirty="0" smtClean="0"/>
              <a:t>:  </a:t>
            </a:r>
            <a:r>
              <a:rPr lang="en-US" altLang="zh-CN" sz="2000" dirty="0"/>
              <a:t>Only considering the uncertainty of initial water level</a:t>
            </a:r>
            <a:endParaRPr lang="en-US" altLang="zh-CN" sz="20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Case 2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Only considering the uncertainty of flood forecast</a:t>
            </a:r>
            <a:endParaRPr lang="en-US" altLang="zh-CN" sz="20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/>
              <a:t>Case </a:t>
            </a:r>
            <a:r>
              <a:rPr lang="en-US" altLang="zh-CN" sz="2000" b="1" dirty="0"/>
              <a:t>3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Simultaneously considering the uncertainties of initial water level and flood forecast</a:t>
            </a:r>
            <a:endParaRPr lang="en-US" altLang="zh-CN" sz="2000" dirty="0" smtClean="0"/>
          </a:p>
        </p:txBody>
      </p:sp>
      <p:sp>
        <p:nvSpPr>
          <p:cNvPr id="19" name="下箭头 18"/>
          <p:cNvSpPr/>
          <p:nvPr/>
        </p:nvSpPr>
        <p:spPr>
          <a:xfrm rot="5400000">
            <a:off x="5740695" y="5622263"/>
            <a:ext cx="244863" cy="651194"/>
          </a:xfrm>
          <a:prstGeom prst="downArrow">
            <a:avLst/>
          </a:prstGeom>
          <a:solidFill>
            <a:srgbClr val="223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853781" y="5763194"/>
            <a:ext cx="2438400" cy="369332"/>
          </a:xfrm>
          <a:prstGeom prst="rect">
            <a:avLst/>
          </a:prstGeom>
          <a:solidFill>
            <a:srgbClr val="223C86"/>
          </a:solidFill>
          <a:ln>
            <a:solidFill>
              <a:srgbClr val="223C8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case 2 &gt; case 3 &gt; case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9498664" y="5271330"/>
            <a:ext cx="9053" cy="9596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67618" y="1853729"/>
            <a:ext cx="3335226" cy="485861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Numerical experiment setting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21006" y="4994881"/>
            <a:ext cx="394343" cy="419983"/>
            <a:chOff x="6535243" y="2524701"/>
            <a:chExt cx="717051" cy="717051"/>
          </a:xfrm>
        </p:grpSpPr>
        <p:sp>
          <p:nvSpPr>
            <p:cNvPr id="25" name="泪滴形 24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133326" y="5031239"/>
            <a:ext cx="345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Prior probability inference</a:t>
            </a:r>
          </a:p>
        </p:txBody>
      </p:sp>
    </p:spTree>
    <p:extLst>
      <p:ext uri="{BB962C8B-B14F-4D97-AF65-F5344CB8AC3E}">
        <p14:creationId xmlns:p14="http://schemas.microsoft.com/office/powerpoint/2010/main" val="20554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68912" y="2384556"/>
            <a:ext cx="154226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88823" y="3775551"/>
            <a:ext cx="11432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5" y="1961451"/>
            <a:ext cx="4944066" cy="3464333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661115" y="5546628"/>
            <a:ext cx="4232619" cy="6887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Predicted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risk for reservoir given values of risk factors (</a:t>
            </a:r>
            <a:r>
              <a:rPr kumimoji="0" lang="en-US" altLang="zh-CN" sz="16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</a:t>
            </a:r>
            <a:r>
              <a:rPr kumimoji="0" lang="en-US" altLang="zh-CN" sz="1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zh-CN" sz="16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en-US" altLang="zh-CN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max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zh-CN" sz="16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IU</a:t>
            </a:r>
            <a:r>
              <a:rPr lang="en-US" altLang="zh-CN" sz="1600" baseline="-25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69448" y="5544914"/>
            <a:ext cx="4931160" cy="69230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Diagnosed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probabilities of  initial storage with different 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(L1,L2,L3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evidence values (</a:t>
            </a:r>
            <a:r>
              <a:rPr kumimoji="0" lang="en-US" altLang="zh-CN" sz="16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r>
              <a:rPr kumimoji="0" lang="en-US" altLang="zh-CN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max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altLang="zh-CN" sz="16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QC</a:t>
            </a:r>
            <a:r>
              <a:rPr kumimoji="0" lang="en-US" altLang="zh-CN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max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7" name="图片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035" y="2207621"/>
            <a:ext cx="4574110" cy="31234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345488" y="224846"/>
            <a:ext cx="6400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Case Study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83193" y="1148381"/>
            <a:ext cx="394343" cy="419983"/>
            <a:chOff x="6535243" y="2524701"/>
            <a:chExt cx="717051" cy="717051"/>
          </a:xfrm>
        </p:grpSpPr>
        <p:sp>
          <p:nvSpPr>
            <p:cNvPr id="30" name="泪滴形 2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95513" y="1184739"/>
            <a:ext cx="397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Posterior </a:t>
            </a:r>
            <a:r>
              <a:rPr lang="en-US" altLang="zh-CN" sz="2400" dirty="0"/>
              <a:t>probability inference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6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2" y="172769"/>
            <a:ext cx="2253804" cy="596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06" y="661134"/>
            <a:ext cx="1800000" cy="50959"/>
          </a:xfrm>
          <a:prstGeom prst="rect">
            <a:avLst/>
          </a:prstGeom>
          <a:solidFill>
            <a:srgbClr val="093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2006" y="686613"/>
            <a:ext cx="11587991" cy="0"/>
          </a:xfrm>
          <a:prstGeom prst="line">
            <a:avLst/>
          </a:prstGeom>
          <a:ln w="12700">
            <a:solidFill>
              <a:srgbClr val="093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65"/>
          <a:stretch/>
        </p:blipFill>
        <p:spPr>
          <a:xfrm>
            <a:off x="10869322" y="111877"/>
            <a:ext cx="661916" cy="60981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68912" y="2384556"/>
            <a:ext cx="154226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88823" y="3775551"/>
            <a:ext cx="11432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45488" y="224846"/>
            <a:ext cx="6400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Conclusions</a:t>
            </a:r>
            <a:endParaRPr lang="zh-CN" alt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102006" y="1732691"/>
            <a:ext cx="7655948" cy="3192006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prstClr val="black"/>
                </a:solidFill>
              </a:rPr>
              <a:t>Flood control risk is mainly caused by flood forecast error, but the uncertainty of initial condition can not be neglected.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prstClr val="black"/>
                </a:solidFill>
              </a:rPr>
              <a:t>BN model can realize bi-directional inference which can be used to achieve effective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39675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573</Words>
  <Application>Microsoft Office PowerPoint</Application>
  <PresentationFormat>宽屏</PresentationFormat>
  <Paragraphs>129</Paragraphs>
  <Slides>10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Montserrat SemiBold</vt:lpstr>
      <vt:lpstr>Noto Sans S Chinese Thin</vt:lpstr>
      <vt:lpstr>Open Sans Semibold</vt:lpstr>
      <vt:lpstr>等线</vt:lpstr>
      <vt:lpstr>黑体</vt:lpstr>
      <vt:lpstr>华文宋体</vt:lpstr>
      <vt:lpstr>思源宋体 CN Heavy</vt:lpstr>
      <vt:lpstr>思源宋体 CN Medium</vt:lpstr>
      <vt:lpstr>宋体</vt:lpstr>
      <vt:lpstr>微软雅黑</vt:lpstr>
      <vt:lpstr>Arial</vt:lpstr>
      <vt:lpstr>Calibri</vt:lpstr>
      <vt:lpstr>Calibri Light</vt:lpstr>
      <vt:lpstr>Cambria</vt:lpstr>
      <vt:lpstr>Times New Roman</vt:lpstr>
      <vt:lpstr>Wingdings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Lqw</dc:creator>
  <cp:lastModifiedBy>Qingwen Lu</cp:lastModifiedBy>
  <cp:revision>189</cp:revision>
  <dcterms:created xsi:type="dcterms:W3CDTF">2018-12-22T01:58:19Z</dcterms:created>
  <dcterms:modified xsi:type="dcterms:W3CDTF">2022-05-24T14:48:56Z</dcterms:modified>
</cp:coreProperties>
</file>