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83" r:id="rId4"/>
    <p:sldId id="287" r:id="rId5"/>
    <p:sldId id="282" r:id="rId6"/>
    <p:sldId id="290" r:id="rId7"/>
    <p:sldId id="288" r:id="rId8"/>
    <p:sldId id="289" r:id="rId9"/>
    <p:sldId id="280" r:id="rId10"/>
    <p:sldId id="270" r:id="rId11"/>
    <p:sldId id="258" r:id="rId12"/>
    <p:sldId id="281" r:id="rId13"/>
    <p:sldId id="272" r:id="rId14"/>
    <p:sldId id="265" r:id="rId15"/>
    <p:sldId id="267" r:id="rId16"/>
    <p:sldId id="278" r:id="rId17"/>
    <p:sldId id="28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83"/>
    <p:restoredTop sz="94588"/>
  </p:normalViewPr>
  <p:slideViewPr>
    <p:cSldViewPr>
      <p:cViewPr varScale="1">
        <p:scale>
          <a:sx n="90" d="100"/>
          <a:sy n="90" d="100"/>
        </p:scale>
        <p:origin x="96" y="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9E5B-1F62-4D84-A292-BA1469FBFAE5}" type="datetimeFigureOut">
              <a:rPr lang="en-NZ" smtClean="0"/>
              <a:t>22/05/2022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5B51-901B-4491-BD3F-6587762F8D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795881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9E5B-1F62-4D84-A292-BA1469FBFAE5}" type="datetimeFigureOut">
              <a:rPr lang="en-NZ" smtClean="0"/>
              <a:t>22/05/2022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5B51-901B-4491-BD3F-6587762F8D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6467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9E5B-1F62-4D84-A292-BA1469FBFAE5}" type="datetimeFigureOut">
              <a:rPr lang="en-NZ" smtClean="0"/>
              <a:t>22/05/2022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5B51-901B-4491-BD3F-6587762F8D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445320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9E5B-1F62-4D84-A292-BA1469FBFAE5}" type="datetimeFigureOut">
              <a:rPr lang="en-NZ" smtClean="0"/>
              <a:t>22/05/2022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5B51-901B-4491-BD3F-6587762F8D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118244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9E5B-1F62-4D84-A292-BA1469FBFAE5}" type="datetimeFigureOut">
              <a:rPr lang="en-NZ" smtClean="0"/>
              <a:t>22/05/2022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5B51-901B-4491-BD3F-6587762F8D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3028046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9E5B-1F62-4D84-A292-BA1469FBFAE5}" type="datetimeFigureOut">
              <a:rPr lang="en-NZ" smtClean="0"/>
              <a:t>22/05/2022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5B51-901B-4491-BD3F-6587762F8D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13020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9E5B-1F62-4D84-A292-BA1469FBFAE5}" type="datetimeFigureOut">
              <a:rPr lang="en-NZ" smtClean="0"/>
              <a:t>22/05/2022</a:t>
            </a:fld>
            <a:endParaRPr lang="en-N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5B51-901B-4491-BD3F-6587762F8D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54355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9E5B-1F62-4D84-A292-BA1469FBFAE5}" type="datetimeFigureOut">
              <a:rPr lang="en-NZ" smtClean="0"/>
              <a:t>22/05/2022</a:t>
            </a:fld>
            <a:endParaRPr lang="en-N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5B51-901B-4491-BD3F-6587762F8D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55714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9E5B-1F62-4D84-A292-BA1469FBFAE5}" type="datetimeFigureOut">
              <a:rPr lang="en-NZ" smtClean="0"/>
              <a:t>22/05/2022</a:t>
            </a:fld>
            <a:endParaRPr lang="en-N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5B51-901B-4491-BD3F-6587762F8D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3782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9E5B-1F62-4D84-A292-BA1469FBFAE5}" type="datetimeFigureOut">
              <a:rPr lang="en-NZ" smtClean="0"/>
              <a:t>22/05/2022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5B51-901B-4491-BD3F-6587762F8D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81984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59E5B-1F62-4D84-A292-BA1469FBFAE5}" type="datetimeFigureOut">
              <a:rPr lang="en-NZ" smtClean="0"/>
              <a:t>22/05/2022</a:t>
            </a:fld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835B51-901B-4491-BD3F-6587762F8D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776927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59E5B-1F62-4D84-A292-BA1469FBFAE5}" type="datetimeFigureOut">
              <a:rPr lang="en-NZ" smtClean="0"/>
              <a:t>22/05/2022</a:t>
            </a:fld>
            <a:endParaRPr lang="en-N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835B51-901B-4491-BD3F-6587762F8DB3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019853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tiff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7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949280"/>
            <a:ext cx="4314628" cy="708244"/>
          </a:xfrm>
          <a:prstGeom prst="rect">
            <a:avLst/>
          </a:prstGeom>
        </p:spPr>
      </p:pic>
      <p:sp>
        <p:nvSpPr>
          <p:cNvPr id="6" name="Title 5"/>
          <p:cNvSpPr txBox="1">
            <a:spLocks/>
          </p:cNvSpPr>
          <p:nvPr/>
        </p:nvSpPr>
        <p:spPr>
          <a:xfrm>
            <a:off x="1055440" y="1124744"/>
            <a:ext cx="9793088" cy="1447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800" b="1" dirty="0">
                <a:solidFill>
                  <a:schemeClr val="bg1"/>
                </a:solidFill>
              </a:rPr>
              <a:t>Infrastructure-damaging landslides from an extreme rainfall event: case study from Gisborne, New Zealand</a:t>
            </a:r>
            <a:endParaRPr lang="en-US" sz="4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708720-41CD-4FAA-959B-646A2C87F80B}"/>
              </a:ext>
            </a:extLst>
          </p:cNvPr>
          <p:cNvSpPr txBox="1"/>
          <p:nvPr/>
        </p:nvSpPr>
        <p:spPr>
          <a:xfrm>
            <a:off x="1919536" y="3429000"/>
            <a:ext cx="748883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>
                <a:solidFill>
                  <a:schemeClr val="bg1"/>
                </a:solidFill>
              </a:rPr>
              <a:t>Martin Brook</a:t>
            </a:r>
            <a:r>
              <a:rPr lang="en-NZ" sz="2400" baseline="30000" dirty="0">
                <a:solidFill>
                  <a:schemeClr val="bg1"/>
                </a:solidFill>
              </a:rPr>
              <a:t>1</a:t>
            </a:r>
            <a:r>
              <a:rPr lang="en-NZ" sz="2400" dirty="0">
                <a:solidFill>
                  <a:schemeClr val="bg1"/>
                </a:solidFill>
              </a:rPr>
              <a:t>, Matt Cook</a:t>
            </a:r>
            <a:r>
              <a:rPr lang="en-NZ" sz="2400" baseline="30000" dirty="0">
                <a:solidFill>
                  <a:schemeClr val="bg1"/>
                </a:solidFill>
              </a:rPr>
              <a:t>1</a:t>
            </a:r>
            <a:r>
              <a:rPr lang="en-NZ" sz="2400" dirty="0">
                <a:solidFill>
                  <a:schemeClr val="bg1"/>
                </a:solidFill>
              </a:rPr>
              <a:t> &amp; Murry Cave</a:t>
            </a:r>
            <a:r>
              <a:rPr lang="en-NZ" sz="2400" baseline="30000" dirty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en-NZ" baseline="30000" dirty="0">
                <a:solidFill>
                  <a:schemeClr val="bg1"/>
                </a:solidFill>
              </a:rPr>
              <a:t>1</a:t>
            </a:r>
            <a:r>
              <a:rPr lang="en-NZ" i="1" dirty="0">
                <a:solidFill>
                  <a:schemeClr val="bg1"/>
                </a:solidFill>
              </a:rPr>
              <a:t>School of Environment, University of Auckland, Auckland, New Zealand</a:t>
            </a:r>
          </a:p>
          <a:p>
            <a:pPr algn="ctr"/>
            <a:r>
              <a:rPr lang="en-NZ" baseline="30000" dirty="0">
                <a:solidFill>
                  <a:schemeClr val="bg1"/>
                </a:solidFill>
              </a:rPr>
              <a:t>2</a:t>
            </a:r>
            <a:r>
              <a:rPr lang="en-NZ" i="1" dirty="0">
                <a:solidFill>
                  <a:schemeClr val="bg1"/>
                </a:solidFill>
              </a:rPr>
              <a:t>Gisborne District Council, Gisborne, New Zealand</a:t>
            </a:r>
          </a:p>
          <a:p>
            <a:endParaRPr lang="en-NZ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E69EAB-98B2-42BE-8DA1-16B2CCD668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3546" y="4995542"/>
            <a:ext cx="1610956" cy="1661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901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7CD8AD7E-C6AC-EC4F-8212-AA707A677CE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320" y="65116"/>
            <a:ext cx="4754337" cy="32704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5411F-A29E-2343-B9EA-1908B191511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5" t="3373" r="2094" b="7253"/>
          <a:stretch/>
        </p:blipFill>
        <p:spPr>
          <a:xfrm>
            <a:off x="108221" y="70587"/>
            <a:ext cx="5318491" cy="3240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4732483-FC7B-4D4A-9368-F7FCA8734F1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t="2634" r="3538" b="5195"/>
          <a:stretch/>
        </p:blipFill>
        <p:spPr>
          <a:xfrm>
            <a:off x="128143" y="3427009"/>
            <a:ext cx="5318491" cy="3282029"/>
          </a:xfrm>
          <a:prstGeom prst="rect">
            <a:avLst/>
          </a:prstGeom>
        </p:spPr>
      </p:pic>
      <p:pic>
        <p:nvPicPr>
          <p:cNvPr id="16" name="Picture 15" descr="Chart, scatter chart&#10;&#10;Description automatically generated">
            <a:extLst>
              <a:ext uri="{FF2B5EF4-FFF2-40B4-BE49-F238E27FC236}">
                <a16:creationId xmlns:a16="http://schemas.microsoft.com/office/drawing/2014/main" id="{DFED6689-D70D-CE49-9AC6-97FF1B46CF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051" y="3440094"/>
            <a:ext cx="4732606" cy="345463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84C3D3B-3E65-2047-B1C9-51D34EAB1198}"/>
              </a:ext>
            </a:extLst>
          </p:cNvPr>
          <p:cNvSpPr/>
          <p:nvPr/>
        </p:nvSpPr>
        <p:spPr>
          <a:xfrm>
            <a:off x="8976320" y="1690587"/>
            <a:ext cx="216024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AD4763B-3F42-9F4E-98DB-0AA1D635D79C}"/>
              </a:ext>
            </a:extLst>
          </p:cNvPr>
          <p:cNvSpPr txBox="1"/>
          <p:nvPr/>
        </p:nvSpPr>
        <p:spPr>
          <a:xfrm>
            <a:off x="10056440" y="1906647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FA0331A-7D94-F640-ACB9-F34708302BA9}"/>
              </a:ext>
            </a:extLst>
          </p:cNvPr>
          <p:cNvSpPr txBox="1"/>
          <p:nvPr/>
        </p:nvSpPr>
        <p:spPr>
          <a:xfrm>
            <a:off x="9757512" y="2195829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8DA29B5-16FF-1C49-BA71-7ABA38E5E6AF}"/>
              </a:ext>
            </a:extLst>
          </p:cNvPr>
          <p:cNvSpPr txBox="1"/>
          <p:nvPr/>
        </p:nvSpPr>
        <p:spPr>
          <a:xfrm>
            <a:off x="10625827" y="2215261"/>
            <a:ext cx="3257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0885A6-C983-8E4C-98F9-457303EBCB51}"/>
              </a:ext>
            </a:extLst>
          </p:cNvPr>
          <p:cNvSpPr txBox="1"/>
          <p:nvPr/>
        </p:nvSpPr>
        <p:spPr>
          <a:xfrm>
            <a:off x="8624899" y="50852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0D722C4-0681-B443-AFC0-9FDB01DD24EA}"/>
              </a:ext>
            </a:extLst>
          </p:cNvPr>
          <p:cNvSpPr txBox="1"/>
          <p:nvPr/>
        </p:nvSpPr>
        <p:spPr>
          <a:xfrm>
            <a:off x="128143" y="148962"/>
            <a:ext cx="2648482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failure - 2017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C3D1071-4164-D04B-AAAB-900E40E55F12}"/>
              </a:ext>
            </a:extLst>
          </p:cNvPr>
          <p:cNvSpPr txBox="1"/>
          <p:nvPr/>
        </p:nvSpPr>
        <p:spPr>
          <a:xfrm>
            <a:off x="6493264" y="65116"/>
            <a:ext cx="2648482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failure - 2019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48A9D37-CE47-2346-85CB-4B5655874419}"/>
              </a:ext>
            </a:extLst>
          </p:cNvPr>
          <p:cNvSpPr txBox="1"/>
          <p:nvPr/>
        </p:nvSpPr>
        <p:spPr>
          <a:xfrm>
            <a:off x="108221" y="3440094"/>
            <a:ext cx="2818400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failure - 2021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80AB30-A453-5440-8B54-4AE105EAE272}"/>
              </a:ext>
            </a:extLst>
          </p:cNvPr>
          <p:cNvSpPr txBox="1"/>
          <p:nvPr/>
        </p:nvSpPr>
        <p:spPr>
          <a:xfrm>
            <a:off x="7044269" y="5887815"/>
            <a:ext cx="2869696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InSAR</a:t>
            </a:r>
          </a:p>
        </p:txBody>
      </p:sp>
    </p:spTree>
    <p:extLst>
      <p:ext uri="{BB962C8B-B14F-4D97-AF65-F5344CB8AC3E}">
        <p14:creationId xmlns:p14="http://schemas.microsoft.com/office/powerpoint/2010/main" val="12671158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sky, tree, outdoor, plant&#10;&#10;Description automatically generated">
            <a:extLst>
              <a:ext uri="{FF2B5EF4-FFF2-40B4-BE49-F238E27FC236}">
                <a16:creationId xmlns:a16="http://schemas.microsoft.com/office/drawing/2014/main" id="{CFA84F2B-360C-4689-A958-7E435888254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72" t="39713" r="42581" b="30036"/>
          <a:stretch/>
        </p:blipFill>
        <p:spPr>
          <a:xfrm>
            <a:off x="0" y="500291"/>
            <a:ext cx="7550788" cy="5857418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AF696E6-1EF9-45AE-8226-C2B03BE50987}"/>
              </a:ext>
            </a:extLst>
          </p:cNvPr>
          <p:cNvCxnSpPr>
            <a:cxnSpLocks/>
          </p:cNvCxnSpPr>
          <p:nvPr/>
        </p:nvCxnSpPr>
        <p:spPr>
          <a:xfrm flipH="1" flipV="1">
            <a:off x="5041868" y="3586203"/>
            <a:ext cx="581232" cy="288168"/>
          </a:xfrm>
          <a:prstGeom prst="straightConnector1">
            <a:avLst/>
          </a:prstGeom>
          <a:ln w="254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F380D90-4671-415C-A7A7-4EDFDF960C98}"/>
              </a:ext>
            </a:extLst>
          </p:cNvPr>
          <p:cNvSpPr txBox="1"/>
          <p:nvPr/>
        </p:nvSpPr>
        <p:spPr>
          <a:xfrm>
            <a:off x="5317750" y="3753813"/>
            <a:ext cx="21611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embed.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69145CA-BA5D-4E4A-9C0B-70B28469302F}"/>
              </a:ext>
            </a:extLst>
          </p:cNvPr>
          <p:cNvSpPr txBox="1"/>
          <p:nvPr/>
        </p:nvSpPr>
        <p:spPr>
          <a:xfrm>
            <a:off x="3584721" y="4420603"/>
            <a:ext cx="2440092" cy="954107"/>
          </a:xfrm>
          <a:prstGeom prst="rect">
            <a:avLst/>
          </a:prstGeom>
          <a:solidFill>
            <a:schemeClr val="tx1">
              <a:alpha val="61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 collection</a:t>
            </a:r>
          </a:p>
          <a:p>
            <a:pPr algn="ctr"/>
            <a:r>
              <a:rPr lang="en-N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pipe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0B074F6-34FB-49B3-A98E-3C074DFDC656}"/>
              </a:ext>
            </a:extLst>
          </p:cNvPr>
          <p:cNvCxnSpPr>
            <a:cxnSpLocks/>
          </p:cNvCxnSpPr>
          <p:nvPr/>
        </p:nvCxnSpPr>
        <p:spPr>
          <a:xfrm flipV="1">
            <a:off x="2198005" y="3991897"/>
            <a:ext cx="382850" cy="511277"/>
          </a:xfrm>
          <a:prstGeom prst="straightConnector1">
            <a:avLst/>
          </a:prstGeom>
          <a:ln w="254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43D344F-E999-410C-819B-191D478C9BF3}"/>
              </a:ext>
            </a:extLst>
          </p:cNvPr>
          <p:cNvCxnSpPr>
            <a:cxnSpLocks/>
          </p:cNvCxnSpPr>
          <p:nvPr/>
        </p:nvCxnSpPr>
        <p:spPr>
          <a:xfrm flipH="1" flipV="1">
            <a:off x="3260382" y="3952717"/>
            <a:ext cx="648678" cy="550457"/>
          </a:xfrm>
          <a:prstGeom prst="straightConnector1">
            <a:avLst/>
          </a:prstGeom>
          <a:ln w="254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60EC14FB-F1F2-4AC2-A91B-77C623A19B5D}"/>
              </a:ext>
            </a:extLst>
          </p:cNvPr>
          <p:cNvSpPr txBox="1"/>
          <p:nvPr/>
        </p:nvSpPr>
        <p:spPr>
          <a:xfrm>
            <a:off x="869351" y="4551131"/>
            <a:ext cx="2321469" cy="954107"/>
          </a:xfrm>
          <a:prstGeom prst="rect">
            <a:avLst/>
          </a:prstGeom>
          <a:solidFill>
            <a:schemeClr val="tx1">
              <a:alpha val="51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N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Granular</a:t>
            </a:r>
          </a:p>
          <a:p>
            <a:pPr algn="ctr"/>
            <a:r>
              <a:rPr lang="en-N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fill &amp; </a:t>
            </a:r>
            <a:r>
              <a:rPr lang="en-NZ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geotex</a:t>
            </a:r>
            <a:endParaRPr lang="en-NZ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22DF186-B417-4A13-A45F-C89EEC0E0673}"/>
              </a:ext>
            </a:extLst>
          </p:cNvPr>
          <p:cNvSpPr txBox="1"/>
          <p:nvPr/>
        </p:nvSpPr>
        <p:spPr>
          <a:xfrm>
            <a:off x="3123733" y="1675617"/>
            <a:ext cx="20826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 planks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B8EA6B6-B8C7-4CC8-BB3C-9965235058A3}"/>
              </a:ext>
            </a:extLst>
          </p:cNvPr>
          <p:cNvCxnSpPr>
            <a:cxnSpLocks/>
          </p:cNvCxnSpPr>
          <p:nvPr/>
        </p:nvCxnSpPr>
        <p:spPr>
          <a:xfrm flipH="1">
            <a:off x="3584722" y="2198837"/>
            <a:ext cx="436672" cy="402695"/>
          </a:xfrm>
          <a:prstGeom prst="straightConnector1">
            <a:avLst/>
          </a:prstGeom>
          <a:ln w="254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367A0EF7-CE60-4B17-AA0C-0656FF1FB16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/>
          <a:stretch/>
        </p:blipFill>
        <p:spPr>
          <a:xfrm rot="5400000">
            <a:off x="7372246" y="599091"/>
            <a:ext cx="5158174" cy="439306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7B0BB781-8B02-4125-99AC-6F67BF91A1D0}"/>
              </a:ext>
            </a:extLst>
          </p:cNvPr>
          <p:cNvSpPr txBox="1"/>
          <p:nvPr/>
        </p:nvSpPr>
        <p:spPr>
          <a:xfrm>
            <a:off x="8004174" y="5505238"/>
            <a:ext cx="41436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dirty="0">
                <a:latin typeface="Arial" panose="020B0604020202020204" pitchFamily="34" charset="0"/>
                <a:cs typeface="Arial" panose="020B0604020202020204" pitchFamily="34" charset="0"/>
              </a:rPr>
              <a:t>Risks: </a:t>
            </a:r>
            <a:r>
              <a:rPr lang="en-NZ" sz="2000" dirty="0">
                <a:latin typeface="Arial" panose="020B0604020202020204" pitchFamily="34" charset="0"/>
                <a:cs typeface="Arial" panose="020B0604020202020204" pitchFamily="34" charset="0"/>
              </a:rPr>
              <a:t>saturated ground/ponded water; reactivation; slope engineering</a:t>
            </a:r>
          </a:p>
        </p:txBody>
      </p:sp>
    </p:spTree>
    <p:extLst>
      <p:ext uri="{BB962C8B-B14F-4D97-AF65-F5344CB8AC3E}">
        <p14:creationId xmlns:p14="http://schemas.microsoft.com/office/powerpoint/2010/main" val="1649717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C49DAAC-B310-EC49-878D-42C003CB75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837" y="-159486"/>
            <a:ext cx="6245647" cy="69594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776C30-8944-A445-AB79-A196F5789CEB}"/>
              </a:ext>
            </a:extLst>
          </p:cNvPr>
          <p:cNvSpPr txBox="1"/>
          <p:nvPr/>
        </p:nvSpPr>
        <p:spPr>
          <a:xfrm>
            <a:off x="6816080" y="5085184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2383D02-3E2A-8A4B-AFF6-0A543C215AFC}"/>
              </a:ext>
            </a:extLst>
          </p:cNvPr>
          <p:cNvSpPr txBox="1"/>
          <p:nvPr/>
        </p:nvSpPr>
        <p:spPr>
          <a:xfrm>
            <a:off x="4583832" y="2060848"/>
            <a:ext cx="527709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323276-D227-CD4B-AA02-5ADF079FC2DB}"/>
              </a:ext>
            </a:extLst>
          </p:cNvPr>
          <p:cNvSpPr txBox="1"/>
          <p:nvPr/>
        </p:nvSpPr>
        <p:spPr>
          <a:xfrm>
            <a:off x="6829061" y="188640"/>
            <a:ext cx="4150495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failure drone imagery</a:t>
            </a: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820CE4A7-B813-464B-8438-A53204F46100}"/>
              </a:ext>
            </a:extLst>
          </p:cNvPr>
          <p:cNvSpPr txBox="1">
            <a:spLocks/>
          </p:cNvSpPr>
          <p:nvPr/>
        </p:nvSpPr>
        <p:spPr>
          <a:xfrm>
            <a:off x="479376" y="3450868"/>
            <a:ext cx="4968552" cy="144786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dirty="0"/>
              <a:t>28 Gaddums Hill Road, Gisborne</a:t>
            </a:r>
            <a:endParaRPr lang="en-US" sz="36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3711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FE42B0D8-607A-524F-A889-4332D5F732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130" y="172502"/>
            <a:ext cx="4801283" cy="3302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DE6FCC-75A3-1F46-A245-451A69D04B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9" t="1888" r="1591" b="1946"/>
          <a:stretch/>
        </p:blipFill>
        <p:spPr>
          <a:xfrm>
            <a:off x="491912" y="172502"/>
            <a:ext cx="5099018" cy="324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072416-9F54-E24E-AE4A-6CF1CA668B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6" t="560" r="1404" b="2713"/>
          <a:stretch/>
        </p:blipFill>
        <p:spPr>
          <a:xfrm>
            <a:off x="484879" y="3534654"/>
            <a:ext cx="5069488" cy="3240000"/>
          </a:xfrm>
          <a:prstGeom prst="rect">
            <a:avLst/>
          </a:prstGeom>
        </p:spPr>
      </p:pic>
      <p:pic>
        <p:nvPicPr>
          <p:cNvPr id="14" name="Picture 13" descr="Chart, scatter chart&#10;&#10;Description automatically generated">
            <a:extLst>
              <a:ext uri="{FF2B5EF4-FFF2-40B4-BE49-F238E27FC236}">
                <a16:creationId xmlns:a16="http://schemas.microsoft.com/office/drawing/2014/main" id="{979ED400-1364-E343-BA42-E08C72D437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390" y="3534654"/>
            <a:ext cx="4562565" cy="3330514"/>
          </a:xfrm>
          <a:prstGeom prst="rect">
            <a:avLst/>
          </a:prstGeom>
        </p:spPr>
      </p:pic>
      <p:sp>
        <p:nvSpPr>
          <p:cNvPr id="15" name="Oval 14">
            <a:extLst>
              <a:ext uri="{FF2B5EF4-FFF2-40B4-BE49-F238E27FC236}">
                <a16:creationId xmlns:a16="http://schemas.microsoft.com/office/drawing/2014/main" id="{F304B13A-8D11-D148-8A46-7EC0E77DA11C}"/>
              </a:ext>
            </a:extLst>
          </p:cNvPr>
          <p:cNvSpPr/>
          <p:nvPr/>
        </p:nvSpPr>
        <p:spPr>
          <a:xfrm>
            <a:off x="9002698" y="2132856"/>
            <a:ext cx="216024" cy="21602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A205416-FB13-1B41-A1DD-422FA8E6DF17}"/>
              </a:ext>
            </a:extLst>
          </p:cNvPr>
          <p:cNvSpPr txBox="1"/>
          <p:nvPr/>
        </p:nvSpPr>
        <p:spPr>
          <a:xfrm>
            <a:off x="9135134" y="2712364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B4AD2D-A010-0742-BDDF-B4A0075EBE25}"/>
              </a:ext>
            </a:extLst>
          </p:cNvPr>
          <p:cNvSpPr txBox="1"/>
          <p:nvPr/>
        </p:nvSpPr>
        <p:spPr>
          <a:xfrm>
            <a:off x="7443219" y="694622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256CE9D-BADC-A447-8ADC-BF266752DAB8}"/>
              </a:ext>
            </a:extLst>
          </p:cNvPr>
          <p:cNvSpPr txBox="1"/>
          <p:nvPr/>
        </p:nvSpPr>
        <p:spPr>
          <a:xfrm rot="19659322">
            <a:off x="9663868" y="2790548"/>
            <a:ext cx="162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Gaddums Rd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380C9DA-8E7A-7146-99AC-45588AD2BD7C}"/>
              </a:ext>
            </a:extLst>
          </p:cNvPr>
          <p:cNvSpPr txBox="1"/>
          <p:nvPr/>
        </p:nvSpPr>
        <p:spPr>
          <a:xfrm>
            <a:off x="2123784" y="215295"/>
            <a:ext cx="2648482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failure - 2017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F01FC9-F656-3D4F-9B08-E0747EBC9516}"/>
              </a:ext>
            </a:extLst>
          </p:cNvPr>
          <p:cNvSpPr txBox="1"/>
          <p:nvPr/>
        </p:nvSpPr>
        <p:spPr>
          <a:xfrm>
            <a:off x="8610849" y="215294"/>
            <a:ext cx="2648482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failure - 2019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F1BEC9-367C-FD41-89DD-4218C8E589BC}"/>
              </a:ext>
            </a:extLst>
          </p:cNvPr>
          <p:cNvSpPr txBox="1"/>
          <p:nvPr/>
        </p:nvSpPr>
        <p:spPr>
          <a:xfrm>
            <a:off x="2038776" y="3564843"/>
            <a:ext cx="2818400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failure - 2021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356EC0A-1566-0044-B090-5931AD93CA08}"/>
              </a:ext>
            </a:extLst>
          </p:cNvPr>
          <p:cNvSpPr txBox="1"/>
          <p:nvPr/>
        </p:nvSpPr>
        <p:spPr>
          <a:xfrm>
            <a:off x="7065394" y="5701713"/>
            <a:ext cx="2869696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InSAR</a:t>
            </a:r>
          </a:p>
        </p:txBody>
      </p:sp>
    </p:spTree>
    <p:extLst>
      <p:ext uri="{BB962C8B-B14F-4D97-AF65-F5344CB8AC3E}">
        <p14:creationId xmlns:p14="http://schemas.microsoft.com/office/powerpoint/2010/main" val="27642027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grass, sky, tree&#10;&#10;Description automatically generated">
            <a:extLst>
              <a:ext uri="{FF2B5EF4-FFF2-40B4-BE49-F238E27FC236}">
                <a16:creationId xmlns:a16="http://schemas.microsoft.com/office/drawing/2014/main" id="{7EB04938-56E6-435D-B23F-E22FCFA913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4"/>
          <a:stretch/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FB1537-8BFC-4BA3-ADA4-4037B37F910D}"/>
              </a:ext>
            </a:extLst>
          </p:cNvPr>
          <p:cNvSpPr txBox="1"/>
          <p:nvPr/>
        </p:nvSpPr>
        <p:spPr>
          <a:xfrm>
            <a:off x="7272190" y="230832"/>
            <a:ext cx="3089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en-NZ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Gaddums</a:t>
            </a:r>
            <a:r>
              <a:rPr lang="en-NZ" sz="2400" b="1" dirty="0">
                <a:latin typeface="Arial" panose="020B0604020202020204" pitchFamily="34" charset="0"/>
                <a:cs typeface="Arial" panose="020B0604020202020204" pitchFamily="34" charset="0"/>
              </a:rPr>
              <a:t> Hill Rd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06A83F2-26E5-4F99-89C3-10224A8187E8}"/>
              </a:ext>
            </a:extLst>
          </p:cNvPr>
          <p:cNvCxnSpPr>
            <a:cxnSpLocks/>
          </p:cNvCxnSpPr>
          <p:nvPr/>
        </p:nvCxnSpPr>
        <p:spPr>
          <a:xfrm>
            <a:off x="6941975" y="1585498"/>
            <a:ext cx="0" cy="522514"/>
          </a:xfrm>
          <a:prstGeom prst="straightConnector1">
            <a:avLst/>
          </a:prstGeom>
          <a:ln w="15875">
            <a:solidFill>
              <a:srgbClr val="FFFF00"/>
            </a:solidFill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6C6670F-C355-44B4-84D8-9FC3BBFE6AFF}"/>
              </a:ext>
            </a:extLst>
          </p:cNvPr>
          <p:cNvSpPr txBox="1"/>
          <p:nvPr/>
        </p:nvSpPr>
        <p:spPr>
          <a:xfrm>
            <a:off x="6941975" y="1584792"/>
            <a:ext cx="11031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m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725DCFB-2944-4C8C-8648-CDD6BA10CF8A}"/>
              </a:ext>
            </a:extLst>
          </p:cNvPr>
          <p:cNvCxnSpPr>
            <a:cxnSpLocks/>
          </p:cNvCxnSpPr>
          <p:nvPr/>
        </p:nvCxnSpPr>
        <p:spPr>
          <a:xfrm>
            <a:off x="1160206" y="2241756"/>
            <a:ext cx="239386" cy="430612"/>
          </a:xfrm>
          <a:prstGeom prst="straightConnector1">
            <a:avLst/>
          </a:prstGeom>
          <a:ln w="1905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CF208A-CE78-4234-A947-57830302B837}"/>
              </a:ext>
            </a:extLst>
          </p:cNvPr>
          <p:cNvSpPr txBox="1"/>
          <p:nvPr/>
        </p:nvSpPr>
        <p:spPr>
          <a:xfrm>
            <a:off x="371075" y="1718536"/>
            <a:ext cx="242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 scarp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5BCA94-4AEC-4F1A-B825-0AA6668860D6}"/>
              </a:ext>
            </a:extLst>
          </p:cNvPr>
          <p:cNvSpPr txBox="1"/>
          <p:nvPr/>
        </p:nvSpPr>
        <p:spPr>
          <a:xfrm>
            <a:off x="2382902" y="0"/>
            <a:ext cx="4456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>
                <a:latin typeface="Arial" panose="020B0604020202020204" pitchFamily="34" charset="0"/>
                <a:cs typeface="Arial" panose="020B0604020202020204" pitchFamily="34" charset="0"/>
              </a:rPr>
              <a:t>Slump-channelised earthflow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ED12396-9C82-40EC-9409-21CF3115B673}"/>
              </a:ext>
            </a:extLst>
          </p:cNvPr>
          <p:cNvCxnSpPr>
            <a:cxnSpLocks/>
          </p:cNvCxnSpPr>
          <p:nvPr/>
        </p:nvCxnSpPr>
        <p:spPr>
          <a:xfrm>
            <a:off x="4611236" y="1718536"/>
            <a:ext cx="452377" cy="389476"/>
          </a:xfrm>
          <a:prstGeom prst="straightConnector1">
            <a:avLst/>
          </a:prstGeom>
          <a:ln w="2540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A15DB08-13AC-4F10-9C92-69D6270107E1}"/>
              </a:ext>
            </a:extLst>
          </p:cNvPr>
          <p:cNvSpPr txBox="1"/>
          <p:nvPr/>
        </p:nvSpPr>
        <p:spPr>
          <a:xfrm>
            <a:off x="2844484" y="907683"/>
            <a:ext cx="2024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Displaced pool heater</a:t>
            </a:r>
          </a:p>
          <a:p>
            <a:pPr algn="ctr"/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(arrested)</a:t>
            </a:r>
          </a:p>
        </p:txBody>
      </p:sp>
    </p:spTree>
    <p:extLst>
      <p:ext uri="{BB962C8B-B14F-4D97-AF65-F5344CB8AC3E}">
        <p14:creationId xmlns:p14="http://schemas.microsoft.com/office/powerpoint/2010/main" val="32184198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, ground, grass, plant&#10;&#10;Description automatically generated">
            <a:extLst>
              <a:ext uri="{FF2B5EF4-FFF2-40B4-BE49-F238E27FC236}">
                <a16:creationId xmlns:a16="http://schemas.microsoft.com/office/drawing/2014/main" id="{27323BCD-21DF-4B22-86D7-17B90FFFA78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3" b="1088"/>
          <a:stretch/>
        </p:blipFill>
        <p:spPr>
          <a:xfrm>
            <a:off x="27991" y="9331"/>
            <a:ext cx="8304245" cy="67833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E4351F-ABB2-4F84-B309-47983400CAC3}"/>
              </a:ext>
            </a:extLst>
          </p:cNvPr>
          <p:cNvSpPr txBox="1"/>
          <p:nvPr/>
        </p:nvSpPr>
        <p:spPr>
          <a:xfrm>
            <a:off x="407368" y="-69556"/>
            <a:ext cx="3274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>
                <a:latin typeface="Arial" panose="020B0604020202020204" pitchFamily="34" charset="0"/>
                <a:cs typeface="Arial" panose="020B0604020202020204" pitchFamily="34" charset="0"/>
              </a:rPr>
              <a:t>4 Belgium Terrace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394E1D8-337F-40BB-8728-8BD6CD4B694C}"/>
              </a:ext>
            </a:extLst>
          </p:cNvPr>
          <p:cNvSpPr txBox="1"/>
          <p:nvPr/>
        </p:nvSpPr>
        <p:spPr>
          <a:xfrm>
            <a:off x="643812" y="3526971"/>
            <a:ext cx="1959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bulging slope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D705D1-4F52-4691-B3A8-354BA715743D}"/>
              </a:ext>
            </a:extLst>
          </p:cNvPr>
          <p:cNvSpPr txBox="1"/>
          <p:nvPr/>
        </p:nvSpPr>
        <p:spPr>
          <a:xfrm>
            <a:off x="1901925" y="1198464"/>
            <a:ext cx="2691378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Tension crack tip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EDFBEE0-C45A-49EC-8B07-2C100A43B41E}"/>
              </a:ext>
            </a:extLst>
          </p:cNvPr>
          <p:cNvCxnSpPr>
            <a:cxnSpLocks/>
          </p:cNvCxnSpPr>
          <p:nvPr/>
        </p:nvCxnSpPr>
        <p:spPr>
          <a:xfrm flipH="1">
            <a:off x="1502230" y="1595535"/>
            <a:ext cx="615819" cy="382555"/>
          </a:xfrm>
          <a:prstGeom prst="straightConnector1">
            <a:avLst/>
          </a:prstGeom>
          <a:ln w="19050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 descr="A picture containing tree, outdoor, grass, plant&#10;&#10;Description automatically generated">
            <a:extLst>
              <a:ext uri="{FF2B5EF4-FFF2-40B4-BE49-F238E27FC236}">
                <a16:creationId xmlns:a16="http://schemas.microsoft.com/office/drawing/2014/main" id="{9D3EDB0C-A65F-41E3-AE8A-BF9E2030F6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4"/>
          <a:stretch/>
        </p:blipFill>
        <p:spPr>
          <a:xfrm rot="5400000">
            <a:off x="7189422" y="1603348"/>
            <a:ext cx="6201306" cy="3651304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B2929FE-8BA3-4648-8A97-2BFF726636AD}"/>
              </a:ext>
            </a:extLst>
          </p:cNvPr>
          <p:cNvCxnSpPr>
            <a:cxnSpLocks/>
          </p:cNvCxnSpPr>
          <p:nvPr/>
        </p:nvCxnSpPr>
        <p:spPr>
          <a:xfrm flipH="1" flipV="1">
            <a:off x="8601153" y="407176"/>
            <a:ext cx="1091381" cy="261589"/>
          </a:xfrm>
          <a:prstGeom prst="straightConnector1">
            <a:avLst/>
          </a:prstGeom>
          <a:ln w="2222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4C63DF6-DE95-42C1-A5AC-0763759A6671}"/>
              </a:ext>
            </a:extLst>
          </p:cNvPr>
          <p:cNvSpPr txBox="1"/>
          <p:nvPr/>
        </p:nvSpPr>
        <p:spPr>
          <a:xfrm>
            <a:off x="9692534" y="484099"/>
            <a:ext cx="13068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4A ~15 m</a:t>
            </a:r>
          </a:p>
        </p:txBody>
      </p:sp>
    </p:spTree>
    <p:extLst>
      <p:ext uri="{BB962C8B-B14F-4D97-AF65-F5344CB8AC3E}">
        <p14:creationId xmlns:p14="http://schemas.microsoft.com/office/powerpoint/2010/main" val="2898546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57A311-A092-FF43-BDE5-396BC281F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2024" y="188640"/>
            <a:ext cx="4680520" cy="321968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B5900F8-9A8A-3E44-8CE2-C7271379AF01}"/>
              </a:ext>
            </a:extLst>
          </p:cNvPr>
          <p:cNvSpPr txBox="1"/>
          <p:nvPr/>
        </p:nvSpPr>
        <p:spPr>
          <a:xfrm>
            <a:off x="7608168" y="1613815"/>
            <a:ext cx="591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4b</a:t>
            </a:r>
          </a:p>
        </p:txBody>
      </p:sp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AAE17F36-C591-2B4F-89D8-EEB2D78A6B1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477" y="3429000"/>
            <a:ext cx="4680520" cy="341661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FB0AB9-2C38-7540-96FB-DCDDB0635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196090"/>
            <a:ext cx="4922508" cy="42484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7BEEFC5-4E51-074B-A549-606518A22184}"/>
              </a:ext>
            </a:extLst>
          </p:cNvPr>
          <p:cNvSpPr txBox="1"/>
          <p:nvPr/>
        </p:nvSpPr>
        <p:spPr>
          <a:xfrm>
            <a:off x="2423592" y="251128"/>
            <a:ext cx="2648482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failure - 2018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8D49299-570B-9349-A538-1EE9942D8427}"/>
              </a:ext>
            </a:extLst>
          </p:cNvPr>
          <p:cNvSpPr txBox="1"/>
          <p:nvPr/>
        </p:nvSpPr>
        <p:spPr>
          <a:xfrm>
            <a:off x="8344062" y="196090"/>
            <a:ext cx="2648482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 failure - 2019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7E3200-B30B-1F4B-9F06-6B3FA97F3C3D}"/>
              </a:ext>
            </a:extLst>
          </p:cNvPr>
          <p:cNvSpPr txBox="1"/>
          <p:nvPr/>
        </p:nvSpPr>
        <p:spPr>
          <a:xfrm>
            <a:off x="551384" y="3408323"/>
            <a:ext cx="3038652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Vegetation stripped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E9988C-8C9E-5048-B1B2-75F5C2ADFDFD}"/>
              </a:ext>
            </a:extLst>
          </p:cNvPr>
          <p:cNvSpPr txBox="1"/>
          <p:nvPr/>
        </p:nvSpPr>
        <p:spPr>
          <a:xfrm>
            <a:off x="6672064" y="5805264"/>
            <a:ext cx="2869696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Preliminary InSAR</a:t>
            </a:r>
          </a:p>
        </p:txBody>
      </p:sp>
    </p:spTree>
    <p:extLst>
      <p:ext uri="{BB962C8B-B14F-4D97-AF65-F5344CB8AC3E}">
        <p14:creationId xmlns:p14="http://schemas.microsoft.com/office/powerpoint/2010/main" val="721102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18628"/>
            <a:ext cx="12192000" cy="6858000"/>
          </a:xfrm>
          <a:prstGeom prst="rect">
            <a:avLst/>
          </a:prstGeom>
          <a:solidFill>
            <a:srgbClr val="07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949280"/>
            <a:ext cx="4314628" cy="708244"/>
          </a:xfrm>
          <a:prstGeom prst="rect">
            <a:avLst/>
          </a:prstGeom>
        </p:spPr>
      </p:pic>
      <p:sp>
        <p:nvSpPr>
          <p:cNvPr id="7" name="Title 5">
            <a:extLst>
              <a:ext uri="{FF2B5EF4-FFF2-40B4-BE49-F238E27FC236}">
                <a16:creationId xmlns:a16="http://schemas.microsoft.com/office/drawing/2014/main" id="{F46CFCE3-5EAB-C54A-AC88-19D053E5A180}"/>
              </a:ext>
            </a:extLst>
          </p:cNvPr>
          <p:cNvSpPr txBox="1">
            <a:spLocks/>
          </p:cNvSpPr>
          <p:nvPr/>
        </p:nvSpPr>
        <p:spPr>
          <a:xfrm>
            <a:off x="695401" y="704531"/>
            <a:ext cx="4559734" cy="7082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NZ" b="1" dirty="0">
                <a:solidFill>
                  <a:schemeClr val="bg1"/>
                </a:solidFill>
              </a:rPr>
              <a:t>Summary</a:t>
            </a:r>
            <a:endParaRPr lang="en-US" sz="3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51AA0A-06C1-4EB2-AC4B-1A106894DD46}"/>
              </a:ext>
            </a:extLst>
          </p:cNvPr>
          <p:cNvSpPr txBox="1"/>
          <p:nvPr/>
        </p:nvSpPr>
        <p:spPr>
          <a:xfrm>
            <a:off x="682503" y="1399645"/>
            <a:ext cx="576064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dirty="0">
                <a:solidFill>
                  <a:schemeClr val="bg1"/>
                </a:solidFill>
              </a:rPr>
              <a:t>“Black Swan” rain event</a:t>
            </a:r>
          </a:p>
          <a:p>
            <a:r>
              <a:rPr lang="en-NZ" sz="2800" dirty="0">
                <a:solidFill>
                  <a:schemeClr val="bg1"/>
                </a:solidFill>
              </a:rPr>
              <a:t>Soft materials</a:t>
            </a:r>
          </a:p>
          <a:p>
            <a:r>
              <a:rPr lang="en-NZ" sz="2800" dirty="0">
                <a:solidFill>
                  <a:schemeClr val="bg1"/>
                </a:solidFill>
              </a:rPr>
              <a:t>Steep slopes</a:t>
            </a:r>
          </a:p>
          <a:p>
            <a:r>
              <a:rPr lang="en-NZ" sz="2800" dirty="0">
                <a:solidFill>
                  <a:schemeClr val="bg1"/>
                </a:solidFill>
              </a:rPr>
              <a:t>Land use change</a:t>
            </a:r>
          </a:p>
          <a:p>
            <a:r>
              <a:rPr lang="en-NZ" sz="2800" dirty="0">
                <a:solidFill>
                  <a:schemeClr val="bg1"/>
                </a:solidFill>
              </a:rPr>
              <a:t>Inadequate slope retention structures</a:t>
            </a:r>
          </a:p>
          <a:p>
            <a:endParaRPr lang="en-NZ" sz="2800" dirty="0">
              <a:solidFill>
                <a:schemeClr val="bg1"/>
              </a:solidFill>
            </a:endParaRPr>
          </a:p>
          <a:p>
            <a:endParaRPr lang="en-NZ" sz="2800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C8463A-16F2-4707-9DD4-DBFF64461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265" y="3712235"/>
            <a:ext cx="2237045" cy="223704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25C0F85-2F2E-4594-ABE3-FB79B16C1AFC}"/>
              </a:ext>
            </a:extLst>
          </p:cNvPr>
          <p:cNvSpPr txBox="1"/>
          <p:nvPr/>
        </p:nvSpPr>
        <p:spPr>
          <a:xfrm>
            <a:off x="7998792" y="908720"/>
            <a:ext cx="34676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i="1" dirty="0">
                <a:solidFill>
                  <a:schemeClr val="bg1"/>
                </a:solidFill>
              </a:rPr>
              <a:t>Thanks to:</a:t>
            </a:r>
          </a:p>
          <a:p>
            <a:r>
              <a:rPr lang="en-NZ" sz="2400" b="1" i="1" dirty="0">
                <a:solidFill>
                  <a:schemeClr val="bg1"/>
                </a:solidFill>
              </a:rPr>
              <a:t>Gisborne District Council</a:t>
            </a:r>
          </a:p>
          <a:p>
            <a:r>
              <a:rPr lang="en-NZ" sz="2400" b="1" i="1" dirty="0">
                <a:solidFill>
                  <a:schemeClr val="bg1"/>
                </a:solidFill>
              </a:rPr>
              <a:t>Geonet</a:t>
            </a:r>
          </a:p>
          <a:p>
            <a:r>
              <a:rPr lang="en-NZ" sz="2400" b="1" i="1" dirty="0">
                <a:solidFill>
                  <a:schemeClr val="bg1"/>
                </a:solidFill>
              </a:rPr>
              <a:t>GNS staff</a:t>
            </a:r>
          </a:p>
          <a:p>
            <a:r>
              <a:rPr lang="en-NZ" sz="2400" b="1" i="1" dirty="0">
                <a:solidFill>
                  <a:schemeClr val="bg1"/>
                </a:solidFill>
              </a:rPr>
              <a:t>EQC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F8E6CD-3D88-4E29-B037-71049C5BA02F}"/>
              </a:ext>
            </a:extLst>
          </p:cNvPr>
          <p:cNvSpPr txBox="1"/>
          <p:nvPr/>
        </p:nvSpPr>
        <p:spPr>
          <a:xfrm>
            <a:off x="335360" y="4324406"/>
            <a:ext cx="71759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1600" dirty="0">
                <a:solidFill>
                  <a:schemeClr val="bg1"/>
                </a:solidFill>
              </a:rPr>
              <a:t>Cook M </a:t>
            </a:r>
            <a:r>
              <a:rPr lang="en-NZ" sz="1600" i="1" dirty="0">
                <a:solidFill>
                  <a:schemeClr val="bg1"/>
                </a:solidFill>
              </a:rPr>
              <a:t>et al</a:t>
            </a:r>
            <a:r>
              <a:rPr lang="en-NZ" sz="1600" dirty="0">
                <a:solidFill>
                  <a:schemeClr val="bg1"/>
                </a:solidFill>
              </a:rPr>
              <a:t> (2022) </a:t>
            </a:r>
            <a:r>
              <a:rPr lang="en-US" sz="1600" dirty="0">
                <a:solidFill>
                  <a:schemeClr val="bg1"/>
                </a:solidFill>
              </a:rPr>
              <a:t>Preliminary investigation of emerging suburban </a:t>
            </a:r>
            <a:r>
              <a:rPr lang="en-US" sz="1600" dirty="0" err="1">
                <a:solidFill>
                  <a:schemeClr val="bg1"/>
                </a:solidFill>
              </a:rPr>
              <a:t>landsliding</a:t>
            </a:r>
            <a:r>
              <a:rPr lang="en-US" sz="1600" dirty="0">
                <a:solidFill>
                  <a:schemeClr val="bg1"/>
                </a:solidFill>
              </a:rPr>
              <a:t> in Gisborne, New Zealand. </a:t>
            </a:r>
            <a:r>
              <a:rPr lang="en-US" sz="1600" i="1" dirty="0">
                <a:solidFill>
                  <a:schemeClr val="bg1"/>
                </a:solidFill>
              </a:rPr>
              <a:t>Quarterly Journal of Engineering Geology and Hydrogeology</a:t>
            </a:r>
            <a:r>
              <a:rPr lang="en-US" sz="1600" dirty="0">
                <a:solidFill>
                  <a:schemeClr val="bg1"/>
                </a:solidFill>
              </a:rPr>
              <a:t> 55: qjegh2021-087</a:t>
            </a:r>
            <a:endParaRPr lang="en-NZ" sz="1600" dirty="0">
              <a:solidFill>
                <a:schemeClr val="bg1"/>
              </a:solidFill>
            </a:endParaRPr>
          </a:p>
          <a:p>
            <a:r>
              <a:rPr lang="en-NZ" sz="1600" dirty="0">
                <a:solidFill>
                  <a:schemeClr val="bg1"/>
                </a:solidFill>
              </a:rPr>
              <a:t>McGovern S </a:t>
            </a:r>
            <a:r>
              <a:rPr lang="en-NZ" sz="1600" i="1" dirty="0">
                <a:solidFill>
                  <a:schemeClr val="bg1"/>
                </a:solidFill>
              </a:rPr>
              <a:t>et al</a:t>
            </a:r>
            <a:r>
              <a:rPr lang="en-NZ" sz="1600" dirty="0">
                <a:solidFill>
                  <a:schemeClr val="bg1"/>
                </a:solidFill>
              </a:rPr>
              <a:t> (2021) </a:t>
            </a:r>
            <a:r>
              <a:rPr lang="en-US" sz="1600" dirty="0">
                <a:solidFill>
                  <a:schemeClr val="bg1"/>
                </a:solidFill>
              </a:rPr>
              <a:t>Geomorphology and triggering mechanism of a river-damming block slide: February 2018 </a:t>
            </a:r>
            <a:r>
              <a:rPr lang="en-US" sz="1600" dirty="0" err="1">
                <a:solidFill>
                  <a:schemeClr val="bg1"/>
                </a:solidFill>
              </a:rPr>
              <a:t>Mangapoike</a:t>
            </a:r>
            <a:r>
              <a:rPr lang="en-US" sz="1600" dirty="0">
                <a:solidFill>
                  <a:schemeClr val="bg1"/>
                </a:solidFill>
              </a:rPr>
              <a:t> landslide, New Zealand. </a:t>
            </a:r>
            <a:r>
              <a:rPr lang="en-US" sz="1600" i="1" dirty="0">
                <a:solidFill>
                  <a:schemeClr val="bg1"/>
                </a:solidFill>
              </a:rPr>
              <a:t>Landslides</a:t>
            </a:r>
            <a:r>
              <a:rPr lang="en-US" sz="1600" dirty="0">
                <a:solidFill>
                  <a:schemeClr val="bg1"/>
                </a:solidFill>
              </a:rPr>
              <a:t> 18: 1087-1095</a:t>
            </a:r>
            <a:endParaRPr lang="en-NZ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9636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20209"/>
            <a:ext cx="12192000" cy="6858000"/>
          </a:xfrm>
          <a:prstGeom prst="rect">
            <a:avLst/>
          </a:prstGeom>
          <a:solidFill>
            <a:srgbClr val="07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949280"/>
            <a:ext cx="4314628" cy="70824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A78F03-734C-42B2-84A4-98724A785084}"/>
              </a:ext>
            </a:extLst>
          </p:cNvPr>
          <p:cNvSpPr txBox="1">
            <a:spLocks/>
          </p:cNvSpPr>
          <p:nvPr/>
        </p:nvSpPr>
        <p:spPr>
          <a:xfrm>
            <a:off x="839416" y="548680"/>
            <a:ext cx="7926581" cy="10566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9D6CC2B-A1AB-4527-A879-105DF03CC33E}"/>
              </a:ext>
            </a:extLst>
          </p:cNvPr>
          <p:cNvSpPr txBox="1"/>
          <p:nvPr/>
        </p:nvSpPr>
        <p:spPr>
          <a:xfrm>
            <a:off x="695400" y="1736229"/>
            <a:ext cx="6912768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NZ" sz="2800" dirty="0">
                <a:solidFill>
                  <a:schemeClr val="bg1"/>
                </a:solidFill>
              </a:rPr>
              <a:t>Geology &amp; Geomorphology</a:t>
            </a:r>
          </a:p>
          <a:p>
            <a:pPr marL="342900" indent="-342900">
              <a:buAutoNum type="arabicPeriod"/>
            </a:pPr>
            <a:r>
              <a:rPr lang="en-NZ" sz="2800" dirty="0">
                <a:solidFill>
                  <a:schemeClr val="bg1"/>
                </a:solidFill>
              </a:rPr>
              <a:t>November 2021 Rainfall Event</a:t>
            </a:r>
          </a:p>
          <a:p>
            <a:pPr marL="342900" indent="-342900">
              <a:buAutoNum type="arabicPeriod"/>
            </a:pPr>
            <a:r>
              <a:rPr lang="en-NZ" sz="2800" dirty="0">
                <a:solidFill>
                  <a:schemeClr val="bg1"/>
                </a:solidFill>
              </a:rPr>
              <a:t>Impacts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800" dirty="0">
                <a:solidFill>
                  <a:schemeClr val="bg1"/>
                </a:solidFill>
              </a:rPr>
              <a:t>City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800" dirty="0" err="1">
                <a:solidFill>
                  <a:schemeClr val="bg1"/>
                </a:solidFill>
              </a:rPr>
              <a:t>Te</a:t>
            </a:r>
            <a:r>
              <a:rPr lang="en-NZ" sz="2800" dirty="0">
                <a:solidFill>
                  <a:schemeClr val="bg1"/>
                </a:solidFill>
              </a:rPr>
              <a:t> Arai water pipeline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NZ" sz="2800" dirty="0">
                <a:solidFill>
                  <a:schemeClr val="bg1"/>
                </a:solidFill>
              </a:rPr>
              <a:t>Wairoa-Gisborne Railway Line</a:t>
            </a:r>
          </a:p>
          <a:p>
            <a:pPr marL="342900" indent="-342900">
              <a:buAutoNum type="arabicPeriod"/>
            </a:pPr>
            <a:r>
              <a:rPr lang="en-NZ" sz="2800" dirty="0">
                <a:solidFill>
                  <a:schemeClr val="bg1"/>
                </a:solidFill>
              </a:rPr>
              <a:t>Summary</a:t>
            </a:r>
          </a:p>
          <a:p>
            <a:pPr marL="342900" indent="-342900">
              <a:buAutoNum type="arabicPeriod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4788335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20031"/>
            <a:ext cx="12192000" cy="6858000"/>
          </a:xfrm>
          <a:prstGeom prst="rect">
            <a:avLst/>
          </a:prstGeom>
          <a:solidFill>
            <a:srgbClr val="07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949280"/>
            <a:ext cx="4314628" cy="70824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A78F03-734C-42B2-84A4-98724A785084}"/>
              </a:ext>
            </a:extLst>
          </p:cNvPr>
          <p:cNvSpPr txBox="1">
            <a:spLocks/>
          </p:cNvSpPr>
          <p:nvPr/>
        </p:nvSpPr>
        <p:spPr>
          <a:xfrm>
            <a:off x="926192" y="-131719"/>
            <a:ext cx="7926581" cy="8640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1. Geology &amp; Geomorphology</a:t>
            </a:r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A552EC8-3188-4CDE-8138-3F2D05E4A2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620688"/>
            <a:ext cx="9046609" cy="612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2900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-27384"/>
            <a:ext cx="12192000" cy="6858000"/>
          </a:xfrm>
          <a:prstGeom prst="rect">
            <a:avLst/>
          </a:prstGeom>
          <a:solidFill>
            <a:srgbClr val="07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949280"/>
            <a:ext cx="4314628" cy="70824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7A78F03-734C-42B2-84A4-98724A785084}"/>
              </a:ext>
            </a:extLst>
          </p:cNvPr>
          <p:cNvSpPr txBox="1">
            <a:spLocks/>
          </p:cNvSpPr>
          <p:nvPr/>
        </p:nvSpPr>
        <p:spPr>
          <a:xfrm>
            <a:off x="911424" y="620688"/>
            <a:ext cx="10369152" cy="8640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200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9919A5-D4D9-4DCF-A0C0-CA53FD7D21A3}"/>
              </a:ext>
            </a:extLst>
          </p:cNvPr>
          <p:cNvSpPr txBox="1"/>
          <p:nvPr/>
        </p:nvSpPr>
        <p:spPr>
          <a:xfrm>
            <a:off x="23315" y="1108813"/>
            <a:ext cx="2207568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Typical landslides</a:t>
            </a:r>
          </a:p>
          <a:p>
            <a:endParaRPr lang="en-US" sz="3100" dirty="0">
              <a:solidFill>
                <a:schemeClr val="bg1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Picture 5" descr="A picture containing outdoor, nature, mountain, dirt&#10;&#10;Description automatically generated">
            <a:extLst>
              <a:ext uri="{FF2B5EF4-FFF2-40B4-BE49-F238E27FC236}">
                <a16:creationId xmlns:a16="http://schemas.microsoft.com/office/drawing/2014/main" id="{A2BD7CE4-1549-4BDB-B692-554E4E1C4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99" y="3254178"/>
            <a:ext cx="8730649" cy="35446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DA7A56E-27FA-42A2-9AF6-36D1CFBE8045}"/>
              </a:ext>
            </a:extLst>
          </p:cNvPr>
          <p:cNvSpPr txBox="1"/>
          <p:nvPr/>
        </p:nvSpPr>
        <p:spPr>
          <a:xfrm>
            <a:off x="4079776" y="3214411"/>
            <a:ext cx="50405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2. Bedding plane failures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Rural areas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Miocene mudstones/sandstones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Inclined strata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Pervasive discontinuities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800" dirty="0"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Large volume, complex </a:t>
            </a:r>
          </a:p>
          <a:p>
            <a:endParaRPr lang="en-NZ" dirty="0"/>
          </a:p>
        </p:txBody>
      </p:sp>
      <p:pic>
        <p:nvPicPr>
          <p:cNvPr id="11" name="Picture 10" descr="A picture containing tree, grass, outdoor, plant&#10;&#10;Description automatically generated">
            <a:extLst>
              <a:ext uri="{FF2B5EF4-FFF2-40B4-BE49-F238E27FC236}">
                <a16:creationId xmlns:a16="http://schemas.microsoft.com/office/drawing/2014/main" id="{0B6F15DD-45DD-40C4-B623-2E559D2917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3311" y="109230"/>
            <a:ext cx="6915374" cy="29638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1A6C3F-6325-48D6-BF46-F6D7572AA78B}"/>
              </a:ext>
            </a:extLst>
          </p:cNvPr>
          <p:cNvSpPr txBox="1"/>
          <p:nvPr/>
        </p:nvSpPr>
        <p:spPr>
          <a:xfrm>
            <a:off x="1787422" y="122908"/>
            <a:ext cx="4308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8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Rotational slump-earthflows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Gisborne city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Pleistocene alluvial sediments on ridgetops/slopes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Medium-high plasticity, smectite = swelling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Low volume</a:t>
            </a:r>
          </a:p>
          <a:p>
            <a:endParaRPr lang="en-NZ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E2A8583-51A8-48E4-A936-7A0439FFB10D}"/>
              </a:ext>
            </a:extLst>
          </p:cNvPr>
          <p:cNvSpPr/>
          <p:nvPr/>
        </p:nvSpPr>
        <p:spPr>
          <a:xfrm>
            <a:off x="1764548" y="59178"/>
            <a:ext cx="10369152" cy="3013935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605540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222197" cy="6858000"/>
          </a:xfrm>
          <a:prstGeom prst="rect">
            <a:avLst/>
          </a:prstGeom>
          <a:solidFill>
            <a:srgbClr val="07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949280"/>
            <a:ext cx="4314628" cy="708244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E05F8D3-E245-4674-8BFC-CB5F65BDDDDB}"/>
              </a:ext>
            </a:extLst>
          </p:cNvPr>
          <p:cNvSpPr txBox="1">
            <a:spLocks/>
          </p:cNvSpPr>
          <p:nvPr/>
        </p:nvSpPr>
        <p:spPr>
          <a:xfrm>
            <a:off x="926192" y="-131719"/>
            <a:ext cx="7926581" cy="8640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2. November 2021 Rainfall Event</a:t>
            </a:r>
          </a:p>
        </p:txBody>
      </p:sp>
      <p:pic>
        <p:nvPicPr>
          <p:cNvPr id="9" name="Picture 8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ED252974-0341-49EE-A4F8-607CB58473C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5" b="7387"/>
          <a:stretch/>
        </p:blipFill>
        <p:spPr bwMode="auto">
          <a:xfrm>
            <a:off x="767408" y="1124744"/>
            <a:ext cx="9289032" cy="3261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EF3D7B-2F53-44BB-B4B1-7D172EE430DE}"/>
              </a:ext>
            </a:extLst>
          </p:cNvPr>
          <p:cNvSpPr txBox="1"/>
          <p:nvPr/>
        </p:nvSpPr>
        <p:spPr>
          <a:xfrm>
            <a:off x="767408" y="4428150"/>
            <a:ext cx="9654596" cy="1831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320040" algn="l"/>
              </a:tabLst>
            </a:pPr>
            <a:r>
              <a:rPr lang="en-GB" sz="2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Gisborne’s 1990-2020 mean annual rainfall = 995 mm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320040" algn="l"/>
              </a:tabLst>
            </a:pPr>
            <a:r>
              <a:rPr lang="en-GB" sz="2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250.7 mm 3-7 November 2021 in Gisborne city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  <a:tabLst>
                <a:tab pos="320040" algn="l"/>
              </a:tabLst>
            </a:pPr>
            <a:r>
              <a:rPr lang="en-NZ" sz="22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&gt;1000 mm in some parts of the district</a:t>
            </a:r>
          </a:p>
          <a:p>
            <a:endParaRPr lang="en-NZ" sz="22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D4E7C8E-BF87-4F5A-8E60-A224AA39DF48}"/>
              </a:ext>
            </a:extLst>
          </p:cNvPr>
          <p:cNvSpPr txBox="1"/>
          <p:nvPr/>
        </p:nvSpPr>
        <p:spPr>
          <a:xfrm>
            <a:off x="2492674" y="732377"/>
            <a:ext cx="605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400" b="1" dirty="0">
                <a:solidFill>
                  <a:schemeClr val="bg1"/>
                </a:solidFill>
              </a:rPr>
              <a:t>1990-2021 monthly rainfall Gisborne city</a:t>
            </a:r>
          </a:p>
        </p:txBody>
      </p:sp>
    </p:spTree>
    <p:extLst>
      <p:ext uri="{BB962C8B-B14F-4D97-AF65-F5344CB8AC3E}">
        <p14:creationId xmlns:p14="http://schemas.microsoft.com/office/powerpoint/2010/main" val="1136444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686" y="0"/>
            <a:ext cx="12222197" cy="6858000"/>
          </a:xfrm>
          <a:prstGeom prst="rect">
            <a:avLst/>
          </a:prstGeom>
          <a:solidFill>
            <a:srgbClr val="07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949280"/>
            <a:ext cx="4314628" cy="708244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E05F8D3-E245-4674-8BFC-CB5F65BDDDDB}"/>
              </a:ext>
            </a:extLst>
          </p:cNvPr>
          <p:cNvSpPr txBox="1">
            <a:spLocks/>
          </p:cNvSpPr>
          <p:nvPr/>
        </p:nvSpPr>
        <p:spPr>
          <a:xfrm>
            <a:off x="926192" y="-131719"/>
            <a:ext cx="7926581" cy="8640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State of Emergency declared….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D525F9FD-292A-4424-A30A-E71E23F8145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2"/>
          <a:stretch/>
        </p:blipFill>
        <p:spPr bwMode="auto">
          <a:xfrm>
            <a:off x="335360" y="620688"/>
            <a:ext cx="7560840" cy="62373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3C8F65A-E7F0-48E7-A65C-612EC9C78480}"/>
              </a:ext>
            </a:extLst>
          </p:cNvPr>
          <p:cNvSpPr txBox="1"/>
          <p:nvPr/>
        </p:nvSpPr>
        <p:spPr>
          <a:xfrm>
            <a:off x="7896200" y="1628800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</a:rPr>
              <a:t>Sentinel-1 </a:t>
            </a:r>
            <a:r>
              <a:rPr lang="en-NZ" sz="2400" dirty="0" err="1">
                <a:solidFill>
                  <a:schemeClr val="bg1"/>
                </a:solidFill>
              </a:rPr>
              <a:t>InSAR</a:t>
            </a:r>
            <a:endParaRPr lang="en-NZ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</a:rPr>
              <a:t>Site visits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NZ" sz="2400" dirty="0">
                <a:solidFill>
                  <a:schemeClr val="bg1"/>
                </a:solidFill>
              </a:rPr>
              <a:t>UAV surveys</a:t>
            </a:r>
          </a:p>
        </p:txBody>
      </p:sp>
    </p:spTree>
    <p:extLst>
      <p:ext uri="{BB962C8B-B14F-4D97-AF65-F5344CB8AC3E}">
        <p14:creationId xmlns:p14="http://schemas.microsoft.com/office/powerpoint/2010/main" val="356813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222197" cy="6858000"/>
          </a:xfrm>
          <a:prstGeom prst="rect">
            <a:avLst/>
          </a:prstGeom>
          <a:solidFill>
            <a:srgbClr val="07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949280"/>
            <a:ext cx="4314628" cy="708244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E05F8D3-E245-4674-8BFC-CB5F65BDDDDB}"/>
              </a:ext>
            </a:extLst>
          </p:cNvPr>
          <p:cNvSpPr txBox="1">
            <a:spLocks/>
          </p:cNvSpPr>
          <p:nvPr/>
        </p:nvSpPr>
        <p:spPr>
          <a:xfrm>
            <a:off x="6075015" y="-1505948"/>
            <a:ext cx="2967708" cy="401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3. Impacts</a:t>
            </a:r>
          </a:p>
        </p:txBody>
      </p:sp>
      <p:pic>
        <p:nvPicPr>
          <p:cNvPr id="1028" name="Picture 4" descr="Slip south of Gisborne destroys wāhi tapu and hopes of railway's  reinstatement | RNZ News">
            <a:extLst>
              <a:ext uri="{FF2B5EF4-FFF2-40B4-BE49-F238E27FC236}">
                <a16:creationId xmlns:a16="http://schemas.microsoft.com/office/drawing/2014/main" id="{07409C42-2325-43C8-8740-513F390055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01" y="1462554"/>
            <a:ext cx="6858000" cy="4286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CC62D3-68F3-4AAF-88BD-FEC79BF5B4E6}"/>
              </a:ext>
            </a:extLst>
          </p:cNvPr>
          <p:cNvSpPr txBox="1"/>
          <p:nvPr/>
        </p:nvSpPr>
        <p:spPr>
          <a:xfrm>
            <a:off x="581150" y="961855"/>
            <a:ext cx="520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 err="1">
                <a:solidFill>
                  <a:schemeClr val="bg1"/>
                </a:solidFill>
              </a:rPr>
              <a:t>Whareongaonga</a:t>
            </a:r>
            <a:r>
              <a:rPr lang="en-NZ" sz="2800" b="1" dirty="0">
                <a:solidFill>
                  <a:schemeClr val="bg1"/>
                </a:solidFill>
              </a:rPr>
              <a:t> Landslide</a:t>
            </a:r>
          </a:p>
        </p:txBody>
      </p:sp>
      <p:pic>
        <p:nvPicPr>
          <p:cNvPr id="1030" name="Picture 6" descr="Large landslides at Beach Loop near Whareongaonga in New Zealand - The  Landslide Blog - AGU Blogosphere">
            <a:extLst>
              <a:ext uri="{FF2B5EF4-FFF2-40B4-BE49-F238E27FC236}">
                <a16:creationId xmlns:a16="http://schemas.microsoft.com/office/drawing/2014/main" id="{46937C0C-A1CF-4566-A3B5-6DB9F99CA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1837195"/>
            <a:ext cx="4256603" cy="3183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CB2B6EB-6468-44D0-814A-AD90179390AD}"/>
              </a:ext>
            </a:extLst>
          </p:cNvPr>
          <p:cNvSpPr txBox="1"/>
          <p:nvPr/>
        </p:nvSpPr>
        <p:spPr>
          <a:xfrm>
            <a:off x="479376" y="25176"/>
            <a:ext cx="52018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400" b="1" dirty="0">
                <a:solidFill>
                  <a:schemeClr val="bg1"/>
                </a:solidFill>
              </a:rPr>
              <a:t>3. Impacts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F3102F-B505-41D6-A6D7-99AD9A7763F7}"/>
              </a:ext>
            </a:extLst>
          </p:cNvPr>
          <p:cNvSpPr/>
          <p:nvPr/>
        </p:nvSpPr>
        <p:spPr>
          <a:xfrm>
            <a:off x="2999656" y="3933056"/>
            <a:ext cx="216024" cy="1440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E6A75-64A4-420A-AC58-9D5960BDD3FE}"/>
              </a:ext>
            </a:extLst>
          </p:cNvPr>
          <p:cNvSpPr txBox="1"/>
          <p:nvPr/>
        </p:nvSpPr>
        <p:spPr>
          <a:xfrm>
            <a:off x="7792252" y="1412776"/>
            <a:ext cx="36323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000" b="1" dirty="0">
                <a:solidFill>
                  <a:schemeClr val="bg1"/>
                </a:solidFill>
              </a:rPr>
              <a:t>Gisborne-Wairoa Railway Line</a:t>
            </a:r>
          </a:p>
        </p:txBody>
      </p:sp>
    </p:spTree>
    <p:extLst>
      <p:ext uri="{BB962C8B-B14F-4D97-AF65-F5344CB8AC3E}">
        <p14:creationId xmlns:p14="http://schemas.microsoft.com/office/powerpoint/2010/main" val="818737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222197" cy="6858000"/>
          </a:xfrm>
          <a:prstGeom prst="rect">
            <a:avLst/>
          </a:prstGeom>
          <a:solidFill>
            <a:srgbClr val="07408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5949280"/>
            <a:ext cx="4314628" cy="708244"/>
          </a:xfrm>
          <a:prstGeom prst="rect">
            <a:avLst/>
          </a:prstGeom>
        </p:spPr>
      </p:pic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4E05F8D3-E245-4674-8BFC-CB5F65BDDDDB}"/>
              </a:ext>
            </a:extLst>
          </p:cNvPr>
          <p:cNvSpPr txBox="1">
            <a:spLocks/>
          </p:cNvSpPr>
          <p:nvPr/>
        </p:nvSpPr>
        <p:spPr>
          <a:xfrm>
            <a:off x="6075015" y="-1505948"/>
            <a:ext cx="2967708" cy="40112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b="1" dirty="0">
                <a:solidFill>
                  <a:schemeClr val="bg1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3. Impacts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CC62D3-68F3-4AAF-88BD-FEC79BF5B4E6}"/>
              </a:ext>
            </a:extLst>
          </p:cNvPr>
          <p:cNvSpPr txBox="1"/>
          <p:nvPr/>
        </p:nvSpPr>
        <p:spPr>
          <a:xfrm>
            <a:off x="695400" y="341329"/>
            <a:ext cx="5201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2800" b="1" dirty="0" err="1">
                <a:solidFill>
                  <a:schemeClr val="bg1"/>
                </a:solidFill>
              </a:rPr>
              <a:t>Te</a:t>
            </a:r>
            <a:r>
              <a:rPr lang="en-NZ" sz="2800" b="1" dirty="0">
                <a:solidFill>
                  <a:schemeClr val="bg1"/>
                </a:solidFill>
              </a:rPr>
              <a:t> Arai Landslide</a:t>
            </a:r>
          </a:p>
        </p:txBody>
      </p:sp>
      <p:pic>
        <p:nvPicPr>
          <p:cNvPr id="3" name="Picture 2" descr="A picture containing grass, nature, plant, hillside&#10;&#10;Description automatically generated">
            <a:extLst>
              <a:ext uri="{FF2B5EF4-FFF2-40B4-BE49-F238E27FC236}">
                <a16:creationId xmlns:a16="http://schemas.microsoft.com/office/drawing/2014/main" id="{94F0E3CB-A159-434B-9BC4-F84498A5D6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83" y="1050630"/>
            <a:ext cx="8431932" cy="56212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0" name="Picture 2" descr="CITY'S WATER AT RISK – The Gisborne Herald">
            <a:extLst>
              <a:ext uri="{FF2B5EF4-FFF2-40B4-BE49-F238E27FC236}">
                <a16:creationId xmlns:a16="http://schemas.microsoft.com/office/drawing/2014/main" id="{AC271405-5D01-4892-A791-D0EA57D620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111" y="1080120"/>
            <a:ext cx="3503090" cy="48691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21897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lant&#10;&#10;Description automatically generated">
            <a:extLst>
              <a:ext uri="{FF2B5EF4-FFF2-40B4-BE49-F238E27FC236}">
                <a16:creationId xmlns:a16="http://schemas.microsoft.com/office/drawing/2014/main" id="{43F7B553-3473-9E49-8785-0F0DBB4D0DE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191" y="44624"/>
            <a:ext cx="994403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D095435-25BF-0B4F-B901-972C9A588EC0}"/>
              </a:ext>
            </a:extLst>
          </p:cNvPr>
          <p:cNvSpPr txBox="1"/>
          <p:nvPr/>
        </p:nvSpPr>
        <p:spPr>
          <a:xfrm>
            <a:off x="7335239" y="5111606"/>
            <a:ext cx="15648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194 </a:t>
            </a:r>
            <a:r>
              <a:rPr lang="en-NZ" sz="2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a&amp;b</a:t>
            </a:r>
            <a:endParaRPr lang="en-NZ" sz="28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21EC57-7F81-2A4E-A056-F44B20E619E7}"/>
              </a:ext>
            </a:extLst>
          </p:cNvPr>
          <p:cNvSpPr txBox="1"/>
          <p:nvPr/>
        </p:nvSpPr>
        <p:spPr>
          <a:xfrm>
            <a:off x="6829061" y="188640"/>
            <a:ext cx="4150495" cy="461665"/>
          </a:xfrm>
          <a:prstGeom prst="rect">
            <a:avLst/>
          </a:prstGeom>
          <a:solidFill>
            <a:schemeClr val="tx1">
              <a:alpha val="47000"/>
            </a:schemeClr>
          </a:solidFill>
        </p:spPr>
        <p:txBody>
          <a:bodyPr wrap="none" rtlCol="0">
            <a:spAutoFit/>
          </a:bodyPr>
          <a:lstStyle/>
          <a:p>
            <a:r>
              <a:rPr lang="en-NZ" sz="2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 failure drone imagery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D3268A0-D0DE-4B87-83D3-950418755185}"/>
              </a:ext>
            </a:extLst>
          </p:cNvPr>
          <p:cNvSpPr txBox="1"/>
          <p:nvPr/>
        </p:nvSpPr>
        <p:spPr>
          <a:xfrm>
            <a:off x="551384" y="4581128"/>
            <a:ext cx="30243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sz="4000" b="1" dirty="0"/>
              <a:t>194 Ballance St, Gisborne</a:t>
            </a:r>
            <a:endParaRPr lang="en-US" sz="4000" b="1" dirty="0">
              <a:ea typeface="Verdana" panose="020B0604030504040204" pitchFamily="34" charset="0"/>
              <a:cs typeface="Verdana" panose="020B0604030504040204" pitchFamily="34" charset="0"/>
            </a:endParaRPr>
          </a:p>
          <a:p>
            <a:endParaRPr lang="en-NZ" sz="4000" b="1" dirty="0"/>
          </a:p>
        </p:txBody>
      </p:sp>
    </p:spTree>
    <p:extLst>
      <p:ext uri="{BB962C8B-B14F-4D97-AF65-F5344CB8AC3E}">
        <p14:creationId xmlns:p14="http://schemas.microsoft.com/office/powerpoint/2010/main" val="25011217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6139</TotalTime>
  <Words>385</Words>
  <Application>Microsoft Office PowerPoint</Application>
  <PresentationFormat>Widescreen</PresentationFormat>
  <Paragraphs>97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Auckland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Cotterall</dc:creator>
  <cp:lastModifiedBy>Martin Brook</cp:lastModifiedBy>
  <cp:revision>29</cp:revision>
  <dcterms:created xsi:type="dcterms:W3CDTF">2015-10-20T22:12:43Z</dcterms:created>
  <dcterms:modified xsi:type="dcterms:W3CDTF">2022-05-22T05:35:23Z</dcterms:modified>
</cp:coreProperties>
</file>