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handoutMasterIdLst>
    <p:handoutMasterId r:id="rId8"/>
  </p:handoutMasterIdLst>
  <p:sldIdLst>
    <p:sldId id="418" r:id="rId2"/>
    <p:sldId id="420" r:id="rId3"/>
    <p:sldId id="408" r:id="rId4"/>
    <p:sldId id="409" r:id="rId5"/>
    <p:sldId id="410" r:id="rId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2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Neubacher" initials="CN" lastIdx="1" clrIdx="0">
    <p:extLst>
      <p:ext uri="{19B8F6BF-5375-455C-9EA6-DF929625EA0E}">
        <p15:presenceInfo xmlns:p15="http://schemas.microsoft.com/office/powerpoint/2012/main" userId="Charlotte Neubacher" providerId="None"/>
      </p:ext>
    </p:extLst>
  </p:cmAuthor>
  <p:cmAuthor id="2" name="Neubacher, Charlotte" initials="NC" lastIdx="1" clrIdx="1">
    <p:extLst>
      <p:ext uri="{19B8F6BF-5375-455C-9EA6-DF929625EA0E}">
        <p15:presenceInfo xmlns:p15="http://schemas.microsoft.com/office/powerpoint/2012/main" userId="S::c.neubacher@fz-juelich.de::e1c38c01-30c3-484b-bff2-7811636ec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autoAdjust="0"/>
    <p:restoredTop sz="53576" autoAdjust="0"/>
  </p:normalViewPr>
  <p:slideViewPr>
    <p:cSldViewPr showGuides="1">
      <p:cViewPr varScale="1">
        <p:scale>
          <a:sx n="35" d="100"/>
          <a:sy n="35" d="100"/>
        </p:scale>
        <p:origin x="1432" y="44"/>
      </p:cViewPr>
      <p:guideLst>
        <p:guide orient="horz" pos="1026"/>
        <p:guide pos="22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1" d="100"/>
          <a:sy n="121" d="100"/>
        </p:scale>
        <p:origin x="493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DE9E86A-6679-4EC8-847C-9F954F45BF68}" type="datetimeFigureOut">
              <a:rPr lang="de-DE" smtClean="0"/>
              <a:t>23.05.2022</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48E8B7-5326-4A3E-8AE4-83D3CDA8A9FC}" type="slidenum">
              <a:rPr lang="de-DE" smtClean="0"/>
              <a:t>‹Nr.›</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13C419-10E8-4216-A6CC-B7C8A23909AD}" type="datetimeFigureOut">
              <a:rPr lang="de-DE" smtClean="0"/>
              <a:t>23.05.2022</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66CAD1-FD47-46B0-9C16-1B81F4E690E0}" type="slidenum">
              <a:rPr lang="de-DE" smtClean="0"/>
              <a:t>‹Nr.›</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Local traffic emissions strongly determine local air pollution especially in urban areas, however state of the art atmospheric model simulations are not able to scope the fine resolution of urban area, therefore fine resolute observations of emissions must be preprocessed in order to feed them into atmospheric models.</a:t>
            </a:r>
          </a:p>
          <a:p>
            <a:r>
              <a:rPr lang="en-US" dirty="0"/>
              <a:t>Welcome to my talk about Coupling regional air quality simulations with street canyon observations as a machine learning approach, I am Charlotte Neubacher a </a:t>
            </a:r>
            <a:r>
              <a:rPr lang="en-US" dirty="0" err="1"/>
              <a:t>phd</a:t>
            </a:r>
            <a:r>
              <a:rPr lang="en-US" dirty="0"/>
              <a:t> student in the institute for troposphere research at the </a:t>
            </a:r>
            <a:r>
              <a:rPr lang="en-US" dirty="0" err="1"/>
              <a:t>Forschungszentrum</a:t>
            </a:r>
            <a:r>
              <a:rPr lang="en-US" dirty="0"/>
              <a:t> </a:t>
            </a:r>
            <a:r>
              <a:rPr lang="en-US" dirty="0" err="1"/>
              <a:t>Jülich</a:t>
            </a:r>
            <a:r>
              <a:rPr lang="en-US" dirty="0"/>
              <a:t>.</a:t>
            </a:r>
          </a:p>
          <a:p>
            <a:r>
              <a:rPr lang="en-US" dirty="0"/>
              <a:t>I introduce here a hybrid model to integrated street canyon observation to existing air quality models.</a:t>
            </a:r>
          </a:p>
          <a:p>
            <a:r>
              <a:rPr lang="en-US" dirty="0"/>
              <a:t>Today I present a few </a:t>
            </a:r>
            <a:r>
              <a:rPr lang="en-US" noProof="0" dirty="0"/>
              <a:t>preliminary</a:t>
            </a:r>
            <a:r>
              <a:rPr lang="en-US" dirty="0"/>
              <a:t> results of the ML model we designed in a fully controllable test environment.</a:t>
            </a:r>
            <a:endParaRPr lang="de-DE" dirty="0"/>
          </a:p>
          <a:p>
            <a:endParaRPr lang="de-DE" dirty="0"/>
          </a:p>
        </p:txBody>
      </p:sp>
      <p:sp>
        <p:nvSpPr>
          <p:cNvPr id="4" name="Foliennummernplatzhalter 3"/>
          <p:cNvSpPr>
            <a:spLocks noGrp="1"/>
          </p:cNvSpPr>
          <p:nvPr>
            <p:ph type="sldNum" sz="quarter" idx="5"/>
          </p:nvPr>
        </p:nvSpPr>
        <p:spPr/>
        <p:txBody>
          <a:bodyPr/>
          <a:lstStyle/>
          <a:p>
            <a:fld id="{FF66CAD1-FD47-46B0-9C16-1B81F4E690E0}" type="slidenum">
              <a:rPr lang="de-DE" smtClean="0"/>
              <a:t>1</a:t>
            </a:fld>
            <a:endParaRPr lang="de-DE"/>
          </a:p>
        </p:txBody>
      </p:sp>
    </p:spTree>
    <p:extLst>
      <p:ext uri="{BB962C8B-B14F-4D97-AF65-F5344CB8AC3E}">
        <p14:creationId xmlns:p14="http://schemas.microsoft.com/office/powerpoint/2010/main" val="232134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To realize this fully controlled test environment we take two forecasts of EURAD-IM, one on a 1km resolution and a second on a 3km resolution. This set up ensures consistent data and allows for supervised learning. </a:t>
            </a:r>
          </a:p>
          <a:p>
            <a:endParaRPr lang="en-US" noProof="0" dirty="0"/>
          </a:p>
          <a:p>
            <a:r>
              <a:rPr lang="en-US" noProof="0" dirty="0"/>
              <a:t>We take EURAD-IM’s NO2 conc. Forecast of a 1km box as artificial observation together with additional environmental poxy data. As local traffic density proxy we include street length per box. And train a NN to predict the 3km NO2 forecast of EURAD-IM</a:t>
            </a:r>
          </a:p>
          <a:p>
            <a:r>
              <a:rPr lang="en-US" noProof="0" dirty="0"/>
              <a:t>By testing different ML Model architectures, we developed a time of the day pronouncing Model. It consists out of 24 separate and independent N, each predicting only one hour of the outcome but takes the full time series as input.</a:t>
            </a:r>
          </a:p>
          <a:p>
            <a:r>
              <a:rPr lang="en-US" noProof="0" dirty="0"/>
              <a:t>Furthermore, we selected the conc. Of ozone , No, NO2 and CO as well as windspeed and direction with a feature importance analysis as sufficient for the prediction of NO2 conc. In the 3km grid. </a:t>
            </a:r>
          </a:p>
          <a:p>
            <a:r>
              <a:rPr lang="en-US" noProof="0" dirty="0"/>
              <a:t>Currently working on finding a proper benchmark to access  an accuracy check.</a:t>
            </a:r>
          </a:p>
          <a:p>
            <a:r>
              <a:rPr lang="en-US" noProof="0" dirty="0"/>
              <a:t>In the next slides I present some preliminary results of our best performing model so far.</a:t>
            </a:r>
            <a:endParaRPr lang="de-DE" dirty="0"/>
          </a:p>
          <a:p>
            <a:endParaRPr lang="en-US" noProof="0" dirty="0"/>
          </a:p>
          <a:p>
            <a:r>
              <a:rPr lang="en-US" noProof="0" dirty="0"/>
              <a:t>Here you see the realization of a reduced model in a fully controlled test environmental set up. </a:t>
            </a:r>
          </a:p>
          <a:p>
            <a:r>
              <a:rPr lang="en-US" noProof="0" dirty="0"/>
              <a:t>We take here two forecasts of EURAD-IM one on a 1km resolution and a second on a 3km resolution covering the Rhine-Ruhr domain. This defines my test environmental set up which ensures that the given data set is consistent and allows  for supervised learning. So, the reduced model here takes a 1km box of the forecast as artificial observation and additional environmental poxy data delivered also by EURAD-IM. In order to get the connection to local traffic emission, street length per box provided by open street view is also included as  local traffic density proxy.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By testing different ML Model architectures, we developed a time of the day pronouncing Model. It consists out of 24 separate and independent N, each predicting only one hour of the outcome but takes the full time series as input. This is than trained to predict the 3km forecast of EURAD-IM. </a:t>
            </a:r>
          </a:p>
          <a:p>
            <a:endParaRPr lang="en-US" noProof="0" dirty="0"/>
          </a:p>
          <a:p>
            <a:r>
              <a:rPr lang="en-US" noProof="0" dirty="0"/>
              <a:t>Furthermore, we selected the conc. Of ozone , No, NO2 and CO as well as windspeed and direction with a feature importance analysis as sufficient for the prediction of NO2 conc. In the 3km grid. </a:t>
            </a:r>
          </a:p>
          <a:p>
            <a:r>
              <a:rPr lang="en-US" noProof="0" dirty="0"/>
              <a:t>Currently working on finding a proper benchmark to access  an accuracy check.</a:t>
            </a:r>
          </a:p>
          <a:p>
            <a:r>
              <a:rPr lang="en-US" noProof="0" dirty="0"/>
              <a:t>In the next slides I present some preliminary results of our best performing model so far.</a:t>
            </a:r>
            <a:endParaRPr lang="de-DE" dirty="0"/>
          </a:p>
          <a:p>
            <a:endParaRPr lang="en-US" noProof="0" dirty="0"/>
          </a:p>
          <a:p>
            <a:r>
              <a:rPr lang="en-US" noProof="0" dirty="0"/>
              <a:t>By analyze this reduced model we want to find a benchmark how accurate the performance could be, and we want to get insights about the importance of different features in this set up.</a:t>
            </a: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6CAD1-FD47-46B0-9C16-1B81F4E690E0}"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993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Here you see different error measures. The color code charts is equal. Blue denotes the </a:t>
            </a:r>
            <a:r>
              <a:rPr lang="en-US" noProof="0" dirty="0" err="1"/>
              <a:t>traing</a:t>
            </a:r>
            <a:r>
              <a:rPr lang="en-US" noProof="0" dirty="0"/>
              <a:t> performance as well as orange and green performance on unseen data. As a reference red shows a baseline model which assumes that the artificial observation is equal the 3km conc.</a:t>
            </a:r>
          </a:p>
          <a:p>
            <a:r>
              <a:rPr lang="en-US" noProof="0" dirty="0"/>
              <a:t>In the upper left we see the relative error is  below 0.1% for the unseen data and beats the baseline.</a:t>
            </a:r>
          </a:p>
          <a:p>
            <a:r>
              <a:rPr lang="en-US" noProof="0" dirty="0"/>
              <a:t>in the upper right the R2 score shows equally good results. It yields values around 0.9 and higher and also beats the baseline.</a:t>
            </a:r>
          </a:p>
          <a:p>
            <a:r>
              <a:rPr lang="en-US" noProof="0" dirty="0"/>
              <a:t>In the lower left the mean average error shows a deviation of around 1ppb.</a:t>
            </a:r>
          </a:p>
          <a:p>
            <a:r>
              <a:rPr lang="en-US" noProof="0" dirty="0"/>
              <a:t>Even if these results are quit nice we take now a more detail look on the individual errors.</a:t>
            </a:r>
            <a:endParaRPr lang="de-DE" dirty="0"/>
          </a:p>
        </p:txBody>
      </p:sp>
      <p:sp>
        <p:nvSpPr>
          <p:cNvPr id="4" name="Foliennummernplatzhalter 3"/>
          <p:cNvSpPr>
            <a:spLocks noGrp="1"/>
          </p:cNvSpPr>
          <p:nvPr>
            <p:ph type="sldNum" sz="quarter" idx="5"/>
          </p:nvPr>
        </p:nvSpPr>
        <p:spPr/>
        <p:txBody>
          <a:bodyPr/>
          <a:lstStyle/>
          <a:p>
            <a:fld id="{FF66CAD1-FD47-46B0-9C16-1B81F4E690E0}" type="slidenum">
              <a:rPr lang="de-DE" smtClean="0"/>
              <a:t>3</a:t>
            </a:fld>
            <a:endParaRPr lang="de-DE"/>
          </a:p>
        </p:txBody>
      </p:sp>
    </p:spTree>
    <p:extLst>
      <p:ext uri="{BB962C8B-B14F-4D97-AF65-F5344CB8AC3E}">
        <p14:creationId xmlns:p14="http://schemas.microsoft.com/office/powerpoint/2010/main" val="167818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First I want to show these scatterplots where the predicted value is plotted against the targeted conc. for both Model and baseline.</a:t>
            </a:r>
          </a:p>
          <a:p>
            <a:r>
              <a:rPr lang="en-US" noProof="0" dirty="0"/>
              <a:t>On the left in blue you see kind of the optimal behavior for the training set where as the middle and right plot show that we could prevent overprediction on the unseen data with our model. But in the lower right we see that underprediction is very present. And above a targeted concentration of 50 ppb less data is available and therefore the ethe highest errors occur there.</a:t>
            </a:r>
          </a:p>
          <a:p>
            <a:r>
              <a:rPr lang="en-US" noProof="0" dirty="0"/>
              <a:t>Secondly, we have a look….</a:t>
            </a:r>
          </a:p>
        </p:txBody>
      </p:sp>
      <p:sp>
        <p:nvSpPr>
          <p:cNvPr id="4" name="Foliennummernplatzhalter 3"/>
          <p:cNvSpPr>
            <a:spLocks noGrp="1"/>
          </p:cNvSpPr>
          <p:nvPr>
            <p:ph type="sldNum" sz="quarter" idx="5"/>
          </p:nvPr>
        </p:nvSpPr>
        <p:spPr/>
        <p:txBody>
          <a:bodyPr/>
          <a:lstStyle/>
          <a:p>
            <a:fld id="{FF66CAD1-FD47-46B0-9C16-1B81F4E690E0}" type="slidenum">
              <a:rPr lang="de-DE" smtClean="0"/>
              <a:t>4</a:t>
            </a:fld>
            <a:endParaRPr lang="de-DE"/>
          </a:p>
        </p:txBody>
      </p:sp>
    </p:spTree>
    <p:extLst>
      <p:ext uri="{BB962C8B-B14F-4D97-AF65-F5344CB8AC3E}">
        <p14:creationId xmlns:p14="http://schemas.microsoft.com/office/powerpoint/2010/main" val="2988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Secondly, we have a look on the local error distribution.</a:t>
            </a:r>
          </a:p>
          <a:p>
            <a:r>
              <a:rPr lang="en-US" noProof="0" dirty="0"/>
              <a:t>You see a little animation where on the left the hourly error of the model and on the right the error of the  baseline is shown.</a:t>
            </a:r>
          </a:p>
          <a:p>
            <a:r>
              <a:rPr lang="en-US" noProof="0" dirty="0"/>
              <a:t>We can observe that the model has in general lower errors but the exceptions occur manly in larger clusters and often higher errors occur there where also the baseline has higher errors. </a:t>
            </a:r>
          </a:p>
          <a:p>
            <a:r>
              <a:rPr lang="en-US" noProof="0" dirty="0"/>
              <a:t>With this I want to close and hope to answer some questions.</a:t>
            </a:r>
          </a:p>
        </p:txBody>
      </p:sp>
      <p:sp>
        <p:nvSpPr>
          <p:cNvPr id="4" name="Foliennummernplatzhalter 3"/>
          <p:cNvSpPr>
            <a:spLocks noGrp="1"/>
          </p:cNvSpPr>
          <p:nvPr>
            <p:ph type="sldNum" sz="quarter" idx="5"/>
          </p:nvPr>
        </p:nvSpPr>
        <p:spPr/>
        <p:txBody>
          <a:bodyPr/>
          <a:lstStyle/>
          <a:p>
            <a:fld id="{FF66CAD1-FD47-46B0-9C16-1B81F4E690E0}" type="slidenum">
              <a:rPr lang="de-DE" smtClean="0"/>
              <a:t>5</a:t>
            </a:fld>
            <a:endParaRPr lang="de-DE"/>
          </a:p>
        </p:txBody>
      </p:sp>
    </p:spTree>
    <p:extLst>
      <p:ext uri="{BB962C8B-B14F-4D97-AF65-F5344CB8AC3E}">
        <p14:creationId xmlns:p14="http://schemas.microsoft.com/office/powerpoint/2010/main" val="4289582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4715"/>
            <a:ext cx="9144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ctrTitle" hasCustomPrompt="1"/>
          </p:nvPr>
        </p:nvSpPr>
        <p:spPr>
          <a:xfrm>
            <a:off x="719137" y="537344"/>
            <a:ext cx="7705725"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19137" y="2444192"/>
            <a:ext cx="77057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1088740"/>
            <a:ext cx="77057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en-US" noProof="0" dirty="0"/>
              <a:t>Subline</a:t>
            </a:r>
          </a:p>
        </p:txBody>
      </p:sp>
      <p:sp>
        <p:nvSpPr>
          <p:cNvPr id="9" name="Textplatzhalter 4">
            <a:extLst>
              <a:ext uri="{FF2B5EF4-FFF2-40B4-BE49-F238E27FC236}">
                <a16:creationId xmlns:a16="http://schemas.microsoft.com/office/drawing/2014/main" id="{DC15E2CB-FE35-41B2-9C4C-4679F547552F}"/>
              </a:ext>
            </a:extLst>
          </p:cNvPr>
          <p:cNvSpPr>
            <a:spLocks noGrp="1"/>
          </p:cNvSpPr>
          <p:nvPr>
            <p:ph type="body" sz="quarter" idx="13" hasCustomPrompt="1"/>
          </p:nvPr>
        </p:nvSpPr>
        <p:spPr>
          <a:xfrm>
            <a:off x="359532" y="6423285"/>
            <a:ext cx="2304000" cy="90000"/>
          </a:xfrm>
          <a:blipFill>
            <a:blip r:embed="rId2"/>
            <a:stretch>
              <a:fillRect/>
            </a:stretch>
          </a:blipFill>
        </p:spPr>
        <p:txBody>
          <a:bodyPr/>
          <a:lstStyle>
            <a:lvl1pPr marL="0" indent="0">
              <a:buNone/>
              <a:defRPr sz="200">
                <a:solidFill>
                  <a:schemeClr val="bg1"/>
                </a:solidFill>
              </a:defRPr>
            </a:lvl1pPr>
          </a:lstStyle>
          <a:p>
            <a:pPr lvl="0"/>
            <a:r>
              <a:rPr lang="en-US" noProof="0"/>
              <a:t> </a:t>
            </a:r>
          </a:p>
        </p:txBody>
      </p:sp>
      <p:pic>
        <p:nvPicPr>
          <p:cNvPr id="10" name="Grafik 9">
            <a:extLst>
              <a:ext uri="{FF2B5EF4-FFF2-40B4-BE49-F238E27FC236}">
                <a16:creationId xmlns:a16="http://schemas.microsoft.com/office/drawing/2014/main" id="{9261CF04-8600-4D27-A32A-58BDC5EC7F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Tree>
    <p:extLst>
      <p:ext uri="{BB962C8B-B14F-4D97-AF65-F5344CB8AC3E}">
        <p14:creationId xmlns:p14="http://schemas.microsoft.com/office/powerpoint/2010/main" val="4195520137"/>
      </p:ext>
    </p:extLst>
  </p:cSld>
  <p:clrMapOvr>
    <a:masterClrMapping/>
  </p:clrMapOvr>
  <p:extLst>
    <p:ext uri="{DCECCB84-F9BA-43D5-87BE-67443E8EF086}">
      <p15:sldGuideLst xmlns:p15="http://schemas.microsoft.com/office/powerpoint/2012/main">
        <p15:guide id="1" pos="453" userDrawn="1">
          <p15:clr>
            <a:srgbClr val="FBAE40"/>
          </p15:clr>
        </p15:guide>
        <p15:guide id="2" pos="530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9144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ctrTitle" hasCustomPrompt="1"/>
          </p:nvPr>
        </p:nvSpPr>
        <p:spPr>
          <a:xfrm>
            <a:off x="719138" y="537344"/>
            <a:ext cx="7705724" cy="623404"/>
          </a:xfrm>
        </p:spPr>
        <p:txBody>
          <a:bodyPr anchor="t"/>
          <a:lstStyle>
            <a:lvl1pPr algn="l">
              <a:lnSpc>
                <a:spcPct val="114000"/>
              </a:lnSpc>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19137" y="2660216"/>
            <a:ext cx="77057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1160748"/>
            <a:ext cx="7705726" cy="1361802"/>
          </a:xfrm>
        </p:spPr>
        <p:txBody>
          <a:bodyPr/>
          <a:lstStyle>
            <a:lvl1pPr marL="0" indent="0">
              <a:lnSpc>
                <a:spcPct val="113000"/>
              </a:lnSpc>
              <a:spcBef>
                <a:spcPts val="0"/>
              </a:spcBef>
              <a:spcAft>
                <a:spcPts val="0"/>
              </a:spcAft>
              <a:buNone/>
              <a:defRPr sz="1800" b="1" cap="none" spc="0" baseline="0">
                <a:solidFill>
                  <a:schemeClr val="accent2"/>
                </a:solidFill>
              </a:defRPr>
            </a:lvl1pPr>
          </a:lstStyle>
          <a:p>
            <a:pPr lvl="0"/>
            <a:r>
              <a:rPr lang="en-US" noProof="0" dirty="0"/>
              <a:t>Subline</a:t>
            </a:r>
          </a:p>
        </p:txBody>
      </p:sp>
      <p:pic>
        <p:nvPicPr>
          <p:cNvPr id="10" name="Grafik 9">
            <a:extLst>
              <a:ext uri="{FF2B5EF4-FFF2-40B4-BE49-F238E27FC236}">
                <a16:creationId xmlns:a16="http://schemas.microsoft.com/office/drawing/2014/main" id="{05A5BA46-025C-436B-9A80-CB512831C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
        <p:nvSpPr>
          <p:cNvPr id="11" name="Textplatzhalter 4">
            <a:extLst>
              <a:ext uri="{FF2B5EF4-FFF2-40B4-BE49-F238E27FC236}">
                <a16:creationId xmlns:a16="http://schemas.microsoft.com/office/drawing/2014/main" id="{8F8EE7F0-8372-4AD2-9D64-4F3514C26B7B}"/>
              </a:ext>
            </a:extLst>
          </p:cNvPr>
          <p:cNvSpPr>
            <a:spLocks noGrp="1"/>
          </p:cNvSpPr>
          <p:nvPr>
            <p:ph type="body" sz="quarter" idx="13" hasCustomPrompt="1"/>
          </p:nvPr>
        </p:nvSpPr>
        <p:spPr>
          <a:xfrm>
            <a:off x="359532" y="6423285"/>
            <a:ext cx="2304000" cy="90000"/>
          </a:xfrm>
          <a:blipFill>
            <a:blip r:embed="rId3"/>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spTree>
    <p:extLst>
      <p:ext uri="{BB962C8B-B14F-4D97-AF65-F5344CB8AC3E}">
        <p14:creationId xmlns:p14="http://schemas.microsoft.com/office/powerpoint/2010/main" val="2389604393"/>
      </p:ext>
    </p:extLst>
  </p:cSld>
  <p:clrMapOvr>
    <a:masterClrMapping/>
  </p:clrMapOvr>
  <p:extLst>
    <p:ext uri="{DCECCB84-F9BA-43D5-87BE-67443E8EF086}">
      <p15:sldGuideLst xmlns:p15="http://schemas.microsoft.com/office/powerpoint/2012/main">
        <p15:guide id="1" pos="453">
          <p15:clr>
            <a:srgbClr val="FBAE40"/>
          </p15:clr>
        </p15:guide>
        <p15:guide id="2" pos="530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58775" y="341312"/>
            <a:ext cx="84264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8999"/>
            <a:ext cx="9144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ctrTitle" hasCustomPrompt="1"/>
          </p:nvPr>
        </p:nvSpPr>
        <p:spPr>
          <a:xfrm>
            <a:off x="719137" y="3633688"/>
            <a:ext cx="7705725"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19137" y="4970822"/>
            <a:ext cx="77057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4185084"/>
            <a:ext cx="77057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en-US" noProof="0" dirty="0"/>
              <a:t>Subline</a:t>
            </a:r>
          </a:p>
        </p:txBody>
      </p:sp>
      <p:pic>
        <p:nvPicPr>
          <p:cNvPr id="10" name="Grafik 9">
            <a:extLst>
              <a:ext uri="{FF2B5EF4-FFF2-40B4-BE49-F238E27FC236}">
                <a16:creationId xmlns:a16="http://schemas.microsoft.com/office/drawing/2014/main" id="{CCA27721-1E41-417D-8DF5-46DDCB2333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
        <p:nvSpPr>
          <p:cNvPr id="11" name="Textplatzhalter 4">
            <a:extLst>
              <a:ext uri="{FF2B5EF4-FFF2-40B4-BE49-F238E27FC236}">
                <a16:creationId xmlns:a16="http://schemas.microsoft.com/office/drawing/2014/main" id="{D9A45DC4-1F08-4D94-9B1D-CF530DF4BB54}"/>
              </a:ext>
            </a:extLst>
          </p:cNvPr>
          <p:cNvSpPr>
            <a:spLocks noGrp="1"/>
          </p:cNvSpPr>
          <p:nvPr>
            <p:ph type="body" sz="quarter" idx="14" hasCustomPrompt="1"/>
          </p:nvPr>
        </p:nvSpPr>
        <p:spPr>
          <a:xfrm>
            <a:off x="359532" y="6423285"/>
            <a:ext cx="2304000" cy="90000"/>
          </a:xfrm>
          <a:blipFill>
            <a:blip r:embed="rId3"/>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spTree>
    <p:extLst>
      <p:ext uri="{BB962C8B-B14F-4D97-AF65-F5344CB8AC3E}">
        <p14:creationId xmlns:p14="http://schemas.microsoft.com/office/powerpoint/2010/main" val="2073494238"/>
      </p:ext>
    </p:extLst>
  </p:cSld>
  <p:clrMapOvr>
    <a:masterClrMapping/>
  </p:clrMapOvr>
  <p:extLst>
    <p:ext uri="{DCECCB84-F9BA-43D5-87BE-67443E8EF086}">
      <p15:sldGuideLst xmlns:p15="http://schemas.microsoft.com/office/powerpoint/2012/main">
        <p15:guide id="1" pos="453">
          <p15:clr>
            <a:srgbClr val="FBAE40"/>
          </p15:clr>
        </p15:guide>
        <p15:guide id="2" pos="530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8999"/>
            <a:ext cx="9144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58775" y="341312"/>
            <a:ext cx="84264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2" name="Title 1"/>
          <p:cNvSpPr>
            <a:spLocks noGrp="1"/>
          </p:cNvSpPr>
          <p:nvPr>
            <p:ph type="ctrTitle" hasCustomPrompt="1"/>
          </p:nvPr>
        </p:nvSpPr>
        <p:spPr>
          <a:xfrm>
            <a:off x="719138" y="3633688"/>
            <a:ext cx="7705724" cy="623404"/>
          </a:xfrm>
        </p:spPr>
        <p:txBody>
          <a:bodyPr anchor="t"/>
          <a:lstStyle>
            <a:lvl1pPr algn="l">
              <a:lnSpc>
                <a:spcPct val="114000"/>
              </a:lnSpc>
              <a:spcBef>
                <a:spcPts val="0"/>
              </a:spcBef>
              <a:defRPr sz="320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19137" y="4911514"/>
            <a:ext cx="77057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4250010"/>
            <a:ext cx="77057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en-US" noProof="0" dirty="0"/>
              <a:t>Subline</a:t>
            </a:r>
          </a:p>
        </p:txBody>
      </p:sp>
      <p:pic>
        <p:nvPicPr>
          <p:cNvPr id="10" name="Grafik 9">
            <a:extLst>
              <a:ext uri="{FF2B5EF4-FFF2-40B4-BE49-F238E27FC236}">
                <a16:creationId xmlns:a16="http://schemas.microsoft.com/office/drawing/2014/main" id="{638BB4E3-787B-47B4-88F3-9120850BA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
        <p:nvSpPr>
          <p:cNvPr id="11" name="Textplatzhalter 4">
            <a:extLst>
              <a:ext uri="{FF2B5EF4-FFF2-40B4-BE49-F238E27FC236}">
                <a16:creationId xmlns:a16="http://schemas.microsoft.com/office/drawing/2014/main" id="{6C0541F1-A415-46B8-A4AB-03EBF2975CDE}"/>
              </a:ext>
            </a:extLst>
          </p:cNvPr>
          <p:cNvSpPr>
            <a:spLocks noGrp="1"/>
          </p:cNvSpPr>
          <p:nvPr>
            <p:ph type="body" sz="quarter" idx="14" hasCustomPrompt="1"/>
          </p:nvPr>
        </p:nvSpPr>
        <p:spPr>
          <a:xfrm>
            <a:off x="359532" y="6423285"/>
            <a:ext cx="2304000" cy="90000"/>
          </a:xfrm>
          <a:blipFill>
            <a:blip r:embed="rId3"/>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spTree>
    <p:extLst>
      <p:ext uri="{BB962C8B-B14F-4D97-AF65-F5344CB8AC3E}">
        <p14:creationId xmlns:p14="http://schemas.microsoft.com/office/powerpoint/2010/main" val="1128135991"/>
      </p:ext>
    </p:extLst>
  </p:cSld>
  <p:clrMapOvr>
    <a:masterClrMapping/>
  </p:clrMapOvr>
  <p:extLst>
    <p:ext uri="{DCECCB84-F9BA-43D5-87BE-67443E8EF086}">
      <p15:sldGuideLst xmlns:p15="http://schemas.microsoft.com/office/powerpoint/2012/main">
        <p15:guide id="1" pos="453">
          <p15:clr>
            <a:srgbClr val="FBAE40"/>
          </p15:clr>
        </p15:guide>
        <p15:guide id="2" pos="53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en-US" noProof="0"/>
              <a:t>Subline</a:t>
            </a:r>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fld id="{1745FCA8-C4A8-4975-B6FB-FE92E7AAE9D5}" type="datetime1">
              <a:rPr lang="en-US" noProof="0" smtClean="0"/>
              <a:t>5/23/2022</a:t>
            </a:fld>
            <a:endParaRPr lang="en-US" noProof="0"/>
          </a:p>
        </p:txBody>
      </p:sp>
      <p:sp>
        <p:nvSpPr>
          <p:cNvPr id="4" name="Foliennummernplatzhalter 3">
            <a:extLst>
              <a:ext uri="{FF2B5EF4-FFF2-40B4-BE49-F238E27FC236}">
                <a16:creationId xmlns:a16="http://schemas.microsoft.com/office/drawing/2014/main" id="{10D015E3-1500-4467-838A-D43DFB399374}"/>
              </a:ext>
            </a:extLst>
          </p:cNvPr>
          <p:cNvSpPr>
            <a:spLocks noGrp="1"/>
          </p:cNvSpPr>
          <p:nvPr>
            <p:ph type="sldNum" sz="quarter" idx="14"/>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a:p>
        </p:txBody>
      </p:sp>
      <p:sp>
        <p:nvSpPr>
          <p:cNvPr id="3" name="Content Placeholder 2"/>
          <p:cNvSpPr>
            <a:spLocks noGrp="1"/>
          </p:cNvSpPr>
          <p:nvPr>
            <p:ph idx="1"/>
          </p:nvPr>
        </p:nvSpPr>
        <p:spPr>
          <a:xfrm>
            <a:off x="358775" y="1578310"/>
            <a:ext cx="84264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fld id="{3E5C9884-0AF7-4C6C-B337-BC93F675A593}" type="datetime1">
              <a:rPr lang="en-US" noProof="0" smtClean="0"/>
              <a:t>5/23/2022</a:t>
            </a:fld>
            <a:endParaRPr lang="en-US" noProof="0"/>
          </a:p>
        </p:txBody>
      </p:sp>
      <p:sp>
        <p:nvSpPr>
          <p:cNvPr id="7" name="Textplatzhalter 10">
            <a:extLst>
              <a:ext uri="{FF2B5EF4-FFF2-40B4-BE49-F238E27FC236}">
                <a16:creationId xmlns:a16="http://schemas.microsoft.com/office/drawing/2014/main" id="{F86E38AD-6ACC-4BA6-A4EE-B3E932DD22EF}"/>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en-US" noProof="0"/>
              <a:t>Subline</a:t>
            </a:r>
          </a:p>
        </p:txBody>
      </p:sp>
      <p:sp>
        <p:nvSpPr>
          <p:cNvPr id="4" name="Foliennummernplatzhalter 3">
            <a:extLst>
              <a:ext uri="{FF2B5EF4-FFF2-40B4-BE49-F238E27FC236}">
                <a16:creationId xmlns:a16="http://schemas.microsoft.com/office/drawing/2014/main" id="{AF875563-0529-42C2-9984-E5F23A7465D6}"/>
              </a:ext>
            </a:extLst>
          </p:cNvPr>
          <p:cNvSpPr>
            <a:spLocks noGrp="1"/>
          </p:cNvSpPr>
          <p:nvPr>
            <p:ph type="sldNum" sz="quarter" idx="14"/>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fld id="{828EA038-EEC7-421E-8CF4-DC2A04508B8E}" type="datetime1">
              <a:rPr lang="en-US" noProof="0" smtClean="0"/>
              <a:t>5/23/2022</a:t>
            </a:fld>
            <a:endParaRPr lang="en-US" noProof="0"/>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58775" y="1628774"/>
            <a:ext cx="3925888"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58775" y="4900254"/>
            <a:ext cx="3925888" cy="868722"/>
          </a:xfrm>
        </p:spPr>
        <p:txBody>
          <a:bodyPr/>
          <a:lstStyle>
            <a:lvl1pPr marL="0" indent="0">
              <a:lnSpc>
                <a:spcPct val="114000"/>
              </a:lnSpc>
              <a:spcAft>
                <a:spcPts val="0"/>
              </a:spcAft>
              <a:buNone/>
              <a:defRPr sz="1800"/>
            </a:lvl1pPr>
          </a:lstStyle>
          <a:p>
            <a:pPr lvl="0"/>
            <a:r>
              <a:rPr lang="en-US" noProof="0" dirty="0"/>
              <a:t>Caption</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4857559" y="1628774"/>
            <a:ext cx="3927666"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4857559" y="4900254"/>
            <a:ext cx="3927666" cy="868722"/>
          </a:xfrm>
        </p:spPr>
        <p:txBody>
          <a:bodyPr/>
          <a:lstStyle>
            <a:lvl1pPr marL="0" indent="0">
              <a:lnSpc>
                <a:spcPct val="114000"/>
              </a:lnSpc>
              <a:spcAft>
                <a:spcPts val="0"/>
              </a:spcAft>
              <a:buNone/>
              <a:defRPr sz="1800"/>
            </a:lvl1pPr>
          </a:lstStyle>
          <a:p>
            <a:pPr lvl="0"/>
            <a:r>
              <a:rPr lang="en-US" noProof="0" dirty="0"/>
              <a:t>Caption</a:t>
            </a:r>
          </a:p>
        </p:txBody>
      </p:sp>
      <p:sp>
        <p:nvSpPr>
          <p:cNvPr id="13" name="Textplatzhalter 10">
            <a:extLst>
              <a:ext uri="{FF2B5EF4-FFF2-40B4-BE49-F238E27FC236}">
                <a16:creationId xmlns:a16="http://schemas.microsoft.com/office/drawing/2014/main" id="{4DDBDFEF-0700-4FD7-BDE1-FAD27F1C03CF}"/>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en-US" noProof="0"/>
              <a:t>Subline</a:t>
            </a:r>
          </a:p>
        </p:txBody>
      </p:sp>
      <p:sp>
        <p:nvSpPr>
          <p:cNvPr id="3" name="Foliennummernplatzhalter 2">
            <a:extLst>
              <a:ext uri="{FF2B5EF4-FFF2-40B4-BE49-F238E27FC236}">
                <a16:creationId xmlns:a16="http://schemas.microsoft.com/office/drawing/2014/main" id="{828A205A-812B-4C2C-A158-F2D3E2D15575}"/>
              </a:ext>
            </a:extLst>
          </p:cNvPr>
          <p:cNvSpPr>
            <a:spLocks noGrp="1"/>
          </p:cNvSpPr>
          <p:nvPr>
            <p:ph type="sldNum" sz="quarter" idx="17"/>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fld id="{35586464-4742-4230-BD3C-92911D1FB5B9}" type="datetime1">
              <a:rPr lang="en-US" noProof="0" smtClean="0"/>
              <a:t>5/23/2022</a:t>
            </a:fld>
            <a:endParaRPr lang="en-US" noProof="0"/>
          </a:p>
        </p:txBody>
      </p:sp>
      <p:sp>
        <p:nvSpPr>
          <p:cNvPr id="9" name="Textplatzhalter 10">
            <a:extLst>
              <a:ext uri="{FF2B5EF4-FFF2-40B4-BE49-F238E27FC236}">
                <a16:creationId xmlns:a16="http://schemas.microsoft.com/office/drawing/2014/main" id="{69A04336-9297-4D3E-8FB4-C1D6EA074C75}"/>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en-US" noProof="0"/>
              <a:t>Subline</a:t>
            </a:r>
          </a:p>
        </p:txBody>
      </p:sp>
      <p:sp>
        <p:nvSpPr>
          <p:cNvPr id="3" name="Foliennummernplatzhalter 2">
            <a:extLst>
              <a:ext uri="{FF2B5EF4-FFF2-40B4-BE49-F238E27FC236}">
                <a16:creationId xmlns:a16="http://schemas.microsoft.com/office/drawing/2014/main" id="{5897E41C-A88B-47B0-B79C-28D81C4A9E70}"/>
              </a:ext>
            </a:extLst>
          </p:cNvPr>
          <p:cNvSpPr>
            <a:spLocks noGrp="1"/>
          </p:cNvSpPr>
          <p:nvPr>
            <p:ph type="sldNum" sz="quarter" idx="13"/>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26118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A9D9CA0-0D3A-430F-A273-E4F9DC8D4FCA}"/>
              </a:ext>
            </a:extLst>
          </p:cNvPr>
          <p:cNvSpPr>
            <a:spLocks noGrp="1"/>
          </p:cNvSpPr>
          <p:nvPr>
            <p:ph type="dt" sz="half" idx="10"/>
          </p:nvPr>
        </p:nvSpPr>
        <p:spPr/>
        <p:txBody>
          <a:bodyPr/>
          <a:lstStyle/>
          <a:p>
            <a:fld id="{D9529633-2584-469A-996F-C4891BA1D937}" type="datetime1">
              <a:rPr lang="en-US" noProof="0" smtClean="0"/>
              <a:t>5/23/2022</a:t>
            </a:fld>
            <a:endParaRPr lang="en-US" noProof="0"/>
          </a:p>
        </p:txBody>
      </p:sp>
      <p:sp>
        <p:nvSpPr>
          <p:cNvPr id="2" name="Foliennummernplatzhalter 1">
            <a:extLst>
              <a:ext uri="{FF2B5EF4-FFF2-40B4-BE49-F238E27FC236}">
                <a16:creationId xmlns:a16="http://schemas.microsoft.com/office/drawing/2014/main" id="{65B6F71C-5F68-4765-9167-2DF971FD58B4}"/>
              </a:ext>
            </a:extLst>
          </p:cNvPr>
          <p:cNvSpPr>
            <a:spLocks noGrp="1"/>
          </p:cNvSpPr>
          <p:nvPr>
            <p:ph type="sldNum" sz="quarter" idx="11"/>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063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5" y="1563142"/>
            <a:ext cx="8424672" cy="4214255"/>
          </a:xfrm>
          <a:prstGeom prst="rect">
            <a:avLst/>
          </a:prstGeom>
        </p:spPr>
        <p:txBody>
          <a:bodyPr vert="horz" lIns="0" tIns="0" rIns="0" bIns="0" rtlCol="0" anchor="t" anchorCtr="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 name="Date Placeholder 3"/>
          <p:cNvSpPr>
            <a:spLocks noGrp="1"/>
          </p:cNvSpPr>
          <p:nvPr>
            <p:ph type="dt" sz="half" idx="2"/>
          </p:nvPr>
        </p:nvSpPr>
        <p:spPr>
          <a:xfrm>
            <a:off x="3707904" y="6381328"/>
            <a:ext cx="1549996" cy="221109"/>
          </a:xfrm>
          <a:prstGeom prst="rect">
            <a:avLst/>
          </a:prstGeom>
        </p:spPr>
        <p:txBody>
          <a:bodyPr vert="horz" lIns="0" tIns="0" rIns="0" bIns="0" rtlCol="0" anchor="t" anchorCtr="0">
            <a:noAutofit/>
          </a:bodyPr>
          <a:lstStyle>
            <a:lvl1pPr algn="l">
              <a:defRPr sz="1200">
                <a:solidFill>
                  <a:schemeClr val="accent1"/>
                </a:solidFill>
              </a:defRPr>
            </a:lvl1pPr>
          </a:lstStyle>
          <a:p>
            <a:fld id="{A0F78ED7-924B-45B2-AB1F-326D55C7D6C7}" type="datetime1">
              <a:rPr lang="en-US" noProof="0" smtClean="0"/>
              <a:t>5/23/2022</a:t>
            </a:fld>
            <a:endParaRPr lang="en-US" noProof="0"/>
          </a:p>
        </p:txBody>
      </p:sp>
      <p:sp>
        <p:nvSpPr>
          <p:cNvPr id="6" name="Slide Number Placeholder 5"/>
          <p:cNvSpPr>
            <a:spLocks noGrp="1"/>
          </p:cNvSpPr>
          <p:nvPr>
            <p:ph type="sldNum" sz="quarter" idx="4"/>
          </p:nvPr>
        </p:nvSpPr>
        <p:spPr>
          <a:xfrm>
            <a:off x="5400092" y="6381328"/>
            <a:ext cx="1006544" cy="221109"/>
          </a:xfrm>
          <a:prstGeom prst="rect">
            <a:avLst/>
          </a:prstGeom>
        </p:spPr>
        <p:txBody>
          <a:bodyPr vert="horz" lIns="0" tIns="0" rIns="0" bIns="0" rtlCol="0" anchor="t" anchorCtr="0">
            <a:noAutofit/>
          </a:bodyPr>
          <a:lstStyle>
            <a:lvl1pPr algn="l">
              <a:defRPr sz="1200">
                <a:solidFill>
                  <a:schemeClr val="accent1"/>
                </a:solidFill>
              </a:defRPr>
            </a:lvl1pPr>
          </a:lstStyle>
          <a:p>
            <a:r>
              <a:rPr lang="en-US" dirty="0"/>
              <a:t>Page </a:t>
            </a:r>
            <a:fld id="{A52F4D17-1AD6-42D9-B93A-EB002C62F438}" type="slidenum">
              <a:rPr lang="en-US" smtClean="0"/>
              <a:pPr/>
              <a:t>‹Nr.›</a:t>
            </a:fld>
            <a:endParaRPr lang="en-US" noProof="0" dirty="0"/>
          </a:p>
        </p:txBody>
      </p:sp>
      <p:sp>
        <p:nvSpPr>
          <p:cNvPr id="2" name="Title Placeholder 1"/>
          <p:cNvSpPr>
            <a:spLocks noGrp="1"/>
          </p:cNvSpPr>
          <p:nvPr>
            <p:ph type="title"/>
          </p:nvPr>
        </p:nvSpPr>
        <p:spPr>
          <a:xfrm>
            <a:off x="359663" y="322022"/>
            <a:ext cx="8425562" cy="1126758"/>
          </a:xfrm>
          <a:prstGeom prst="rect">
            <a:avLst/>
          </a:prstGeom>
        </p:spPr>
        <p:txBody>
          <a:bodyPr vert="horz" lIns="0" tIns="0" rIns="0" bIns="0" rtlCol="0" anchor="t" anchorCtr="0">
            <a:noAutofit/>
          </a:bodyPr>
          <a:lstStyle/>
          <a:p>
            <a:r>
              <a:rPr lang="en-US" noProof="0"/>
              <a:t>Mastertitelformat bearbeiten</a:t>
            </a:r>
          </a:p>
        </p:txBody>
      </p:sp>
      <p:pic>
        <p:nvPicPr>
          <p:cNvPr id="11" name="Grafik 10">
            <a:extLst>
              <a:ext uri="{FF2B5EF4-FFF2-40B4-BE49-F238E27FC236}">
                <a16:creationId xmlns:a16="http://schemas.microsoft.com/office/drawing/2014/main" id="{1F2B40BD-2E84-45F1-85D7-C908895E91A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pic>
        <p:nvPicPr>
          <p:cNvPr id="8" name="Grafik 7">
            <a:extLst>
              <a:ext uri="{FF2B5EF4-FFF2-40B4-BE49-F238E27FC236}">
                <a16:creationId xmlns:a16="http://schemas.microsoft.com/office/drawing/2014/main" id="{EB6CB968-4FF1-45BC-BA3C-E1CAF26A678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9532" y="6424763"/>
            <a:ext cx="2303553" cy="91462"/>
          </a:xfrm>
          <a:prstGeom prst="rect">
            <a:avLst/>
          </a:prstGeom>
        </p:spPr>
      </p:pic>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66" r:id="rId8"/>
    <p:sldLayoutId id="2147483667" r:id="rId9"/>
  </p:sldLayoutIdLst>
  <p:hf hdr="0" ftr="0"/>
  <p:txStyles>
    <p:title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p:titleStyle>
    <p:body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226" userDrawn="1">
          <p15:clr>
            <a:srgbClr val="F26B43"/>
          </p15:clr>
        </p15:guide>
        <p15:guide id="3" pos="5534" userDrawn="1">
          <p15:clr>
            <a:srgbClr val="F26B43"/>
          </p15:clr>
        </p15:guide>
        <p15:guide id="4" orient="horz" pos="278" userDrawn="1">
          <p15:clr>
            <a:srgbClr val="F26B43"/>
          </p15:clr>
        </p15:guide>
        <p15:guide id="6" pos="2699" userDrawn="1">
          <p15:clr>
            <a:srgbClr val="F26B43"/>
          </p15:clr>
        </p15:guide>
        <p15:guide id="7" pos="306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e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F330F-42B1-4187-B2F1-DD269E43E19D}"/>
              </a:ext>
            </a:extLst>
          </p:cNvPr>
          <p:cNvSpPr>
            <a:spLocks noGrp="1"/>
          </p:cNvSpPr>
          <p:nvPr>
            <p:ph type="ctrTitle"/>
          </p:nvPr>
        </p:nvSpPr>
        <p:spPr>
          <a:xfrm>
            <a:off x="719138" y="537344"/>
            <a:ext cx="7705724" cy="2387600"/>
          </a:xfrm>
        </p:spPr>
        <p:txBody>
          <a:bodyPr/>
          <a:lstStyle/>
          <a:p>
            <a:r>
              <a:rPr kumimoji="0" lang="en-US" sz="3200" i="0" u="none" strike="noStrike" kern="1200" cap="all" spc="-1" normalizeH="0" baseline="0" noProof="0" dirty="0">
                <a:ln>
                  <a:noFill/>
                </a:ln>
                <a:solidFill>
                  <a:prstClr val="white"/>
                </a:solidFill>
                <a:effectLst/>
                <a:uLnTx/>
                <a:uFillTx/>
                <a:latin typeface="Arial"/>
                <a:ea typeface="+mj-ea"/>
                <a:cs typeface="+mj-cs"/>
              </a:rPr>
              <a:t>Coupling regional air quality simulations of EURAD-IM with street canyon observations </a:t>
            </a:r>
            <a:br>
              <a:rPr kumimoji="0" lang="en-US" sz="3200" i="0" u="none" strike="noStrike" kern="1200" cap="all" spc="-1" normalizeH="0" baseline="0" noProof="0" dirty="0">
                <a:ln>
                  <a:noFill/>
                </a:ln>
                <a:solidFill>
                  <a:prstClr val="white"/>
                </a:solidFill>
                <a:effectLst/>
                <a:uLnTx/>
                <a:uFillTx/>
                <a:latin typeface="Arial"/>
                <a:ea typeface="+mj-ea"/>
                <a:cs typeface="+mj-cs"/>
              </a:rPr>
            </a:br>
            <a:r>
              <a:rPr kumimoji="0" lang="en-US" sz="3200" i="0" u="none" strike="noStrike" kern="1200" cap="all" spc="-1" normalizeH="0" baseline="0" noProof="0" dirty="0">
                <a:ln>
                  <a:noFill/>
                </a:ln>
                <a:solidFill>
                  <a:prstClr val="white"/>
                </a:solidFill>
                <a:effectLst/>
                <a:uLnTx/>
                <a:uFillTx/>
                <a:latin typeface="Arial"/>
                <a:ea typeface="+mj-ea"/>
                <a:cs typeface="+mj-cs"/>
              </a:rPr>
              <a:t>– A Machine Learning Approach</a:t>
            </a:r>
            <a:endParaRPr lang="de-DE" dirty="0"/>
          </a:p>
        </p:txBody>
      </p:sp>
      <p:sp>
        <p:nvSpPr>
          <p:cNvPr id="4" name="Textplatzhalter 3">
            <a:extLst>
              <a:ext uri="{FF2B5EF4-FFF2-40B4-BE49-F238E27FC236}">
                <a16:creationId xmlns:a16="http://schemas.microsoft.com/office/drawing/2014/main" id="{B1D42FA2-D97F-4753-A60D-857E81B129B7}"/>
              </a:ext>
            </a:extLst>
          </p:cNvPr>
          <p:cNvSpPr>
            <a:spLocks noGrp="1"/>
          </p:cNvSpPr>
          <p:nvPr>
            <p:ph type="body" sz="quarter" idx="12"/>
          </p:nvPr>
        </p:nvSpPr>
        <p:spPr>
          <a:xfrm>
            <a:off x="719138" y="2924944"/>
            <a:ext cx="4068886" cy="2234102"/>
          </a:xfrm>
        </p:spPr>
        <p:txBody>
          <a:bodyPr/>
          <a:lstStyle/>
          <a:p>
            <a:r>
              <a:rPr lang="de-DE" sz="2000" b="1" dirty="0">
                <a:solidFill>
                  <a:schemeClr val="bg1"/>
                </a:solidFill>
              </a:rPr>
              <a:t>05/23/2022 | </a:t>
            </a:r>
            <a:r>
              <a:rPr lang="de-DE" sz="2000" u="sng" dirty="0"/>
              <a:t>Charlotte Neubacher,</a:t>
            </a:r>
          </a:p>
          <a:p>
            <a:r>
              <a:rPr lang="de-DE" sz="2000" b="0" dirty="0"/>
              <a:t>Philipp Franke, </a:t>
            </a:r>
          </a:p>
          <a:p>
            <a:r>
              <a:rPr lang="de-DE" sz="2000" b="0" dirty="0"/>
              <a:t>Alexander Heinlein, </a:t>
            </a:r>
          </a:p>
          <a:p>
            <a:r>
              <a:rPr lang="de-DE" sz="2000" b="0" dirty="0"/>
              <a:t>Axel Klawonn, </a:t>
            </a:r>
          </a:p>
          <a:p>
            <a:r>
              <a:rPr lang="de-DE" sz="2000" b="0" dirty="0"/>
              <a:t>Astrid Kiendler-Scharr, </a:t>
            </a:r>
          </a:p>
          <a:p>
            <a:r>
              <a:rPr lang="de-DE" sz="2000" b="0" dirty="0"/>
              <a:t>Anne Caroline Lange </a:t>
            </a:r>
          </a:p>
        </p:txBody>
      </p:sp>
      <p:sp>
        <p:nvSpPr>
          <p:cNvPr id="5" name="Textplatzhalter 4">
            <a:extLst>
              <a:ext uri="{FF2B5EF4-FFF2-40B4-BE49-F238E27FC236}">
                <a16:creationId xmlns:a16="http://schemas.microsoft.com/office/drawing/2014/main" id="{6200F8AB-861B-468F-9842-167C79B2AB35}"/>
              </a:ext>
            </a:extLst>
          </p:cNvPr>
          <p:cNvSpPr>
            <a:spLocks noGrp="1"/>
          </p:cNvSpPr>
          <p:nvPr>
            <p:ph type="body" sz="quarter" idx="13"/>
          </p:nvPr>
        </p:nvSpPr>
        <p:spPr/>
        <p:txBody>
          <a:bodyPr/>
          <a:lstStyle/>
          <a:p>
            <a:endParaRPr lang="de-DE"/>
          </a:p>
        </p:txBody>
      </p:sp>
      <p:pic>
        <p:nvPicPr>
          <p:cNvPr id="6" name="Grafik 5">
            <a:extLst>
              <a:ext uri="{FF2B5EF4-FFF2-40B4-BE49-F238E27FC236}">
                <a16:creationId xmlns:a16="http://schemas.microsoft.com/office/drawing/2014/main" id="{86750957-6BC8-41EB-BE54-9F5E5B5DF7CD}"/>
              </a:ext>
            </a:extLst>
          </p:cNvPr>
          <p:cNvPicPr>
            <a:picLocks noChangeAspect="1"/>
          </p:cNvPicPr>
          <p:nvPr/>
        </p:nvPicPr>
        <p:blipFill>
          <a:blip r:embed="rId3"/>
          <a:stretch>
            <a:fillRect/>
          </a:stretch>
        </p:blipFill>
        <p:spPr>
          <a:xfrm>
            <a:off x="3419872" y="5661248"/>
            <a:ext cx="2484157" cy="1088760"/>
          </a:xfrm>
          <a:prstGeom prst="rect">
            <a:avLst/>
          </a:prstGeom>
        </p:spPr>
      </p:pic>
      <p:pic>
        <p:nvPicPr>
          <p:cNvPr id="7" name="Grafik 6">
            <a:extLst>
              <a:ext uri="{FF2B5EF4-FFF2-40B4-BE49-F238E27FC236}">
                <a16:creationId xmlns:a16="http://schemas.microsoft.com/office/drawing/2014/main" id="{EC899EA8-C928-40C0-8C01-37E1EDE6D16B}"/>
              </a:ext>
            </a:extLst>
          </p:cNvPr>
          <p:cNvPicPr>
            <a:picLocks noChangeAspect="1"/>
          </p:cNvPicPr>
          <p:nvPr/>
        </p:nvPicPr>
        <p:blipFill>
          <a:blip r:embed="rId4"/>
          <a:stretch>
            <a:fillRect/>
          </a:stretch>
        </p:blipFill>
        <p:spPr>
          <a:xfrm>
            <a:off x="5724128" y="3973380"/>
            <a:ext cx="1329601" cy="1329601"/>
          </a:xfrm>
          <a:prstGeom prst="rect">
            <a:avLst/>
          </a:prstGeom>
        </p:spPr>
      </p:pic>
      <p:pic>
        <p:nvPicPr>
          <p:cNvPr id="8" name="Grafik 7">
            <a:extLst>
              <a:ext uri="{FF2B5EF4-FFF2-40B4-BE49-F238E27FC236}">
                <a16:creationId xmlns:a16="http://schemas.microsoft.com/office/drawing/2014/main" id="{28E588C1-A6E8-424B-B571-461BC17C0C8E}"/>
              </a:ext>
            </a:extLst>
          </p:cNvPr>
          <p:cNvPicPr>
            <a:picLocks noChangeAspect="1"/>
          </p:cNvPicPr>
          <p:nvPr/>
        </p:nvPicPr>
        <p:blipFill>
          <a:blip r:embed="rId5"/>
          <a:stretch>
            <a:fillRect/>
          </a:stretch>
        </p:blipFill>
        <p:spPr>
          <a:xfrm>
            <a:off x="7190758" y="2893883"/>
            <a:ext cx="1829441" cy="2436996"/>
          </a:xfrm>
          <a:prstGeom prst="rect">
            <a:avLst/>
          </a:prstGeom>
        </p:spPr>
      </p:pic>
    </p:spTree>
    <p:extLst>
      <p:ext uri="{BB962C8B-B14F-4D97-AF65-F5344CB8AC3E}">
        <p14:creationId xmlns:p14="http://schemas.microsoft.com/office/powerpoint/2010/main" val="282654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C516F34-8771-412F-9627-81F18A5FFC86}"/>
              </a:ext>
            </a:extLst>
          </p:cNvPr>
          <p:cNvPicPr>
            <a:picLocks noGrp="1" noChangeAspect="1"/>
          </p:cNvPicPr>
          <p:nvPr>
            <p:ph idx="1"/>
          </p:nvPr>
        </p:nvPicPr>
        <p:blipFill>
          <a:blip r:embed="rId3"/>
          <a:stretch>
            <a:fillRect/>
          </a:stretch>
        </p:blipFill>
        <p:spPr>
          <a:xfrm>
            <a:off x="346063" y="1599054"/>
            <a:ext cx="8373414" cy="4319178"/>
          </a:xfrm>
          <a:prstGeom prst="rect">
            <a:avLst/>
          </a:prstGeom>
        </p:spPr>
      </p:pic>
      <p:sp>
        <p:nvSpPr>
          <p:cNvPr id="2" name="Titel 1">
            <a:extLst>
              <a:ext uri="{FF2B5EF4-FFF2-40B4-BE49-F238E27FC236}">
                <a16:creationId xmlns:a16="http://schemas.microsoft.com/office/drawing/2014/main" id="{72221437-DDB8-4C5E-82CD-AE5C8AE7BAD8}"/>
              </a:ext>
            </a:extLst>
          </p:cNvPr>
          <p:cNvSpPr>
            <a:spLocks noGrp="1"/>
          </p:cNvSpPr>
          <p:nvPr>
            <p:ph type="title"/>
          </p:nvPr>
        </p:nvSpPr>
        <p:spPr>
          <a:xfrm>
            <a:off x="359663" y="322022"/>
            <a:ext cx="5899297" cy="1165607"/>
          </a:xfrm>
        </p:spPr>
        <p:txBody>
          <a:bodyPr/>
          <a:lstStyle/>
          <a:p>
            <a:r>
              <a:rPr lang="de-DE" dirty="0"/>
              <a:t>FULLY CONTROLLED Test Environment</a:t>
            </a:r>
          </a:p>
        </p:txBody>
      </p:sp>
      <p:sp>
        <p:nvSpPr>
          <p:cNvPr id="5" name="Datumsplatzhalter 4">
            <a:extLst>
              <a:ext uri="{FF2B5EF4-FFF2-40B4-BE49-F238E27FC236}">
                <a16:creationId xmlns:a16="http://schemas.microsoft.com/office/drawing/2014/main" id="{CAAD107F-13C7-4A69-8DA9-E3BB5F5A0A27}"/>
              </a:ext>
            </a:extLst>
          </p:cNvPr>
          <p:cNvSpPr>
            <a:spLocks noGrp="1"/>
          </p:cNvSpPr>
          <p:nvPr>
            <p:ph type="dt" sz="half"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45FCA8-C4A8-4975-B6FB-FE92E7AAE9D5}" type="datetime1">
              <a:rPr kumimoji="0" lang="en-US" sz="1200" b="0" i="0" u="none" strike="noStrike" kern="1200" cap="none" spc="0" normalizeH="0" baseline="0" noProof="0" smtClean="0">
                <a:ln>
                  <a:noFill/>
                </a:ln>
                <a:solidFill>
                  <a:srgbClr val="023D6B"/>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5/23/2022</a:t>
            </a:fld>
            <a:endParaRPr kumimoji="0" lang="en-US" sz="1200" b="0" i="0" u="none" strike="noStrike" kern="1200" cap="none" spc="0" normalizeH="0" baseline="0" noProof="0">
              <a:ln>
                <a:noFill/>
              </a:ln>
              <a:solidFill>
                <a:srgbClr val="023D6B"/>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7AA73E77-77B2-406E-ACDA-4A6EC7247F09}"/>
              </a:ext>
            </a:extLst>
          </p:cNvPr>
          <p:cNvSpPr>
            <a:spLocks noGrp="1"/>
          </p:cNvSpPr>
          <p:nvPr>
            <p:ph type="sldNum"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3D6B"/>
                </a:solidFill>
                <a:effectLst/>
                <a:uLnTx/>
                <a:uFillTx/>
                <a:latin typeface="Arial"/>
                <a:ea typeface="+mn-ea"/>
                <a:cs typeface="+mn-cs"/>
              </a:rPr>
              <a:t>Page </a:t>
            </a:r>
            <a:fld id="{A52F4D17-1AD6-42D9-B93A-EB002C62F438}" type="slidenum">
              <a:rPr kumimoji="0" lang="en-US" sz="1200" b="0" i="0" u="none" strike="noStrike" kern="1200" cap="none" spc="0" normalizeH="0" baseline="0" noProof="0" smtClean="0">
                <a:ln>
                  <a:noFill/>
                </a:ln>
                <a:solidFill>
                  <a:srgbClr val="023D6B"/>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23D6B"/>
              </a:solidFill>
              <a:effectLst/>
              <a:uLnTx/>
              <a:uFillTx/>
              <a:latin typeface="Arial"/>
              <a:ea typeface="+mn-ea"/>
              <a:cs typeface="+mn-cs"/>
            </a:endParaRPr>
          </a:p>
        </p:txBody>
      </p:sp>
      <p:sp>
        <p:nvSpPr>
          <p:cNvPr id="9" name="Rechteck 8">
            <a:extLst>
              <a:ext uri="{FF2B5EF4-FFF2-40B4-BE49-F238E27FC236}">
                <a16:creationId xmlns:a16="http://schemas.microsoft.com/office/drawing/2014/main" id="{BFB278E1-5E21-4A4B-841A-0A1F3ECB5FA1}"/>
              </a:ext>
            </a:extLst>
          </p:cNvPr>
          <p:cNvSpPr/>
          <p:nvPr/>
        </p:nvSpPr>
        <p:spPr>
          <a:xfrm>
            <a:off x="346063" y="2817467"/>
            <a:ext cx="3441838" cy="2065434"/>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de-DE" sz="2400" b="0" i="0" u="none" strike="noStrike" kern="1200" cap="none" spc="0" normalizeH="0" baseline="0" noProof="0" dirty="0" err="1">
              <a:ln>
                <a:noFill/>
              </a:ln>
              <a:solidFill>
                <a:prstClr val="white"/>
              </a:solidFill>
              <a:effectLst/>
              <a:uLnTx/>
              <a:uFillTx/>
              <a:latin typeface="Arial"/>
              <a:ea typeface="+mn-ea"/>
              <a:cs typeface="+mn-cs"/>
            </a:endParaRPr>
          </a:p>
        </p:txBody>
      </p:sp>
      <p:pic>
        <p:nvPicPr>
          <p:cNvPr id="10" name="Grafik 9">
            <a:extLst>
              <a:ext uri="{FF2B5EF4-FFF2-40B4-BE49-F238E27FC236}">
                <a16:creationId xmlns:a16="http://schemas.microsoft.com/office/drawing/2014/main" id="{54EAFCDB-81A7-45A9-ABAF-30AB5521C05C}"/>
              </a:ext>
            </a:extLst>
          </p:cNvPr>
          <p:cNvPicPr>
            <a:picLocks noChangeAspect="1"/>
          </p:cNvPicPr>
          <p:nvPr/>
        </p:nvPicPr>
        <p:blipFill>
          <a:blip r:embed="rId4"/>
          <a:stretch>
            <a:fillRect/>
          </a:stretch>
        </p:blipFill>
        <p:spPr>
          <a:xfrm>
            <a:off x="365900" y="2899366"/>
            <a:ext cx="3428238" cy="1967560"/>
          </a:xfrm>
          <a:prstGeom prst="rect">
            <a:avLst/>
          </a:prstGeom>
        </p:spPr>
      </p:pic>
      <p:sp>
        <p:nvSpPr>
          <p:cNvPr id="25" name="Pfeil nach rechts 30">
            <a:extLst>
              <a:ext uri="{FF2B5EF4-FFF2-40B4-BE49-F238E27FC236}">
                <a16:creationId xmlns:a16="http://schemas.microsoft.com/office/drawing/2014/main" id="{B00E642C-78BF-485F-834D-BF7C28A4F619}"/>
              </a:ext>
            </a:extLst>
          </p:cNvPr>
          <p:cNvSpPr/>
          <p:nvPr/>
        </p:nvSpPr>
        <p:spPr>
          <a:xfrm rot="5400000">
            <a:off x="860037" y="2441450"/>
            <a:ext cx="576400" cy="491737"/>
          </a:xfrm>
          <a:prstGeom prst="rightArrow">
            <a:avLst/>
          </a:prstGeom>
          <a:solidFill>
            <a:srgbClr val="8CB423">
              <a:lumMod val="40000"/>
              <a:lumOff val="60000"/>
            </a:srgbClr>
          </a:solidFill>
          <a:ln w="25400" cap="flat" cmpd="sng" algn="ctr">
            <a:solidFill>
              <a:srgbClr val="005AA0">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a:endParaRPr>
          </a:p>
        </p:txBody>
      </p:sp>
      <p:sp>
        <p:nvSpPr>
          <p:cNvPr id="15" name="Datumsplatzhalter 4">
            <a:extLst>
              <a:ext uri="{FF2B5EF4-FFF2-40B4-BE49-F238E27FC236}">
                <a16:creationId xmlns:a16="http://schemas.microsoft.com/office/drawing/2014/main" id="{8FD01A1F-CC47-441D-906B-05C14E1A61FB}"/>
              </a:ext>
            </a:extLst>
          </p:cNvPr>
          <p:cNvSpPr txBox="1">
            <a:spLocks/>
          </p:cNvSpPr>
          <p:nvPr/>
        </p:nvSpPr>
        <p:spPr>
          <a:xfrm>
            <a:off x="359663" y="6525933"/>
            <a:ext cx="2198068"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©Authors. All rights reserved.</a:t>
            </a:r>
            <a:endParaRPr lang="en-US" dirty="0"/>
          </a:p>
        </p:txBody>
      </p:sp>
      <p:pic>
        <p:nvPicPr>
          <p:cNvPr id="26" name="Grafik 25">
            <a:extLst>
              <a:ext uri="{FF2B5EF4-FFF2-40B4-BE49-F238E27FC236}">
                <a16:creationId xmlns:a16="http://schemas.microsoft.com/office/drawing/2014/main" id="{8427F878-8245-4356-947E-E6F1E37A3FF6}"/>
              </a:ext>
            </a:extLst>
          </p:cNvPr>
          <p:cNvPicPr>
            <a:picLocks noChangeAspect="1"/>
          </p:cNvPicPr>
          <p:nvPr/>
        </p:nvPicPr>
        <p:blipFill>
          <a:blip r:embed="rId5"/>
          <a:stretch>
            <a:fillRect/>
          </a:stretch>
        </p:blipFill>
        <p:spPr>
          <a:xfrm>
            <a:off x="6310390" y="217544"/>
            <a:ext cx="2782635" cy="2245636"/>
          </a:xfrm>
          <a:prstGeom prst="rect">
            <a:avLst/>
          </a:prstGeom>
        </p:spPr>
      </p:pic>
      <p:sp>
        <p:nvSpPr>
          <p:cNvPr id="12" name="Rechteck 11">
            <a:extLst>
              <a:ext uri="{FF2B5EF4-FFF2-40B4-BE49-F238E27FC236}">
                <a16:creationId xmlns:a16="http://schemas.microsoft.com/office/drawing/2014/main" id="{4B5FCD2E-10DC-4052-A6D3-C924D609C70F}"/>
              </a:ext>
            </a:extLst>
          </p:cNvPr>
          <p:cNvSpPr/>
          <p:nvPr/>
        </p:nvSpPr>
        <p:spPr>
          <a:xfrm>
            <a:off x="3361951" y="1818332"/>
            <a:ext cx="4076281" cy="898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de-DE" sz="24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27" name="Rechteck 26">
            <a:extLst>
              <a:ext uri="{FF2B5EF4-FFF2-40B4-BE49-F238E27FC236}">
                <a16:creationId xmlns:a16="http://schemas.microsoft.com/office/drawing/2014/main" id="{EDCDA63C-1EB7-4258-86DF-066A20FCDFCE}"/>
              </a:ext>
            </a:extLst>
          </p:cNvPr>
          <p:cNvSpPr/>
          <p:nvPr/>
        </p:nvSpPr>
        <p:spPr>
          <a:xfrm>
            <a:off x="6864981" y="237715"/>
            <a:ext cx="2229335" cy="2677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de-DE" sz="2400" b="0" i="0" u="none" strike="noStrike" kern="1200" cap="none" spc="0" normalizeH="0" baseline="0" noProof="0" dirty="0" err="1">
              <a:ln>
                <a:noFill/>
              </a:ln>
              <a:solidFill>
                <a:prstClr val="white"/>
              </a:solidFill>
              <a:effectLst/>
              <a:uLnTx/>
              <a:uFillTx/>
              <a:latin typeface="Arial"/>
              <a:ea typeface="+mn-ea"/>
              <a:cs typeface="+mn-cs"/>
            </a:endParaRPr>
          </a:p>
        </p:txBody>
      </p:sp>
      <p:pic>
        <p:nvPicPr>
          <p:cNvPr id="8" name="Grafik 7">
            <a:extLst>
              <a:ext uri="{FF2B5EF4-FFF2-40B4-BE49-F238E27FC236}">
                <a16:creationId xmlns:a16="http://schemas.microsoft.com/office/drawing/2014/main" id="{CD602F5C-3342-4570-8CD3-09D31F1FC48C}"/>
              </a:ext>
            </a:extLst>
          </p:cNvPr>
          <p:cNvPicPr>
            <a:picLocks noChangeAspect="1"/>
          </p:cNvPicPr>
          <p:nvPr/>
        </p:nvPicPr>
        <p:blipFill>
          <a:blip r:embed="rId6"/>
          <a:stretch>
            <a:fillRect/>
          </a:stretch>
        </p:blipFill>
        <p:spPr>
          <a:xfrm>
            <a:off x="1879309" y="1597292"/>
            <a:ext cx="6144108" cy="1400314"/>
          </a:xfrm>
          <a:prstGeom prst="rect">
            <a:avLst/>
          </a:prstGeom>
        </p:spPr>
      </p:pic>
      <mc:AlternateContent xmlns:mc="http://schemas.openxmlformats.org/markup-compatibility/2006" xmlns:a14="http://schemas.microsoft.com/office/drawing/2010/main">
        <mc:Choice Requires="a14">
          <p:sp>
            <p:nvSpPr>
              <p:cNvPr id="17" name="Rechteck 16">
                <a:extLst>
                  <a:ext uri="{FF2B5EF4-FFF2-40B4-BE49-F238E27FC236}">
                    <a16:creationId xmlns:a16="http://schemas.microsoft.com/office/drawing/2014/main" id="{4859FDEB-FE60-4C40-A5D8-E4070D5EDC24}"/>
                  </a:ext>
                </a:extLst>
              </p:cNvPr>
              <p:cNvSpPr/>
              <p:nvPr/>
            </p:nvSpPr>
            <p:spPr>
              <a:xfrm>
                <a:off x="3381532" y="1353960"/>
                <a:ext cx="3428238" cy="1406135"/>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n-ea"/>
                    <a:cs typeface="Arial"/>
                  </a:rPr>
                  <a:t>Artificial observation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ea typeface="+mn-ea"/>
                    <a:cs typeface="Arial"/>
                  </a:rPr>
                  <a:t>  1km grid conc. of </a:t>
                </a: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𝑂</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oMath>
                </a14:m>
                <a:r>
                  <a:rPr kumimoji="0" lang="en-US" sz="2000" b="0" i="0" u="none" strike="noStrike" kern="1200" cap="none" spc="0" normalizeH="0" baseline="0" noProof="0" dirty="0">
                    <a:ln>
                      <a:noFill/>
                    </a:ln>
                    <a:solidFill>
                      <a:prstClr val="black"/>
                    </a:solidFill>
                    <a:effectLst/>
                    <a:uLnTx/>
                    <a:uFillTx/>
                    <a:latin typeface="Arial"/>
                    <a:ea typeface="+mn-ea"/>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𝑁𝑂</m:t>
                    </m:r>
                  </m:oMath>
                </a14:m>
                <a:r>
                  <a:rPr kumimoji="0" lang="en-US" sz="2000" b="0" i="0" u="none" strike="noStrike" kern="1200" cap="none" spc="0" normalizeH="0" baseline="0" noProof="0" dirty="0">
                    <a:ln>
                      <a:noFill/>
                    </a:ln>
                    <a:solidFill>
                      <a:prstClr val="black"/>
                    </a:solidFill>
                    <a:effectLst/>
                    <a:uLnTx/>
                    <a:uFillTx/>
                    <a:latin typeface="Arial"/>
                    <a:ea typeface="+mn-ea"/>
                    <a:cs typeface="+mn-cs"/>
                  </a:rPr>
                  <a:t>, </a:t>
                </a: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𝑁𝑂</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Arial"/>
                    <a:ea typeface="+mn-ea"/>
                    <a:cs typeface="+mn-cs"/>
                  </a:rPr>
                  <a:t>, </a:t>
                </a:r>
                <a14:m>
                  <m:oMath xmlns:m="http://schemas.openxmlformats.org/officeDocument/2006/math">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C</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𝑂</m:t>
                    </m:r>
                  </m:oMath>
                </a14:m>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 windspeed and direction</a:t>
                </a:r>
              </a:p>
            </p:txBody>
          </p:sp>
        </mc:Choice>
        <mc:Fallback xmlns="">
          <p:sp>
            <p:nvSpPr>
              <p:cNvPr id="17" name="Rechteck 16">
                <a:extLst>
                  <a:ext uri="{FF2B5EF4-FFF2-40B4-BE49-F238E27FC236}">
                    <a16:creationId xmlns:a16="http://schemas.microsoft.com/office/drawing/2014/main" id="{4859FDEB-FE60-4C40-A5D8-E4070D5EDC24}"/>
                  </a:ext>
                </a:extLst>
              </p:cNvPr>
              <p:cNvSpPr>
                <a:spLocks noRot="1" noChangeAspect="1" noMove="1" noResize="1" noEditPoints="1" noAdjustHandles="1" noChangeArrowheads="1" noChangeShapeType="1" noTextEdit="1"/>
              </p:cNvSpPr>
              <p:nvPr/>
            </p:nvSpPr>
            <p:spPr>
              <a:xfrm>
                <a:off x="3381532" y="1353960"/>
                <a:ext cx="3428238" cy="1406135"/>
              </a:xfrm>
              <a:prstGeom prst="rect">
                <a:avLst/>
              </a:prstGeom>
              <a:blipFill>
                <a:blip r:embed="rId7"/>
                <a:stretch>
                  <a:fillRect b="-3390"/>
                </a:stretch>
              </a:blipFill>
              <a:ln w="28575">
                <a:solidFill>
                  <a:schemeClr val="tx1"/>
                </a:solidFill>
              </a:ln>
            </p:spPr>
            <p:txBody>
              <a:bodyPr/>
              <a:lstStyle/>
              <a:p>
                <a:r>
                  <a:rPr lang="de-DE">
                    <a:noFill/>
                  </a:rPr>
                  <a:t> </a:t>
                </a:r>
              </a:p>
            </p:txBody>
          </p:sp>
        </mc:Fallback>
      </mc:AlternateContent>
      <p:pic>
        <p:nvPicPr>
          <p:cNvPr id="14" name="Grafik 13">
            <a:extLst>
              <a:ext uri="{FF2B5EF4-FFF2-40B4-BE49-F238E27FC236}">
                <a16:creationId xmlns:a16="http://schemas.microsoft.com/office/drawing/2014/main" id="{4F1C8A42-9D32-48B5-911A-81D6C549C030}"/>
              </a:ext>
            </a:extLst>
          </p:cNvPr>
          <p:cNvPicPr>
            <a:picLocks noChangeAspect="1"/>
          </p:cNvPicPr>
          <p:nvPr/>
        </p:nvPicPr>
        <p:blipFill>
          <a:blip r:embed="rId8"/>
          <a:stretch>
            <a:fillRect/>
          </a:stretch>
        </p:blipFill>
        <p:spPr>
          <a:xfrm>
            <a:off x="8270062" y="51721"/>
            <a:ext cx="825545" cy="825545"/>
          </a:xfrm>
          <a:prstGeom prst="rect">
            <a:avLst/>
          </a:prstGeom>
        </p:spPr>
      </p:pic>
    </p:spTree>
    <p:extLst>
      <p:ext uri="{BB962C8B-B14F-4D97-AF65-F5344CB8AC3E}">
        <p14:creationId xmlns:p14="http://schemas.microsoft.com/office/powerpoint/2010/main" val="298842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12" grpId="0" animBg="1"/>
      <p:bldP spid="27"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344C8-7C4C-4333-B91E-647A753860F9}"/>
              </a:ext>
            </a:extLst>
          </p:cNvPr>
          <p:cNvSpPr>
            <a:spLocks noGrp="1"/>
          </p:cNvSpPr>
          <p:nvPr>
            <p:ph type="title"/>
          </p:nvPr>
        </p:nvSpPr>
        <p:spPr>
          <a:xfrm>
            <a:off x="359663" y="322022"/>
            <a:ext cx="8425562" cy="586698"/>
          </a:xfrm>
        </p:spPr>
        <p:txBody>
          <a:bodyPr/>
          <a:lstStyle/>
          <a:p>
            <a:r>
              <a:rPr lang="en-US" dirty="0"/>
              <a:t>Averaged error measures</a:t>
            </a:r>
          </a:p>
        </p:txBody>
      </p:sp>
      <p:sp>
        <p:nvSpPr>
          <p:cNvPr id="6" name="Foliennummernplatzhalter 5">
            <a:extLst>
              <a:ext uri="{FF2B5EF4-FFF2-40B4-BE49-F238E27FC236}">
                <a16:creationId xmlns:a16="http://schemas.microsoft.com/office/drawing/2014/main" id="{B2C60334-51E5-456D-AF10-1C7DB17147A8}"/>
              </a:ext>
            </a:extLst>
          </p:cNvPr>
          <p:cNvSpPr>
            <a:spLocks noGrp="1"/>
          </p:cNvSpPr>
          <p:nvPr>
            <p:ph type="sldNum" sz="quarter" idx="14"/>
          </p:nvPr>
        </p:nvSpPr>
        <p:spPr>
          <a:xfrm>
            <a:off x="4068728" y="6314869"/>
            <a:ext cx="1006544" cy="221109"/>
          </a:xfrm>
        </p:spPr>
        <p:txBody>
          <a:bodyPr/>
          <a:lstStyle/>
          <a:p>
            <a:pPr algn="ctr"/>
            <a:r>
              <a:rPr lang="en-US" dirty="0"/>
              <a:t>Page </a:t>
            </a:r>
            <a:fld id="{A52F4D17-1AD6-42D9-B93A-EB002C62F438}" type="slidenum">
              <a:rPr lang="en-US" smtClean="0"/>
              <a:pPr algn="ctr"/>
              <a:t>3</a:t>
            </a:fld>
            <a:endParaRPr lang="en-US" noProof="0" dirty="0"/>
          </a:p>
        </p:txBody>
      </p:sp>
      <p:pic>
        <p:nvPicPr>
          <p:cNvPr id="7" name="Grafik 6">
            <a:extLst>
              <a:ext uri="{FF2B5EF4-FFF2-40B4-BE49-F238E27FC236}">
                <a16:creationId xmlns:a16="http://schemas.microsoft.com/office/drawing/2014/main" id="{61FDC10F-D240-47BA-B3A8-136972CD330E}"/>
              </a:ext>
            </a:extLst>
          </p:cNvPr>
          <p:cNvPicPr>
            <a:picLocks noChangeAspect="1"/>
          </p:cNvPicPr>
          <p:nvPr/>
        </p:nvPicPr>
        <p:blipFill>
          <a:blip r:embed="rId3"/>
          <a:stretch>
            <a:fillRect/>
          </a:stretch>
        </p:blipFill>
        <p:spPr>
          <a:xfrm>
            <a:off x="4482902" y="1124800"/>
            <a:ext cx="3870113" cy="2694612"/>
          </a:xfrm>
          <a:prstGeom prst="rect">
            <a:avLst/>
          </a:prstGeom>
        </p:spPr>
      </p:pic>
      <p:pic>
        <p:nvPicPr>
          <p:cNvPr id="12" name="Grafik 11">
            <a:extLst>
              <a:ext uri="{FF2B5EF4-FFF2-40B4-BE49-F238E27FC236}">
                <a16:creationId xmlns:a16="http://schemas.microsoft.com/office/drawing/2014/main" id="{92F4E820-C1F2-4CEA-9C9B-B863E90C1C09}"/>
              </a:ext>
            </a:extLst>
          </p:cNvPr>
          <p:cNvPicPr>
            <a:picLocks noChangeAspect="1"/>
          </p:cNvPicPr>
          <p:nvPr/>
        </p:nvPicPr>
        <p:blipFill>
          <a:blip r:embed="rId4"/>
          <a:stretch>
            <a:fillRect/>
          </a:stretch>
        </p:blipFill>
        <p:spPr>
          <a:xfrm>
            <a:off x="251520" y="1184899"/>
            <a:ext cx="3765671" cy="2595754"/>
          </a:xfrm>
          <a:prstGeom prst="rect">
            <a:avLst/>
          </a:prstGeom>
        </p:spPr>
      </p:pic>
      <p:pic>
        <p:nvPicPr>
          <p:cNvPr id="10" name="Grafik 9">
            <a:extLst>
              <a:ext uri="{FF2B5EF4-FFF2-40B4-BE49-F238E27FC236}">
                <a16:creationId xmlns:a16="http://schemas.microsoft.com/office/drawing/2014/main" id="{7CAD3995-DC03-4D6A-80CD-5BE7DB496468}"/>
              </a:ext>
            </a:extLst>
          </p:cNvPr>
          <p:cNvPicPr>
            <a:picLocks noChangeAspect="1"/>
          </p:cNvPicPr>
          <p:nvPr/>
        </p:nvPicPr>
        <p:blipFill>
          <a:blip r:embed="rId5"/>
          <a:stretch>
            <a:fillRect/>
          </a:stretch>
        </p:blipFill>
        <p:spPr>
          <a:xfrm>
            <a:off x="112530" y="3819412"/>
            <a:ext cx="3870113" cy="2535684"/>
          </a:xfrm>
          <a:prstGeom prst="rect">
            <a:avLst/>
          </a:prstGeom>
        </p:spPr>
      </p:pic>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85588EF6-82FF-42F0-AA1D-309636EF7863}"/>
                  </a:ext>
                </a:extLst>
              </p:cNvPr>
              <p:cNvSpPr txBox="1"/>
              <p:nvPr/>
            </p:nvSpPr>
            <p:spPr>
              <a:xfrm>
                <a:off x="5098112" y="4470000"/>
                <a:ext cx="2929523" cy="698717"/>
              </a:xfrm>
              <a:prstGeom prst="rect">
                <a:avLst/>
              </a:prstGeom>
              <a:solidFill>
                <a:schemeClr val="bg2"/>
              </a:solidFill>
              <a:ln>
                <a:solidFill>
                  <a:schemeClr val="tx1"/>
                </a:solidFill>
              </a:ln>
            </p:spPr>
            <p:txBody>
              <a:bodyPr wrap="square" rtlCol="0">
                <a:spAutoFit/>
              </a:bodyPr>
              <a:lstStyle/>
              <a:p>
                <a:pPr>
                  <a:lnSpc>
                    <a:spcPct val="95000"/>
                  </a:lnSpc>
                </a:pPr>
                <a14:m>
                  <m:oMathPara xmlns:m="http://schemas.openxmlformats.org/officeDocument/2006/math">
                    <m:oMathParaPr>
                      <m:jc m:val="centerGroup"/>
                    </m:oMathParaPr>
                    <m:oMath xmlns:m="http://schemas.openxmlformats.org/officeDocument/2006/math">
                      <m:sSup>
                        <m:sSupPr>
                          <m:ctrlPr>
                            <a:rPr lang="de-DE" i="1" smtClean="0">
                              <a:latin typeface="Cambria Math" panose="02040503050406030204" pitchFamily="18" charset="0"/>
                            </a:rPr>
                          </m:ctrlPr>
                        </m:sSupPr>
                        <m:e>
                          <m:r>
                            <a:rPr lang="de-DE" b="0" i="1" smtClean="0">
                              <a:latin typeface="Cambria Math" panose="02040503050406030204" pitchFamily="18" charset="0"/>
                            </a:rPr>
                            <m:t>𝑅</m:t>
                          </m:r>
                        </m:e>
                        <m:sup>
                          <m:r>
                            <a:rPr lang="de-DE" b="0" i="1" smtClean="0">
                              <a:latin typeface="Cambria Math" panose="02040503050406030204" pitchFamily="18" charset="0"/>
                            </a:rPr>
                            <m:t>2</m:t>
                          </m:r>
                        </m:sup>
                      </m:sSup>
                      <m:r>
                        <a:rPr lang="de-DE" b="0" i="1" smtClean="0">
                          <a:latin typeface="Cambria Math" panose="02040503050406030204" pitchFamily="18" charset="0"/>
                        </a:rPr>
                        <m:t>=1−</m:t>
                      </m:r>
                      <m:f>
                        <m:fPr>
                          <m:ctrlPr>
                            <a:rPr lang="de-DE" b="0" i="1" smtClean="0">
                              <a:latin typeface="Cambria Math" panose="02040503050406030204" pitchFamily="18" charset="0"/>
                            </a:rPr>
                          </m:ctrlPr>
                        </m:fPr>
                        <m:num>
                          <m:nary>
                            <m:naryPr>
                              <m:chr m:val="∑"/>
                              <m:limLoc m:val="subSup"/>
                              <m:ctrlPr>
                                <a:rPr lang="de-DE" b="0" i="1" smtClean="0">
                                  <a:latin typeface="Cambria Math" panose="02040503050406030204" pitchFamily="18" charset="0"/>
                                </a:rPr>
                              </m:ctrlPr>
                            </m:naryPr>
                            <m:sub>
                              <m:r>
                                <m:rPr>
                                  <m:brk m:alnAt="25"/>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𝑁</m:t>
                              </m:r>
                            </m:sup>
                            <m:e>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𝑋</m:t>
                                      </m:r>
                                    </m:e>
                                    <m:sub>
                                      <m:r>
                                        <a:rPr lang="de-DE" b="0" i="1" smtClean="0">
                                          <a:latin typeface="Cambria Math" panose="02040503050406030204" pitchFamily="18" charset="0"/>
                                        </a:rPr>
                                        <m:t>𝑖</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𝑋</m:t>
                                          </m:r>
                                        </m:e>
                                      </m:acc>
                                    </m:e>
                                    <m:sub>
                                      <m:r>
                                        <a:rPr lang="de-DE" b="0" i="1" smtClean="0">
                                          <a:latin typeface="Cambria Math" panose="02040503050406030204" pitchFamily="18" charset="0"/>
                                        </a:rPr>
                                        <m:t>𝑖</m:t>
                                      </m:r>
                                    </m:sub>
                                  </m:sSub>
                                  <m:r>
                                    <a:rPr lang="de-DE" b="0" i="1" smtClean="0">
                                      <a:latin typeface="Cambria Math" panose="02040503050406030204" pitchFamily="18" charset="0"/>
                                    </a:rPr>
                                    <m:t>)</m:t>
                                  </m:r>
                                </m:e>
                                <m:sup>
                                  <m:r>
                                    <a:rPr lang="de-DE" b="0" i="1" smtClean="0">
                                      <a:latin typeface="Cambria Math" panose="02040503050406030204" pitchFamily="18" charset="0"/>
                                    </a:rPr>
                                    <m:t>2</m:t>
                                  </m:r>
                                </m:sup>
                              </m:sSup>
                            </m:e>
                          </m:nary>
                        </m:num>
                        <m:den>
                          <m:nary>
                            <m:naryPr>
                              <m:chr m:val="∑"/>
                              <m:limLoc m:val="subSup"/>
                              <m:ctrlPr>
                                <a:rPr lang="de-DE" b="0" i="1" smtClean="0">
                                  <a:latin typeface="Cambria Math" panose="02040503050406030204" pitchFamily="18" charset="0"/>
                                </a:rPr>
                              </m:ctrlPr>
                            </m:naryPr>
                            <m:sub>
                              <m:r>
                                <m:rPr>
                                  <m:brk m:alnAt="25"/>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𝑁</m:t>
                              </m:r>
                            </m:sup>
                            <m:e>
                              <m:sSup>
                                <m:sSupPr>
                                  <m:ctrlPr>
                                    <a:rPr lang="de-DE" b="0" i="1" smtClean="0">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𝑋</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𝑋</m:t>
                                      </m:r>
                                    </m:e>
                                  </m:acc>
                                  <m:r>
                                    <a:rPr lang="de-DE" i="1">
                                      <a:latin typeface="Cambria Math" panose="02040503050406030204" pitchFamily="18" charset="0"/>
                                    </a:rPr>
                                    <m:t>)</m:t>
                                  </m:r>
                                </m:e>
                                <m:sup>
                                  <m:r>
                                    <a:rPr lang="de-DE" b="0" i="1" smtClean="0">
                                      <a:latin typeface="Cambria Math" panose="02040503050406030204" pitchFamily="18" charset="0"/>
                                    </a:rPr>
                                    <m:t>2</m:t>
                                  </m:r>
                                </m:sup>
                              </m:sSup>
                            </m:e>
                          </m:nary>
                        </m:den>
                      </m:f>
                    </m:oMath>
                  </m:oMathPara>
                </a14:m>
                <a:endParaRPr lang="de-DE" dirty="0" err="1"/>
              </a:p>
            </p:txBody>
          </p:sp>
        </mc:Choice>
        <mc:Fallback xmlns="">
          <p:sp>
            <p:nvSpPr>
              <p:cNvPr id="3" name="Textfeld 2">
                <a:extLst>
                  <a:ext uri="{FF2B5EF4-FFF2-40B4-BE49-F238E27FC236}">
                    <a16:creationId xmlns:a16="http://schemas.microsoft.com/office/drawing/2014/main" id="{85588EF6-82FF-42F0-AA1D-309636EF7863}"/>
                  </a:ext>
                </a:extLst>
              </p:cNvPr>
              <p:cNvSpPr txBox="1">
                <a:spLocks noRot="1" noChangeAspect="1" noMove="1" noResize="1" noEditPoints="1" noAdjustHandles="1" noChangeArrowheads="1" noChangeShapeType="1" noTextEdit="1"/>
              </p:cNvSpPr>
              <p:nvPr/>
            </p:nvSpPr>
            <p:spPr>
              <a:xfrm>
                <a:off x="5098112" y="4470000"/>
                <a:ext cx="2929523" cy="698717"/>
              </a:xfrm>
              <a:prstGeom prst="rect">
                <a:avLst/>
              </a:prstGeom>
              <a:blipFill>
                <a:blip r:embed="rId6"/>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21C6353E-EE65-4948-8A1C-E3BEE0EAE0A6}"/>
                  </a:ext>
                </a:extLst>
              </p:cNvPr>
              <p:cNvSpPr txBox="1"/>
              <p:nvPr/>
            </p:nvSpPr>
            <p:spPr>
              <a:xfrm>
                <a:off x="5107344" y="3720021"/>
                <a:ext cx="2929524" cy="630942"/>
              </a:xfrm>
              <a:prstGeom prst="rect">
                <a:avLst/>
              </a:prstGeom>
              <a:solidFill>
                <a:schemeClr val="bg2"/>
              </a:solidFill>
              <a:ln>
                <a:solidFill>
                  <a:schemeClr val="tx1"/>
                </a:solidFill>
              </a:ln>
            </p:spPr>
            <p:txBody>
              <a:bodyPr wrap="square" rtlCol="0">
                <a:spAutoFit/>
              </a:bodyPr>
              <a:lstStyle/>
              <a:p>
                <a:pPr>
                  <a:lnSpc>
                    <a:spcPct val="95000"/>
                  </a:lnSpc>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𝑀𝑆𝐸</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𝑁</m:t>
                          </m:r>
                        </m:den>
                      </m:f>
                      <m:nary>
                        <m:naryPr>
                          <m:chr m:val="∑"/>
                          <m:limLoc m:val="subSup"/>
                          <m:ctrlPr>
                            <a:rPr lang="de-DE" b="0" i="1" smtClean="0">
                              <a:latin typeface="Cambria Math" panose="02040503050406030204" pitchFamily="18" charset="0"/>
                            </a:rPr>
                          </m:ctrlPr>
                        </m:naryPr>
                        <m:sub>
                          <m:r>
                            <m:rPr>
                              <m:brk m:alnAt="25"/>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𝑁</m:t>
                          </m:r>
                        </m:sup>
                        <m:e>
                          <m:sSup>
                            <m:sSupPr>
                              <m:ctrlPr>
                                <a:rPr lang="de-DE" b="0" i="1" smtClean="0">
                                  <a:latin typeface="Cambria Math" panose="02040503050406030204" pitchFamily="18" charset="0"/>
                                </a:rPr>
                              </m:ctrlPr>
                            </m:sSupPr>
                            <m:e>
                              <m:d>
                                <m:dPr>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𝑋</m:t>
                                      </m:r>
                                    </m:e>
                                    <m:sub>
                                      <m:r>
                                        <a:rPr lang="de-DE" i="1">
                                          <a:latin typeface="Cambria Math" panose="02040503050406030204" pitchFamily="18" charset="0"/>
                                        </a:rPr>
                                        <m:t>𝑖</m:t>
                                      </m:r>
                                    </m:sub>
                                  </m:sSub>
                                  <m:r>
                                    <a:rPr lang="de-DE" i="1">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𝑋</m:t>
                                          </m:r>
                                        </m:e>
                                      </m:acc>
                                    </m:e>
                                    <m:sub>
                                      <m:r>
                                        <a:rPr lang="de-DE" i="1">
                                          <a:latin typeface="Cambria Math" panose="02040503050406030204" pitchFamily="18" charset="0"/>
                                        </a:rPr>
                                        <m:t>𝑖</m:t>
                                      </m:r>
                                    </m:sub>
                                  </m:sSub>
                                </m:e>
                              </m:d>
                            </m:e>
                            <m:sup>
                              <m:r>
                                <a:rPr lang="de-DE" b="0" i="1" smtClean="0">
                                  <a:latin typeface="Cambria Math" panose="02040503050406030204" pitchFamily="18" charset="0"/>
                                </a:rPr>
                                <m:t>2</m:t>
                              </m:r>
                            </m:sup>
                          </m:sSup>
                        </m:e>
                      </m:nary>
                    </m:oMath>
                  </m:oMathPara>
                </a14:m>
                <a:endParaRPr lang="de-DE" dirty="0" err="1"/>
              </a:p>
            </p:txBody>
          </p:sp>
        </mc:Choice>
        <mc:Fallback xmlns="">
          <p:sp>
            <p:nvSpPr>
              <p:cNvPr id="11" name="Textfeld 10">
                <a:extLst>
                  <a:ext uri="{FF2B5EF4-FFF2-40B4-BE49-F238E27FC236}">
                    <a16:creationId xmlns:a16="http://schemas.microsoft.com/office/drawing/2014/main" id="{21C6353E-EE65-4948-8A1C-E3BEE0EAE0A6}"/>
                  </a:ext>
                </a:extLst>
              </p:cNvPr>
              <p:cNvSpPr txBox="1">
                <a:spLocks noRot="1" noChangeAspect="1" noMove="1" noResize="1" noEditPoints="1" noAdjustHandles="1" noChangeArrowheads="1" noChangeShapeType="1" noTextEdit="1"/>
              </p:cNvSpPr>
              <p:nvPr/>
            </p:nvSpPr>
            <p:spPr>
              <a:xfrm>
                <a:off x="5107344" y="3720021"/>
                <a:ext cx="2929524" cy="630942"/>
              </a:xfrm>
              <a:prstGeom prst="rect">
                <a:avLst/>
              </a:prstGeom>
              <a:blipFill>
                <a:blip r:embed="rId7"/>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6DFBC8E2-A41C-4C37-97EB-4AF9626F30F0}"/>
                  </a:ext>
                </a:extLst>
              </p:cNvPr>
              <p:cNvSpPr txBox="1"/>
              <p:nvPr/>
            </p:nvSpPr>
            <p:spPr>
              <a:xfrm>
                <a:off x="5098112" y="5287755"/>
                <a:ext cx="2938755" cy="630942"/>
              </a:xfrm>
              <a:prstGeom prst="rect">
                <a:avLst/>
              </a:prstGeom>
              <a:solidFill>
                <a:schemeClr val="bg2"/>
              </a:solidFill>
              <a:ln>
                <a:solidFill>
                  <a:schemeClr val="tx1"/>
                </a:solidFill>
              </a:ln>
            </p:spPr>
            <p:txBody>
              <a:bodyPr wrap="square" rtlCol="0">
                <a:spAutoFit/>
              </a:bodyPr>
              <a:lstStyle/>
              <a:p>
                <a:pPr>
                  <a:lnSpc>
                    <a:spcPct val="95000"/>
                  </a:lnSpc>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𝑀</m:t>
                      </m:r>
                      <m:r>
                        <a:rPr lang="de-DE" b="0" i="1" smtClean="0">
                          <a:latin typeface="Cambria Math" panose="02040503050406030204" pitchFamily="18" charset="0"/>
                        </a:rPr>
                        <m:t>𝐴</m:t>
                      </m:r>
                      <m:r>
                        <a:rPr lang="de-DE" i="1">
                          <a:latin typeface="Cambria Math" panose="02040503050406030204" pitchFamily="18" charset="0"/>
                        </a:rPr>
                        <m:t>𝐸</m:t>
                      </m:r>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𝑁</m:t>
                          </m:r>
                        </m:den>
                      </m:f>
                      <m:nary>
                        <m:naryPr>
                          <m:chr m:val="∑"/>
                          <m:limLoc m:val="subSup"/>
                          <m:ctrlPr>
                            <a:rPr lang="de-DE" i="1" smtClean="0">
                              <a:latin typeface="Cambria Math" panose="02040503050406030204" pitchFamily="18" charset="0"/>
                            </a:rPr>
                          </m:ctrlPr>
                        </m:naryPr>
                        <m:sub>
                          <m:r>
                            <m:rPr>
                              <m:brk m:alnAt="25"/>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𝑁</m:t>
                          </m:r>
                        </m:sup>
                        <m:e>
                          <m:d>
                            <m:dPr>
                              <m:begChr m:val="|"/>
                              <m:endChr m:val="|"/>
                              <m:ctrlPr>
                                <a:rPr lang="de-DE"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𝑋</m:t>
                                  </m:r>
                                </m:e>
                                <m:sub>
                                  <m:r>
                                    <a:rPr lang="de-DE" i="1">
                                      <a:latin typeface="Cambria Math" panose="02040503050406030204" pitchFamily="18" charset="0"/>
                                    </a:rPr>
                                    <m:t>𝑖</m:t>
                                  </m:r>
                                </m:sub>
                              </m:sSub>
                              <m:r>
                                <a:rPr lang="de-DE" i="1">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𝑋</m:t>
                                      </m:r>
                                    </m:e>
                                  </m:acc>
                                </m:e>
                                <m:sub>
                                  <m:r>
                                    <a:rPr lang="de-DE" i="1">
                                      <a:latin typeface="Cambria Math" panose="02040503050406030204" pitchFamily="18" charset="0"/>
                                    </a:rPr>
                                    <m:t>𝑖</m:t>
                                  </m:r>
                                </m:sub>
                              </m:sSub>
                            </m:e>
                          </m:d>
                        </m:e>
                      </m:nary>
                    </m:oMath>
                  </m:oMathPara>
                </a14:m>
                <a:endParaRPr lang="de-DE" dirty="0" err="1"/>
              </a:p>
            </p:txBody>
          </p:sp>
        </mc:Choice>
        <mc:Fallback xmlns="">
          <p:sp>
            <p:nvSpPr>
              <p:cNvPr id="13" name="Textfeld 12">
                <a:extLst>
                  <a:ext uri="{FF2B5EF4-FFF2-40B4-BE49-F238E27FC236}">
                    <a16:creationId xmlns:a16="http://schemas.microsoft.com/office/drawing/2014/main" id="{6DFBC8E2-A41C-4C37-97EB-4AF9626F30F0}"/>
                  </a:ext>
                </a:extLst>
              </p:cNvPr>
              <p:cNvSpPr txBox="1">
                <a:spLocks noRot="1" noChangeAspect="1" noMove="1" noResize="1" noEditPoints="1" noAdjustHandles="1" noChangeArrowheads="1" noChangeShapeType="1" noTextEdit="1"/>
              </p:cNvSpPr>
              <p:nvPr/>
            </p:nvSpPr>
            <p:spPr>
              <a:xfrm>
                <a:off x="5098112" y="5287755"/>
                <a:ext cx="2938755" cy="630942"/>
              </a:xfrm>
              <a:prstGeom prst="rect">
                <a:avLst/>
              </a:prstGeom>
              <a:blipFill>
                <a:blip r:embed="rId8"/>
                <a:stretch>
                  <a:fillRect/>
                </a:stretch>
              </a:blipFill>
              <a:ln>
                <a:solidFill>
                  <a:schemeClr val="tx1"/>
                </a:solidFill>
              </a:ln>
            </p:spPr>
            <p:txBody>
              <a:bodyPr/>
              <a:lstStyle/>
              <a:p>
                <a:r>
                  <a:rPr lang="de-DE">
                    <a:noFill/>
                  </a:rPr>
                  <a:t> </a:t>
                </a:r>
              </a:p>
            </p:txBody>
          </p:sp>
        </mc:Fallback>
      </mc:AlternateContent>
      <p:sp>
        <p:nvSpPr>
          <p:cNvPr id="14" name="Datumsplatzhalter 4">
            <a:extLst>
              <a:ext uri="{FF2B5EF4-FFF2-40B4-BE49-F238E27FC236}">
                <a16:creationId xmlns:a16="http://schemas.microsoft.com/office/drawing/2014/main" id="{140F1790-8ED4-4A37-939E-6B679059A3B2}"/>
              </a:ext>
            </a:extLst>
          </p:cNvPr>
          <p:cNvSpPr>
            <a:spLocks noGrp="1"/>
          </p:cNvSpPr>
          <p:nvPr>
            <p:ph type="dt" sz="half" idx="13"/>
          </p:nvPr>
        </p:nvSpPr>
        <p:spPr>
          <a:xfrm>
            <a:off x="359663" y="6535978"/>
            <a:ext cx="2198068" cy="221109"/>
          </a:xfrm>
        </p:spPr>
        <p:txBody>
          <a:bodyPr/>
          <a:lstStyle/>
          <a:p>
            <a:r>
              <a:rPr lang="en-US" dirty="0"/>
              <a:t>©Authors. All rights reserved.</a:t>
            </a:r>
          </a:p>
        </p:txBody>
      </p:sp>
      <p:pic>
        <p:nvPicPr>
          <p:cNvPr id="8" name="Grafik 7">
            <a:extLst>
              <a:ext uri="{FF2B5EF4-FFF2-40B4-BE49-F238E27FC236}">
                <a16:creationId xmlns:a16="http://schemas.microsoft.com/office/drawing/2014/main" id="{AF7FCE72-B25A-4DCA-8E05-CB322E11845C}"/>
              </a:ext>
            </a:extLst>
          </p:cNvPr>
          <p:cNvPicPr>
            <a:picLocks noChangeAspect="1"/>
          </p:cNvPicPr>
          <p:nvPr/>
        </p:nvPicPr>
        <p:blipFill>
          <a:blip r:embed="rId9"/>
          <a:stretch>
            <a:fillRect/>
          </a:stretch>
        </p:blipFill>
        <p:spPr>
          <a:xfrm>
            <a:off x="8244408" y="62696"/>
            <a:ext cx="829128" cy="823031"/>
          </a:xfrm>
          <a:prstGeom prst="rect">
            <a:avLst/>
          </a:prstGeom>
        </p:spPr>
      </p:pic>
    </p:spTree>
    <p:extLst>
      <p:ext uri="{BB962C8B-B14F-4D97-AF65-F5344CB8AC3E}">
        <p14:creationId xmlns:p14="http://schemas.microsoft.com/office/powerpoint/2010/main" val="182117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09B48-FD71-4969-BD1E-00410C1EA8D6}"/>
              </a:ext>
            </a:extLst>
          </p:cNvPr>
          <p:cNvSpPr>
            <a:spLocks noGrp="1"/>
          </p:cNvSpPr>
          <p:nvPr>
            <p:ph type="title"/>
          </p:nvPr>
        </p:nvSpPr>
        <p:spPr>
          <a:xfrm>
            <a:off x="359663" y="322022"/>
            <a:ext cx="7200800" cy="1126758"/>
          </a:xfrm>
        </p:spPr>
        <p:txBody>
          <a:bodyPr/>
          <a:lstStyle/>
          <a:p>
            <a:r>
              <a:rPr lang="en-US" dirty="0"/>
              <a:t>Individual model error distribution</a:t>
            </a:r>
          </a:p>
        </p:txBody>
      </p:sp>
      <p:pic>
        <p:nvPicPr>
          <p:cNvPr id="8" name="Inhaltsplatzhalter 7">
            <a:extLst>
              <a:ext uri="{FF2B5EF4-FFF2-40B4-BE49-F238E27FC236}">
                <a16:creationId xmlns:a16="http://schemas.microsoft.com/office/drawing/2014/main" id="{645D6DBE-2D97-434D-BD41-3836E1F795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6661" y="2155409"/>
            <a:ext cx="10617323" cy="3539107"/>
          </a:xfrm>
        </p:spPr>
      </p:pic>
      <p:sp>
        <p:nvSpPr>
          <p:cNvPr id="6" name="Foliennummernplatzhalter 5">
            <a:extLst>
              <a:ext uri="{FF2B5EF4-FFF2-40B4-BE49-F238E27FC236}">
                <a16:creationId xmlns:a16="http://schemas.microsoft.com/office/drawing/2014/main" id="{3352BE8A-37A8-466C-B933-30767AA54BBC}"/>
              </a:ext>
            </a:extLst>
          </p:cNvPr>
          <p:cNvSpPr>
            <a:spLocks noGrp="1"/>
          </p:cNvSpPr>
          <p:nvPr>
            <p:ph type="sldNum" sz="quarter" idx="14"/>
          </p:nvPr>
        </p:nvSpPr>
        <p:spPr>
          <a:xfrm>
            <a:off x="4068728" y="6314869"/>
            <a:ext cx="1006544" cy="221109"/>
          </a:xfrm>
        </p:spPr>
        <p:txBody>
          <a:bodyPr/>
          <a:lstStyle/>
          <a:p>
            <a:pPr algn="ctr"/>
            <a:r>
              <a:rPr lang="en-US" dirty="0"/>
              <a:t>Page </a:t>
            </a:r>
            <a:fld id="{A52F4D17-1AD6-42D9-B93A-EB002C62F438}" type="slidenum">
              <a:rPr lang="en-US" smtClean="0"/>
              <a:pPr algn="ctr"/>
              <a:t>4</a:t>
            </a:fld>
            <a:endParaRPr lang="en-US" noProof="0" dirty="0"/>
          </a:p>
        </p:txBody>
      </p:sp>
      <p:sp>
        <p:nvSpPr>
          <p:cNvPr id="3" name="Rechteck 2">
            <a:extLst>
              <a:ext uri="{FF2B5EF4-FFF2-40B4-BE49-F238E27FC236}">
                <a16:creationId xmlns:a16="http://schemas.microsoft.com/office/drawing/2014/main" id="{0B34C70A-3FCD-4B00-98AE-7D09A3F7B656}"/>
              </a:ext>
            </a:extLst>
          </p:cNvPr>
          <p:cNvSpPr/>
          <p:nvPr/>
        </p:nvSpPr>
        <p:spPr>
          <a:xfrm>
            <a:off x="1336091" y="2125218"/>
            <a:ext cx="7200800" cy="43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mc:AlternateContent xmlns:mc="http://schemas.openxmlformats.org/markup-compatibility/2006" xmlns:a14="http://schemas.microsoft.com/office/drawing/2010/main">
        <mc:Choice Requires="a14">
          <p:sp>
            <p:nvSpPr>
              <p:cNvPr id="9" name="Rechteck 8">
                <a:extLst>
                  <a:ext uri="{FF2B5EF4-FFF2-40B4-BE49-F238E27FC236}">
                    <a16:creationId xmlns:a16="http://schemas.microsoft.com/office/drawing/2014/main" id="{8E4ED0AD-3002-4A07-B23E-1397AC227B99}"/>
                  </a:ext>
                </a:extLst>
              </p:cNvPr>
              <p:cNvSpPr/>
              <p:nvPr/>
            </p:nvSpPr>
            <p:spPr>
              <a:xfrm>
                <a:off x="3095836" y="1448780"/>
                <a:ext cx="2952328" cy="1016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2400" b="1" dirty="0">
                    <a:solidFill>
                      <a:schemeClr val="tx1"/>
                    </a:solidFill>
                  </a:rPr>
                  <a:t>Scatter plot - </a:t>
                </a:r>
                <a14:m>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𝑵𝑶</m:t>
                        </m:r>
                      </m:e>
                      <m:sub>
                        <m:r>
                          <a:rPr lang="en-US" sz="2400" b="1" i="1" smtClean="0">
                            <a:solidFill>
                              <a:schemeClr val="tx1"/>
                            </a:solidFill>
                            <a:latin typeface="Cambria Math" panose="02040503050406030204" pitchFamily="18" charset="0"/>
                          </a:rPr>
                          <m:t>𝟐</m:t>
                        </m:r>
                      </m:sub>
                    </m:sSub>
                  </m:oMath>
                </a14:m>
                <a:endParaRPr lang="en-US" sz="2400" b="1" dirty="0">
                  <a:solidFill>
                    <a:schemeClr val="tx1"/>
                  </a:solidFill>
                </a:endParaRPr>
              </a:p>
            </p:txBody>
          </p:sp>
        </mc:Choice>
        <mc:Fallback xmlns="">
          <p:sp>
            <p:nvSpPr>
              <p:cNvPr id="9" name="Rechteck 8">
                <a:extLst>
                  <a:ext uri="{FF2B5EF4-FFF2-40B4-BE49-F238E27FC236}">
                    <a16:creationId xmlns:a16="http://schemas.microsoft.com/office/drawing/2014/main" id="{8E4ED0AD-3002-4A07-B23E-1397AC227B99}"/>
                  </a:ext>
                </a:extLst>
              </p:cNvPr>
              <p:cNvSpPr>
                <a:spLocks noRot="1" noChangeAspect="1" noMove="1" noResize="1" noEditPoints="1" noAdjustHandles="1" noChangeArrowheads="1" noChangeShapeType="1" noTextEdit="1"/>
              </p:cNvSpPr>
              <p:nvPr/>
            </p:nvSpPr>
            <p:spPr>
              <a:xfrm>
                <a:off x="3095836" y="1448780"/>
                <a:ext cx="2952328" cy="1016496"/>
              </a:xfrm>
              <a:prstGeom prst="rect">
                <a:avLst/>
              </a:prstGeom>
              <a:blipFill>
                <a:blip r:embed="rId4"/>
                <a:stretch>
                  <a:fillRect/>
                </a:stretch>
              </a:blipFill>
              <a:ln>
                <a:solidFill>
                  <a:schemeClr val="bg1"/>
                </a:solidFill>
              </a:ln>
            </p:spPr>
            <p:txBody>
              <a:bodyPr/>
              <a:lstStyle/>
              <a:p>
                <a:r>
                  <a:rPr lang="de-DE">
                    <a:noFill/>
                  </a:rPr>
                  <a:t> </a:t>
                </a:r>
              </a:p>
            </p:txBody>
          </p:sp>
        </mc:Fallback>
      </mc:AlternateContent>
      <p:sp>
        <p:nvSpPr>
          <p:cNvPr id="10" name="Rechteck 9">
            <a:extLst>
              <a:ext uri="{FF2B5EF4-FFF2-40B4-BE49-F238E27FC236}">
                <a16:creationId xmlns:a16="http://schemas.microsoft.com/office/drawing/2014/main" id="{CEC3407D-AF3C-4CD7-8693-427B7B2CD5AE}"/>
              </a:ext>
            </a:extLst>
          </p:cNvPr>
          <p:cNvSpPr/>
          <p:nvPr/>
        </p:nvSpPr>
        <p:spPr>
          <a:xfrm>
            <a:off x="651645" y="2161135"/>
            <a:ext cx="2290511" cy="389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dirty="0">
                <a:solidFill>
                  <a:schemeClr val="tx1"/>
                </a:solidFill>
              </a:rPr>
              <a:t>Training subset</a:t>
            </a:r>
          </a:p>
        </p:txBody>
      </p:sp>
      <p:sp>
        <p:nvSpPr>
          <p:cNvPr id="11" name="Rechteck 10">
            <a:extLst>
              <a:ext uri="{FF2B5EF4-FFF2-40B4-BE49-F238E27FC236}">
                <a16:creationId xmlns:a16="http://schemas.microsoft.com/office/drawing/2014/main" id="{C8C2BDD8-3E37-46DE-B73E-B777D46D63CC}"/>
              </a:ext>
            </a:extLst>
          </p:cNvPr>
          <p:cNvSpPr/>
          <p:nvPr/>
        </p:nvSpPr>
        <p:spPr>
          <a:xfrm>
            <a:off x="3584255" y="2161135"/>
            <a:ext cx="2290511" cy="389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dirty="0">
                <a:solidFill>
                  <a:schemeClr val="tx1"/>
                </a:solidFill>
              </a:rPr>
              <a:t>Validation subset</a:t>
            </a:r>
          </a:p>
        </p:txBody>
      </p:sp>
      <p:sp>
        <p:nvSpPr>
          <p:cNvPr id="12" name="Rechteck 11">
            <a:extLst>
              <a:ext uri="{FF2B5EF4-FFF2-40B4-BE49-F238E27FC236}">
                <a16:creationId xmlns:a16="http://schemas.microsoft.com/office/drawing/2014/main" id="{54A8A5B6-5B57-44AC-A1CC-349C86E9824E}"/>
              </a:ext>
            </a:extLst>
          </p:cNvPr>
          <p:cNvSpPr/>
          <p:nvPr/>
        </p:nvSpPr>
        <p:spPr>
          <a:xfrm>
            <a:off x="6516865" y="2174672"/>
            <a:ext cx="2290511" cy="389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dirty="0">
                <a:solidFill>
                  <a:schemeClr val="tx1"/>
                </a:solidFill>
              </a:rPr>
              <a:t>Test subset</a:t>
            </a:r>
          </a:p>
        </p:txBody>
      </p:sp>
      <p:sp>
        <p:nvSpPr>
          <p:cNvPr id="13" name="Datumsplatzhalter 4">
            <a:extLst>
              <a:ext uri="{FF2B5EF4-FFF2-40B4-BE49-F238E27FC236}">
                <a16:creationId xmlns:a16="http://schemas.microsoft.com/office/drawing/2014/main" id="{52D49F83-4331-4F0F-BF40-E9ED2CF471CE}"/>
              </a:ext>
            </a:extLst>
          </p:cNvPr>
          <p:cNvSpPr>
            <a:spLocks noGrp="1"/>
          </p:cNvSpPr>
          <p:nvPr>
            <p:ph type="dt" sz="half" idx="13"/>
          </p:nvPr>
        </p:nvSpPr>
        <p:spPr>
          <a:xfrm>
            <a:off x="359663" y="6535978"/>
            <a:ext cx="2198068" cy="221109"/>
          </a:xfrm>
        </p:spPr>
        <p:txBody>
          <a:bodyPr/>
          <a:lstStyle/>
          <a:p>
            <a:r>
              <a:rPr lang="en-US" dirty="0"/>
              <a:t>©Authors. All rights reserved.</a:t>
            </a:r>
          </a:p>
        </p:txBody>
      </p:sp>
      <p:pic>
        <p:nvPicPr>
          <p:cNvPr id="14" name="Grafik 13">
            <a:extLst>
              <a:ext uri="{FF2B5EF4-FFF2-40B4-BE49-F238E27FC236}">
                <a16:creationId xmlns:a16="http://schemas.microsoft.com/office/drawing/2014/main" id="{E20A1CCD-4528-4243-926B-D88AA8EEADA9}"/>
              </a:ext>
            </a:extLst>
          </p:cNvPr>
          <p:cNvPicPr>
            <a:picLocks noChangeAspect="1"/>
          </p:cNvPicPr>
          <p:nvPr/>
        </p:nvPicPr>
        <p:blipFill>
          <a:blip r:embed="rId5"/>
          <a:stretch>
            <a:fillRect/>
          </a:stretch>
        </p:blipFill>
        <p:spPr>
          <a:xfrm>
            <a:off x="8248771" y="62370"/>
            <a:ext cx="829128" cy="823031"/>
          </a:xfrm>
          <a:prstGeom prst="rect">
            <a:avLst/>
          </a:prstGeom>
        </p:spPr>
      </p:pic>
      <p:sp>
        <p:nvSpPr>
          <p:cNvPr id="15" name="Rechteck 14">
            <a:extLst>
              <a:ext uri="{FF2B5EF4-FFF2-40B4-BE49-F238E27FC236}">
                <a16:creationId xmlns:a16="http://schemas.microsoft.com/office/drawing/2014/main" id="{DDFF0906-E054-492A-A37D-45ACDA5B6F17}"/>
              </a:ext>
            </a:extLst>
          </p:cNvPr>
          <p:cNvSpPr/>
          <p:nvPr/>
        </p:nvSpPr>
        <p:spPr>
          <a:xfrm>
            <a:off x="697866" y="5447654"/>
            <a:ext cx="2198068" cy="246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dirty="0">
                <a:solidFill>
                  <a:schemeClr val="tx1"/>
                </a:solidFill>
              </a:rPr>
              <a:t>Targeted concentration [ppb]</a:t>
            </a:r>
          </a:p>
        </p:txBody>
      </p:sp>
      <p:sp>
        <p:nvSpPr>
          <p:cNvPr id="16" name="Rechteck 15">
            <a:extLst>
              <a:ext uri="{FF2B5EF4-FFF2-40B4-BE49-F238E27FC236}">
                <a16:creationId xmlns:a16="http://schemas.microsoft.com/office/drawing/2014/main" id="{00719547-B24E-48C6-92EA-550F5093472F}"/>
              </a:ext>
            </a:extLst>
          </p:cNvPr>
          <p:cNvSpPr/>
          <p:nvPr/>
        </p:nvSpPr>
        <p:spPr>
          <a:xfrm>
            <a:off x="6461429" y="5487651"/>
            <a:ext cx="2198068" cy="246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dirty="0">
                <a:solidFill>
                  <a:schemeClr val="tx1"/>
                </a:solidFill>
              </a:rPr>
              <a:t>Targeted concentration [ppb]</a:t>
            </a:r>
          </a:p>
        </p:txBody>
      </p:sp>
      <p:sp>
        <p:nvSpPr>
          <p:cNvPr id="17" name="Rechteck 16">
            <a:extLst>
              <a:ext uri="{FF2B5EF4-FFF2-40B4-BE49-F238E27FC236}">
                <a16:creationId xmlns:a16="http://schemas.microsoft.com/office/drawing/2014/main" id="{6C28238C-5280-49D8-B4CD-BA5CABE5542A}"/>
              </a:ext>
            </a:extLst>
          </p:cNvPr>
          <p:cNvSpPr/>
          <p:nvPr/>
        </p:nvSpPr>
        <p:spPr>
          <a:xfrm>
            <a:off x="3630476" y="5487651"/>
            <a:ext cx="2198068" cy="246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dirty="0">
                <a:solidFill>
                  <a:schemeClr val="tx1"/>
                </a:solidFill>
              </a:rPr>
              <a:t>Targeted concentration [ppb]</a:t>
            </a:r>
          </a:p>
        </p:txBody>
      </p:sp>
      <p:sp>
        <p:nvSpPr>
          <p:cNvPr id="19" name="Rechteck 18">
            <a:extLst>
              <a:ext uri="{FF2B5EF4-FFF2-40B4-BE49-F238E27FC236}">
                <a16:creationId xmlns:a16="http://schemas.microsoft.com/office/drawing/2014/main" id="{BCD8B2BD-BF77-4595-8562-8E888644AD46}"/>
              </a:ext>
            </a:extLst>
          </p:cNvPr>
          <p:cNvSpPr/>
          <p:nvPr/>
        </p:nvSpPr>
        <p:spPr>
          <a:xfrm rot="16200000">
            <a:off x="-950987" y="3865171"/>
            <a:ext cx="2198068" cy="246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dirty="0">
                <a:solidFill>
                  <a:schemeClr val="tx1"/>
                </a:solidFill>
              </a:rPr>
              <a:t>Prediction [ppb]</a:t>
            </a:r>
          </a:p>
        </p:txBody>
      </p:sp>
    </p:spTree>
    <p:extLst>
      <p:ext uri="{BB962C8B-B14F-4D97-AF65-F5344CB8AC3E}">
        <p14:creationId xmlns:p14="http://schemas.microsoft.com/office/powerpoint/2010/main" val="70367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546AF-2B03-40CE-AA96-C2F8016A0B73}"/>
              </a:ext>
            </a:extLst>
          </p:cNvPr>
          <p:cNvSpPr>
            <a:spLocks noGrp="1"/>
          </p:cNvSpPr>
          <p:nvPr>
            <p:ph type="title"/>
          </p:nvPr>
        </p:nvSpPr>
        <p:spPr>
          <a:xfrm>
            <a:off x="359663" y="322022"/>
            <a:ext cx="7812737" cy="1126758"/>
          </a:xfrm>
        </p:spPr>
        <p:txBody>
          <a:bodyPr/>
          <a:lstStyle/>
          <a:p>
            <a:r>
              <a:rPr lang="en-US" dirty="0"/>
              <a:t>Local Distribution of Model error for 9/17/2019</a:t>
            </a:r>
          </a:p>
        </p:txBody>
      </p:sp>
      <p:sp>
        <p:nvSpPr>
          <p:cNvPr id="5" name="Datumsplatzhalter 4">
            <a:extLst>
              <a:ext uri="{FF2B5EF4-FFF2-40B4-BE49-F238E27FC236}">
                <a16:creationId xmlns:a16="http://schemas.microsoft.com/office/drawing/2014/main" id="{DA651E94-56D7-4F8B-B3FB-9C4B6E02DAAB}"/>
              </a:ext>
            </a:extLst>
          </p:cNvPr>
          <p:cNvSpPr>
            <a:spLocks noGrp="1"/>
          </p:cNvSpPr>
          <p:nvPr>
            <p:ph type="dt" sz="half" idx="13"/>
          </p:nvPr>
        </p:nvSpPr>
        <p:spPr>
          <a:xfrm>
            <a:off x="359663" y="6532686"/>
            <a:ext cx="2198068" cy="221109"/>
          </a:xfrm>
        </p:spPr>
        <p:txBody>
          <a:bodyPr/>
          <a:lstStyle/>
          <a:p>
            <a:r>
              <a:rPr lang="en-US" dirty="0"/>
              <a:t>©Authors. All rights reserved.</a:t>
            </a:r>
          </a:p>
        </p:txBody>
      </p:sp>
      <p:sp>
        <p:nvSpPr>
          <p:cNvPr id="6" name="Foliennummernplatzhalter 5">
            <a:extLst>
              <a:ext uri="{FF2B5EF4-FFF2-40B4-BE49-F238E27FC236}">
                <a16:creationId xmlns:a16="http://schemas.microsoft.com/office/drawing/2014/main" id="{789C6B77-6FC3-438D-BEA4-4923686523B9}"/>
              </a:ext>
            </a:extLst>
          </p:cNvPr>
          <p:cNvSpPr>
            <a:spLocks noGrp="1"/>
          </p:cNvSpPr>
          <p:nvPr>
            <p:ph type="sldNum" sz="quarter" idx="14"/>
          </p:nvPr>
        </p:nvSpPr>
        <p:spPr>
          <a:xfrm>
            <a:off x="4049608" y="6311577"/>
            <a:ext cx="1006544" cy="221109"/>
          </a:xfrm>
        </p:spPr>
        <p:txBody>
          <a:bodyPr/>
          <a:lstStyle/>
          <a:p>
            <a:pPr algn="ctr"/>
            <a:r>
              <a:rPr lang="en-US" dirty="0"/>
              <a:t>Page </a:t>
            </a:r>
            <a:fld id="{A52F4D17-1AD6-42D9-B93A-EB002C62F438}" type="slidenum">
              <a:rPr lang="en-US" smtClean="0"/>
              <a:pPr algn="ctr"/>
              <a:t>5</a:t>
            </a:fld>
            <a:endParaRPr lang="en-US" noProof="0" dirty="0"/>
          </a:p>
        </p:txBody>
      </p:sp>
      <p:pic>
        <p:nvPicPr>
          <p:cNvPr id="14" name="Inhaltsplatzhalter 13">
            <a:extLst>
              <a:ext uri="{FF2B5EF4-FFF2-40B4-BE49-F238E27FC236}">
                <a16:creationId xmlns:a16="http://schemas.microsoft.com/office/drawing/2014/main" id="{1CFCA8EB-07C4-4505-8A46-4308D5BB21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769" y="1916832"/>
            <a:ext cx="10401299" cy="3755131"/>
          </a:xfrm>
        </p:spPr>
      </p:pic>
      <p:pic>
        <p:nvPicPr>
          <p:cNvPr id="15" name="Grafik 14">
            <a:extLst>
              <a:ext uri="{FF2B5EF4-FFF2-40B4-BE49-F238E27FC236}">
                <a16:creationId xmlns:a16="http://schemas.microsoft.com/office/drawing/2014/main" id="{44FFBA53-136C-4278-A334-F1F9C673A16F}"/>
              </a:ext>
            </a:extLst>
          </p:cNvPr>
          <p:cNvPicPr>
            <a:picLocks noChangeAspect="1"/>
          </p:cNvPicPr>
          <p:nvPr/>
        </p:nvPicPr>
        <p:blipFill>
          <a:blip r:embed="rId4"/>
          <a:stretch>
            <a:fillRect/>
          </a:stretch>
        </p:blipFill>
        <p:spPr>
          <a:xfrm>
            <a:off x="8244408" y="62370"/>
            <a:ext cx="829128" cy="823031"/>
          </a:xfrm>
          <a:prstGeom prst="rect">
            <a:avLst/>
          </a:prstGeom>
        </p:spPr>
      </p:pic>
      <p:sp>
        <p:nvSpPr>
          <p:cNvPr id="16" name="Rechteck 15">
            <a:extLst>
              <a:ext uri="{FF2B5EF4-FFF2-40B4-BE49-F238E27FC236}">
                <a16:creationId xmlns:a16="http://schemas.microsoft.com/office/drawing/2014/main" id="{5CFE8C7C-3947-4EE1-93E1-A388DEE74B75}"/>
              </a:ext>
            </a:extLst>
          </p:cNvPr>
          <p:cNvSpPr/>
          <p:nvPr/>
        </p:nvSpPr>
        <p:spPr>
          <a:xfrm rot="16200000">
            <a:off x="2827939" y="3641452"/>
            <a:ext cx="3182076" cy="305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a:solidFill>
                  <a:schemeClr val="tx1"/>
                </a:solidFill>
              </a:rPr>
              <a:t>Targeted conc. - Prediction [ppb]</a:t>
            </a:r>
          </a:p>
        </p:txBody>
      </p:sp>
      <p:sp>
        <p:nvSpPr>
          <p:cNvPr id="17" name="Rechteck 16">
            <a:extLst>
              <a:ext uri="{FF2B5EF4-FFF2-40B4-BE49-F238E27FC236}">
                <a16:creationId xmlns:a16="http://schemas.microsoft.com/office/drawing/2014/main" id="{929612BB-659F-4598-BABA-473A61EBCB60}"/>
              </a:ext>
            </a:extLst>
          </p:cNvPr>
          <p:cNvSpPr/>
          <p:nvPr/>
        </p:nvSpPr>
        <p:spPr>
          <a:xfrm rot="16200000">
            <a:off x="7445162" y="3683841"/>
            <a:ext cx="2664115" cy="22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a:solidFill>
                  <a:schemeClr val="tx1"/>
                </a:solidFill>
              </a:rPr>
              <a:t>Targeted conc. - 1 km conc. [ppb]</a:t>
            </a:r>
          </a:p>
        </p:txBody>
      </p:sp>
      <p:sp>
        <p:nvSpPr>
          <p:cNvPr id="19" name="Rechteck 18">
            <a:extLst>
              <a:ext uri="{FF2B5EF4-FFF2-40B4-BE49-F238E27FC236}">
                <a16:creationId xmlns:a16="http://schemas.microsoft.com/office/drawing/2014/main" id="{BE78353A-79E0-4BF1-A0A4-53A474A67E25}"/>
              </a:ext>
            </a:extLst>
          </p:cNvPr>
          <p:cNvSpPr/>
          <p:nvPr/>
        </p:nvSpPr>
        <p:spPr>
          <a:xfrm>
            <a:off x="4809317" y="5320927"/>
            <a:ext cx="3672408" cy="46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2000" dirty="0">
                <a:solidFill>
                  <a:schemeClr val="tx1"/>
                </a:solidFill>
              </a:rPr>
              <a:t>Baseline Model</a:t>
            </a:r>
          </a:p>
        </p:txBody>
      </p:sp>
      <p:sp>
        <p:nvSpPr>
          <p:cNvPr id="20" name="Rechteck 19">
            <a:extLst>
              <a:ext uri="{FF2B5EF4-FFF2-40B4-BE49-F238E27FC236}">
                <a16:creationId xmlns:a16="http://schemas.microsoft.com/office/drawing/2014/main" id="{984B3DCD-760F-430F-B354-F5FED37373C5}"/>
              </a:ext>
            </a:extLst>
          </p:cNvPr>
          <p:cNvSpPr/>
          <p:nvPr/>
        </p:nvSpPr>
        <p:spPr>
          <a:xfrm>
            <a:off x="244570" y="5320927"/>
            <a:ext cx="3672408" cy="46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2000" dirty="0">
                <a:solidFill>
                  <a:schemeClr val="tx1"/>
                </a:solidFill>
              </a:rPr>
              <a:t>ML Model</a:t>
            </a:r>
          </a:p>
        </p:txBody>
      </p:sp>
      <p:sp>
        <p:nvSpPr>
          <p:cNvPr id="21" name="Rechteck 20">
            <a:extLst>
              <a:ext uri="{FF2B5EF4-FFF2-40B4-BE49-F238E27FC236}">
                <a16:creationId xmlns:a16="http://schemas.microsoft.com/office/drawing/2014/main" id="{E6867F90-9241-43DD-80C0-1D4FB4A9601F}"/>
              </a:ext>
            </a:extLst>
          </p:cNvPr>
          <p:cNvSpPr/>
          <p:nvPr/>
        </p:nvSpPr>
        <p:spPr>
          <a:xfrm>
            <a:off x="1471464" y="2203358"/>
            <a:ext cx="5908848" cy="181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a:solidFill>
                <a:schemeClr val="tx1"/>
              </a:solidFill>
            </a:endParaRPr>
          </a:p>
        </p:txBody>
      </p:sp>
      <p:sp>
        <p:nvSpPr>
          <p:cNvPr id="18" name="Rechteck 17">
            <a:extLst>
              <a:ext uri="{FF2B5EF4-FFF2-40B4-BE49-F238E27FC236}">
                <a16:creationId xmlns:a16="http://schemas.microsoft.com/office/drawing/2014/main" id="{9DF03299-6B81-42A1-8F72-3AAF3B843BE1}"/>
              </a:ext>
            </a:extLst>
          </p:cNvPr>
          <p:cNvSpPr/>
          <p:nvPr/>
        </p:nvSpPr>
        <p:spPr>
          <a:xfrm>
            <a:off x="1115616" y="1852322"/>
            <a:ext cx="4308199" cy="46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5000"/>
              </a:lnSpc>
            </a:pPr>
            <a:r>
              <a:rPr lang="en-US" sz="2400" dirty="0">
                <a:solidFill>
                  <a:schemeClr val="tx1"/>
                </a:solidFill>
              </a:rPr>
              <a:t>Increments of 9/17/2019 at</a:t>
            </a:r>
          </a:p>
        </p:txBody>
      </p: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C1E22108-2317-4DE6-9804-6C9837B08EE2}"/>
                  </a:ext>
                </a:extLst>
              </p:cNvPr>
              <p:cNvSpPr/>
              <p:nvPr/>
            </p:nvSpPr>
            <p:spPr>
              <a:xfrm>
                <a:off x="5961526" y="1852322"/>
                <a:ext cx="1440160" cy="46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pPr>
                <a:r>
                  <a:rPr lang="en-US" sz="2400" dirty="0">
                    <a:solidFill>
                      <a:schemeClr val="tx1"/>
                    </a:solidFill>
                  </a:rPr>
                  <a:t>for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de-DE" sz="2400" b="0" i="1" smtClean="0">
                            <a:solidFill>
                              <a:schemeClr val="tx1"/>
                            </a:solidFill>
                            <a:latin typeface="Cambria Math" panose="02040503050406030204" pitchFamily="18" charset="0"/>
                          </a:rPr>
                          <m:t>𝑁𝑂</m:t>
                        </m:r>
                      </m:e>
                      <m:sub>
                        <m:r>
                          <a:rPr lang="de-DE" sz="2400" b="0" i="1" smtClean="0">
                            <a:solidFill>
                              <a:schemeClr val="tx1"/>
                            </a:solidFill>
                            <a:latin typeface="Cambria Math" panose="02040503050406030204" pitchFamily="18" charset="0"/>
                          </a:rPr>
                          <m:t>2</m:t>
                        </m:r>
                      </m:sub>
                    </m:sSub>
                  </m:oMath>
                </a14:m>
                <a:endParaRPr lang="en-US" sz="2400" dirty="0">
                  <a:solidFill>
                    <a:schemeClr val="tx1"/>
                  </a:solidFill>
                </a:endParaRPr>
              </a:p>
            </p:txBody>
          </p:sp>
        </mc:Choice>
        <mc:Fallback xmlns="">
          <p:sp>
            <p:nvSpPr>
              <p:cNvPr id="22" name="Rechteck 21">
                <a:extLst>
                  <a:ext uri="{FF2B5EF4-FFF2-40B4-BE49-F238E27FC236}">
                    <a16:creationId xmlns:a16="http://schemas.microsoft.com/office/drawing/2014/main" id="{C1E22108-2317-4DE6-9804-6C9837B08EE2}"/>
                  </a:ext>
                </a:extLst>
              </p:cNvPr>
              <p:cNvSpPr>
                <a:spLocks noRot="1" noChangeAspect="1" noMove="1" noResize="1" noEditPoints="1" noAdjustHandles="1" noChangeArrowheads="1" noChangeShapeType="1" noTextEdit="1"/>
              </p:cNvSpPr>
              <p:nvPr/>
            </p:nvSpPr>
            <p:spPr>
              <a:xfrm>
                <a:off x="5961526" y="1852322"/>
                <a:ext cx="1440160" cy="468048"/>
              </a:xfrm>
              <a:prstGeom prst="rect">
                <a:avLst/>
              </a:prstGeom>
              <a:blipFill>
                <a:blip r:embed="rId5"/>
                <a:stretch>
                  <a:fillRect l="-6303" t="-8861" b="-25316"/>
                </a:stretch>
              </a:blipFill>
              <a:ln>
                <a:solidFill>
                  <a:schemeClr val="bg1"/>
                </a:solidFill>
              </a:ln>
            </p:spPr>
            <p:txBody>
              <a:bodyPr/>
              <a:lstStyle/>
              <a:p>
                <a:r>
                  <a:rPr lang="de-DE">
                    <a:noFill/>
                  </a:rPr>
                  <a:t> </a:t>
                </a:r>
              </a:p>
            </p:txBody>
          </p:sp>
        </mc:Fallback>
      </mc:AlternateContent>
    </p:spTree>
    <p:extLst>
      <p:ext uri="{BB962C8B-B14F-4D97-AF65-F5344CB8AC3E}">
        <p14:creationId xmlns:p14="http://schemas.microsoft.com/office/powerpoint/2010/main" val="2479458926"/>
      </p:ext>
    </p:extLst>
  </p:cSld>
  <p:clrMapOvr>
    <a:masterClrMapping/>
  </p:clrMapOvr>
</p:sld>
</file>

<file path=ppt/theme/theme1.xml><?xml version="1.0" encoding="utf-8"?>
<a:theme xmlns:a="http://schemas.openxmlformats.org/drawingml/2006/main" name="Jülich">
  <a:themeElements>
    <a:clrScheme name="Benutzerdefiniert 292">
      <a:dk1>
        <a:sysClr val="windowText" lastClr="000000"/>
      </a:dk1>
      <a:lt1>
        <a:sysClr val="window" lastClr="FFFFFF"/>
      </a:lt1>
      <a:dk2>
        <a:srgbClr val="6D268E"/>
      </a:dk2>
      <a:lt2>
        <a:srgbClr val="EBEBEB"/>
      </a:lt2>
      <a:accent1>
        <a:srgbClr val="023D6B"/>
      </a:accent1>
      <a:accent2>
        <a:srgbClr val="ADBDE3"/>
      </a:accent2>
      <a:accent3>
        <a:srgbClr val="30A93B"/>
      </a:accent3>
      <a:accent4>
        <a:srgbClr val="FFE900"/>
      </a:accent4>
      <a:accent5>
        <a:srgbClr val="FF8C0C"/>
      </a:accent5>
      <a:accent6>
        <a:srgbClr val="DF0F4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uelich_PowerPoint_4x3_en.potx" id="{94F3CE95-886E-4500-85C6-66D41CAFA932}" vid="{1C733800-F81F-4A99-B170-E0BCA8082695}"/>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2018-02-28_ppt_4x3</Template>
  <TotalTime>0</TotalTime>
  <Words>1110</Words>
  <Application>Microsoft Office PowerPoint</Application>
  <PresentationFormat>Bildschirmpräsentation (4:3)</PresentationFormat>
  <Paragraphs>78</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Cambria Math</vt:lpstr>
      <vt:lpstr>Jülich</vt:lpstr>
      <vt:lpstr>Coupling regional air quality simulations of EURAD-IM with street canyon observations  – A Machine Learning Approach</vt:lpstr>
      <vt:lpstr>FULLY CONTROLLED Test Environment</vt:lpstr>
      <vt:lpstr>Averaged error measures</vt:lpstr>
      <vt:lpstr>Individual model error distribution</vt:lpstr>
      <vt:lpstr>Local Distribution of Model error for 9/17/2019</vt:lpstr>
    </vt:vector>
  </TitlesOfParts>
  <Company>Forschungszentrum Jülich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of presentation</dc:title>
  <dc:creator>Charlotte Neubacher</dc:creator>
  <cp:lastModifiedBy>Neubacher, Charlotte</cp:lastModifiedBy>
  <cp:revision>356</cp:revision>
  <cp:lastPrinted>2019-12-10T09:37:11Z</cp:lastPrinted>
  <dcterms:created xsi:type="dcterms:W3CDTF">2019-10-19T12:45:45Z</dcterms:created>
  <dcterms:modified xsi:type="dcterms:W3CDTF">2022-05-23T07:18:12Z</dcterms:modified>
</cp:coreProperties>
</file>