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86355" autoAdjust="0"/>
  </p:normalViewPr>
  <p:slideViewPr>
    <p:cSldViewPr snapToGrid="0">
      <p:cViewPr varScale="1">
        <p:scale>
          <a:sx n="71" d="100"/>
          <a:sy n="71" d="100"/>
        </p:scale>
        <p:origin x="66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5CD1A-25B4-437B-B799-19D8FD02F877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8F50F-5CC9-4FC1-8C83-346579632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15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8F50F-5CC9-4FC1-8C83-3465796328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07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8F50F-5CC9-4FC1-8C83-34657963286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96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8F50F-5CC9-4FC1-8C83-34657963286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03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25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2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6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83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52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17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1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72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3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39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93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5504-0307-4C06-A37B-150D27C9D1E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AAE0-535C-4E58-9C41-DCA3E16B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37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toshiba\Desktop\imag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7" y="50481"/>
            <a:ext cx="1181230" cy="10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toshiba\Desktop\iuem-logo-heade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08" y="325674"/>
            <a:ext cx="1635219" cy="77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toshiba\Desktop\1-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76" y="262888"/>
            <a:ext cx="1266446" cy="94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toshiba\Desktop\download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47" y="262888"/>
            <a:ext cx="760996" cy="83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58" y="5395"/>
            <a:ext cx="1804081" cy="1454158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1200148" y="2076793"/>
            <a:ext cx="10186988" cy="1481286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</a:rPr>
              <a:t>Geophysical modelling of the deep structure of the </a:t>
            </a:r>
            <a:r>
              <a:rPr lang="en-US" sz="2400" b="1" dirty="0" err="1">
                <a:solidFill>
                  <a:schemeClr val="tx1"/>
                </a:solidFill>
              </a:rPr>
              <a:t>Richat</a:t>
            </a:r>
            <a:r>
              <a:rPr lang="en-US" sz="2400" b="1" dirty="0">
                <a:solidFill>
                  <a:schemeClr val="tx1"/>
                </a:solidFill>
              </a:rPr>
              <a:t> magmatic intrusion (northern Mauritania): Insights into its kinematics of emplacement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810099" y="4604899"/>
            <a:ext cx="8967087" cy="1527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200" dirty="0">
                <a:solidFill>
                  <a:schemeClr val="tx1"/>
                </a:solidFill>
              </a:rPr>
              <a:t>Department of Geology, Faculty of Sciences and Techniques, University of Nouakchott Al-</a:t>
            </a:r>
            <a:r>
              <a:rPr lang="en-US" sz="1200" dirty="0" err="1">
                <a:solidFill>
                  <a:schemeClr val="tx1"/>
                </a:solidFill>
              </a:rPr>
              <a:t>Aasriya</a:t>
            </a:r>
            <a:r>
              <a:rPr lang="en-US" sz="1200" dirty="0">
                <a:solidFill>
                  <a:schemeClr val="tx1"/>
                </a:solidFill>
              </a:rPr>
              <a:t>, BP </a:t>
            </a:r>
            <a:r>
              <a:rPr lang="en-US" sz="1200" dirty="0" smtClean="0">
                <a:solidFill>
                  <a:schemeClr val="tx1"/>
                </a:solidFill>
              </a:rPr>
              <a:t>5026, </a:t>
            </a:r>
            <a:r>
              <a:rPr lang="fr-FR" sz="1200" dirty="0" smtClean="0">
                <a:solidFill>
                  <a:schemeClr val="tx1"/>
                </a:solidFill>
              </a:rPr>
              <a:t>Nouakchott</a:t>
            </a:r>
            <a:r>
              <a:rPr lang="fr-FR" sz="1200" dirty="0">
                <a:solidFill>
                  <a:schemeClr val="tx1"/>
                </a:solidFill>
              </a:rPr>
              <a:t>, </a:t>
            </a:r>
            <a:r>
              <a:rPr lang="fr-FR" sz="1200" dirty="0" err="1">
                <a:solidFill>
                  <a:schemeClr val="tx1"/>
                </a:solidFill>
              </a:rPr>
              <a:t>Mauritania</a:t>
            </a:r>
            <a:r>
              <a:rPr lang="fr-FR" sz="1200" dirty="0">
                <a:solidFill>
                  <a:schemeClr val="tx1"/>
                </a:solidFill>
              </a:rPr>
              <a:t>;</a:t>
            </a:r>
          </a:p>
          <a:p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Department of Geology, Faculty of Sciences Semlalia, Cadi Ayyad University, Prince </a:t>
            </a:r>
            <a:r>
              <a:rPr lang="en-US" sz="1200" dirty="0" err="1">
                <a:solidFill>
                  <a:schemeClr val="tx1"/>
                </a:solidFill>
              </a:rPr>
              <a:t>Moulay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Abdellah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Boulevard</a:t>
            </a:r>
            <a:r>
              <a:rPr lang="en-US" sz="1200" dirty="0">
                <a:solidFill>
                  <a:schemeClr val="tx1"/>
                </a:solidFill>
              </a:rPr>
              <a:t>, P.O. Box 2390, Marrakech, Morocco;</a:t>
            </a:r>
          </a:p>
          <a:p>
            <a:r>
              <a:rPr lang="fr-FR" sz="1600" baseline="30000" dirty="0">
                <a:solidFill>
                  <a:schemeClr val="tx1"/>
                </a:solidFill>
              </a:rPr>
              <a:t>3</a:t>
            </a:r>
            <a:r>
              <a:rPr lang="fr-FR" sz="1200" dirty="0">
                <a:solidFill>
                  <a:schemeClr val="tx1"/>
                </a:solidFill>
              </a:rPr>
              <a:t>Laboratoire</a:t>
            </a:r>
            <a:r>
              <a:rPr lang="fr-FR" sz="1200" dirty="0">
                <a:solidFill>
                  <a:schemeClr val="tx1"/>
                </a:solidFill>
              </a:rPr>
              <a:t> Géosciences Océan, Institut Universitaire Européen de la Mer, place Copernic, 29280 </a:t>
            </a:r>
            <a:r>
              <a:rPr lang="fr-FR" sz="1200" dirty="0" smtClean="0">
                <a:solidFill>
                  <a:schemeClr val="tx1"/>
                </a:solidFill>
              </a:rPr>
              <a:t>Plouzané, France</a:t>
            </a:r>
            <a:r>
              <a:rPr lang="fr-FR" sz="1200" dirty="0">
                <a:solidFill>
                  <a:schemeClr val="tx1"/>
                </a:solidFill>
              </a:rPr>
              <a:t>;</a:t>
            </a:r>
          </a:p>
          <a:p>
            <a:r>
              <a:rPr lang="fr-FR" sz="1600" baseline="30000" dirty="0" smtClean="0">
                <a:solidFill>
                  <a:schemeClr val="tx1"/>
                </a:solidFill>
              </a:rPr>
              <a:t>4</a:t>
            </a:r>
            <a:r>
              <a:rPr lang="fr-FR" sz="1200" dirty="0" smtClean="0">
                <a:solidFill>
                  <a:schemeClr val="tx1"/>
                </a:solidFill>
              </a:rPr>
              <a:t>Univ </a:t>
            </a:r>
            <a:r>
              <a:rPr lang="fr-FR" sz="1200" dirty="0">
                <a:solidFill>
                  <a:schemeClr val="tx1"/>
                </a:solidFill>
              </a:rPr>
              <a:t>Lyon, ENSL, </a:t>
            </a:r>
            <a:r>
              <a:rPr lang="fr-FR" sz="1200" dirty="0" err="1">
                <a:solidFill>
                  <a:schemeClr val="tx1"/>
                </a:solidFill>
              </a:rPr>
              <a:t>Univ</a:t>
            </a:r>
            <a:r>
              <a:rPr lang="fr-FR" sz="1200" dirty="0">
                <a:solidFill>
                  <a:schemeClr val="tx1"/>
                </a:solidFill>
              </a:rPr>
              <a:t> Lyon 1, CNRS, LGL-TPE, F-69007 Lyon, France;</a:t>
            </a:r>
          </a:p>
          <a:p>
            <a:r>
              <a:rPr lang="en-US" sz="1600" baseline="30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Mohammed VI Polytechnic University, Geology and Sustainable Mining Department, Hay </a:t>
            </a:r>
            <a:r>
              <a:rPr lang="en-US" sz="1200" dirty="0" err="1">
                <a:solidFill>
                  <a:schemeClr val="tx1"/>
                </a:solidFill>
              </a:rPr>
              <a:t>Moulay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Rachid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Ben </a:t>
            </a:r>
            <a:r>
              <a:rPr lang="fr-FR" sz="1200" dirty="0" err="1" smtClean="0">
                <a:solidFill>
                  <a:schemeClr val="tx1"/>
                </a:solidFill>
              </a:rPr>
              <a:t>Guerir</a:t>
            </a:r>
            <a:r>
              <a:rPr lang="fr-FR" sz="1200" dirty="0">
                <a:solidFill>
                  <a:schemeClr val="tx1"/>
                </a:solidFill>
              </a:rPr>
              <a:t>, 43150, </a:t>
            </a:r>
            <a:r>
              <a:rPr lang="fr-FR" sz="1200" dirty="0" err="1">
                <a:solidFill>
                  <a:schemeClr val="tx1"/>
                </a:solidFill>
              </a:rPr>
              <a:t>Morocco</a:t>
            </a:r>
            <a:r>
              <a:rPr lang="fr-FR" sz="1200" dirty="0">
                <a:solidFill>
                  <a:schemeClr val="tx1"/>
                </a:solidFill>
              </a:rPr>
              <a:t>;</a:t>
            </a:r>
          </a:p>
          <a:p>
            <a:r>
              <a:rPr lang="pt-BR" sz="1600" baseline="30000" dirty="0">
                <a:solidFill>
                  <a:schemeClr val="tx1"/>
                </a:solidFill>
              </a:rPr>
              <a:t>6</a:t>
            </a:r>
            <a:r>
              <a:rPr lang="pt-BR" sz="1200" dirty="0">
                <a:solidFill>
                  <a:schemeClr val="tx1"/>
                </a:solidFill>
              </a:rPr>
              <a:t>Instituto Dom Luís, Universidade de Lisboa, Lisboa, Portugal.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92942" y="4013228"/>
            <a:ext cx="11201400" cy="591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El Houssein Abdeina</a:t>
            </a:r>
            <a:r>
              <a:rPr lang="en-US" sz="1600" baseline="30000" dirty="0">
                <a:solidFill>
                  <a:schemeClr val="tx1"/>
                </a:solidFill>
              </a:rPr>
              <a:t>1,2</a:t>
            </a:r>
            <a:r>
              <a:rPr lang="en-US" sz="1600" baseline="30000" dirty="0" smtClean="0">
                <a:solidFill>
                  <a:schemeClr val="tx1"/>
                </a:solidFill>
              </a:rPr>
              <a:t>,* </a:t>
            </a:r>
            <a:r>
              <a:rPr lang="en-US" sz="1600" dirty="0" smtClean="0">
                <a:solidFill>
                  <a:schemeClr val="tx1"/>
                </a:solidFill>
              </a:rPr>
              <a:t>, Sara </a:t>
            </a:r>
            <a:r>
              <a:rPr lang="en-US" sz="1600" dirty="0">
                <a:solidFill>
                  <a:schemeClr val="tx1"/>
                </a:solidFill>
              </a:rPr>
              <a:t>Bazin</a:t>
            </a:r>
            <a:r>
              <a:rPr lang="en-US" sz="1600" baseline="30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, Gilles Chazot</a:t>
            </a:r>
            <a:r>
              <a:rPr lang="en-US" sz="1600" baseline="30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Hervé</a:t>
            </a:r>
            <a:r>
              <a:rPr lang="en-US" sz="1600" dirty="0">
                <a:solidFill>
                  <a:schemeClr val="tx1"/>
                </a:solidFill>
              </a:rPr>
              <a:t> Bertrand</a:t>
            </a:r>
            <a:r>
              <a:rPr lang="en-US" sz="1600" baseline="30000" dirty="0">
                <a:solidFill>
                  <a:schemeClr val="tx1"/>
                </a:solidFill>
              </a:rPr>
              <a:t>4</a:t>
            </a:r>
            <a:r>
              <a:rPr lang="en-US" sz="1600" dirty="0">
                <a:solidFill>
                  <a:schemeClr val="tx1"/>
                </a:solidFill>
              </a:rPr>
              <a:t>, Bernard Le Gall</a:t>
            </a:r>
            <a:r>
              <a:rPr lang="en-US" sz="1600" baseline="30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Nasrrddine</a:t>
            </a:r>
            <a:r>
              <a:rPr lang="en-US" sz="1600" dirty="0">
                <a:solidFill>
                  <a:schemeClr val="tx1"/>
                </a:solidFill>
              </a:rPr>
              <a:t> Youbi</a:t>
            </a:r>
            <a:r>
              <a:rPr lang="en-US" sz="1600" baseline="30000" dirty="0">
                <a:solidFill>
                  <a:schemeClr val="tx1"/>
                </a:solidFill>
              </a:rPr>
              <a:t>2,5</a:t>
            </a:r>
            <a:r>
              <a:rPr lang="en-US" sz="1600" dirty="0">
                <a:solidFill>
                  <a:schemeClr val="tx1"/>
                </a:solidFill>
              </a:rPr>
              <a:t>, Mohamed Salem Sabar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Mohamed Khalil Bensalah</a:t>
            </a:r>
            <a:r>
              <a:rPr lang="en-US" sz="1600" baseline="30000" dirty="0">
                <a:solidFill>
                  <a:schemeClr val="tx1"/>
                </a:solidFill>
              </a:rPr>
              <a:t>2,6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Moulay</a:t>
            </a:r>
            <a:r>
              <a:rPr lang="en-US" sz="1600" dirty="0">
                <a:solidFill>
                  <a:schemeClr val="tx1"/>
                </a:solidFill>
              </a:rPr>
              <a:t> Ahmed Boumehdi</a:t>
            </a:r>
            <a:r>
              <a:rPr lang="en-US" sz="1600" baseline="30000" dirty="0">
                <a:solidFill>
                  <a:schemeClr val="tx1"/>
                </a:solidFill>
              </a:rPr>
              <a:t>2,6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370294" y="6306435"/>
            <a:ext cx="4168825" cy="4437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AU: 2021-2022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20" y="0"/>
            <a:ext cx="6517583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371475" y="342901"/>
            <a:ext cx="3371850" cy="8429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2D-modelling of magnetic and gravity data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71475" y="1457325"/>
            <a:ext cx="3571875" cy="52435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2D-modelling of airborne gravity and magnetic data along the XX' </a:t>
            </a:r>
            <a:r>
              <a:rPr lang="en-US" dirty="0" smtClean="0">
                <a:solidFill>
                  <a:schemeClr val="tx1"/>
                </a:solidFill>
              </a:rPr>
              <a:t>section.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the gabbro ring dykes are inclined with a dip of 41 to 44° towards the center of the </a:t>
            </a:r>
            <a:r>
              <a:rPr lang="en-US" dirty="0" smtClean="0">
                <a:solidFill>
                  <a:schemeClr val="tx1"/>
                </a:solidFill>
              </a:rPr>
              <a:t>structure.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The model also highlights the presence of an important mafic magmatic body below the structure, 1.5 to 2 km-wide and about 1.8 km-deep.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98" y="0"/>
            <a:ext cx="8089614" cy="68580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14312" y="342900"/>
            <a:ext cx="3028950" cy="7286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2D-modelling of magnetic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32655" y="1471612"/>
            <a:ext cx="3228975" cy="5014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The 2D-model applied to the intrusive body, north of the </a:t>
            </a:r>
            <a:r>
              <a:rPr lang="en-US" sz="2000" dirty="0" err="1">
                <a:solidFill>
                  <a:schemeClr val="tx1"/>
                </a:solidFill>
              </a:rPr>
              <a:t>Richat</a:t>
            </a:r>
            <a:r>
              <a:rPr lang="en-US" sz="2000" dirty="0">
                <a:solidFill>
                  <a:schemeClr val="tx1"/>
                </a:solidFill>
              </a:rPr>
              <a:t> structure (section </a:t>
            </a:r>
            <a:r>
              <a:rPr lang="en-US" sz="2000" dirty="0" smtClean="0">
                <a:solidFill>
                  <a:schemeClr val="tx1"/>
                </a:solidFill>
              </a:rPr>
              <a:t>YY’) on </a:t>
            </a:r>
            <a:r>
              <a:rPr lang="en-US" sz="2000" dirty="0">
                <a:solidFill>
                  <a:schemeClr val="tx1"/>
                </a:solidFill>
              </a:rPr>
              <a:t>Fig. 4b</a:t>
            </a:r>
            <a:r>
              <a:rPr lang="en-US" sz="200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Our modelling images a highly magnetic body at a shallow depth (~ 50 m</a:t>
            </a:r>
            <a:r>
              <a:rPr lang="en-US" sz="2000" dirty="0" smtClean="0">
                <a:solidFill>
                  <a:schemeClr val="tx1"/>
                </a:solidFill>
              </a:rPr>
              <a:t>).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n </a:t>
            </a:r>
            <a:r>
              <a:rPr lang="en-US" sz="2000" dirty="0">
                <a:solidFill>
                  <a:schemeClr val="tx1"/>
                </a:solidFill>
              </a:rPr>
              <a:t>estimated vertical extension of about 1.7 km and a thickness of ~230 m.</a:t>
            </a:r>
            <a:endParaRPr lang="fr-FR" sz="2000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628650" y="1357318"/>
            <a:ext cx="10858500" cy="48005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 err="1">
                <a:solidFill>
                  <a:schemeClr val="tx1"/>
                </a:solidFill>
              </a:rPr>
              <a:t>Richat</a:t>
            </a:r>
            <a:r>
              <a:rPr lang="en-US" sz="2000" dirty="0">
                <a:solidFill>
                  <a:schemeClr val="tx1"/>
                </a:solidFill>
              </a:rPr>
              <a:t> intrusion is characterized by the presence of two important circular magnetic signals that coincide with gabbroic ring dykes partly exposed at the surface, </a:t>
            </a:r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its overall circular structure rests above a deep mafic (gabbroic) body, </a:t>
            </a:r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 upwelling of magma at the surface has been facilitated by the presence of concentric faults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presence of an important mafic magmatic body below the </a:t>
            </a:r>
            <a:r>
              <a:rPr lang="en-US" sz="2000" dirty="0" smtClean="0">
                <a:solidFill>
                  <a:schemeClr val="tx1"/>
                </a:solidFill>
              </a:rPr>
              <a:t>structure</a:t>
            </a:r>
          </a:p>
          <a:p>
            <a:pPr algn="ctr">
              <a:lnSpc>
                <a:spcPct val="2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and 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central zone of the complex recorded intense hydrothermal alteration. 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28650" y="214313"/>
            <a:ext cx="2843213" cy="714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Conclusion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528766" y="2414585"/>
            <a:ext cx="9258300" cy="1614488"/>
          </a:xfrm>
          <a:prstGeom prst="round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Thank </a:t>
            </a:r>
            <a:r>
              <a:rPr lang="en-US" sz="4800" b="1" dirty="0">
                <a:solidFill>
                  <a:schemeClr val="tx1"/>
                </a:solidFill>
              </a:rPr>
              <a:t>you for your attention</a:t>
            </a:r>
            <a:endParaRPr lang="fr-FR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3" y="971552"/>
            <a:ext cx="7385132" cy="46148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1685" b="916"/>
          <a:stretch/>
        </p:blipFill>
        <p:spPr>
          <a:xfrm>
            <a:off x="8001003" y="885813"/>
            <a:ext cx="4041346" cy="4557713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451443" y="171457"/>
            <a:ext cx="2748957" cy="52863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480020" y="5686417"/>
            <a:ext cx="5292131" cy="9287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chemeClr val="tx1"/>
                </a:solidFill>
              </a:rPr>
              <a:t>- </a:t>
            </a:r>
            <a:r>
              <a:rPr lang="en-US" b="1" dirty="0" smtClean="0">
                <a:solidFill>
                  <a:schemeClr val="tx1"/>
                </a:solidFill>
              </a:rPr>
              <a:t>Structure </a:t>
            </a:r>
            <a:r>
              <a:rPr lang="en-US" b="1" dirty="0">
                <a:solidFill>
                  <a:schemeClr val="tx1"/>
                </a:solidFill>
              </a:rPr>
              <a:t>of the </a:t>
            </a:r>
            <a:r>
              <a:rPr lang="en-US" b="1" dirty="0" err="1">
                <a:solidFill>
                  <a:schemeClr val="tx1"/>
                </a:solidFill>
              </a:rPr>
              <a:t>Richat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eye of Africa</a:t>
            </a:r>
            <a:r>
              <a:rPr lang="fr-FR" b="1" dirty="0">
                <a:solidFill>
                  <a:schemeClr val="tx1"/>
                </a:solidFill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tx1"/>
                </a:solidFill>
              </a:rPr>
              <a:t>- </a:t>
            </a:r>
            <a:r>
              <a:rPr lang="en-US" b="1" dirty="0">
                <a:solidFill>
                  <a:schemeClr val="tx1"/>
                </a:solidFill>
              </a:rPr>
              <a:t>40 km in diameter </a:t>
            </a:r>
          </a:p>
        </p:txBody>
      </p:sp>
    </p:spTree>
    <p:extLst>
      <p:ext uri="{BB962C8B-B14F-4D97-AF65-F5344CB8AC3E}">
        <p14:creationId xmlns:p14="http://schemas.microsoft.com/office/powerpoint/2010/main" val="14196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91" y="0"/>
            <a:ext cx="5412080" cy="68580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142876" y="114300"/>
            <a:ext cx="4057650" cy="6000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Geology</a:t>
            </a:r>
            <a:r>
              <a:rPr lang="fr-FR" sz="2400" dirty="0" smtClean="0">
                <a:solidFill>
                  <a:schemeClr val="tx1"/>
                </a:solidFill>
              </a:rPr>
              <a:t> setting 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10405999" y="5457825"/>
            <a:ext cx="1666939" cy="12715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eological </a:t>
            </a:r>
            <a:r>
              <a:rPr lang="en-US" dirty="0">
                <a:solidFill>
                  <a:schemeClr val="tx1"/>
                </a:solidFill>
              </a:rPr>
              <a:t>map of the </a:t>
            </a:r>
            <a:r>
              <a:rPr lang="en-US" dirty="0" err="1">
                <a:solidFill>
                  <a:schemeClr val="tx1"/>
                </a:solidFill>
              </a:rPr>
              <a:t>Richat</a:t>
            </a:r>
            <a:r>
              <a:rPr lang="en-US" dirty="0">
                <a:solidFill>
                  <a:schemeClr val="tx1"/>
                </a:solidFill>
              </a:rPr>
              <a:t> structure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42938" y="1264444"/>
            <a:ext cx="3557588" cy="4329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Located </a:t>
            </a:r>
            <a:r>
              <a:rPr lang="en-US" sz="2000" dirty="0">
                <a:solidFill>
                  <a:schemeClr val="tx1"/>
                </a:solidFill>
              </a:rPr>
              <a:t>in the northwestern part of the </a:t>
            </a:r>
            <a:r>
              <a:rPr lang="en-US" sz="2000" dirty="0" err="1">
                <a:solidFill>
                  <a:schemeClr val="tx1"/>
                </a:solidFill>
              </a:rPr>
              <a:t>Taoudeni</a:t>
            </a:r>
            <a:r>
              <a:rPr lang="en-US" sz="2000" dirty="0">
                <a:solidFill>
                  <a:schemeClr val="tx1"/>
                </a:solidFill>
              </a:rPr>
              <a:t> basin, </a:t>
            </a:r>
            <a:r>
              <a:rPr lang="en-US" sz="2000" dirty="0" err="1">
                <a:solidFill>
                  <a:schemeClr val="tx1"/>
                </a:solidFill>
              </a:rPr>
              <a:t>Adrar</a:t>
            </a:r>
            <a:r>
              <a:rPr lang="en-US" sz="2000" dirty="0">
                <a:solidFill>
                  <a:schemeClr val="tx1"/>
                </a:solidFill>
              </a:rPr>
              <a:t>    Mauritanian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arked </a:t>
            </a:r>
            <a:r>
              <a:rPr lang="en-US" sz="2000" dirty="0">
                <a:solidFill>
                  <a:schemeClr val="tx1"/>
                </a:solidFill>
              </a:rPr>
              <a:t>by concentric ridges of Proterozoic-Lower Paleozoic </a:t>
            </a:r>
            <a:r>
              <a:rPr lang="en-US" sz="2000" dirty="0" smtClean="0">
                <a:solidFill>
                  <a:schemeClr val="tx1"/>
                </a:solidFill>
              </a:rPr>
              <a:t>sediments.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71565" y="737961"/>
            <a:ext cx="9686923" cy="9858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The origin of this peculiar geological structure is debated since more than 50 years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4743449" y="123387"/>
            <a:ext cx="2214563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 smtClean="0">
                <a:solidFill>
                  <a:schemeClr val="tx1"/>
                </a:solidFill>
              </a:rPr>
              <a:t>Origin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8" y="2606369"/>
            <a:ext cx="4531874" cy="2937814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00076" y="5757864"/>
            <a:ext cx="3757612" cy="7804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Meteorite impact model  (</a:t>
            </a:r>
            <a:r>
              <a:rPr lang="en-US" dirty="0" err="1">
                <a:solidFill>
                  <a:schemeClr val="tx1"/>
                </a:solidFill>
              </a:rPr>
              <a:t>Cailleux</a:t>
            </a:r>
            <a:r>
              <a:rPr lang="en-US" dirty="0">
                <a:solidFill>
                  <a:schemeClr val="tx1"/>
                </a:solidFill>
              </a:rPr>
              <a:t> et al. 1964)</a:t>
            </a:r>
          </a:p>
        </p:txBody>
      </p:sp>
      <p:pic>
        <p:nvPicPr>
          <p:cNvPr id="7" name="Imag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5"/>
          <a:stretch/>
        </p:blipFill>
        <p:spPr bwMode="auto">
          <a:xfrm>
            <a:off x="6069808" y="2648620"/>
            <a:ext cx="5360192" cy="32484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à coins arrondis 7"/>
          <p:cNvSpPr/>
          <p:nvPr/>
        </p:nvSpPr>
        <p:spPr>
          <a:xfrm>
            <a:off x="6069808" y="5757862"/>
            <a:ext cx="5945980" cy="7804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Deep magmatic intrusion (Dietz et al. 1969; Monod and </a:t>
            </a:r>
            <a:r>
              <a:rPr lang="en-US" dirty="0" err="1">
                <a:solidFill>
                  <a:schemeClr val="tx1"/>
                </a:solidFill>
              </a:rPr>
              <a:t>Pomerol</a:t>
            </a:r>
            <a:r>
              <a:rPr lang="en-US" dirty="0">
                <a:solidFill>
                  <a:schemeClr val="tx1"/>
                </a:solidFill>
              </a:rPr>
              <a:t> 1973; </a:t>
            </a:r>
            <a:r>
              <a:rPr lang="en-US" dirty="0" err="1">
                <a:solidFill>
                  <a:schemeClr val="tx1"/>
                </a:solidFill>
              </a:rPr>
              <a:t>Matton</a:t>
            </a:r>
            <a:r>
              <a:rPr lang="en-US" dirty="0">
                <a:solidFill>
                  <a:schemeClr val="tx1"/>
                </a:solidFill>
              </a:rPr>
              <a:t> et al. 2005; </a:t>
            </a:r>
            <a:r>
              <a:rPr lang="en-US" dirty="0" err="1">
                <a:solidFill>
                  <a:schemeClr val="tx1"/>
                </a:solidFill>
              </a:rPr>
              <a:t>Matton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Jébrak</a:t>
            </a:r>
            <a:r>
              <a:rPr lang="en-US" dirty="0">
                <a:solidFill>
                  <a:schemeClr val="tx1"/>
                </a:solidFill>
              </a:rPr>
              <a:t> 2014)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 rot="8458692">
            <a:off x="4795406" y="2067521"/>
            <a:ext cx="1241984" cy="166426"/>
          </a:xfrm>
          <a:prstGeom prst="rightArrow">
            <a:avLst>
              <a:gd name="adj1" fmla="val 23145"/>
              <a:gd name="adj2" fmla="val 11113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2246211">
            <a:off x="5754786" y="2095689"/>
            <a:ext cx="1438860" cy="171878"/>
          </a:xfrm>
          <a:prstGeom prst="rightArrow">
            <a:avLst>
              <a:gd name="adj1" fmla="val 20353"/>
              <a:gd name="adj2" fmla="val 9878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7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086350" y="1385887"/>
            <a:ext cx="5843589" cy="51720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Three complementary types of geophysical data allow us to image at various scales and depths of structures of the </a:t>
            </a:r>
            <a:r>
              <a:rPr lang="en-US" sz="2400" dirty="0" err="1" smtClean="0">
                <a:solidFill>
                  <a:schemeClr val="tx1"/>
                </a:solidFill>
              </a:rPr>
              <a:t>Richat</a:t>
            </a:r>
            <a:r>
              <a:rPr lang="en-US" sz="2400" dirty="0" smtClean="0">
                <a:solidFill>
                  <a:schemeClr val="tx1"/>
                </a:solidFill>
              </a:rPr>
              <a:t> magmatic complex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high-resolution airborne magnetic </a:t>
            </a:r>
            <a:r>
              <a:rPr lang="en-US" sz="2400" dirty="0" smtClean="0">
                <a:solidFill>
                  <a:schemeClr val="tx1"/>
                </a:solidFill>
              </a:rPr>
              <a:t>data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/>
                </a:solidFill>
              </a:rPr>
              <a:t>High-resolution airborne radiometric </a:t>
            </a:r>
            <a:r>
              <a:rPr lang="en-US" sz="2400" dirty="0">
                <a:solidFill>
                  <a:schemeClr val="tx1"/>
                </a:solidFill>
              </a:rPr>
              <a:t>data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satellite gravity data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928689" y="1528763"/>
            <a:ext cx="3428999" cy="50291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F</a:t>
            </a:r>
            <a:r>
              <a:rPr lang="en-US" sz="2400" dirty="0" smtClean="0">
                <a:solidFill>
                  <a:schemeClr val="tx1"/>
                </a:solidFill>
              </a:rPr>
              <a:t>or a better understanding of the process of setting up the entire structure, a high resolution </a:t>
            </a:r>
            <a:r>
              <a:rPr lang="en-US" sz="2400" dirty="0" err="1" smtClean="0">
                <a:solidFill>
                  <a:schemeClr val="tx1"/>
                </a:solidFill>
              </a:rPr>
              <a:t>geophsic</a:t>
            </a:r>
            <a:r>
              <a:rPr lang="en-US" sz="2400" dirty="0" smtClean="0">
                <a:solidFill>
                  <a:schemeClr val="tx1"/>
                </a:solidFill>
              </a:rPr>
              <a:t> study has been carried out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828675" y="242888"/>
            <a:ext cx="3686175" cy="800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Geophysical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study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10977" y="300042"/>
            <a:ext cx="3446647" cy="657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igh-resolution </a:t>
            </a:r>
            <a:r>
              <a:rPr lang="en-US" sz="2000" dirty="0">
                <a:solidFill>
                  <a:schemeClr val="tx1"/>
                </a:solidFill>
              </a:rPr>
              <a:t>airborne magnetic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0"/>
          <a:stretch/>
        </p:blipFill>
        <p:spPr>
          <a:xfrm>
            <a:off x="425266" y="1157284"/>
            <a:ext cx="5693153" cy="44774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5"/>
          <a:stretch/>
        </p:blipFill>
        <p:spPr>
          <a:xfrm>
            <a:off x="6312572" y="1319934"/>
            <a:ext cx="5593672" cy="5172076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685804" y="5763356"/>
            <a:ext cx="2586038" cy="5000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vertical magnetic gradient map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686796" y="5734780"/>
            <a:ext cx="1857375" cy="766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calculated analytical signal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0"/>
          <a:stretch/>
        </p:blipFill>
        <p:spPr>
          <a:xfrm>
            <a:off x="181261" y="1935952"/>
            <a:ext cx="3833870" cy="28289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4" b="37708"/>
          <a:stretch/>
        </p:blipFill>
        <p:spPr>
          <a:xfrm>
            <a:off x="4173512" y="1878802"/>
            <a:ext cx="3885419" cy="28860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2" b="-1"/>
          <a:stretch/>
        </p:blipFill>
        <p:spPr>
          <a:xfrm>
            <a:off x="8173235" y="1807362"/>
            <a:ext cx="3931001" cy="349355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76539" y="342902"/>
            <a:ext cx="3643313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High-resolution airborne radiometric 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71539" y="5300911"/>
            <a:ext cx="1614488" cy="385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otassium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900613" y="5300912"/>
            <a:ext cx="1400175" cy="385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horium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9401175" y="5300912"/>
            <a:ext cx="1457325" cy="471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en-US" dirty="0" smtClean="0">
                <a:solidFill>
                  <a:schemeClr val="tx1"/>
                </a:solidFill>
              </a:rPr>
              <a:t>ranium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0"/>
          <a:stretch/>
        </p:blipFill>
        <p:spPr>
          <a:xfrm>
            <a:off x="456527" y="1288111"/>
            <a:ext cx="5559196" cy="46148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3"/>
          <a:stretch/>
        </p:blipFill>
        <p:spPr>
          <a:xfrm>
            <a:off x="6183223" y="1473848"/>
            <a:ext cx="5537963" cy="5384152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328613" y="347372"/>
            <a:ext cx="3386137" cy="657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Satellite gravity data 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057275" y="6186488"/>
            <a:ext cx="2528888" cy="542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 </a:t>
            </a:r>
            <a:r>
              <a:rPr lang="en-US" dirty="0" err="1">
                <a:solidFill>
                  <a:schemeClr val="tx1"/>
                </a:solidFill>
              </a:rPr>
              <a:t>Bouguer</a:t>
            </a:r>
            <a:r>
              <a:rPr lang="en-US" dirty="0">
                <a:solidFill>
                  <a:schemeClr val="tx1"/>
                </a:solidFill>
              </a:rPr>
              <a:t> anomaly map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8558213" y="6043613"/>
            <a:ext cx="1628775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 </a:t>
            </a:r>
            <a:r>
              <a:rPr lang="en-US" dirty="0">
                <a:solidFill>
                  <a:schemeClr val="tx1"/>
                </a:solidFill>
              </a:rPr>
              <a:t>Free Air anomaly map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32116"/>
            <a:ext cx="8168751" cy="472107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85750" y="228609"/>
            <a:ext cx="3257550" cy="66879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Physical rock properties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671889" y="5900738"/>
            <a:ext cx="2386012" cy="500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agnetic </a:t>
            </a:r>
            <a:r>
              <a:rPr lang="en-US" dirty="0">
                <a:solidFill>
                  <a:schemeClr val="tx1"/>
                </a:solidFill>
              </a:rPr>
              <a:t>susceptibility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729663" y="5900738"/>
            <a:ext cx="1557338" cy="500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ensity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6599</TotalTime>
  <Words>579</Words>
  <Application>Microsoft Office PowerPoint</Application>
  <PresentationFormat>Grand écran</PresentationFormat>
  <Paragraphs>59</Paragraphs>
  <Slides>13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Houssein Abdeina</dc:creator>
  <cp:lastModifiedBy>El Houssein Abdeina</cp:lastModifiedBy>
  <cp:revision>78</cp:revision>
  <dcterms:created xsi:type="dcterms:W3CDTF">2021-08-29T06:30:21Z</dcterms:created>
  <dcterms:modified xsi:type="dcterms:W3CDTF">2022-05-03T15:35:57Z</dcterms:modified>
</cp:coreProperties>
</file>