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86" r:id="rId4"/>
    <p:sldId id="287" r:id="rId5"/>
    <p:sldId id="282" r:id="rId6"/>
    <p:sldId id="284" r:id="rId7"/>
    <p:sldId id="285" r:id="rId8"/>
    <p:sldId id="279" r:id="rId9"/>
    <p:sldId id="288" r:id="rId10"/>
    <p:sldId id="259" r:id="rId11"/>
    <p:sldId id="260" r:id="rId12"/>
    <p:sldId id="261" r:id="rId13"/>
    <p:sldId id="262" r:id="rId14"/>
    <p:sldId id="264" r:id="rId15"/>
    <p:sldId id="281" r:id="rId16"/>
    <p:sldId id="263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200B"/>
    <a:srgbClr val="877065"/>
    <a:srgbClr val="72484F"/>
    <a:srgbClr val="E6E6E6"/>
    <a:srgbClr val="71464E"/>
    <a:srgbClr val="3B1423"/>
    <a:srgbClr val="86746B"/>
    <a:srgbClr val="885C63"/>
    <a:srgbClr val="936F6F"/>
    <a:srgbClr val="8C5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17472-7BDC-4A3C-9FB1-7F9AB452414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A29E6-F230-4A05-B76E-5CDD0B59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6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A29E6-F230-4A05-B76E-5CDD0B5943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10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6A32-8E24-4385-A63D-B3C6BED16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4F1B9-08A1-4F82-B39C-912B50264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0CBD5-4704-4418-9670-16639022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9EA4-ACB4-4AC2-A40B-837228A1BDB2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CB4D3-6E50-409A-9B35-4189DCA23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C879C-D7C3-4939-9890-A2C419BE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31C0-B683-4602-9FA6-C1A4E3B6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0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38326-D78C-443D-A55D-29C80D5A9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BB8420-8882-4168-9DB1-3A5C086BC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0927D-84CC-4357-AFFE-ADE9E9FC2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E975-3157-4489-981E-E2AB419C5606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C3712-486B-4292-A614-22696E13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9DC7-28B8-4778-80DD-D1793F41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31C0-B683-4602-9FA6-C1A4E3B6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3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028D2-D982-4BB5-B3BD-539C64CA3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78FCB-A31B-46D9-AF69-9E992E873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C8734-039C-43FC-A111-8AFA59F50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6FD3-AFC8-4A09-827D-CE758B1F6543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98BEA-F9CE-4A01-BC10-88F6AC9C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FFEBE-0388-4632-A3A7-DE80A285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31C0-B683-4602-9FA6-C1A4E3B6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3A1D5-21C3-4336-823F-8170E82EA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32915-FD3C-49E2-8744-BF6193618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ECDA8-6912-43AB-A5C1-CEB7936BB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EB73-68CE-4BC2-B978-23D854EC956D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4AD3D-0A79-4D62-82F0-0BABABBE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CC084-20CF-4F30-948D-E429DC3C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31C0-B683-4602-9FA6-C1A4E3B6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0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D1304-CB9A-4486-980E-A7A290E6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9B3E3-2329-4DC8-8B2C-B8D4491EF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FD667-D90D-434C-9568-82117EDD3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B99C-C27B-4C64-8D1C-7750EB616603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6A982-2562-4F51-AD60-1DC4C44AB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1E16E-A029-406D-B496-2C8D7A0C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31C0-B683-4602-9FA6-C1A4E3B6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5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EC740-12E1-4102-8FC3-9C82351A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B7BAD-5AFF-4C9C-9DC3-1A40E66E5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FE017-9041-4C34-8668-1FDFB73BE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D8A7B-D567-4E84-95A4-9905D5CC7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5FDB-9ABF-483D-98F1-0EE9889C0F42}" type="datetime1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8D1F7-0EBA-4600-A6E3-AEEDB463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F8348-672C-4B37-8600-ACE20AA7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31C0-B683-4602-9FA6-C1A4E3B6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6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77828-0D6E-4AF9-AB4C-9E7D40C72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B9869-B4A1-446F-9FD2-96AF3180C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FEAE0-3C46-487E-9A91-3440A87DD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C15AD3-87E5-431E-B404-74024EA9E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BA28F-7863-43A6-A9F1-6000DED9D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4AFFD3-A185-468C-AC01-BE72F65B0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B1FA-618E-4402-847C-2EE17C4A7FFD}" type="datetime1">
              <a:rPr lang="en-US" smtClean="0"/>
              <a:t>5/25/2022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30A765-34EC-4279-BF0A-41D5D4654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A2340C-3A04-4430-B828-C54EE553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31C0-B683-4602-9FA6-C1A4E3B6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7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C2074-55CE-4400-886A-6EE31CF2F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D0FD57-998A-4C84-850F-F8382FC8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54D6-B5B3-4171-BF81-E613A9C3DBC8}" type="datetime1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DC4EE5-3F6A-4DE7-883F-37206F21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2A03C-BAF4-4EFC-9AAA-2510F993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31C0-B683-4602-9FA6-C1A4E3B6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2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C3193D-00D9-48C5-A5A2-1BFFF735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D88F-88BD-4BC0-9ACD-A4B3149C73C3}" type="datetime1">
              <a:rPr lang="en-US" smtClean="0"/>
              <a:t>5/25/2022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5CBE1E-1DD3-4507-8123-BDAD8CC9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DA108-EC2E-4B44-9CEA-5A190A84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31C0-B683-4602-9FA6-C1A4E3B6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4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5D8BC-22C0-4267-91FC-21E2F6503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58282-7E68-4C71-9AE2-82C4C0961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57C32-0850-46E5-88F5-6BD8248CF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B1B83-AB99-48BA-8AAF-C899F6B9C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E78A-5B57-4945-8F30-280E41036F39}" type="datetime1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B0225-E648-4CBF-9DB7-341A67DBD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E87DD-7DF1-4A85-8ADA-237B33FB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31C0-B683-4602-9FA6-C1A4E3B6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1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D455A-8BEB-4950-9157-4CD6FC7CE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EEA57C-6D1B-4B4F-9F6C-F10D14B81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23AE1-E7FF-4A47-BD59-B20F26857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21C6B-5756-4566-AF75-BC5D8AD07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8B41-36C7-45E5-B16C-441632B19004}" type="datetime1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FA727-B656-4F57-B09E-88333B60F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FA725-4968-4A9A-8B39-E117B967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31C0-B683-4602-9FA6-C1A4E3B6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9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B8D548-0F8A-4FA5-94C6-DBEFD995A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61658-75DE-4A8E-B850-84709F6B2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C0BDB-BE66-4661-BC90-2DDC62929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CDDDD-3515-4E8E-9755-CFC1CE017273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0C142-B548-421D-9D07-0E3C96979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FDE4D-5C83-46CA-A208-821E1A3DC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131C0-B683-4602-9FA6-C1A4E3B6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0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F4863-F1C7-462B-AFD8-D5B08EB6A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2089" y="3232556"/>
            <a:ext cx="2327820" cy="2958497"/>
          </a:xfrm>
        </p:spPr>
        <p:txBody>
          <a:bodyPr>
            <a:noAutofit/>
          </a:bodyPr>
          <a:lstStyle/>
          <a:p>
            <a:r>
              <a:rPr lang="en-US" sz="2000" dirty="0"/>
              <a:t>Presented by</a:t>
            </a:r>
          </a:p>
          <a:p>
            <a:endParaRPr lang="en-US" sz="2000" dirty="0"/>
          </a:p>
          <a:p>
            <a:r>
              <a:rPr lang="en-US" sz="2000" i="1" dirty="0"/>
              <a:t>Meisam Nazari</a:t>
            </a:r>
          </a:p>
          <a:p>
            <a:endParaRPr lang="en-US" sz="2000" dirty="0"/>
          </a:p>
          <a:p>
            <a:r>
              <a:rPr lang="en-US" sz="2000" dirty="0"/>
              <a:t>26.05.2022</a:t>
            </a:r>
          </a:p>
          <a:p>
            <a:endParaRPr lang="en-US" sz="2000" dirty="0"/>
          </a:p>
          <a:p>
            <a:r>
              <a:rPr lang="en-US" sz="2000" dirty="0"/>
              <a:t>9:06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BFCE8C-E323-4DB8-B320-2C5C91317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495" y="4428404"/>
            <a:ext cx="2240609" cy="158199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D5CB53A-C850-431C-90FD-F77267295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050" y="2910324"/>
            <a:ext cx="4811743" cy="151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E9D75FB-DE32-4F0F-BE60-74BEF0C02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815" y="603679"/>
            <a:ext cx="9262369" cy="1577989"/>
          </a:xfrm>
        </p:spPr>
        <p:txBody>
          <a:bodyPr>
            <a:noAutofit/>
          </a:bodyPr>
          <a:lstStyle/>
          <a:p>
            <a:r>
              <a:rPr lang="en-US" sz="3200" b="1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Biogels</a:t>
            </a:r>
            <a:r>
              <a:rPr lang="en-US" sz="32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in the rhizosphere: Plant mucilage as a biofilm matrix that shapes the rhizosphere microbial habitat</a:t>
            </a:r>
            <a:br>
              <a:rPr lang="en-US" sz="32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200" b="1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236FA-5F57-3218-8E1D-03E1CCD323BD}"/>
              </a:ext>
            </a:extLst>
          </p:cNvPr>
          <p:cNvSpPr txBox="1"/>
          <p:nvPr/>
        </p:nvSpPr>
        <p:spPr>
          <a:xfrm>
            <a:off x="848820" y="1952848"/>
            <a:ext cx="10727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000000"/>
                </a:solidFill>
                <a:effectLst/>
              </a:rPr>
              <a:t>Meisam Nazari, Samuel Bickel, Pascal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Benard</a:t>
            </a:r>
            <a:r>
              <a:rPr lang="en-US" i="0" dirty="0">
                <a:solidFill>
                  <a:srgbClr val="000000"/>
                </a:solidFill>
                <a:effectLst/>
              </a:rPr>
              <a:t>, Kyle Mason-Jones, Andrea Carminati, and Michaela Anna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Dippold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9AE750-90C3-FC85-9F6B-6B81183BF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20" y="3232556"/>
            <a:ext cx="2149659" cy="286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98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B4E8-59BA-4E24-B2C1-18EEF3D4E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Results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4444F-37FF-468D-B0DA-51F999DC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31C0-B683-4602-9FA6-C1A4E3B689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1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F52088-DB11-459A-B9FF-82BBFE907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238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242C5A4-AE8A-4D56-822C-9CCC6A678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0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Physical properties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040874-5848-4AF4-9185-B5D4661AD2EE}"/>
              </a:ext>
            </a:extLst>
          </p:cNvPr>
          <p:cNvSpPr/>
          <p:nvPr/>
        </p:nvSpPr>
        <p:spPr>
          <a:xfrm>
            <a:off x="736847" y="1207363"/>
            <a:ext cx="10616953" cy="559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12C9AA-86C9-435F-A829-1C1DC32AAABC}"/>
              </a:ext>
            </a:extLst>
          </p:cNvPr>
          <p:cNvSpPr txBox="1"/>
          <p:nvPr/>
        </p:nvSpPr>
        <p:spPr>
          <a:xfrm>
            <a:off x="5325086" y="5932097"/>
            <a:ext cx="6156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----- mean</a:t>
            </a:r>
          </a:p>
          <a:p>
            <a:pPr marL="0" indent="0">
              <a:buNone/>
            </a:pPr>
            <a:r>
              <a:rPr lang="en-US" b="1" dirty="0"/>
              <a:t>        </a:t>
            </a:r>
            <a:r>
              <a:rPr lang="en-US" dirty="0"/>
              <a:t>median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91F06E-06DD-49F1-892C-36C9EF89EF87}"/>
              </a:ext>
            </a:extLst>
          </p:cNvPr>
          <p:cNvCxnSpPr>
            <a:cxnSpLocks/>
          </p:cNvCxnSpPr>
          <p:nvPr/>
        </p:nvCxnSpPr>
        <p:spPr>
          <a:xfrm>
            <a:off x="5386812" y="6464175"/>
            <a:ext cx="3711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CCCBFA-11C9-4F07-A856-62D4704E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31C0-B683-4602-9FA6-C1A4E3B689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23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040874-5848-4AF4-9185-B5D4661AD2EE}"/>
              </a:ext>
            </a:extLst>
          </p:cNvPr>
          <p:cNvSpPr/>
          <p:nvPr/>
        </p:nvSpPr>
        <p:spPr>
          <a:xfrm>
            <a:off x="736847" y="1207363"/>
            <a:ext cx="10616953" cy="559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8065EA-5F1B-4997-8E55-137478D9B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D4BE34A-F7AA-44C2-B8F1-9E5C7770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0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Chemical composition</a:t>
            </a:r>
            <a:endParaRPr lang="en-US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9F124B-088E-4ACB-99E6-4C71B8976626}"/>
              </a:ext>
            </a:extLst>
          </p:cNvPr>
          <p:cNvSpPr/>
          <p:nvPr/>
        </p:nvSpPr>
        <p:spPr>
          <a:xfrm>
            <a:off x="787523" y="1126954"/>
            <a:ext cx="10616953" cy="559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8B96B9-A1FB-4BBA-8366-6B3AF80CF148}"/>
              </a:ext>
            </a:extLst>
          </p:cNvPr>
          <p:cNvSpPr txBox="1"/>
          <p:nvPr/>
        </p:nvSpPr>
        <p:spPr>
          <a:xfrm>
            <a:off x="5422001" y="5820241"/>
            <a:ext cx="3188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----- mean</a:t>
            </a:r>
          </a:p>
          <a:p>
            <a:pPr marL="0" indent="0">
              <a:buNone/>
            </a:pPr>
            <a:r>
              <a:rPr lang="en-US" b="1" dirty="0"/>
              <a:t>        </a:t>
            </a:r>
            <a:r>
              <a:rPr lang="en-US" dirty="0"/>
              <a:t>median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E8D053-C3DB-4871-9CEE-59CECAE271DB}"/>
              </a:ext>
            </a:extLst>
          </p:cNvPr>
          <p:cNvCxnSpPr>
            <a:cxnSpLocks/>
          </p:cNvCxnSpPr>
          <p:nvPr/>
        </p:nvCxnSpPr>
        <p:spPr>
          <a:xfrm>
            <a:off x="5483727" y="6352319"/>
            <a:ext cx="3711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A0F044-6707-4F4E-A1E8-0E7D54DA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31C0-B683-4602-9FA6-C1A4E3B689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14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44BBD5-579C-47C3-ADEE-87419EFF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229E63-5EE4-4F47-83C6-8ECDA421E964}"/>
              </a:ext>
            </a:extLst>
          </p:cNvPr>
          <p:cNvSpPr txBox="1"/>
          <p:nvPr/>
        </p:nvSpPr>
        <p:spPr>
          <a:xfrm>
            <a:off x="140526" y="6003118"/>
            <a:ext cx="6156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----- mean</a:t>
            </a:r>
          </a:p>
          <a:p>
            <a:pPr marL="0" indent="0">
              <a:buNone/>
            </a:pPr>
            <a:r>
              <a:rPr lang="en-US" b="1" dirty="0"/>
              <a:t>        </a:t>
            </a:r>
            <a:r>
              <a:rPr lang="en-US" dirty="0"/>
              <a:t>median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DDD5C6-2EA8-4A92-BCE8-9CC74FB94B3A}"/>
              </a:ext>
            </a:extLst>
          </p:cNvPr>
          <p:cNvCxnSpPr>
            <a:cxnSpLocks/>
          </p:cNvCxnSpPr>
          <p:nvPr/>
        </p:nvCxnSpPr>
        <p:spPr>
          <a:xfrm>
            <a:off x="202252" y="6535196"/>
            <a:ext cx="3711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7902AB-A745-47DD-B86F-0D9906D0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31C0-B683-4602-9FA6-C1A4E3B689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75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7BFC1-BD9E-4141-B9D8-AD79247D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31C0-B683-4602-9FA6-C1A4E3B6898D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471542-CC50-72D9-E5CE-24403E798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8" y="71021"/>
            <a:ext cx="11353800" cy="63865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DE14A1-D390-4BB7-BE13-0E15A5624D54}"/>
              </a:ext>
            </a:extLst>
          </p:cNvPr>
          <p:cNvSpPr txBox="1"/>
          <p:nvPr/>
        </p:nvSpPr>
        <p:spPr>
          <a:xfrm>
            <a:off x="349927" y="4699091"/>
            <a:ext cx="41510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42021"/>
                </a:solidFill>
                <a:effectLst/>
              </a:rPr>
              <a:t>Spatial and temporal model of the mucilage biofilm along a maize root segment grown within one day</a:t>
            </a:r>
            <a:br>
              <a:rPr lang="en-US" sz="24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88502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B4E8-59BA-4E24-B2C1-18EEF3D4E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Conclusions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A5F0F-E03A-4D5D-99F0-0E8CA988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31C0-B683-4602-9FA6-C1A4E3B689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31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022F6-B700-47BB-8556-97B1FEC64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5934"/>
            <a:ext cx="10515600" cy="5903582"/>
          </a:xfrm>
        </p:spPr>
        <p:txBody>
          <a:bodyPr>
            <a:noAutofit/>
          </a:bodyPr>
          <a:lstStyle/>
          <a:p>
            <a:r>
              <a:rPr lang="en-US" sz="2200" dirty="0"/>
              <a:t>Plant mucilage and microbial EPS have </a:t>
            </a:r>
            <a:r>
              <a:rPr lang="en-US" sz="2200" b="1" dirty="0"/>
              <a:t>similar</a:t>
            </a:r>
            <a:r>
              <a:rPr lang="en-US" sz="2200" dirty="0"/>
              <a:t> physical properties and chemical composition.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Therefore, mucilage can potentially function as </a:t>
            </a:r>
            <a:r>
              <a:rPr lang="en-US" sz="2200" b="1" dirty="0"/>
              <a:t>a biofilm matrix </a:t>
            </a:r>
            <a:r>
              <a:rPr lang="en-US" sz="2200" dirty="0"/>
              <a:t>like EPS. </a:t>
            </a:r>
          </a:p>
          <a:p>
            <a:endParaRPr lang="en-US" sz="2200" dirty="0"/>
          </a:p>
          <a:p>
            <a:r>
              <a:rPr lang="en-US" sz="2200" dirty="0"/>
              <a:t>Volume of plant-produced mucilage matrix (</a:t>
            </a:r>
            <a:r>
              <a:rPr lang="en-US" sz="2200" b="1" dirty="0"/>
              <a:t>autotrophic</a:t>
            </a:r>
            <a:r>
              <a:rPr lang="en-US" sz="2200" dirty="0"/>
              <a:t>) and its potential microbial abundance in the rhizosphere </a:t>
            </a:r>
            <a:r>
              <a:rPr lang="en-US" sz="2200" b="1" dirty="0"/>
              <a:t>&gt;</a:t>
            </a:r>
            <a:r>
              <a:rPr lang="en-US" sz="2200" dirty="0"/>
              <a:t> those of microbial-EPS (</a:t>
            </a:r>
            <a:r>
              <a:rPr lang="en-US" sz="2200" b="1" dirty="0"/>
              <a:t>heterotrophic</a:t>
            </a:r>
            <a:r>
              <a:rPr lang="en-US" sz="2200" dirty="0"/>
              <a:t>).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In a mucilage-based biofilm, microorganisms can </a:t>
            </a:r>
            <a:r>
              <a:rPr lang="en-US" sz="2200" b="1" dirty="0"/>
              <a:t>save their energy </a:t>
            </a:r>
            <a:r>
              <a:rPr lang="en-US" sz="2200" dirty="0"/>
              <a:t>and promote their fitness.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Mucilage provides the basis for unique features of </a:t>
            </a:r>
            <a:r>
              <a:rPr lang="en-US" sz="2200" b="1" dirty="0"/>
              <a:t>the rhizosphere microbiome</a:t>
            </a:r>
            <a:r>
              <a:rPr lang="en-US" sz="2200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11660-158C-466E-B430-CC74530C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31C0-B683-4602-9FA6-C1A4E3B689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90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3922E-F67E-4AA5-B054-6FE0383EE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766218"/>
            <a:ext cx="9220200" cy="1325563"/>
          </a:xfrm>
        </p:spPr>
        <p:txBody>
          <a:bodyPr/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Thank you so much for your attention.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A31E0-76CF-4739-A188-2B65A71D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31C0-B683-4602-9FA6-C1A4E3B689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7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A00F-B9D7-4CE1-9203-38BE0854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995"/>
            <a:ext cx="10515600" cy="5131298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</a:t>
            </a:r>
          </a:p>
          <a:p>
            <a:endParaRPr lang="en-US" sz="2000" b="1" dirty="0"/>
          </a:p>
          <a:p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A49D68-9BDC-4B03-92DE-026FA865B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Introduction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6DB821-CB28-4EAE-BBC6-3BBE7538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31C0-B683-4602-9FA6-C1A4E3B689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0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347A4-E484-4C39-84D4-6D3335ED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31C0-B683-4602-9FA6-C1A4E3B6898D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A6150-7B62-47C1-9892-9B34086BDA4D}"/>
              </a:ext>
            </a:extLst>
          </p:cNvPr>
          <p:cNvSpPr txBox="1"/>
          <p:nvPr/>
        </p:nvSpPr>
        <p:spPr>
          <a:xfrm>
            <a:off x="700742" y="270188"/>
            <a:ext cx="10822474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EPS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Calibri" panose="020F0502020204030204" pitchFamily="34" charset="0"/>
              </a:rPr>
              <a:t>Extracellular polymeric substances (EPS) are gelatinous </a:t>
            </a:r>
            <a:r>
              <a:rPr lang="en-US" sz="2400" dirty="0">
                <a:ea typeface="Calibri" panose="020F0502020204030204" pitchFamily="34" charset="0"/>
              </a:rPr>
              <a:t>high-molecular-weight substances produced </a:t>
            </a:r>
            <a:r>
              <a:rPr lang="en-US" sz="2400" dirty="0">
                <a:effectLst/>
                <a:ea typeface="Calibri" panose="020F0502020204030204" pitchFamily="34" charset="0"/>
              </a:rPr>
              <a:t>by microorganisms.</a:t>
            </a:r>
          </a:p>
          <a:p>
            <a:endParaRPr lang="en-US" sz="2400" dirty="0">
              <a:effectLst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ffectLst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ffectLst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ffectLst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ffectLst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ffectLst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ffectLst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832504C-4AAA-43D9-96D4-C3D480E2B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15" y="1914267"/>
            <a:ext cx="9059269" cy="467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4923992-10D2-41FA-8CCF-48FAF13533AC}"/>
              </a:ext>
            </a:extLst>
          </p:cNvPr>
          <p:cNvCxnSpPr/>
          <p:nvPr/>
        </p:nvCxnSpPr>
        <p:spPr>
          <a:xfrm flipH="1" flipV="1">
            <a:off x="5740893" y="3666479"/>
            <a:ext cx="710214" cy="148257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7977E35-6B8D-4D3D-B305-8EB4A416F3F2}"/>
              </a:ext>
            </a:extLst>
          </p:cNvPr>
          <p:cNvSpPr txBox="1"/>
          <p:nvPr/>
        </p:nvSpPr>
        <p:spPr>
          <a:xfrm>
            <a:off x="5319942" y="3297147"/>
            <a:ext cx="601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EPS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C91722-8470-4E98-825E-F9446F0E68B6}"/>
              </a:ext>
            </a:extLst>
          </p:cNvPr>
          <p:cNvSpPr txBox="1"/>
          <p:nvPr/>
        </p:nvSpPr>
        <p:spPr>
          <a:xfrm>
            <a:off x="1676798" y="2101985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dirty="0" err="1">
                <a:effectLst/>
              </a:rPr>
              <a:t>Talapko</a:t>
            </a:r>
            <a:r>
              <a:rPr lang="en-US" sz="1800" b="0" i="1" dirty="0">
                <a:effectLst/>
              </a:rPr>
              <a:t> et al </a:t>
            </a:r>
            <a:r>
              <a:rPr lang="en-US" sz="1800" b="0" dirty="0">
                <a:effectLst/>
              </a:rPr>
              <a:t>(</a:t>
            </a:r>
            <a:r>
              <a:rPr lang="en-US" sz="1800" b="0" i="1" dirty="0">
                <a:effectLst/>
              </a:rPr>
              <a:t>2020</a:t>
            </a:r>
            <a:r>
              <a:rPr lang="en-US" sz="1800" b="0" dirty="0">
                <a:effectLst/>
              </a:rPr>
              <a:t>)</a:t>
            </a:r>
            <a:r>
              <a:rPr lang="en-US" sz="1800" dirty="0"/>
              <a:t> 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52151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16D48-B778-4915-B5D5-1EC3080C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31C0-B683-4602-9FA6-C1A4E3B6898D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40E39C-CB97-28A4-E8B7-FA58E4339981}"/>
              </a:ext>
            </a:extLst>
          </p:cNvPr>
          <p:cNvSpPr txBox="1">
            <a:spLocks/>
          </p:cNvSpPr>
          <p:nvPr/>
        </p:nvSpPr>
        <p:spPr>
          <a:xfrm>
            <a:off x="838200" y="360799"/>
            <a:ext cx="6974150" cy="635179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200" b="1" dirty="0"/>
              <a:t>Functions of EPS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sz="9600" dirty="0"/>
              <a:t>Biofilm matrix and microbial habitat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(</a:t>
            </a:r>
            <a:r>
              <a:rPr lang="en-US" sz="9600" i="1" dirty="0" err="1">
                <a:ea typeface="Calibri" panose="020F0502020204030204" pitchFamily="34" charset="0"/>
              </a:rPr>
              <a:t>Flemming</a:t>
            </a:r>
            <a:r>
              <a:rPr lang="en-US" sz="9600" i="1" dirty="0">
                <a:ea typeface="Calibri" panose="020F0502020204030204" pitchFamily="34" charset="0"/>
              </a:rPr>
              <a:t> and </a:t>
            </a:r>
            <a:r>
              <a:rPr lang="en-US" sz="9600" i="1" dirty="0" err="1">
                <a:ea typeface="Calibri" panose="020F0502020204030204" pitchFamily="34" charset="0"/>
              </a:rPr>
              <a:t>Wingender</a:t>
            </a:r>
            <a:r>
              <a:rPr lang="en-US" sz="9600" i="1" dirty="0">
                <a:ea typeface="Calibri" panose="020F0502020204030204" pitchFamily="34" charset="0"/>
              </a:rPr>
              <a:t>, 2010</a:t>
            </a:r>
            <a:r>
              <a:rPr lang="en-US" sz="9600" dirty="0"/>
              <a:t>)</a:t>
            </a:r>
            <a:r>
              <a:rPr lang="en-US" sz="9600" i="1" dirty="0"/>
              <a:t> </a:t>
            </a:r>
          </a:p>
          <a:p>
            <a:endParaRPr lang="en-US" sz="9600" dirty="0"/>
          </a:p>
          <a:p>
            <a:r>
              <a:rPr lang="en-US" sz="9600" dirty="0"/>
              <a:t>Microbial colonization of roots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(</a:t>
            </a:r>
            <a:r>
              <a:rPr lang="en-US" sz="9600" i="1" dirty="0" err="1">
                <a:ea typeface="Calibri" panose="020F0502020204030204" pitchFamily="34" charset="0"/>
              </a:rPr>
              <a:t>Hassani</a:t>
            </a:r>
            <a:r>
              <a:rPr lang="en-US" sz="9600" i="1" dirty="0">
                <a:ea typeface="Calibri" panose="020F0502020204030204" pitchFamily="34" charset="0"/>
              </a:rPr>
              <a:t> et al., 2018</a:t>
            </a:r>
            <a:r>
              <a:rPr lang="en-US" sz="9600" dirty="0"/>
              <a:t>)</a:t>
            </a:r>
          </a:p>
          <a:p>
            <a:endParaRPr lang="en-US" sz="9600" dirty="0"/>
          </a:p>
          <a:p>
            <a:r>
              <a:rPr lang="en-US" sz="9600" dirty="0">
                <a:ea typeface="Calibri" panose="020F0502020204030204" pitchFamily="34" charset="0"/>
              </a:rPr>
              <a:t>Protection of microorganisms against stresses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(</a:t>
            </a:r>
            <a:r>
              <a:rPr lang="en-US" sz="9600" i="1" dirty="0" err="1">
                <a:ea typeface="Calibri" panose="020F0502020204030204" pitchFamily="34" charset="0"/>
              </a:rPr>
              <a:t>Vardharajula</a:t>
            </a:r>
            <a:r>
              <a:rPr lang="en-US" sz="9600" i="1" dirty="0">
                <a:ea typeface="Calibri" panose="020F0502020204030204" pitchFamily="34" charset="0"/>
              </a:rPr>
              <a:t> and </a:t>
            </a:r>
            <a:r>
              <a:rPr lang="en-US" sz="9600" i="1" dirty="0" err="1">
                <a:ea typeface="Calibri" panose="020F0502020204030204" pitchFamily="34" charset="0"/>
              </a:rPr>
              <a:t>Skz</a:t>
            </a:r>
            <a:r>
              <a:rPr lang="en-US" sz="9600" i="1" dirty="0">
                <a:ea typeface="Calibri" panose="020F0502020204030204" pitchFamily="34" charset="0"/>
              </a:rPr>
              <a:t>, 2014</a:t>
            </a:r>
            <a:r>
              <a:rPr lang="en-US" sz="9600" dirty="0"/>
              <a:t>)</a:t>
            </a:r>
            <a:r>
              <a:rPr lang="en-US" sz="9600" i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9600" i="1" dirty="0"/>
          </a:p>
          <a:p>
            <a:r>
              <a:rPr lang="en-US" sz="9600" dirty="0"/>
              <a:t>Aggregating soil particles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(</a:t>
            </a:r>
            <a:r>
              <a:rPr lang="en-US" sz="9600" i="1" dirty="0">
                <a:ea typeface="Calibri" panose="020F0502020204030204" pitchFamily="34" charset="0"/>
              </a:rPr>
              <a:t>Costa et al., 2018</a:t>
            </a:r>
            <a:r>
              <a:rPr lang="en-US" sz="9600" dirty="0"/>
              <a:t>)</a:t>
            </a:r>
            <a:r>
              <a:rPr lang="en-US" sz="9600" i="1" dirty="0"/>
              <a:t> </a:t>
            </a:r>
          </a:p>
          <a:p>
            <a:pPr marL="0" indent="0">
              <a:buNone/>
            </a:pPr>
            <a:endParaRPr lang="en-US" sz="9600" dirty="0"/>
          </a:p>
          <a:p>
            <a:r>
              <a:rPr lang="en-US" sz="9600" dirty="0"/>
              <a:t>A huge carbon source in soils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(</a:t>
            </a:r>
            <a:r>
              <a:rPr lang="en-US" sz="9600" i="1" dirty="0" err="1">
                <a:ea typeface="Calibri" panose="020F0502020204030204" pitchFamily="34" charset="0"/>
              </a:rPr>
              <a:t>Flemming</a:t>
            </a:r>
            <a:r>
              <a:rPr lang="en-US" sz="9600" i="1" dirty="0">
                <a:ea typeface="Calibri" panose="020F0502020204030204" pitchFamily="34" charset="0"/>
              </a:rPr>
              <a:t> and </a:t>
            </a:r>
            <a:r>
              <a:rPr lang="en-US" sz="9600" i="1" dirty="0" err="1">
                <a:ea typeface="Calibri" panose="020F0502020204030204" pitchFamily="34" charset="0"/>
              </a:rPr>
              <a:t>Wingender</a:t>
            </a:r>
            <a:r>
              <a:rPr lang="en-US" sz="9600" i="1" dirty="0">
                <a:ea typeface="Calibri" panose="020F0502020204030204" pitchFamily="34" charset="0"/>
              </a:rPr>
              <a:t>, 2010</a:t>
            </a:r>
            <a:r>
              <a:rPr lang="en-US" sz="9600" dirty="0"/>
              <a:t>)</a:t>
            </a:r>
          </a:p>
          <a:p>
            <a:endParaRPr lang="en-US" sz="9600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en-US" sz="2400" dirty="0"/>
            </a:b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5293D28-BF51-404F-C590-6996CFBEB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611" y="1372200"/>
            <a:ext cx="4492667" cy="411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991622-00DF-007A-7628-3FD2460FCE6C}"/>
              </a:ext>
            </a:extLst>
          </p:cNvPr>
          <p:cNvSpPr txBox="1"/>
          <p:nvPr/>
        </p:nvSpPr>
        <p:spPr>
          <a:xfrm>
            <a:off x="7349971" y="5485799"/>
            <a:ext cx="2521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 err="1">
                <a:ea typeface="Calibri" panose="020F0502020204030204" pitchFamily="34" charset="0"/>
              </a:rPr>
              <a:t>Bayston</a:t>
            </a:r>
            <a:r>
              <a:rPr lang="en-US" sz="1800" i="1" dirty="0">
                <a:ea typeface="Calibri" panose="020F0502020204030204" pitchFamily="34" charset="0"/>
              </a:rPr>
              <a:t> et al </a:t>
            </a:r>
            <a:r>
              <a:rPr lang="en-US" sz="1800" dirty="0">
                <a:ea typeface="Calibri" panose="020F0502020204030204" pitchFamily="34" charset="0"/>
              </a:rPr>
              <a:t>(</a:t>
            </a:r>
            <a:r>
              <a:rPr lang="en-US" sz="1800" i="1" dirty="0">
                <a:ea typeface="Calibri" panose="020F0502020204030204" pitchFamily="34" charset="0"/>
              </a:rPr>
              <a:t>2018</a:t>
            </a:r>
            <a:r>
              <a:rPr lang="en-US" sz="1800" dirty="0"/>
              <a:t>)</a:t>
            </a:r>
            <a:r>
              <a:rPr lang="en-US" sz="1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474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347A4-E484-4C39-84D4-6D3335ED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31C0-B683-4602-9FA6-C1A4E3B6898D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CBC624-6262-41A5-8E51-FA651CAAA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12" y="3047735"/>
            <a:ext cx="3901440" cy="26090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CC0FE4E-B696-4483-A6DC-DA8D39D4F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42" y="3047735"/>
            <a:ext cx="390144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0AC1C9-1874-4A8E-B476-3608435D9C6C}"/>
              </a:ext>
            </a:extLst>
          </p:cNvPr>
          <p:cNvSpPr txBox="1"/>
          <p:nvPr/>
        </p:nvSpPr>
        <p:spPr>
          <a:xfrm>
            <a:off x="1670015" y="5721887"/>
            <a:ext cx="19628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Wheat root </a:t>
            </a:r>
          </a:p>
          <a:p>
            <a:pPr algn="ctr"/>
            <a:r>
              <a:rPr lang="en-US" sz="2000" i="1" dirty="0" err="1"/>
              <a:t>Holz</a:t>
            </a:r>
            <a:r>
              <a:rPr lang="en-US" sz="2000" i="1" dirty="0"/>
              <a:t> et al </a:t>
            </a:r>
            <a:r>
              <a:rPr lang="en-US" sz="2000" dirty="0"/>
              <a:t>(</a:t>
            </a:r>
            <a:r>
              <a:rPr lang="en-US" sz="2000" i="1" dirty="0"/>
              <a:t>2018</a:t>
            </a:r>
            <a:r>
              <a:rPr lang="en-US" sz="200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CA759-9EFA-4AAE-8E7A-4746C669141D}"/>
              </a:ext>
            </a:extLst>
          </p:cNvPr>
          <p:cNvSpPr txBox="1"/>
          <p:nvPr/>
        </p:nvSpPr>
        <p:spPr>
          <a:xfrm>
            <a:off x="5700485" y="5721887"/>
            <a:ext cx="19628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Maize nodal root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A6150-7B62-47C1-9892-9B34086BDA4D}"/>
              </a:ext>
            </a:extLst>
          </p:cNvPr>
          <p:cNvSpPr txBox="1"/>
          <p:nvPr/>
        </p:nvSpPr>
        <p:spPr>
          <a:xfrm>
            <a:off x="700742" y="270188"/>
            <a:ext cx="1082247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Mucilage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gelatinous high-molecular-weight substance produced by root tips of plants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~ 15% of a plant’s photosynthetic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43FD3B-9473-4ABC-8A21-59E727CA0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4634" y="1877320"/>
            <a:ext cx="2122001" cy="38445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E457E8-7DDE-43B3-ABD2-CE1001F3C3E6}"/>
              </a:ext>
            </a:extLst>
          </p:cNvPr>
          <p:cNvSpPr txBox="1"/>
          <p:nvPr/>
        </p:nvSpPr>
        <p:spPr>
          <a:xfrm>
            <a:off x="9153740" y="5718292"/>
            <a:ext cx="2122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Barley root</a:t>
            </a:r>
          </a:p>
          <a:p>
            <a:pPr algn="ctr"/>
            <a:r>
              <a:rPr lang="en-US" sz="2000" i="1" dirty="0"/>
              <a:t>Carter et al </a:t>
            </a:r>
            <a:r>
              <a:rPr lang="en-US" sz="2000" dirty="0"/>
              <a:t>(</a:t>
            </a:r>
            <a:r>
              <a:rPr lang="en-US" sz="2000" i="1" dirty="0"/>
              <a:t>2019</a:t>
            </a:r>
            <a:r>
              <a:rPr lang="en-US" sz="2000" dirty="0"/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3E7F7A-BCAA-A8B8-A69C-4E0C19C4CD10}"/>
              </a:ext>
            </a:extLst>
          </p:cNvPr>
          <p:cNvSpPr/>
          <p:nvPr/>
        </p:nvSpPr>
        <p:spPr>
          <a:xfrm>
            <a:off x="9153740" y="5353235"/>
            <a:ext cx="256590" cy="303588"/>
          </a:xfrm>
          <a:prstGeom prst="rect">
            <a:avLst/>
          </a:prstGeom>
          <a:solidFill>
            <a:srgbClr val="342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2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BAA6F-2A37-48C6-8D2D-8DF5390E1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7234"/>
            <a:ext cx="7169458" cy="59611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/>
              <a:t>Functions of mucilage</a:t>
            </a:r>
          </a:p>
          <a:p>
            <a:pPr marL="0" indent="0">
              <a:buNone/>
            </a:pPr>
            <a:endParaRPr lang="en-US" sz="3800" dirty="0"/>
          </a:p>
          <a:p>
            <a:r>
              <a:rPr lang="en-US" sz="2600" dirty="0"/>
              <a:t>Enhancing the rhizosphere water content </a:t>
            </a:r>
          </a:p>
          <a:p>
            <a:pPr marL="0" indent="0">
              <a:buNone/>
            </a:pPr>
            <a:r>
              <a:rPr lang="en-US" sz="2600" dirty="0"/>
              <a:t>(</a:t>
            </a:r>
            <a:r>
              <a:rPr lang="en-US" sz="2600" b="0" i="1" dirty="0">
                <a:effectLst/>
              </a:rPr>
              <a:t>Carminati, 2013</a:t>
            </a:r>
            <a:r>
              <a:rPr lang="en-US" sz="2600" dirty="0"/>
              <a:t>)</a:t>
            </a:r>
          </a:p>
          <a:p>
            <a:endParaRPr lang="en-US" sz="2600" dirty="0"/>
          </a:p>
          <a:p>
            <a:r>
              <a:rPr lang="en-US" sz="2600" b="0" i="0" dirty="0">
                <a:effectLst/>
              </a:rPr>
              <a:t>Easing the penetration of growing root tips into the soil</a:t>
            </a:r>
          </a:p>
          <a:p>
            <a:pPr marL="0" indent="0">
              <a:buNone/>
            </a:pPr>
            <a:r>
              <a:rPr lang="en-US" sz="2600" b="0" i="0" dirty="0">
                <a:effectLst/>
              </a:rPr>
              <a:t>(</a:t>
            </a:r>
            <a:r>
              <a:rPr lang="en-US" sz="2600" b="0" i="1" dirty="0" err="1">
                <a:effectLst/>
              </a:rPr>
              <a:t>Iijima</a:t>
            </a:r>
            <a:r>
              <a:rPr lang="en-US" sz="2600" b="0" i="1" dirty="0">
                <a:effectLst/>
              </a:rPr>
              <a:t> et al., 2003</a:t>
            </a:r>
            <a:r>
              <a:rPr lang="en-US" sz="2600" b="0" i="0" dirty="0">
                <a:effectLst/>
              </a:rPr>
              <a:t>)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b="0" i="0" dirty="0">
                <a:solidFill>
                  <a:srgbClr val="000000"/>
                </a:solidFill>
                <a:effectLst/>
              </a:rPr>
              <a:t>A substrate for microbial utilization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r>
              <a:rPr lang="en-US" sz="2600" dirty="0"/>
              <a:t>(</a:t>
            </a:r>
            <a:r>
              <a:rPr lang="en-US" sz="2600" i="1" dirty="0"/>
              <a:t>Ahmed et al., 2018</a:t>
            </a:r>
            <a:r>
              <a:rPr lang="en-US" sz="2600" dirty="0"/>
              <a:t>)</a:t>
            </a:r>
          </a:p>
          <a:p>
            <a:pPr marL="0" indent="0">
              <a:buNone/>
            </a:pPr>
            <a:br>
              <a:rPr lang="en-US" sz="3800" dirty="0"/>
            </a:b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16D48-B778-4915-B5D5-1EC3080C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31C0-B683-4602-9FA6-C1A4E3B6898D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1EC7E-54DC-C537-AECA-1331594DF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543" y="3416300"/>
            <a:ext cx="1676400" cy="3305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8126EC-2660-CC8A-02D2-FB457830E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8943" y="3491144"/>
            <a:ext cx="696997" cy="2973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05A926-0792-694F-59C1-0C359DAAA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094" y="548093"/>
            <a:ext cx="3582098" cy="26865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8481F3-4718-122A-B02A-BE8BBB85206C}"/>
              </a:ext>
            </a:extLst>
          </p:cNvPr>
          <p:cNvSpPr txBox="1"/>
          <p:nvPr/>
        </p:nvSpPr>
        <p:spPr>
          <a:xfrm rot="16200000">
            <a:off x="10219359" y="4739081"/>
            <a:ext cx="2030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Water content</a:t>
            </a:r>
          </a:p>
        </p:txBody>
      </p:sp>
    </p:spTree>
    <p:extLst>
      <p:ext uri="{BB962C8B-B14F-4D97-AF65-F5344CB8AC3E}">
        <p14:creationId xmlns:p14="http://schemas.microsoft.com/office/powerpoint/2010/main" val="55026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59DB8-4F44-4D38-A897-2577E3842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4893"/>
            <a:ext cx="10515600" cy="528539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The key question of this study</a:t>
            </a:r>
            <a:endParaRPr lang="en-US" b="1" dirty="0"/>
          </a:p>
          <a:p>
            <a:pPr marL="0" indent="0">
              <a:buNone/>
            </a:pPr>
            <a:r>
              <a:rPr lang="en-US" sz="2400" dirty="0"/>
              <a:t>Can plant mucilage function as a biofilm matrix similar to microbial EPS?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480E1-B71F-461F-A553-22E3CB1F4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31C0-B683-4602-9FA6-C1A4E3B6898D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 descr="4 ways to manage biofilm in poultry drinking water | WATTAgNet">
            <a:extLst>
              <a:ext uri="{FF2B5EF4-FFF2-40B4-BE49-F238E27FC236}">
                <a16:creationId xmlns:a16="http://schemas.microsoft.com/office/drawing/2014/main" id="{BBE2292B-A6EF-4373-9432-63B624932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001" y="2756440"/>
            <a:ext cx="5005711" cy="32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question mark emoji, memoji,new memoji &amp;quot; Poster by Ssefyou | Redbubble">
            <a:extLst>
              <a:ext uri="{FF2B5EF4-FFF2-40B4-BE49-F238E27FC236}">
                <a16:creationId xmlns:a16="http://schemas.microsoft.com/office/drawing/2014/main" id="{3423E217-E8BB-442A-8DD1-0AB90037E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710" y="3315779"/>
            <a:ext cx="2135034" cy="213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hoto: Dripping gel on corn plant">
            <a:extLst>
              <a:ext uri="{FF2B5EF4-FFF2-40B4-BE49-F238E27FC236}">
                <a16:creationId xmlns:a16="http://schemas.microsoft.com/office/drawing/2014/main" id="{27F2D377-D102-E04D-EB6F-7C682B934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01102"/>
            <a:ext cx="3419183" cy="256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179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A00F-B9D7-4CE1-9203-38BE0854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995"/>
            <a:ext cx="10515600" cy="5131298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</a:t>
            </a:r>
          </a:p>
          <a:p>
            <a:endParaRPr lang="en-US" sz="2000" b="1" dirty="0"/>
          </a:p>
          <a:p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A49D68-9BDC-4B03-92DE-026FA865B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Methods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07E3C-8A72-4A79-AAED-D020FABFF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31C0-B683-4602-9FA6-C1A4E3B689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26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E9E6E-03B5-4C19-AFC9-F321BA299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3874"/>
            <a:ext cx="10515600" cy="5844681"/>
          </a:xfrm>
        </p:spPr>
        <p:txBody>
          <a:bodyPr>
            <a:normAutofit/>
          </a:bodyPr>
          <a:lstStyle/>
          <a:p>
            <a:r>
              <a:rPr lang="en-US" sz="2400" dirty="0"/>
              <a:t>376 mucilage (root and seed) and EPS (all types of microorganisms) data points collected from 83 peer-reviewed papers (1974-2019)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>
                <a:solidFill>
                  <a:srgbClr val="242021"/>
                </a:solidFill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patial and temporal model of bacterial abundance and EPS production in the mucilage matrix along a maize root segment grown within one day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BF0F3-D955-44D7-8E5C-AC5620B38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31C0-B683-4602-9FA6-C1A4E3B6898D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4B8EAC-C6C2-4CA3-99E1-40E9228E3634}"/>
              </a:ext>
            </a:extLst>
          </p:cNvPr>
          <p:cNvSpPr/>
          <p:nvPr/>
        </p:nvSpPr>
        <p:spPr>
          <a:xfrm>
            <a:off x="4003830" y="1580220"/>
            <a:ext cx="2704730" cy="976544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C7DDC6-6C29-447C-AB55-B9CF9DA94860}"/>
              </a:ext>
            </a:extLst>
          </p:cNvPr>
          <p:cNvSpPr txBox="1">
            <a:spLocks/>
          </p:cNvSpPr>
          <p:nvPr/>
        </p:nvSpPr>
        <p:spPr>
          <a:xfrm>
            <a:off x="4166587" y="1819070"/>
            <a:ext cx="2704730" cy="657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Investigated variables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AD1F30-93B7-4276-B1D9-057B2ED5D8BA}"/>
              </a:ext>
            </a:extLst>
          </p:cNvPr>
          <p:cNvSpPr/>
          <p:nvPr/>
        </p:nvSpPr>
        <p:spPr>
          <a:xfrm>
            <a:off x="2016710" y="2831975"/>
            <a:ext cx="2231254" cy="976544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24398E-D5E1-4473-BDC3-BFD31099BF12}"/>
              </a:ext>
            </a:extLst>
          </p:cNvPr>
          <p:cNvSpPr txBox="1">
            <a:spLocks/>
          </p:cNvSpPr>
          <p:nvPr/>
        </p:nvSpPr>
        <p:spPr>
          <a:xfrm>
            <a:off x="2074404" y="3096402"/>
            <a:ext cx="2114365" cy="657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Physical properties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302211-AE2A-4B2A-9D27-5D950DE71BD5}"/>
              </a:ext>
            </a:extLst>
          </p:cNvPr>
          <p:cNvSpPr/>
          <p:nvPr/>
        </p:nvSpPr>
        <p:spPr>
          <a:xfrm>
            <a:off x="6470711" y="2825317"/>
            <a:ext cx="2231254" cy="976544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90E81FE-C129-4EF0-A880-42DA65E04A8B}"/>
              </a:ext>
            </a:extLst>
          </p:cNvPr>
          <p:cNvSpPr txBox="1">
            <a:spLocks/>
          </p:cNvSpPr>
          <p:nvPr/>
        </p:nvSpPr>
        <p:spPr>
          <a:xfrm>
            <a:off x="6470710" y="3089744"/>
            <a:ext cx="2312635" cy="657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Chemical composition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7A362789-8FC3-4CC0-8648-67EAFE10F3A4}"/>
              </a:ext>
            </a:extLst>
          </p:cNvPr>
          <p:cNvCxnSpPr>
            <a:cxnSpLocks/>
            <a:stCxn id="5" idx="1"/>
            <a:endCxn id="7" idx="0"/>
          </p:cNvCxnSpPr>
          <p:nvPr/>
        </p:nvCxnSpPr>
        <p:spPr>
          <a:xfrm rot="10800000" flipV="1">
            <a:off x="3132338" y="2068491"/>
            <a:ext cx="871493" cy="763483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D03D8A6-CC88-4183-9E09-BF6476979A4D}"/>
              </a:ext>
            </a:extLst>
          </p:cNvPr>
          <p:cNvCxnSpPr>
            <a:cxnSpLocks/>
            <a:stCxn id="9" idx="0"/>
            <a:endCxn id="5" idx="3"/>
          </p:cNvCxnSpPr>
          <p:nvPr/>
        </p:nvCxnSpPr>
        <p:spPr>
          <a:xfrm rot="16200000" flipV="1">
            <a:off x="6769037" y="2008016"/>
            <a:ext cx="756825" cy="877778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0C4F2A1-E04C-49A5-8388-9E65BD2E26DE}"/>
              </a:ext>
            </a:extLst>
          </p:cNvPr>
          <p:cNvSpPr/>
          <p:nvPr/>
        </p:nvSpPr>
        <p:spPr>
          <a:xfrm>
            <a:off x="1064210" y="3917883"/>
            <a:ext cx="1904999" cy="709198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6D1CB4D-58EE-4B66-94D6-01B8FA4BE2A8}"/>
              </a:ext>
            </a:extLst>
          </p:cNvPr>
          <p:cNvSpPr txBox="1">
            <a:spLocks/>
          </p:cNvSpPr>
          <p:nvPr/>
        </p:nvSpPr>
        <p:spPr>
          <a:xfrm>
            <a:off x="1510301" y="4059419"/>
            <a:ext cx="1458908" cy="426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b="1" i="1" dirty="0"/>
              <a:t>Viscosity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74C33D-B2CA-428A-A1ED-4080A17AB0ED}"/>
              </a:ext>
            </a:extLst>
          </p:cNvPr>
          <p:cNvSpPr/>
          <p:nvPr/>
        </p:nvSpPr>
        <p:spPr>
          <a:xfrm>
            <a:off x="3132338" y="3917883"/>
            <a:ext cx="1904999" cy="709198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C5CC6F8-3C68-434B-B621-242A26907B07}"/>
              </a:ext>
            </a:extLst>
          </p:cNvPr>
          <p:cNvSpPr txBox="1">
            <a:spLocks/>
          </p:cNvSpPr>
          <p:nvPr/>
        </p:nvSpPr>
        <p:spPr>
          <a:xfrm>
            <a:off x="3230732" y="4077183"/>
            <a:ext cx="1708210" cy="512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b="1" i="1" dirty="0"/>
              <a:t>Surface tension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49BC75-1938-440E-A148-0F6223A99DCA}"/>
              </a:ext>
            </a:extLst>
          </p:cNvPr>
          <p:cNvSpPr/>
          <p:nvPr/>
        </p:nvSpPr>
        <p:spPr>
          <a:xfrm>
            <a:off x="5518952" y="3917883"/>
            <a:ext cx="1904999" cy="709198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6682EF8-2ECD-4A73-9806-523D4938C304}"/>
              </a:ext>
            </a:extLst>
          </p:cNvPr>
          <p:cNvSpPr txBox="1">
            <a:spLocks/>
          </p:cNvSpPr>
          <p:nvPr/>
        </p:nvSpPr>
        <p:spPr>
          <a:xfrm>
            <a:off x="5617346" y="4077183"/>
            <a:ext cx="1708210" cy="512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i="1" dirty="0"/>
              <a:t>Total polysaccharide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315431-BD88-4606-A08C-9F5E5A4B3DAD}"/>
              </a:ext>
            </a:extLst>
          </p:cNvPr>
          <p:cNvSpPr/>
          <p:nvPr/>
        </p:nvSpPr>
        <p:spPr>
          <a:xfrm>
            <a:off x="7498679" y="3917883"/>
            <a:ext cx="1904999" cy="709198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019D65E-6EDE-4CEA-9CEE-089440577CB3}"/>
              </a:ext>
            </a:extLst>
          </p:cNvPr>
          <p:cNvSpPr txBox="1">
            <a:spLocks/>
          </p:cNvSpPr>
          <p:nvPr/>
        </p:nvSpPr>
        <p:spPr>
          <a:xfrm>
            <a:off x="7597073" y="4059419"/>
            <a:ext cx="1708210" cy="512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b="1" i="1" dirty="0"/>
              <a:t>Total protein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742D40-13DE-44AB-940C-0C4B7CC51BE9}"/>
              </a:ext>
            </a:extLst>
          </p:cNvPr>
          <p:cNvSpPr/>
          <p:nvPr/>
        </p:nvSpPr>
        <p:spPr>
          <a:xfrm>
            <a:off x="9478407" y="3900119"/>
            <a:ext cx="1904999" cy="709198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8781E8B-89EA-4338-AD2E-B293B3459CFE}"/>
              </a:ext>
            </a:extLst>
          </p:cNvPr>
          <p:cNvSpPr txBox="1">
            <a:spLocks/>
          </p:cNvSpPr>
          <p:nvPr/>
        </p:nvSpPr>
        <p:spPr>
          <a:xfrm>
            <a:off x="9527603" y="3926262"/>
            <a:ext cx="2052207" cy="709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i="1" dirty="0"/>
              <a:t>Neutral monosaccharides and </a:t>
            </a:r>
            <a:r>
              <a:rPr lang="en-US" sz="1800" b="1" i="1" dirty="0" err="1"/>
              <a:t>uronic</a:t>
            </a:r>
            <a:r>
              <a:rPr lang="en-US" sz="1800" b="1" i="1" dirty="0"/>
              <a:t> acids</a:t>
            </a:r>
          </a:p>
        </p:txBody>
      </p:sp>
    </p:spTree>
    <p:extLst>
      <p:ext uri="{BB962C8B-B14F-4D97-AF65-F5344CB8AC3E}">
        <p14:creationId xmlns:p14="http://schemas.microsoft.com/office/powerpoint/2010/main" val="1399264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444</Words>
  <Application>Microsoft Office PowerPoint</Application>
  <PresentationFormat>Widescreen</PresentationFormat>
  <Paragraphs>135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Biogels in the rhizosphere: Plant mucilage as a biofilm matrix that shapes the rhizosphere microbial habitat 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Methods</vt:lpstr>
      <vt:lpstr>PowerPoint Presentation</vt:lpstr>
      <vt:lpstr>Results</vt:lpstr>
      <vt:lpstr>Physical properties</vt:lpstr>
      <vt:lpstr>Chemical composition</vt:lpstr>
      <vt:lpstr>PowerPoint Presentation</vt:lpstr>
      <vt:lpstr>PowerPoint Presentation</vt:lpstr>
      <vt:lpstr>Conclusions</vt:lpstr>
      <vt:lpstr>PowerPoint Presentation</vt:lpstr>
      <vt:lpstr>Thank you so much for your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 committee meeting  2nd year</dc:title>
  <dc:creator>Meisam Nazari</dc:creator>
  <cp:lastModifiedBy>Meisam Nazari</cp:lastModifiedBy>
  <cp:revision>403</cp:revision>
  <dcterms:created xsi:type="dcterms:W3CDTF">2021-06-22T18:30:09Z</dcterms:created>
  <dcterms:modified xsi:type="dcterms:W3CDTF">2022-05-25T19:11:39Z</dcterms:modified>
</cp:coreProperties>
</file>