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18"/>
  </p:notesMasterIdLst>
  <p:sldIdLst>
    <p:sldId id="256" r:id="rId2"/>
    <p:sldId id="277" r:id="rId3"/>
    <p:sldId id="274" r:id="rId4"/>
    <p:sldId id="272" r:id="rId5"/>
    <p:sldId id="275" r:id="rId6"/>
    <p:sldId id="278" r:id="rId7"/>
    <p:sldId id="279" r:id="rId8"/>
    <p:sldId id="270" r:id="rId9"/>
    <p:sldId id="265" r:id="rId10"/>
    <p:sldId id="267" r:id="rId11"/>
    <p:sldId id="266" r:id="rId12"/>
    <p:sldId id="268" r:id="rId13"/>
    <p:sldId id="271" r:id="rId14"/>
    <p:sldId id="280" r:id="rId15"/>
    <p:sldId id="281" r:id="rId16"/>
    <p:sldId id="28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967"/>
    <a:srgbClr val="FFFFFF"/>
    <a:srgbClr val="0B4060"/>
    <a:srgbClr val="217C51"/>
    <a:srgbClr val="E6DC8E"/>
    <a:srgbClr val="E8998C"/>
    <a:srgbClr val="EBEBEB"/>
    <a:srgbClr val="E7DD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42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705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7BBE7-5137-44C3-A24A-C87633E14830}" type="datetimeFigureOut">
              <a:rPr lang="en-NZ" smtClean="0"/>
              <a:t>23/05/2022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842C8-6346-45E1-B540-67835963D87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9229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9" cy="2677648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1" y="1792225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r>
              <a:rPr lang="de-CH"/>
              <a:t>25.05.2022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3" y="322682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de-CH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10" y="292610"/>
            <a:ext cx="838199" cy="767687"/>
          </a:xfrm>
        </p:spPr>
        <p:txBody>
          <a:bodyPr/>
          <a:lstStyle>
            <a:lvl1pPr>
              <a:defRPr sz="2100" b="0" i="0">
                <a:latin typeface="+mj-lt"/>
              </a:defRPr>
            </a:lvl1pPr>
          </a:lstStyle>
          <a:p>
            <a:fld id="{20FE2C69-CD42-4834-B2EB-0A7B45BDD98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2707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2C69-CD42-4834-B2EB-0A7B45BDD98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91070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063416"/>
            <a:ext cx="8825659" cy="137975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2C69-CD42-4834-B2EB-0A7B45BDD98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17546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9" y="2631817"/>
            <a:ext cx="801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72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5"/>
            <a:ext cx="801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72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7" y="980519"/>
            <a:ext cx="8453907" cy="2698249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6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2C69-CD42-4834-B2EB-0A7B45BDD98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68920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370667"/>
            <a:ext cx="8825660" cy="1822514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2C69-CD42-4834-B2EB-0A7B45BDD98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736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5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2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2" y="3193563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301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2" y="3193563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2C69-CD42-4834-B2EB-0A7B45BDD98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40515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9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8" y="4532846"/>
            <a:ext cx="3046767" cy="65115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5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6" y="5184002"/>
            <a:ext cx="3050439" cy="84305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9" cy="65115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5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2C69-CD42-4834-B2EB-0A7B45BDD98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614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2C69-CD42-4834-B2EB-0A7B45BDD98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0599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3" y="1278468"/>
            <a:ext cx="6247547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2C69-CD42-4834-B2EB-0A7B45BDD98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9424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2C69-CD42-4834-B2EB-0A7B45BDD98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7402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8" y="2677645"/>
            <a:ext cx="4351023" cy="2283824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6"/>
            <a:ext cx="3755379" cy="2283823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2C69-CD42-4834-B2EB-0A7B45BDD98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457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2"/>
            <a:ext cx="4825159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4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2C69-CD42-4834-B2EB-0A7B45BDD98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2558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4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4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79764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2C69-CD42-4834-B2EB-0A7B45BDD98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825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2C69-CD42-4834-B2EB-0A7B45BDD98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040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2C69-CD42-4834-B2EB-0A7B45BDD98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53976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9" cy="16002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8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2"/>
            <a:ext cx="2793159" cy="312927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2C69-CD42-4834-B2EB-0A7B45BDD98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268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2C69-CD42-4834-B2EB-0A7B45BDD98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697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9" y="6394063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1" i="0">
                <a:solidFill>
                  <a:schemeClr val="accent1"/>
                </a:solidFill>
              </a:defRPr>
            </a:lvl1pPr>
          </a:lstStyle>
          <a:p>
            <a:r>
              <a:rPr lang="de-CH"/>
              <a:t>25.05.2022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9" y="6391840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de-CH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20FE2C69-CD42-4834-B2EB-0A7B45BDD98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219723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hf hdr="0" ftr="0"/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50000"/>
              </a:schemeClr>
            </a:gs>
            <a:gs pos="100000">
              <a:schemeClr val="bg2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1ECA4FE-7D2F-4576-B767-3A5F5ABFE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2821818-4B4C-C4F5-FE9A-115846215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169773"/>
            <a:ext cx="8825658" cy="2870161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Integration of a Graph Network for the Definition of </a:t>
            </a:r>
            <a:r>
              <a:rPr lang="en-US" dirty="0" err="1">
                <a:solidFill>
                  <a:schemeClr val="tx1"/>
                </a:solidFill>
              </a:rPr>
              <a:t>Neighbourhood</a:t>
            </a:r>
            <a:r>
              <a:rPr lang="en-US" dirty="0">
                <a:solidFill>
                  <a:schemeClr val="tx1"/>
                </a:solidFill>
              </a:rPr>
              <a:t> in Landslide Detection with Machine Learning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7A4FB2-75A8-E69B-B2AC-FCE08B812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4293441"/>
            <a:ext cx="8825658" cy="1234148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de-CH" sz="1600" cap="none" dirty="0"/>
              <a:t>Manuel Andreas Luck</a:t>
            </a:r>
            <a:r>
              <a:rPr lang="de-CH" sz="1600" cap="none" baseline="30000" dirty="0"/>
              <a:t>1</a:t>
            </a:r>
            <a:r>
              <a:rPr lang="de-CH" sz="1600" cap="none" dirty="0"/>
              <a:t> and Irena Hajnsek</a:t>
            </a:r>
            <a:r>
              <a:rPr lang="de-CH" sz="1600" cap="none" baseline="30000" dirty="0"/>
              <a:t>1,2</a:t>
            </a:r>
          </a:p>
          <a:p>
            <a:pPr algn="ctr">
              <a:lnSpc>
                <a:spcPct val="90000"/>
              </a:lnSpc>
            </a:pPr>
            <a:r>
              <a:rPr lang="de-CH" sz="1600" cap="none" baseline="30000" dirty="0"/>
              <a:t>1</a:t>
            </a:r>
            <a:r>
              <a:rPr lang="de-CH" sz="1600" cap="none" dirty="0"/>
              <a:t>Institute of Environmental Engineering, ETH Zurich, 8093 Zurich, Switzerland</a:t>
            </a:r>
          </a:p>
          <a:p>
            <a:pPr algn="ctr">
              <a:lnSpc>
                <a:spcPct val="90000"/>
              </a:lnSpc>
            </a:pPr>
            <a:r>
              <a:rPr lang="de-CH" sz="1600" cap="none" baseline="30000" dirty="0"/>
              <a:t>2</a:t>
            </a:r>
            <a:r>
              <a:rPr lang="de-CH" sz="1600" cap="none" dirty="0"/>
              <a:t>Microwaves and Radar Institute, German Aerospace Center (DLR) e.V., 82234 Weßling, Germany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1F53E2-F556-42FA-8D24-113839EE1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8249" y="4166888"/>
            <a:ext cx="675502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>
            <a:extLst>
              <a:ext uri="{FF2B5EF4-FFF2-40B4-BE49-F238E27FC236}">
                <a16:creationId xmlns:a16="http://schemas.microsoft.com/office/drawing/2014/main" id="{AE0DD75A-1C9C-737C-F51D-760F47963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05" y="27229"/>
            <a:ext cx="312263" cy="43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27003A-A7FD-7BB2-3268-A94C62D0E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026" y="6470947"/>
            <a:ext cx="1209092" cy="3153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79AA817-6F3F-5454-ECEA-BDF8461DBEC7}"/>
              </a:ext>
            </a:extLst>
          </p:cNvPr>
          <p:cNvGrpSpPr/>
          <p:nvPr/>
        </p:nvGrpSpPr>
        <p:grpSpPr>
          <a:xfrm>
            <a:off x="483882" y="6521284"/>
            <a:ext cx="2592459" cy="231791"/>
            <a:chOff x="483882" y="6521284"/>
            <a:chExt cx="2592459" cy="231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867F7F-CA29-62B7-76DC-F56705F2E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82" y="6521284"/>
              <a:ext cx="2592459" cy="214644"/>
            </a:xfrm>
            <a:prstGeom prst="rect">
              <a:avLst/>
            </a:prstGeom>
          </p:spPr>
        </p:pic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49ACA876-D8A5-4E2A-FD73-35C881B30B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935" y="6538431"/>
              <a:ext cx="1265273" cy="21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2616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50000"/>
              </a:schemeClr>
            </a:gs>
            <a:gs pos="100000">
              <a:schemeClr val="bg2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BBF38D8B-0BAC-63EA-9947-ED97CE63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05" y="27229"/>
            <a:ext cx="312263" cy="43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21B4D4-E3F2-1AF5-A7E5-59459C253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026" y="6470947"/>
            <a:ext cx="1209092" cy="31531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EBD45FC-6B54-0CFA-6826-6EB9C19F2341}"/>
              </a:ext>
            </a:extLst>
          </p:cNvPr>
          <p:cNvGrpSpPr/>
          <p:nvPr/>
        </p:nvGrpSpPr>
        <p:grpSpPr>
          <a:xfrm>
            <a:off x="483882" y="6521284"/>
            <a:ext cx="2592459" cy="231791"/>
            <a:chOff x="483882" y="6521284"/>
            <a:chExt cx="2592459" cy="23179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4B34139-6483-1457-F0F8-40A13B8D0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82" y="6521284"/>
              <a:ext cx="2592459" cy="214644"/>
            </a:xfrm>
            <a:prstGeom prst="rect">
              <a:avLst/>
            </a:prstGeom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4E08E1E8-59D0-8C8F-9D31-B55BA879F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935" y="6538431"/>
              <a:ext cx="1265273" cy="21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BC86505-1608-38CE-ECAD-F8C0852C5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559" y="-387053"/>
            <a:ext cx="9694077" cy="685799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CDED327-3905-6A6E-93FF-C698C2D3072F}"/>
              </a:ext>
            </a:extLst>
          </p:cNvPr>
          <p:cNvSpPr txBox="1">
            <a:spLocks/>
          </p:cNvSpPr>
          <p:nvPr/>
        </p:nvSpPr>
        <p:spPr bwMode="gray">
          <a:xfrm>
            <a:off x="587480" y="2852101"/>
            <a:ext cx="3430947" cy="1153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de-DE" dirty="0">
                <a:solidFill>
                  <a:schemeClr val="tx1"/>
                </a:solidFill>
              </a:rPr>
              <a:t>Standard Neighbourhood Smoothing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CA2C38-8B22-1780-45F5-81A51AC33C94}"/>
              </a:ext>
            </a:extLst>
          </p:cNvPr>
          <p:cNvSpPr txBox="1"/>
          <p:nvPr/>
        </p:nvSpPr>
        <p:spPr>
          <a:xfrm>
            <a:off x="2469963" y="4135345"/>
            <a:ext cx="1547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/>
              <a:t>7x7 window mean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CFF116-9953-6B82-7FBA-06DD3FC81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8D5B5938-2948-8F1B-AA51-DAA6038BE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76900" y="6488094"/>
            <a:ext cx="838199" cy="315317"/>
          </a:xfrm>
        </p:spPr>
        <p:txBody>
          <a:bodyPr/>
          <a:lstStyle/>
          <a:p>
            <a:fld id="{20FE2C69-CD42-4834-B2EB-0A7B45BDD989}" type="slidenum">
              <a:rPr lang="de-CH" sz="1400" smtClean="0">
                <a:solidFill>
                  <a:srgbClr val="094967"/>
                </a:solidFill>
              </a:rPr>
              <a:t>10</a:t>
            </a:fld>
            <a:endParaRPr lang="de-CH" sz="1400" dirty="0">
              <a:solidFill>
                <a:srgbClr val="094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02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50000"/>
              </a:schemeClr>
            </a:gs>
            <a:gs pos="100000">
              <a:schemeClr val="bg2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BBF38D8B-0BAC-63EA-9947-ED97CE63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05" y="27229"/>
            <a:ext cx="312263" cy="43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21B4D4-E3F2-1AF5-A7E5-59459C253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026" y="6470947"/>
            <a:ext cx="1209092" cy="31531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EBD45FC-6B54-0CFA-6826-6EB9C19F2341}"/>
              </a:ext>
            </a:extLst>
          </p:cNvPr>
          <p:cNvGrpSpPr/>
          <p:nvPr/>
        </p:nvGrpSpPr>
        <p:grpSpPr>
          <a:xfrm>
            <a:off x="483882" y="6521284"/>
            <a:ext cx="2592459" cy="231791"/>
            <a:chOff x="483882" y="6521284"/>
            <a:chExt cx="2592459" cy="23179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4B34139-6483-1457-F0F8-40A13B8D0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82" y="6521284"/>
              <a:ext cx="2592459" cy="214644"/>
            </a:xfrm>
            <a:prstGeom prst="rect">
              <a:avLst/>
            </a:prstGeom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4E08E1E8-59D0-8C8F-9D31-B55BA879F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935" y="6538431"/>
              <a:ext cx="1265273" cy="21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BC86505-1608-38CE-ECAD-F8C0852C5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559" y="-387053"/>
            <a:ext cx="9694077" cy="685799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C608FEE-BFFE-D3EC-5797-4128C1AE7162}"/>
              </a:ext>
            </a:extLst>
          </p:cNvPr>
          <p:cNvSpPr txBox="1">
            <a:spLocks/>
          </p:cNvSpPr>
          <p:nvPr/>
        </p:nvSpPr>
        <p:spPr bwMode="gray">
          <a:xfrm>
            <a:off x="587480" y="2852101"/>
            <a:ext cx="3430947" cy="1153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de-DE" dirty="0">
                <a:solidFill>
                  <a:schemeClr val="tx1"/>
                </a:solidFill>
              </a:rPr>
              <a:t>Graph Neighbourhood Smoothing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66900-70B6-5DE5-3164-A407E52730C3}"/>
              </a:ext>
            </a:extLst>
          </p:cNvPr>
          <p:cNvSpPr txBox="1"/>
          <p:nvPr/>
        </p:nvSpPr>
        <p:spPr>
          <a:xfrm>
            <a:off x="1890922" y="4135345"/>
            <a:ext cx="2127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/>
              <a:t>3 nodes downslope mean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7D24F7-CAEC-7798-A3D1-5CA7B6CC1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8991DAF4-C438-5070-E051-E71FC770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76900" y="6488094"/>
            <a:ext cx="838199" cy="315317"/>
          </a:xfrm>
        </p:spPr>
        <p:txBody>
          <a:bodyPr/>
          <a:lstStyle/>
          <a:p>
            <a:fld id="{20FE2C69-CD42-4834-B2EB-0A7B45BDD989}" type="slidenum">
              <a:rPr lang="de-CH" sz="1400" smtClean="0">
                <a:solidFill>
                  <a:srgbClr val="094967"/>
                </a:solidFill>
              </a:rPr>
              <a:t>11</a:t>
            </a:fld>
            <a:endParaRPr lang="de-CH" sz="1400" dirty="0">
              <a:solidFill>
                <a:srgbClr val="094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403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50000"/>
              </a:schemeClr>
            </a:gs>
            <a:gs pos="100000">
              <a:schemeClr val="bg2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BBF38D8B-0BAC-63EA-9947-ED97CE63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05" y="27229"/>
            <a:ext cx="312263" cy="43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21B4D4-E3F2-1AF5-A7E5-59459C253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026" y="6470947"/>
            <a:ext cx="1209092" cy="31531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EBD45FC-6B54-0CFA-6826-6EB9C19F2341}"/>
              </a:ext>
            </a:extLst>
          </p:cNvPr>
          <p:cNvGrpSpPr/>
          <p:nvPr/>
        </p:nvGrpSpPr>
        <p:grpSpPr>
          <a:xfrm>
            <a:off x="483882" y="6521284"/>
            <a:ext cx="2592459" cy="231791"/>
            <a:chOff x="483882" y="6521284"/>
            <a:chExt cx="2592459" cy="23179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4B34139-6483-1457-F0F8-40A13B8D0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82" y="6521284"/>
              <a:ext cx="2592459" cy="214644"/>
            </a:xfrm>
            <a:prstGeom prst="rect">
              <a:avLst/>
            </a:prstGeom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4E08E1E8-59D0-8C8F-9D31-B55BA879F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935" y="6538431"/>
              <a:ext cx="1265273" cy="21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BC86505-1608-38CE-ECAD-F8C0852C5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560" y="-387053"/>
            <a:ext cx="9694075" cy="6857999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72AE5B6-AD0E-D07A-3C5A-C939CD9FF598}"/>
              </a:ext>
            </a:extLst>
          </p:cNvPr>
          <p:cNvSpPr txBox="1">
            <a:spLocks/>
          </p:cNvSpPr>
          <p:nvPr/>
        </p:nvSpPr>
        <p:spPr bwMode="gray">
          <a:xfrm>
            <a:off x="587481" y="2852101"/>
            <a:ext cx="3430947" cy="1153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de-DE" dirty="0">
                <a:solidFill>
                  <a:schemeClr val="tx1"/>
                </a:solidFill>
              </a:rPr>
              <a:t>Graph Neighbourhood Smoothing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56A868-3CAD-8662-A75E-60363C14AFE3}"/>
              </a:ext>
            </a:extLst>
          </p:cNvPr>
          <p:cNvSpPr txBox="1"/>
          <p:nvPr/>
        </p:nvSpPr>
        <p:spPr>
          <a:xfrm>
            <a:off x="2123357" y="4135345"/>
            <a:ext cx="1895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/>
              <a:t>3 nodes upslope mean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29E960-0167-F3E1-60C1-398B81BA9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B65FC49D-55F1-15DD-A797-62798CA5E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76900" y="6488094"/>
            <a:ext cx="838199" cy="315317"/>
          </a:xfrm>
        </p:spPr>
        <p:txBody>
          <a:bodyPr/>
          <a:lstStyle/>
          <a:p>
            <a:fld id="{20FE2C69-CD42-4834-B2EB-0A7B45BDD989}" type="slidenum">
              <a:rPr lang="de-CH" sz="1400" smtClean="0">
                <a:solidFill>
                  <a:srgbClr val="094967"/>
                </a:solidFill>
              </a:rPr>
              <a:t>12</a:t>
            </a:fld>
            <a:endParaRPr lang="de-CH" sz="1400" dirty="0">
              <a:solidFill>
                <a:srgbClr val="094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19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50000"/>
              </a:schemeClr>
            </a:gs>
            <a:gs pos="100000">
              <a:schemeClr val="bg2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BBF38D8B-0BAC-63EA-9947-ED97CE63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05" y="27229"/>
            <a:ext cx="312263" cy="43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21B4D4-E3F2-1AF5-A7E5-59459C253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026" y="6470947"/>
            <a:ext cx="1209092" cy="31531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EBD45FC-6B54-0CFA-6826-6EB9C19F2341}"/>
              </a:ext>
            </a:extLst>
          </p:cNvPr>
          <p:cNvGrpSpPr/>
          <p:nvPr/>
        </p:nvGrpSpPr>
        <p:grpSpPr>
          <a:xfrm>
            <a:off x="483882" y="6521284"/>
            <a:ext cx="2592459" cy="231791"/>
            <a:chOff x="483882" y="6521284"/>
            <a:chExt cx="2592459" cy="23179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4B34139-6483-1457-F0F8-40A13B8D0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82" y="6521284"/>
              <a:ext cx="2592459" cy="214644"/>
            </a:xfrm>
            <a:prstGeom prst="rect">
              <a:avLst/>
            </a:prstGeom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4E08E1E8-59D0-8C8F-9D31-B55BA879F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935" y="6538431"/>
              <a:ext cx="1265273" cy="21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BC86505-1608-38CE-ECAD-F8C0852C5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560" y="-387053"/>
            <a:ext cx="9694075" cy="685799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2D12473-05DE-8F0C-40CE-39FB9C7D786A}"/>
              </a:ext>
            </a:extLst>
          </p:cNvPr>
          <p:cNvSpPr txBox="1">
            <a:spLocks/>
          </p:cNvSpPr>
          <p:nvPr/>
        </p:nvSpPr>
        <p:spPr bwMode="gray">
          <a:xfrm>
            <a:off x="587481" y="2852101"/>
            <a:ext cx="3430947" cy="1153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de-DE" dirty="0">
                <a:solidFill>
                  <a:schemeClr val="tx1"/>
                </a:solidFill>
              </a:rPr>
              <a:t>Graph Neighbourhood Smoothing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D0383B-D7EC-D0BF-696A-016EC7CC8310}"/>
              </a:ext>
            </a:extLst>
          </p:cNvPr>
          <p:cNvSpPr txBox="1"/>
          <p:nvPr/>
        </p:nvSpPr>
        <p:spPr>
          <a:xfrm>
            <a:off x="1222470" y="4135345"/>
            <a:ext cx="2795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/>
              <a:t>Combined up- &amp; downslope mean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5A07EB-9BB9-2895-B772-1A41A8593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DD357D98-B046-C415-0BC5-1E69FA776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76900" y="6488094"/>
            <a:ext cx="838199" cy="315317"/>
          </a:xfrm>
        </p:spPr>
        <p:txBody>
          <a:bodyPr/>
          <a:lstStyle/>
          <a:p>
            <a:fld id="{20FE2C69-CD42-4834-B2EB-0A7B45BDD989}" type="slidenum">
              <a:rPr lang="de-CH" sz="1400" smtClean="0">
                <a:solidFill>
                  <a:srgbClr val="094967"/>
                </a:solidFill>
              </a:rPr>
              <a:t>13</a:t>
            </a:fld>
            <a:endParaRPr lang="de-CH" sz="1400" dirty="0">
              <a:solidFill>
                <a:srgbClr val="094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3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50000"/>
              </a:schemeClr>
            </a:gs>
            <a:gs pos="100000">
              <a:schemeClr val="bg2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BBF38D8B-0BAC-63EA-9947-ED97CE63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05" y="27229"/>
            <a:ext cx="312263" cy="43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21B4D4-E3F2-1AF5-A7E5-59459C253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026" y="6470947"/>
            <a:ext cx="1209092" cy="31531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EBD45FC-6B54-0CFA-6826-6EB9C19F2341}"/>
              </a:ext>
            </a:extLst>
          </p:cNvPr>
          <p:cNvGrpSpPr/>
          <p:nvPr/>
        </p:nvGrpSpPr>
        <p:grpSpPr>
          <a:xfrm>
            <a:off x="483882" y="6521284"/>
            <a:ext cx="2592459" cy="231791"/>
            <a:chOff x="483882" y="6521284"/>
            <a:chExt cx="2592459" cy="23179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4B34139-6483-1457-F0F8-40A13B8D0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82" y="6521284"/>
              <a:ext cx="2592459" cy="214644"/>
            </a:xfrm>
            <a:prstGeom prst="rect">
              <a:avLst/>
            </a:prstGeom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4E08E1E8-59D0-8C8F-9D31-B55BA879F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935" y="6538431"/>
              <a:ext cx="1265273" cy="21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BC86505-1608-38CE-ECAD-F8C0852C5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5208" y="681177"/>
            <a:ext cx="7574930" cy="535882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2D12473-05DE-8F0C-40CE-39FB9C7D786A}"/>
              </a:ext>
            </a:extLst>
          </p:cNvPr>
          <p:cNvSpPr txBox="1">
            <a:spLocks/>
          </p:cNvSpPr>
          <p:nvPr/>
        </p:nvSpPr>
        <p:spPr bwMode="gray">
          <a:xfrm>
            <a:off x="587481" y="2852101"/>
            <a:ext cx="3430947" cy="1153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de-DE" dirty="0">
                <a:solidFill>
                  <a:schemeClr val="tx1"/>
                </a:solidFill>
              </a:rPr>
              <a:t>What scale?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D0383B-D7EC-D0BF-696A-016EC7CC8310}"/>
              </a:ext>
            </a:extLst>
          </p:cNvPr>
          <p:cNvSpPr txBox="1"/>
          <p:nvPr/>
        </p:nvSpPr>
        <p:spPr>
          <a:xfrm>
            <a:off x="983656" y="4135345"/>
            <a:ext cx="3014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 sz="1200" dirty="0"/>
              <a:t>Graph network enhances small scales</a:t>
            </a:r>
            <a:br>
              <a:rPr lang="en-NZ" sz="1200" dirty="0"/>
            </a:br>
            <a:endParaRPr lang="en-NZ" sz="1200" dirty="0"/>
          </a:p>
          <a:p>
            <a:pPr algn="r"/>
            <a:r>
              <a:rPr lang="en-NZ" sz="1200" dirty="0"/>
              <a:t>Similar results for large scales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7CC829-B73A-B9A5-68EA-2B0DA38B0F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7516" y="681177"/>
            <a:ext cx="7574930" cy="53588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8A6F7D-6614-A781-2650-32074DC60AE5}"/>
              </a:ext>
            </a:extLst>
          </p:cNvPr>
          <p:cNvSpPr txBox="1"/>
          <p:nvPr/>
        </p:nvSpPr>
        <p:spPr>
          <a:xfrm>
            <a:off x="5235095" y="5284177"/>
            <a:ext cx="2183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400" dirty="0"/>
              <a:t>Graph Neighbourhood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C39EBB-DEA6-FBE9-E3D0-A6C7A87AD45C}"/>
              </a:ext>
            </a:extLst>
          </p:cNvPr>
          <p:cNvSpPr txBox="1"/>
          <p:nvPr/>
        </p:nvSpPr>
        <p:spPr>
          <a:xfrm>
            <a:off x="8407883" y="5284176"/>
            <a:ext cx="2425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400" dirty="0"/>
              <a:t>Standard Neighbourhood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C6D6F2-0C8B-97CB-6BCF-948E372A8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8F6EC039-5671-1BA5-16B3-51159FE6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76900" y="6488094"/>
            <a:ext cx="838199" cy="315317"/>
          </a:xfrm>
        </p:spPr>
        <p:txBody>
          <a:bodyPr/>
          <a:lstStyle/>
          <a:p>
            <a:fld id="{20FE2C69-CD42-4834-B2EB-0A7B45BDD989}" type="slidenum">
              <a:rPr lang="de-CH" sz="1400" smtClean="0">
                <a:solidFill>
                  <a:srgbClr val="094967"/>
                </a:solidFill>
              </a:rPr>
              <a:t>14</a:t>
            </a:fld>
            <a:endParaRPr lang="de-CH" sz="1400" dirty="0">
              <a:solidFill>
                <a:srgbClr val="094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43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50000"/>
              </a:schemeClr>
            </a:gs>
            <a:gs pos="100000">
              <a:schemeClr val="bg2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BBF38D8B-0BAC-63EA-9947-ED97CE63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05" y="27229"/>
            <a:ext cx="312263" cy="43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21B4D4-E3F2-1AF5-A7E5-59459C253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026" y="6470947"/>
            <a:ext cx="1209092" cy="31531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EBD45FC-6B54-0CFA-6826-6EB9C19F2341}"/>
              </a:ext>
            </a:extLst>
          </p:cNvPr>
          <p:cNvGrpSpPr/>
          <p:nvPr/>
        </p:nvGrpSpPr>
        <p:grpSpPr>
          <a:xfrm>
            <a:off x="483882" y="6521284"/>
            <a:ext cx="2592459" cy="231791"/>
            <a:chOff x="483882" y="6521284"/>
            <a:chExt cx="2592459" cy="23179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4B34139-6483-1457-F0F8-40A13B8D0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82" y="6521284"/>
              <a:ext cx="2592459" cy="214644"/>
            </a:xfrm>
            <a:prstGeom prst="rect">
              <a:avLst/>
            </a:prstGeom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4E08E1E8-59D0-8C8F-9D31-B55BA879F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935" y="6538431"/>
              <a:ext cx="1265273" cy="21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32D12473-05DE-8F0C-40CE-39FB9C7D786A}"/>
              </a:ext>
            </a:extLst>
          </p:cNvPr>
          <p:cNvSpPr txBox="1">
            <a:spLocks/>
          </p:cNvSpPr>
          <p:nvPr/>
        </p:nvSpPr>
        <p:spPr bwMode="gray">
          <a:xfrm>
            <a:off x="566739" y="1254463"/>
            <a:ext cx="3430947" cy="1153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de-DE" dirty="0">
                <a:solidFill>
                  <a:schemeClr val="tx1"/>
                </a:solidFill>
              </a:rPr>
              <a:t>What next?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D0383B-D7EC-D0BF-696A-016EC7CC8310}"/>
              </a:ext>
            </a:extLst>
          </p:cNvPr>
          <p:cNvSpPr txBox="1"/>
          <p:nvPr/>
        </p:nvSpPr>
        <p:spPr>
          <a:xfrm>
            <a:off x="711209" y="2177428"/>
            <a:ext cx="372570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NZ" sz="1400" dirty="0"/>
              <a:t>Training of the Random Forest Classifier</a:t>
            </a:r>
            <a:br>
              <a:rPr lang="en-NZ" sz="1400" dirty="0"/>
            </a:br>
            <a:endParaRPr lang="en-NZ" sz="1400" dirty="0"/>
          </a:p>
          <a:p>
            <a:pPr marL="171450" indent="-171450">
              <a:buFontTx/>
              <a:buChar char="-"/>
            </a:pPr>
            <a:r>
              <a:rPr lang="en-NZ" sz="1400" dirty="0"/>
              <a:t>Look at different landcover classes</a:t>
            </a:r>
          </a:p>
          <a:p>
            <a:pPr marL="628650" lvl="1" indent="-171450">
              <a:buFontTx/>
              <a:buChar char="-"/>
            </a:pPr>
            <a:r>
              <a:rPr lang="en-NZ" sz="1400" dirty="0"/>
              <a:t>Integrate other data products</a:t>
            </a:r>
            <a:br>
              <a:rPr lang="en-NZ" sz="1400" dirty="0"/>
            </a:br>
            <a:endParaRPr lang="en-NZ" sz="1400" dirty="0"/>
          </a:p>
          <a:p>
            <a:pPr marL="171450" indent="-171450">
              <a:buFontTx/>
              <a:buChar char="-"/>
            </a:pPr>
            <a:r>
              <a:rPr lang="en-NZ" sz="1400" dirty="0"/>
              <a:t>Investigate different edge conditions</a:t>
            </a:r>
          </a:p>
          <a:p>
            <a:pPr marL="171450" indent="-171450">
              <a:buFontTx/>
              <a:buChar char="-"/>
            </a:pPr>
            <a:endParaRPr lang="en-NZ" sz="1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3BFBE0-BAA1-E1DD-9838-DF231C0E42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560" y="-387053"/>
            <a:ext cx="9694074" cy="685799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5710D3-F8BD-741A-3389-762DC000F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C5BD97E4-F49F-1D53-AF56-C27ACE20F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76900" y="6488094"/>
            <a:ext cx="838199" cy="315317"/>
          </a:xfrm>
        </p:spPr>
        <p:txBody>
          <a:bodyPr/>
          <a:lstStyle/>
          <a:p>
            <a:fld id="{20FE2C69-CD42-4834-B2EB-0A7B45BDD989}" type="slidenum">
              <a:rPr lang="de-CH" sz="1400" smtClean="0">
                <a:solidFill>
                  <a:srgbClr val="094967"/>
                </a:solidFill>
              </a:rPr>
              <a:t>15</a:t>
            </a:fld>
            <a:endParaRPr lang="de-CH" sz="1400" dirty="0">
              <a:solidFill>
                <a:srgbClr val="094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64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50000"/>
              </a:schemeClr>
            </a:gs>
            <a:gs pos="100000">
              <a:schemeClr val="bg2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BBF38D8B-0BAC-63EA-9947-ED97CE63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05" y="27229"/>
            <a:ext cx="312263" cy="43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21B4D4-E3F2-1AF5-A7E5-59459C253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026" y="6470947"/>
            <a:ext cx="1209092" cy="31531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EBD45FC-6B54-0CFA-6826-6EB9C19F2341}"/>
              </a:ext>
            </a:extLst>
          </p:cNvPr>
          <p:cNvGrpSpPr/>
          <p:nvPr/>
        </p:nvGrpSpPr>
        <p:grpSpPr>
          <a:xfrm>
            <a:off x="483882" y="6521284"/>
            <a:ext cx="2592459" cy="231791"/>
            <a:chOff x="483882" y="6521284"/>
            <a:chExt cx="2592459" cy="23179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4B34139-6483-1457-F0F8-40A13B8D0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82" y="6521284"/>
              <a:ext cx="2592459" cy="214644"/>
            </a:xfrm>
            <a:prstGeom prst="rect">
              <a:avLst/>
            </a:prstGeom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4E08E1E8-59D0-8C8F-9D31-B55BA879F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935" y="6538431"/>
              <a:ext cx="1265273" cy="21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32D12473-05DE-8F0C-40CE-39FB9C7D786A}"/>
              </a:ext>
            </a:extLst>
          </p:cNvPr>
          <p:cNvSpPr txBox="1">
            <a:spLocks/>
          </p:cNvSpPr>
          <p:nvPr/>
        </p:nvSpPr>
        <p:spPr bwMode="gray">
          <a:xfrm>
            <a:off x="775533" y="2846565"/>
            <a:ext cx="3430947" cy="1153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de-DE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E36865-53D1-ED91-E354-3B9F5EFEAABF}"/>
              </a:ext>
            </a:extLst>
          </p:cNvPr>
          <p:cNvSpPr txBox="1"/>
          <p:nvPr/>
        </p:nvSpPr>
        <p:spPr>
          <a:xfrm>
            <a:off x="5371133" y="3054132"/>
            <a:ext cx="47131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NZ" sz="1400" dirty="0"/>
              <a:t>luck@ifu.baug.ethz.ch</a:t>
            </a:r>
            <a:br>
              <a:rPr lang="en-NZ" sz="1400" dirty="0"/>
            </a:br>
            <a:endParaRPr lang="en-NZ" sz="1400" dirty="0"/>
          </a:p>
          <a:p>
            <a:pPr marL="171450" indent="-171450">
              <a:buFontTx/>
              <a:buChar char="-"/>
            </a:pPr>
            <a:r>
              <a:rPr lang="de-CH" sz="1400" b="0" i="0" dirty="0">
                <a:effectLst/>
              </a:rPr>
              <a:t>www.linkedin.com/in/manuel-luck-remote-sensing</a:t>
            </a:r>
            <a:endParaRPr lang="en-NZ" sz="1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DC53C-8A6C-4F28-66FB-7938A9A05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</p:spTree>
    <p:extLst>
      <p:ext uri="{BB962C8B-B14F-4D97-AF65-F5344CB8AC3E}">
        <p14:creationId xmlns:p14="http://schemas.microsoft.com/office/powerpoint/2010/main" val="1961893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50000"/>
              </a:schemeClr>
            </a:gs>
            <a:gs pos="100000">
              <a:schemeClr val="bg2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5A3D3E-2423-EFCB-C985-77D9EB07D734}"/>
              </a:ext>
            </a:extLst>
          </p:cNvPr>
          <p:cNvSpPr/>
          <p:nvPr/>
        </p:nvSpPr>
        <p:spPr>
          <a:xfrm>
            <a:off x="7437012" y="1745451"/>
            <a:ext cx="2272602" cy="275621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BBF38D8B-0BAC-63EA-9947-ED97CE63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05" y="27229"/>
            <a:ext cx="312263" cy="43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21B4D4-E3F2-1AF5-A7E5-59459C253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026" y="6470947"/>
            <a:ext cx="1209092" cy="31531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EBD45FC-6B54-0CFA-6826-6EB9C19F2341}"/>
              </a:ext>
            </a:extLst>
          </p:cNvPr>
          <p:cNvGrpSpPr/>
          <p:nvPr/>
        </p:nvGrpSpPr>
        <p:grpSpPr>
          <a:xfrm>
            <a:off x="483882" y="6521284"/>
            <a:ext cx="2592459" cy="231791"/>
            <a:chOff x="483882" y="6521284"/>
            <a:chExt cx="2592459" cy="23179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4B34139-6483-1457-F0F8-40A13B8D0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82" y="6521284"/>
              <a:ext cx="2592459" cy="214644"/>
            </a:xfrm>
            <a:prstGeom prst="rect">
              <a:avLst/>
            </a:prstGeom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4E08E1E8-59D0-8C8F-9D31-B55BA879F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935" y="6538431"/>
              <a:ext cx="1265273" cy="21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A50255B7-1124-7225-40B9-0BAE4944B68C}"/>
              </a:ext>
            </a:extLst>
          </p:cNvPr>
          <p:cNvSpPr txBox="1">
            <a:spLocks/>
          </p:cNvSpPr>
          <p:nvPr/>
        </p:nvSpPr>
        <p:spPr bwMode="gray">
          <a:xfrm>
            <a:off x="836247" y="1085550"/>
            <a:ext cx="3430947" cy="1153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989F3CD-6613-A282-AFBE-69122BE45CFE}"/>
              </a:ext>
            </a:extLst>
          </p:cNvPr>
          <p:cNvSpPr/>
          <p:nvPr/>
        </p:nvSpPr>
        <p:spPr>
          <a:xfrm>
            <a:off x="5416562" y="2290610"/>
            <a:ext cx="1371600" cy="605481"/>
          </a:xfrm>
          <a:prstGeom prst="roundRect">
            <a:avLst/>
          </a:prstGeom>
          <a:solidFill>
            <a:srgbClr val="0B4060">
              <a:alpha val="50196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Sentinel 1</a:t>
            </a:r>
            <a:endParaRPr lang="de-CH" sz="1400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E5C8CA9-3E92-9275-2F9F-77E9A7776789}"/>
              </a:ext>
            </a:extLst>
          </p:cNvPr>
          <p:cNvSpPr/>
          <p:nvPr/>
        </p:nvSpPr>
        <p:spPr>
          <a:xfrm>
            <a:off x="5416562" y="2976410"/>
            <a:ext cx="1371600" cy="605481"/>
          </a:xfrm>
          <a:prstGeom prst="roundRect">
            <a:avLst/>
          </a:prstGeom>
          <a:solidFill>
            <a:srgbClr val="E6DC8E">
              <a:alpha val="50196"/>
            </a:srgbClr>
          </a:solidFill>
          <a:ln>
            <a:solidFill>
              <a:srgbClr val="E6D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Sentinel 2</a:t>
            </a:r>
            <a:endParaRPr lang="de-CH" sz="1400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B5A3643-291D-99F0-5D00-BEE651F047D0}"/>
              </a:ext>
            </a:extLst>
          </p:cNvPr>
          <p:cNvSpPr/>
          <p:nvPr/>
        </p:nvSpPr>
        <p:spPr>
          <a:xfrm>
            <a:off x="5416562" y="4348010"/>
            <a:ext cx="1371600" cy="605481"/>
          </a:xfrm>
          <a:prstGeom prst="roundRect">
            <a:avLst/>
          </a:prstGeom>
          <a:solidFill>
            <a:srgbClr val="E6DC8E">
              <a:alpha val="50196"/>
            </a:srgbClr>
          </a:solidFill>
          <a:ln>
            <a:solidFill>
              <a:srgbClr val="E6D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SRTM</a:t>
            </a:r>
            <a:endParaRPr lang="de-CH" sz="1400" dirty="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8A4B8E0-F5B7-E91A-1E58-9D1BFE10FB02}"/>
              </a:ext>
            </a:extLst>
          </p:cNvPr>
          <p:cNvSpPr/>
          <p:nvPr/>
        </p:nvSpPr>
        <p:spPr>
          <a:xfrm>
            <a:off x="5416562" y="3662210"/>
            <a:ext cx="1371600" cy="605481"/>
          </a:xfrm>
          <a:prstGeom prst="roundRect">
            <a:avLst/>
          </a:prstGeom>
          <a:solidFill>
            <a:srgbClr val="E6DC8E">
              <a:alpha val="50196"/>
            </a:srgbClr>
          </a:solidFill>
          <a:ln>
            <a:solidFill>
              <a:srgbClr val="E6D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Landcover</a:t>
            </a:r>
            <a:endParaRPr lang="de-CH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255C3B-95AF-BA12-323E-272ACF498CC5}"/>
              </a:ext>
            </a:extLst>
          </p:cNvPr>
          <p:cNvSpPr/>
          <p:nvPr/>
        </p:nvSpPr>
        <p:spPr>
          <a:xfrm>
            <a:off x="6875222" y="5407926"/>
            <a:ext cx="1048542" cy="385730"/>
          </a:xfrm>
          <a:prstGeom prst="rect">
            <a:avLst/>
          </a:prstGeom>
          <a:solidFill>
            <a:srgbClr val="E6DC8E">
              <a:alpha val="50196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GEE</a:t>
            </a:r>
          </a:p>
          <a:p>
            <a:pPr algn="ctr"/>
            <a:r>
              <a:rPr lang="de-DE" sz="1200" dirty="0"/>
              <a:t>Python</a:t>
            </a:r>
            <a:endParaRPr lang="de-CH" sz="12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9052DFD-4756-BB55-4F03-23203F523266}"/>
              </a:ext>
            </a:extLst>
          </p:cNvPr>
          <p:cNvSpPr/>
          <p:nvPr/>
        </p:nvSpPr>
        <p:spPr>
          <a:xfrm>
            <a:off x="8049042" y="5407926"/>
            <a:ext cx="1048542" cy="385730"/>
          </a:xfrm>
          <a:prstGeom prst="rect">
            <a:avLst/>
          </a:prstGeom>
          <a:solidFill>
            <a:srgbClr val="0B4060">
              <a:alpha val="50196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ASF &amp; SNAP</a:t>
            </a:r>
          </a:p>
          <a:p>
            <a:pPr algn="ctr"/>
            <a:r>
              <a:rPr lang="de-DE" sz="1200" dirty="0"/>
              <a:t>Python</a:t>
            </a:r>
            <a:endParaRPr lang="de-CH" sz="12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CF8C7F1-3C26-6E8A-1819-F32D3DE8E729}"/>
              </a:ext>
            </a:extLst>
          </p:cNvPr>
          <p:cNvSpPr/>
          <p:nvPr/>
        </p:nvSpPr>
        <p:spPr>
          <a:xfrm>
            <a:off x="9217672" y="5407926"/>
            <a:ext cx="1048542" cy="385730"/>
          </a:xfrm>
          <a:prstGeom prst="rect">
            <a:avLst/>
          </a:prstGeom>
          <a:solidFill>
            <a:schemeClr val="accent6">
              <a:lumMod val="50000"/>
              <a:alpha val="49804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Graph</a:t>
            </a:r>
          </a:p>
          <a:p>
            <a:pPr algn="ctr"/>
            <a:r>
              <a:rPr lang="de-DE" sz="1200" dirty="0"/>
              <a:t>Python</a:t>
            </a:r>
            <a:endParaRPr lang="de-CH" sz="12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88031CA-6448-8E09-DA0D-1769F1EEE211}"/>
              </a:ext>
            </a:extLst>
          </p:cNvPr>
          <p:cNvSpPr txBox="1"/>
          <p:nvPr/>
        </p:nvSpPr>
        <p:spPr>
          <a:xfrm>
            <a:off x="4967417" y="1870016"/>
            <a:ext cx="243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Data Preprocessing:</a:t>
            </a:r>
            <a:endParaRPr lang="de-CH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928B9DE-F223-2B68-6D30-D64D88FEE1A3}"/>
              </a:ext>
            </a:extLst>
          </p:cNvPr>
          <p:cNvSpPr/>
          <p:nvPr/>
        </p:nvSpPr>
        <p:spPr>
          <a:xfrm>
            <a:off x="7846071" y="2295223"/>
            <a:ext cx="1371600" cy="605481"/>
          </a:xfrm>
          <a:prstGeom prst="roundRect">
            <a:avLst/>
          </a:prstGeom>
          <a:solidFill>
            <a:srgbClr val="217C51">
              <a:alpha val="50196"/>
            </a:srgbClr>
          </a:solidFill>
          <a:ln>
            <a:solidFill>
              <a:srgbClr val="217C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Nodes</a:t>
            </a:r>
            <a:endParaRPr lang="de-CH" sz="1400" dirty="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94613E9-B005-8D90-FC74-CB29A7E8B25D}"/>
              </a:ext>
            </a:extLst>
          </p:cNvPr>
          <p:cNvSpPr/>
          <p:nvPr/>
        </p:nvSpPr>
        <p:spPr>
          <a:xfrm>
            <a:off x="7846071" y="2981023"/>
            <a:ext cx="1371600" cy="605481"/>
          </a:xfrm>
          <a:prstGeom prst="roundRect">
            <a:avLst/>
          </a:prstGeom>
          <a:solidFill>
            <a:srgbClr val="217C51">
              <a:alpha val="50196"/>
            </a:srgbClr>
          </a:solidFill>
          <a:ln>
            <a:solidFill>
              <a:srgbClr val="217C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Edges</a:t>
            </a:r>
            <a:endParaRPr lang="de-CH" sz="1400" dirty="0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70CF35B-723D-1999-20A4-A4CF5627D298}"/>
              </a:ext>
            </a:extLst>
          </p:cNvPr>
          <p:cNvSpPr/>
          <p:nvPr/>
        </p:nvSpPr>
        <p:spPr>
          <a:xfrm>
            <a:off x="7846071" y="3666823"/>
            <a:ext cx="1371600" cy="605481"/>
          </a:xfrm>
          <a:prstGeom prst="roundRect">
            <a:avLst/>
          </a:prstGeom>
          <a:solidFill>
            <a:srgbClr val="217C51">
              <a:alpha val="50196"/>
            </a:srgbClr>
          </a:solidFill>
          <a:ln>
            <a:solidFill>
              <a:srgbClr val="217C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Neighbour-hood</a:t>
            </a:r>
            <a:endParaRPr lang="de-CH" sz="14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420A77B-202E-599A-DF4E-B157C10A496B}"/>
              </a:ext>
            </a:extLst>
          </p:cNvPr>
          <p:cNvSpPr txBox="1"/>
          <p:nvPr/>
        </p:nvSpPr>
        <p:spPr>
          <a:xfrm>
            <a:off x="7521819" y="1870016"/>
            <a:ext cx="202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Graph Creation: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3E41552-F3FA-9319-0CEB-EB18BCCB2B7A}"/>
              </a:ext>
            </a:extLst>
          </p:cNvPr>
          <p:cNvSpPr txBox="1"/>
          <p:nvPr/>
        </p:nvSpPr>
        <p:spPr>
          <a:xfrm>
            <a:off x="9645266" y="1870016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Classification:</a:t>
            </a:r>
            <a:endParaRPr lang="de-CH" dirty="0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F257D064-C817-AC85-B281-2AE3ED1360DF}"/>
              </a:ext>
            </a:extLst>
          </p:cNvPr>
          <p:cNvSpPr/>
          <p:nvPr/>
        </p:nvSpPr>
        <p:spPr>
          <a:xfrm>
            <a:off x="9813225" y="2288492"/>
            <a:ext cx="1371600" cy="605481"/>
          </a:xfrm>
          <a:prstGeom prst="roundRect">
            <a:avLst/>
          </a:prstGeom>
          <a:solidFill>
            <a:srgbClr val="217C51">
              <a:alpha val="50196"/>
            </a:srgbClr>
          </a:solidFill>
          <a:ln>
            <a:solidFill>
              <a:srgbClr val="217C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Random Forest</a:t>
            </a:r>
            <a:endParaRPr lang="de-CH" sz="1400" dirty="0"/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C67B2326-30AC-C38C-1EE6-192A627B9462}"/>
              </a:ext>
            </a:extLst>
          </p:cNvPr>
          <p:cNvSpPr txBox="1">
            <a:spLocks/>
          </p:cNvSpPr>
          <p:nvPr/>
        </p:nvSpPr>
        <p:spPr bwMode="gray">
          <a:xfrm>
            <a:off x="801044" y="840432"/>
            <a:ext cx="3430947" cy="1153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de-DE" dirty="0">
                <a:solidFill>
                  <a:schemeClr val="tx1"/>
                </a:solidFill>
              </a:rPr>
              <a:t>Processing Pipeline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E2FDBFD-33D0-541C-51CE-6592258AFC60}"/>
              </a:ext>
            </a:extLst>
          </p:cNvPr>
          <p:cNvSpPr txBox="1"/>
          <p:nvPr/>
        </p:nvSpPr>
        <p:spPr>
          <a:xfrm>
            <a:off x="805112" y="1745451"/>
            <a:ext cx="370806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Strong Focus on: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NZ" dirty="0"/>
              <a:t>Automation</a:t>
            </a:r>
            <a:endParaRPr lang="de-CH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Data Collection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/>
              <a:t>Google Earth Engine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/>
              <a:t>ASF API</a:t>
            </a:r>
          </a:p>
          <a:p>
            <a:endParaRPr lang="de-CH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CH" dirty="0"/>
              <a:t>Open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Sentinel 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Sentinel 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SRTM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Landcover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CH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CH" dirty="0"/>
              <a:t>No Software Licences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SNAP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Python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54DFAE-0867-41D0-AE5D-4D167B338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FAA76-7B6B-9E2F-7640-0D9DBC14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76900" y="6488094"/>
            <a:ext cx="838199" cy="315317"/>
          </a:xfrm>
        </p:spPr>
        <p:txBody>
          <a:bodyPr/>
          <a:lstStyle/>
          <a:p>
            <a:fld id="{20FE2C69-CD42-4834-B2EB-0A7B45BDD989}" type="slidenum">
              <a:rPr lang="de-CH" sz="1400" smtClean="0">
                <a:solidFill>
                  <a:srgbClr val="094967"/>
                </a:solidFill>
              </a:rPr>
              <a:t>2</a:t>
            </a:fld>
            <a:endParaRPr lang="de-CH" sz="1400" dirty="0">
              <a:solidFill>
                <a:srgbClr val="094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1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50000"/>
              </a:schemeClr>
            </a:gs>
            <a:gs pos="100000">
              <a:schemeClr val="bg2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BBF38D8B-0BAC-63EA-9947-ED97CE63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05" y="27229"/>
            <a:ext cx="312263" cy="43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21B4D4-E3F2-1AF5-A7E5-59459C253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026" y="6470947"/>
            <a:ext cx="1209092" cy="31531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EBD45FC-6B54-0CFA-6826-6EB9C19F2341}"/>
              </a:ext>
            </a:extLst>
          </p:cNvPr>
          <p:cNvGrpSpPr/>
          <p:nvPr/>
        </p:nvGrpSpPr>
        <p:grpSpPr>
          <a:xfrm>
            <a:off x="483882" y="6521284"/>
            <a:ext cx="2592459" cy="231791"/>
            <a:chOff x="483882" y="6521284"/>
            <a:chExt cx="2592459" cy="23179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4B34139-6483-1457-F0F8-40A13B8D0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82" y="6521284"/>
              <a:ext cx="2592459" cy="214644"/>
            </a:xfrm>
            <a:prstGeom prst="rect">
              <a:avLst/>
            </a:prstGeom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4E08E1E8-59D0-8C8F-9D31-B55BA879F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935" y="6538431"/>
              <a:ext cx="1265273" cy="21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A50255B7-1124-7225-40B9-0BAE4944B68C}"/>
              </a:ext>
            </a:extLst>
          </p:cNvPr>
          <p:cNvSpPr txBox="1">
            <a:spLocks/>
          </p:cNvSpPr>
          <p:nvPr/>
        </p:nvSpPr>
        <p:spPr bwMode="gray">
          <a:xfrm>
            <a:off x="836247" y="1085550"/>
            <a:ext cx="3430947" cy="1153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de-DE" dirty="0">
                <a:solidFill>
                  <a:schemeClr val="tx1"/>
                </a:solidFill>
              </a:rPr>
              <a:t>Weheka Valley</a:t>
            </a:r>
            <a:endParaRPr lang="de-CH" dirty="0">
              <a:solidFill>
                <a:schemeClr val="tx1"/>
              </a:solidFill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0CB1485-727D-6D5D-0BA8-E87DF82CC3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262" b="1"/>
          <a:stretch/>
        </p:blipFill>
        <p:spPr>
          <a:xfrm>
            <a:off x="4654296" y="1036319"/>
            <a:ext cx="7029793" cy="48141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042ACBA-C10B-E8D0-EA8B-329FC7E5FFD0}"/>
              </a:ext>
            </a:extLst>
          </p:cNvPr>
          <p:cNvGrpSpPr/>
          <p:nvPr/>
        </p:nvGrpSpPr>
        <p:grpSpPr>
          <a:xfrm>
            <a:off x="5022850" y="5665764"/>
            <a:ext cx="397866" cy="184666"/>
            <a:chOff x="5501144" y="5167228"/>
            <a:chExt cx="397866" cy="18466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4329B8F-2F61-21C4-C4EE-D5473F329F05}"/>
                </a:ext>
              </a:extLst>
            </p:cNvPr>
            <p:cNvGrpSpPr/>
            <p:nvPr/>
          </p:nvGrpSpPr>
          <p:grpSpPr>
            <a:xfrm>
              <a:off x="5566986" y="5244024"/>
              <a:ext cx="266182" cy="57150"/>
              <a:chOff x="9359900" y="6216650"/>
              <a:chExt cx="266182" cy="57150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B9245B1-5004-3DB2-20E4-D86E05AFE7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9900" y="6216650"/>
                <a:ext cx="0" cy="57150"/>
              </a:xfrm>
              <a:prstGeom prst="line">
                <a:avLst/>
              </a:prstGeom>
              <a:ln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975A734-31ED-2CE0-FDC4-5218D3EF5F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26082" y="6216650"/>
                <a:ext cx="0" cy="57150"/>
              </a:xfrm>
              <a:prstGeom prst="line">
                <a:avLst/>
              </a:prstGeom>
              <a:ln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A54ED4C8-7044-68DD-4AF6-6B4A33943C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9900" y="6273800"/>
                <a:ext cx="266182" cy="0"/>
              </a:xfrm>
              <a:prstGeom prst="line">
                <a:avLst/>
              </a:prstGeom>
              <a:ln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04E222-BE84-44F5-3264-F478F7DE9E96}"/>
                </a:ext>
              </a:extLst>
            </p:cNvPr>
            <p:cNvSpPr txBox="1"/>
            <p:nvPr/>
          </p:nvSpPr>
          <p:spPr>
            <a:xfrm>
              <a:off x="5501144" y="5167228"/>
              <a:ext cx="39786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600" i="1" dirty="0">
                  <a:solidFill>
                    <a:schemeClr val="accent1">
                      <a:lumMod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500 m</a:t>
              </a:r>
              <a:endParaRPr lang="de-CH" sz="600" i="1" dirty="0">
                <a:solidFill>
                  <a:schemeClr val="accent1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D5F51D9-5A49-1D61-8BDA-BDAAC4300B3D}"/>
              </a:ext>
            </a:extLst>
          </p:cNvPr>
          <p:cNvSpPr txBox="1"/>
          <p:nvPr/>
        </p:nvSpPr>
        <p:spPr>
          <a:xfrm>
            <a:off x="6933724" y="5905690"/>
            <a:ext cx="26420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Contains modified Copernicus Sentinel data [2017/18]</a:t>
            </a:r>
            <a:endParaRPr lang="de-CH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071885-D902-CE99-A5A9-28B3C2F1893D}"/>
              </a:ext>
            </a:extLst>
          </p:cNvPr>
          <p:cNvSpPr txBox="1"/>
          <p:nvPr/>
        </p:nvSpPr>
        <p:spPr>
          <a:xfrm>
            <a:off x="992715" y="2142969"/>
            <a:ext cx="366158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South Island of New Zealand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43°   31’ 00.9" 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169° 57’ 58.6" 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CH" dirty="0"/>
              <a:t>Survey Dates: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2017-12-21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2018-02-06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2018-03-08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2018-11-18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D87493F-10B6-A3C4-FC52-569477B726E8}"/>
              </a:ext>
            </a:extLst>
          </p:cNvPr>
          <p:cNvSpPr/>
          <p:nvPr/>
        </p:nvSpPr>
        <p:spPr>
          <a:xfrm>
            <a:off x="9706235" y="4232190"/>
            <a:ext cx="815540" cy="834079"/>
          </a:xfrm>
          <a:prstGeom prst="rect">
            <a:avLst/>
          </a:prstGeom>
          <a:solidFill>
            <a:srgbClr val="E7DDD9">
              <a:alpha val="10196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DC9DC63-24EA-E05C-DFE4-9F2E770390C7}"/>
              </a:ext>
            </a:extLst>
          </p:cNvPr>
          <p:cNvSpPr/>
          <p:nvPr/>
        </p:nvSpPr>
        <p:spPr>
          <a:xfrm>
            <a:off x="9683486" y="1800175"/>
            <a:ext cx="815540" cy="834079"/>
          </a:xfrm>
          <a:prstGeom prst="rect">
            <a:avLst/>
          </a:prstGeom>
          <a:solidFill>
            <a:srgbClr val="E7DDD9">
              <a:alpha val="10196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DEDD397-0A57-67D3-DF49-C7CF54853B38}"/>
              </a:ext>
            </a:extLst>
          </p:cNvPr>
          <p:cNvSpPr/>
          <p:nvPr/>
        </p:nvSpPr>
        <p:spPr>
          <a:xfrm>
            <a:off x="6479062" y="1800174"/>
            <a:ext cx="815540" cy="834079"/>
          </a:xfrm>
          <a:prstGeom prst="rect">
            <a:avLst/>
          </a:prstGeom>
          <a:solidFill>
            <a:srgbClr val="E7DDD9">
              <a:alpha val="10196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629B0DD-5616-C768-6F9F-8B8CFC4E2456}"/>
              </a:ext>
            </a:extLst>
          </p:cNvPr>
          <p:cNvSpPr/>
          <p:nvPr/>
        </p:nvSpPr>
        <p:spPr>
          <a:xfrm>
            <a:off x="6479062" y="4222482"/>
            <a:ext cx="815540" cy="834079"/>
          </a:xfrm>
          <a:prstGeom prst="rect">
            <a:avLst/>
          </a:prstGeom>
          <a:solidFill>
            <a:srgbClr val="E7DDD9">
              <a:alpha val="10196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66A3D-A31F-19C1-83BB-8229E1ED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AE0ABDAF-0180-12B9-3211-5E599F928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76900" y="6488094"/>
            <a:ext cx="838199" cy="315317"/>
          </a:xfrm>
        </p:spPr>
        <p:txBody>
          <a:bodyPr/>
          <a:lstStyle/>
          <a:p>
            <a:fld id="{20FE2C69-CD42-4834-B2EB-0A7B45BDD989}" type="slidenum">
              <a:rPr lang="de-CH" sz="1400" smtClean="0">
                <a:solidFill>
                  <a:srgbClr val="094967"/>
                </a:solidFill>
              </a:rPr>
              <a:t>3</a:t>
            </a:fld>
            <a:endParaRPr lang="de-CH" sz="1400" dirty="0">
              <a:solidFill>
                <a:srgbClr val="094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16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50000"/>
              </a:schemeClr>
            </a:gs>
            <a:gs pos="100000">
              <a:schemeClr val="bg2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420C65-97B0-6077-60DF-EB7E94641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47" y="1085550"/>
            <a:ext cx="3430947" cy="1153798"/>
          </a:xfrm>
        </p:spPr>
        <p:txBody>
          <a:bodyPr anchor="ctr">
            <a:normAutofit/>
          </a:bodyPr>
          <a:lstStyle/>
          <a:p>
            <a:pPr algn="r"/>
            <a:r>
              <a:rPr lang="de-DE" dirty="0">
                <a:solidFill>
                  <a:schemeClr val="tx1"/>
                </a:solidFill>
              </a:rPr>
              <a:t>Data:</a:t>
            </a:r>
            <a:endParaRPr lang="de-CH" dirty="0">
              <a:solidFill>
                <a:schemeClr val="tx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BBF38D8B-0BAC-63EA-9947-ED97CE63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05" y="27229"/>
            <a:ext cx="312263" cy="43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21B4D4-E3F2-1AF5-A7E5-59459C253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026" y="6470947"/>
            <a:ext cx="1209092" cy="31531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EBD45FC-6B54-0CFA-6826-6EB9C19F2341}"/>
              </a:ext>
            </a:extLst>
          </p:cNvPr>
          <p:cNvGrpSpPr/>
          <p:nvPr/>
        </p:nvGrpSpPr>
        <p:grpSpPr>
          <a:xfrm>
            <a:off x="483882" y="6521284"/>
            <a:ext cx="2592459" cy="231791"/>
            <a:chOff x="483882" y="6521284"/>
            <a:chExt cx="2592459" cy="23179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4B34139-6483-1457-F0F8-40A13B8D0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82" y="6521284"/>
              <a:ext cx="2592459" cy="214644"/>
            </a:xfrm>
            <a:prstGeom prst="rect">
              <a:avLst/>
            </a:prstGeom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4E08E1E8-59D0-8C8F-9D31-B55BA879F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935" y="6538431"/>
              <a:ext cx="1265273" cy="21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BC86505-1608-38CE-ECAD-F8C0852C5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8349" y="660253"/>
            <a:ext cx="4253953" cy="55374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9B0DF6-5078-D9B6-D113-B4F9CE90892B}"/>
              </a:ext>
            </a:extLst>
          </p:cNvPr>
          <p:cNvSpPr txBox="1"/>
          <p:nvPr/>
        </p:nvSpPr>
        <p:spPr>
          <a:xfrm>
            <a:off x="992715" y="2142969"/>
            <a:ext cx="25635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Optical: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Sentinel 2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/>
              <a:t>Level 1C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/>
              <a:t>Bands: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de-CH" dirty="0"/>
              <a:t>2,3,4,8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/>
              <a:t>Indices: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de-CH" dirty="0"/>
              <a:t>NDVI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de-CH" dirty="0"/>
              <a:t>NDWI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07A024-12FA-DECD-1445-97F859975BB1}"/>
              </a:ext>
            </a:extLst>
          </p:cNvPr>
          <p:cNvSpPr txBox="1"/>
          <p:nvPr/>
        </p:nvSpPr>
        <p:spPr>
          <a:xfrm>
            <a:off x="6898715" y="6177500"/>
            <a:ext cx="26662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Contains modified Copernicus Sentinel data [2017/18]</a:t>
            </a:r>
            <a:endParaRPr lang="en-NZ" sz="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97D71-47A6-C330-CD10-726044E2D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686848DD-9CC1-25F0-3344-BF9F569C9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76900" y="6488094"/>
            <a:ext cx="838199" cy="315317"/>
          </a:xfrm>
        </p:spPr>
        <p:txBody>
          <a:bodyPr/>
          <a:lstStyle/>
          <a:p>
            <a:fld id="{20FE2C69-CD42-4834-B2EB-0A7B45BDD989}" type="slidenum">
              <a:rPr lang="de-CH" sz="1400" smtClean="0">
                <a:solidFill>
                  <a:srgbClr val="094967"/>
                </a:solidFill>
              </a:rPr>
              <a:t>4</a:t>
            </a:fld>
            <a:endParaRPr lang="de-CH" sz="1400" dirty="0">
              <a:solidFill>
                <a:srgbClr val="094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793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50000"/>
              </a:schemeClr>
            </a:gs>
            <a:gs pos="100000">
              <a:schemeClr val="bg2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420C65-97B0-6077-60DF-EB7E94641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47" y="1085550"/>
            <a:ext cx="3430947" cy="1153798"/>
          </a:xfrm>
        </p:spPr>
        <p:txBody>
          <a:bodyPr anchor="ctr">
            <a:normAutofit/>
          </a:bodyPr>
          <a:lstStyle/>
          <a:p>
            <a:pPr algn="r"/>
            <a:r>
              <a:rPr lang="de-DE" dirty="0">
                <a:solidFill>
                  <a:schemeClr val="tx1"/>
                </a:solidFill>
              </a:rPr>
              <a:t>Data:</a:t>
            </a:r>
            <a:endParaRPr lang="de-CH" dirty="0">
              <a:solidFill>
                <a:schemeClr val="tx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BBF38D8B-0BAC-63EA-9947-ED97CE63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05" y="27229"/>
            <a:ext cx="312263" cy="43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21B4D4-E3F2-1AF5-A7E5-59459C253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026" y="6470947"/>
            <a:ext cx="1209092" cy="31531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EBD45FC-6B54-0CFA-6826-6EB9C19F2341}"/>
              </a:ext>
            </a:extLst>
          </p:cNvPr>
          <p:cNvGrpSpPr/>
          <p:nvPr/>
        </p:nvGrpSpPr>
        <p:grpSpPr>
          <a:xfrm>
            <a:off x="483882" y="6521284"/>
            <a:ext cx="2592459" cy="231791"/>
            <a:chOff x="483882" y="6521284"/>
            <a:chExt cx="2592459" cy="23179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4B34139-6483-1457-F0F8-40A13B8D0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82" y="6521284"/>
              <a:ext cx="2592459" cy="214644"/>
            </a:xfrm>
            <a:prstGeom prst="rect">
              <a:avLst/>
            </a:prstGeom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4E08E1E8-59D0-8C8F-9D31-B55BA879F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935" y="6538431"/>
              <a:ext cx="1265273" cy="21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BC86505-1608-38CE-ECAD-F8C0852C5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8349" y="660253"/>
            <a:ext cx="4253953" cy="55374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9B0DF6-5078-D9B6-D113-B4F9CE90892B}"/>
              </a:ext>
            </a:extLst>
          </p:cNvPr>
          <p:cNvSpPr txBox="1"/>
          <p:nvPr/>
        </p:nvSpPr>
        <p:spPr>
          <a:xfrm>
            <a:off x="992715" y="2142969"/>
            <a:ext cx="350608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CH" dirty="0"/>
              <a:t>SAR: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Sentinel 1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/>
              <a:t>VV-Polarisation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/>
              <a:t>Beta Nought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/>
              <a:t>Shadow &amp; Layover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de-CH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CH" dirty="0"/>
              <a:t>Further Data: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Digital Elevation Model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/>
              <a:t>SRTM</a:t>
            </a:r>
            <a:br>
              <a:rPr lang="de-CH" dirty="0"/>
            </a:br>
            <a:endParaRPr lang="de-CH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Landcover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/>
              <a:t>ESA WorldCover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/>
              <a:t>Copernicus </a:t>
            </a:r>
            <a:br>
              <a:rPr lang="de-CH" dirty="0"/>
            </a:br>
            <a:r>
              <a:rPr lang="de-CH" dirty="0"/>
              <a:t>Landcover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9C1E1A-6AE3-DA0A-0894-A2CACD6F73AF}"/>
              </a:ext>
            </a:extLst>
          </p:cNvPr>
          <p:cNvSpPr txBox="1"/>
          <p:nvPr/>
        </p:nvSpPr>
        <p:spPr>
          <a:xfrm>
            <a:off x="6898715" y="6177500"/>
            <a:ext cx="26662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Contains modified Copernicus Sentinel data [2017/18]</a:t>
            </a:r>
            <a:endParaRPr lang="en-NZ" sz="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89A92F-19C2-7A45-39F6-F5789C08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FB709A7F-5230-07D0-DFEF-CBDBC4D42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76900" y="6488094"/>
            <a:ext cx="838199" cy="315317"/>
          </a:xfrm>
        </p:spPr>
        <p:txBody>
          <a:bodyPr/>
          <a:lstStyle/>
          <a:p>
            <a:fld id="{20FE2C69-CD42-4834-B2EB-0A7B45BDD989}" type="slidenum">
              <a:rPr lang="de-CH" sz="1400" smtClean="0">
                <a:solidFill>
                  <a:srgbClr val="094967"/>
                </a:solidFill>
              </a:rPr>
              <a:t>5</a:t>
            </a:fld>
            <a:endParaRPr lang="de-CH" sz="1400" dirty="0">
              <a:solidFill>
                <a:srgbClr val="094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071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50000"/>
              </a:schemeClr>
            </a:gs>
            <a:gs pos="100000">
              <a:schemeClr val="bg2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420C65-97B0-6077-60DF-EB7E94641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47" y="1085550"/>
            <a:ext cx="3430947" cy="1153798"/>
          </a:xfrm>
        </p:spPr>
        <p:txBody>
          <a:bodyPr anchor="ctr">
            <a:normAutofit/>
          </a:bodyPr>
          <a:lstStyle/>
          <a:p>
            <a:pPr algn="r"/>
            <a:r>
              <a:rPr lang="de-DE" dirty="0">
                <a:solidFill>
                  <a:schemeClr val="tx1"/>
                </a:solidFill>
              </a:rPr>
              <a:t>Neighbourhood Operations:</a:t>
            </a:r>
            <a:endParaRPr lang="de-CH" dirty="0">
              <a:solidFill>
                <a:schemeClr val="tx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BBF38D8B-0BAC-63EA-9947-ED97CE63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05" y="27229"/>
            <a:ext cx="312263" cy="43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21B4D4-E3F2-1AF5-A7E5-59459C253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026" y="6470947"/>
            <a:ext cx="1209092" cy="31531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EBD45FC-6B54-0CFA-6826-6EB9C19F2341}"/>
              </a:ext>
            </a:extLst>
          </p:cNvPr>
          <p:cNvGrpSpPr/>
          <p:nvPr/>
        </p:nvGrpSpPr>
        <p:grpSpPr>
          <a:xfrm>
            <a:off x="483882" y="6521284"/>
            <a:ext cx="2592459" cy="231791"/>
            <a:chOff x="483882" y="6521284"/>
            <a:chExt cx="2592459" cy="23179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4B34139-6483-1457-F0F8-40A13B8D0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82" y="6521284"/>
              <a:ext cx="2592459" cy="214644"/>
            </a:xfrm>
            <a:prstGeom prst="rect">
              <a:avLst/>
            </a:prstGeom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4E08E1E8-59D0-8C8F-9D31-B55BA879F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935" y="6538431"/>
              <a:ext cx="1265273" cy="21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29B0DF6-5078-D9B6-D113-B4F9CE90892B}"/>
              </a:ext>
            </a:extLst>
          </p:cNvPr>
          <p:cNvSpPr txBox="1"/>
          <p:nvPr/>
        </p:nvSpPr>
        <p:spPr>
          <a:xfrm>
            <a:off x="1158370" y="2495394"/>
            <a:ext cx="29402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CH" dirty="0"/>
              <a:t>Describe Surroundings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Moving Window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/>
              <a:t>Mean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/>
              <a:t>Std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/>
              <a:t>Highpass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/>
              <a:t>Lowpass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/>
              <a:t>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A84F91-C5F4-6867-E114-4790D7C5CA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69" t="9526" r="81693" b="9069"/>
          <a:stretch/>
        </p:blipFill>
        <p:spPr>
          <a:xfrm>
            <a:off x="6772688" y="1154391"/>
            <a:ext cx="1442845" cy="144994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EA044B3-F100-B287-46FD-A44621E90A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483" t="9526" r="61778" b="9069"/>
          <a:stretch/>
        </p:blipFill>
        <p:spPr>
          <a:xfrm>
            <a:off x="8293565" y="1162970"/>
            <a:ext cx="1442845" cy="14499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05438EF-C66D-C6AA-7705-0DD8B0D45E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359" t="9526" r="41903" b="9069"/>
          <a:stretch/>
        </p:blipFill>
        <p:spPr>
          <a:xfrm>
            <a:off x="6775592" y="2702545"/>
            <a:ext cx="1442846" cy="14499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F6DB67D-A1BA-ED79-3F55-83E2C159AA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194" t="9526" r="22068" b="9069"/>
          <a:stretch/>
        </p:blipFill>
        <p:spPr>
          <a:xfrm>
            <a:off x="8293565" y="2704026"/>
            <a:ext cx="1442845" cy="14499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6B699E1-3A8F-7239-2768-13A23A1564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151" t="9298" r="2110" b="9298"/>
          <a:stretch/>
        </p:blipFill>
        <p:spPr>
          <a:xfrm>
            <a:off x="6772687" y="4250699"/>
            <a:ext cx="1442846" cy="144994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091BC-5DE0-5160-7E60-01E2AEE03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00E8315A-0197-A664-9264-D0D647D57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76900" y="6488094"/>
            <a:ext cx="838199" cy="315317"/>
          </a:xfrm>
        </p:spPr>
        <p:txBody>
          <a:bodyPr/>
          <a:lstStyle/>
          <a:p>
            <a:fld id="{20FE2C69-CD42-4834-B2EB-0A7B45BDD989}" type="slidenum">
              <a:rPr lang="de-CH" sz="1400" smtClean="0">
                <a:solidFill>
                  <a:srgbClr val="094967"/>
                </a:solidFill>
              </a:rPr>
              <a:t>6</a:t>
            </a:fld>
            <a:endParaRPr lang="de-CH" sz="1400" dirty="0">
              <a:solidFill>
                <a:srgbClr val="094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96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50000"/>
              </a:schemeClr>
            </a:gs>
            <a:gs pos="100000">
              <a:schemeClr val="bg2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420C65-97B0-6077-60DF-EB7E94641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47" y="1085550"/>
            <a:ext cx="3430947" cy="1153798"/>
          </a:xfrm>
        </p:spPr>
        <p:txBody>
          <a:bodyPr anchor="ctr">
            <a:normAutofit/>
          </a:bodyPr>
          <a:lstStyle/>
          <a:p>
            <a:pPr algn="r"/>
            <a:r>
              <a:rPr lang="de-DE" dirty="0">
                <a:solidFill>
                  <a:schemeClr val="tx1"/>
                </a:solidFill>
              </a:rPr>
              <a:t>Neighbourhood Operations:</a:t>
            </a:r>
            <a:endParaRPr lang="de-CH" dirty="0">
              <a:solidFill>
                <a:schemeClr val="tx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BBF38D8B-0BAC-63EA-9947-ED97CE63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05" y="27229"/>
            <a:ext cx="312263" cy="43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21B4D4-E3F2-1AF5-A7E5-59459C253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026" y="6470947"/>
            <a:ext cx="1209092" cy="31531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EBD45FC-6B54-0CFA-6826-6EB9C19F2341}"/>
              </a:ext>
            </a:extLst>
          </p:cNvPr>
          <p:cNvGrpSpPr/>
          <p:nvPr/>
        </p:nvGrpSpPr>
        <p:grpSpPr>
          <a:xfrm>
            <a:off x="483882" y="6521284"/>
            <a:ext cx="2592459" cy="231791"/>
            <a:chOff x="483882" y="6521284"/>
            <a:chExt cx="2592459" cy="23179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4B34139-6483-1457-F0F8-40A13B8D0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82" y="6521284"/>
              <a:ext cx="2592459" cy="214644"/>
            </a:xfrm>
            <a:prstGeom prst="rect">
              <a:avLst/>
            </a:prstGeom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4E08E1E8-59D0-8C8F-9D31-B55BA879F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935" y="6538431"/>
              <a:ext cx="1265273" cy="21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29B0DF6-5078-D9B6-D113-B4F9CE90892B}"/>
              </a:ext>
            </a:extLst>
          </p:cNvPr>
          <p:cNvSpPr txBox="1"/>
          <p:nvPr/>
        </p:nvSpPr>
        <p:spPr>
          <a:xfrm>
            <a:off x="1163459" y="2769998"/>
            <a:ext cx="31037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Landslide does not </a:t>
            </a:r>
            <a:br>
              <a:rPr lang="de-CH" dirty="0"/>
            </a:br>
            <a:r>
              <a:rPr lang="de-CH" dirty="0"/>
              <a:t>follow one specific </a:t>
            </a:r>
            <a:br>
              <a:rPr lang="de-CH" dirty="0"/>
            </a:br>
            <a:r>
              <a:rPr lang="de-CH" dirty="0"/>
              <a:t>geometric shape</a:t>
            </a:r>
            <a:br>
              <a:rPr lang="de-CH" dirty="0"/>
            </a:br>
            <a:endParaRPr lang="de-CH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Shape is based on </a:t>
            </a:r>
            <a:br>
              <a:rPr lang="de-CH" dirty="0"/>
            </a:br>
            <a:r>
              <a:rPr lang="de-CH" dirty="0"/>
              <a:t>topography</a:t>
            </a:r>
          </a:p>
        </p:txBody>
      </p:sp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ACD9AB8D-0488-B4E0-3054-3CCE4181EC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23" t="57552" r="16889" b="33266"/>
          <a:stretch/>
        </p:blipFill>
        <p:spPr>
          <a:xfrm>
            <a:off x="5743576" y="900876"/>
            <a:ext cx="4829174" cy="505624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14D13-176F-D7A4-40D4-D00CFE719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F02977E3-8883-BBF9-518C-1F190AC1D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76900" y="6488094"/>
            <a:ext cx="838199" cy="315317"/>
          </a:xfrm>
        </p:spPr>
        <p:txBody>
          <a:bodyPr/>
          <a:lstStyle/>
          <a:p>
            <a:fld id="{20FE2C69-CD42-4834-B2EB-0A7B45BDD989}" type="slidenum">
              <a:rPr lang="de-CH" sz="1400" smtClean="0">
                <a:solidFill>
                  <a:srgbClr val="094967"/>
                </a:solidFill>
              </a:rPr>
              <a:t>7</a:t>
            </a:fld>
            <a:endParaRPr lang="de-CH" sz="1400" dirty="0">
              <a:solidFill>
                <a:srgbClr val="094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371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50000"/>
              </a:schemeClr>
            </a:gs>
            <a:gs pos="100000">
              <a:schemeClr val="bg2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BBF38D8B-0BAC-63EA-9947-ED97CE63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05" y="27229"/>
            <a:ext cx="312263" cy="43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21B4D4-E3F2-1AF5-A7E5-59459C253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026" y="6470947"/>
            <a:ext cx="1209092" cy="31531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EBD45FC-6B54-0CFA-6826-6EB9C19F2341}"/>
              </a:ext>
            </a:extLst>
          </p:cNvPr>
          <p:cNvGrpSpPr/>
          <p:nvPr/>
        </p:nvGrpSpPr>
        <p:grpSpPr>
          <a:xfrm>
            <a:off x="483882" y="6521284"/>
            <a:ext cx="2592459" cy="231791"/>
            <a:chOff x="483882" y="6521284"/>
            <a:chExt cx="2592459" cy="23179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4B34139-6483-1457-F0F8-40A13B8D0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82" y="6521284"/>
              <a:ext cx="2592459" cy="214644"/>
            </a:xfrm>
            <a:prstGeom prst="rect">
              <a:avLst/>
            </a:prstGeom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4E08E1E8-59D0-8C8F-9D31-B55BA879F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935" y="6538431"/>
              <a:ext cx="1265273" cy="21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BC86505-1608-38CE-ECAD-F8C0852C5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559" y="-387053"/>
            <a:ext cx="9694077" cy="685799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50255B7-1124-7225-40B9-0BAE4944B68C}"/>
              </a:ext>
            </a:extLst>
          </p:cNvPr>
          <p:cNvSpPr txBox="1">
            <a:spLocks/>
          </p:cNvSpPr>
          <p:nvPr/>
        </p:nvSpPr>
        <p:spPr bwMode="gray">
          <a:xfrm>
            <a:off x="587480" y="2852101"/>
            <a:ext cx="3430947" cy="1153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de-DE" dirty="0">
                <a:solidFill>
                  <a:schemeClr val="tx1"/>
                </a:solidFill>
              </a:rPr>
              <a:t>How can we integrate the topography?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297414-C770-8EE4-7C17-C59FAA069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F8CD2C90-157D-0B55-4EF4-5F86ED07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76900" y="6488094"/>
            <a:ext cx="838199" cy="315317"/>
          </a:xfrm>
        </p:spPr>
        <p:txBody>
          <a:bodyPr/>
          <a:lstStyle/>
          <a:p>
            <a:fld id="{20FE2C69-CD42-4834-B2EB-0A7B45BDD989}" type="slidenum">
              <a:rPr lang="de-CH" sz="1400" smtClean="0">
                <a:solidFill>
                  <a:srgbClr val="094967"/>
                </a:solidFill>
              </a:rPr>
              <a:t>8</a:t>
            </a:fld>
            <a:endParaRPr lang="de-CH" sz="1400" dirty="0">
              <a:solidFill>
                <a:srgbClr val="094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430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50000"/>
              </a:schemeClr>
            </a:gs>
            <a:gs pos="100000">
              <a:schemeClr val="bg2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BBF38D8B-0BAC-63EA-9947-ED97CE63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05" y="27229"/>
            <a:ext cx="312263" cy="43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21B4D4-E3F2-1AF5-A7E5-59459C253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026" y="6470947"/>
            <a:ext cx="1209092" cy="31531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EBD45FC-6B54-0CFA-6826-6EB9C19F2341}"/>
              </a:ext>
            </a:extLst>
          </p:cNvPr>
          <p:cNvGrpSpPr/>
          <p:nvPr/>
        </p:nvGrpSpPr>
        <p:grpSpPr>
          <a:xfrm>
            <a:off x="483882" y="6521284"/>
            <a:ext cx="2592459" cy="231791"/>
            <a:chOff x="483882" y="6521284"/>
            <a:chExt cx="2592459" cy="23179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4B34139-6483-1457-F0F8-40A13B8D0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82" y="6521284"/>
              <a:ext cx="2592459" cy="214644"/>
            </a:xfrm>
            <a:prstGeom prst="rect">
              <a:avLst/>
            </a:prstGeom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4E08E1E8-59D0-8C8F-9D31-B55BA879F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935" y="6538431"/>
              <a:ext cx="1265273" cy="21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BC86505-1608-38CE-ECAD-F8C0852C5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559" y="-387053"/>
            <a:ext cx="9694077" cy="685799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50255B7-1124-7225-40B9-0BAE4944B68C}"/>
              </a:ext>
            </a:extLst>
          </p:cNvPr>
          <p:cNvSpPr txBox="1">
            <a:spLocks/>
          </p:cNvSpPr>
          <p:nvPr/>
        </p:nvSpPr>
        <p:spPr bwMode="gray">
          <a:xfrm>
            <a:off x="836247" y="1085550"/>
            <a:ext cx="3430947" cy="1153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de-DE" dirty="0">
                <a:solidFill>
                  <a:schemeClr val="tx1"/>
                </a:solidFill>
              </a:rPr>
              <a:t>Graph Network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24E43A-C76A-1286-E974-0ABC9AA09F0B}"/>
              </a:ext>
            </a:extLst>
          </p:cNvPr>
          <p:cNvSpPr txBox="1"/>
          <p:nvPr/>
        </p:nvSpPr>
        <p:spPr>
          <a:xfrm>
            <a:off x="1163459" y="2769998"/>
            <a:ext cx="34515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Nodes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/>
              <a:t>Based on image </a:t>
            </a:r>
            <a:br>
              <a:rPr lang="de-CH" dirty="0"/>
            </a:br>
            <a:r>
              <a:rPr lang="de-CH" dirty="0"/>
              <a:t>coordinates</a:t>
            </a:r>
            <a:br>
              <a:rPr lang="de-CH" dirty="0"/>
            </a:br>
            <a:endParaRPr lang="de-CH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Edges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/>
              <a:t>Based on steepest</a:t>
            </a:r>
            <a:br>
              <a:rPr lang="de-CH" dirty="0"/>
            </a:br>
            <a:r>
              <a:rPr lang="de-CH" dirty="0"/>
              <a:t>slope in 3x3</a:t>
            </a:r>
            <a:br>
              <a:rPr lang="de-CH" dirty="0"/>
            </a:br>
            <a:r>
              <a:rPr lang="de-CH" dirty="0"/>
              <a:t>neighbourhood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1A1EAC-2C85-98AF-7F72-052FD150D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25.05.2022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FC76140C-4F84-1FBD-3D36-2D4E37A2B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76900" y="6488094"/>
            <a:ext cx="838199" cy="315317"/>
          </a:xfrm>
        </p:spPr>
        <p:txBody>
          <a:bodyPr/>
          <a:lstStyle/>
          <a:p>
            <a:fld id="{20FE2C69-CD42-4834-B2EB-0A7B45BDD989}" type="slidenum">
              <a:rPr lang="de-CH" sz="1400" smtClean="0">
                <a:solidFill>
                  <a:srgbClr val="094967"/>
                </a:solidFill>
              </a:rPr>
              <a:t>9</a:t>
            </a:fld>
            <a:endParaRPr lang="de-CH" sz="1400" dirty="0">
              <a:solidFill>
                <a:srgbClr val="094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14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Custom 3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EBEBEB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0C7ACF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 Boardroom]]</Template>
  <TotalTime>0</TotalTime>
  <Words>380</Words>
  <Application>Microsoft Office PowerPoint</Application>
  <PresentationFormat>Widescreen</PresentationFormat>
  <Paragraphs>140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Century Gothic</vt:lpstr>
      <vt:lpstr>Tahoma</vt:lpstr>
      <vt:lpstr>Wingdings</vt:lpstr>
      <vt:lpstr>Wingdings 3</vt:lpstr>
      <vt:lpstr>Ion Boardroom</vt:lpstr>
      <vt:lpstr>Integration of a Graph Network for the Definition of Neighbourhood in Landslide Detection with Machine Learning</vt:lpstr>
      <vt:lpstr>PowerPoint Presentation</vt:lpstr>
      <vt:lpstr>PowerPoint Presentation</vt:lpstr>
      <vt:lpstr>Data:</vt:lpstr>
      <vt:lpstr>Data:</vt:lpstr>
      <vt:lpstr>Neighbourhood Operations:</vt:lpstr>
      <vt:lpstr>Neighbourhood Operations: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Luck  Manuel (IfU, EO)</dc:creator>
  <cp:lastModifiedBy>Luck  Manuel (IfU, EO)</cp:lastModifiedBy>
  <cp:revision>55</cp:revision>
  <dcterms:created xsi:type="dcterms:W3CDTF">2022-05-17T13:18:11Z</dcterms:created>
  <dcterms:modified xsi:type="dcterms:W3CDTF">2022-05-23T14:00:54Z</dcterms:modified>
</cp:coreProperties>
</file>