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5" r:id="rId2"/>
    <p:sldId id="283" r:id="rId3"/>
    <p:sldId id="296" r:id="rId4"/>
    <p:sldId id="293" r:id="rId5"/>
    <p:sldId id="294" r:id="rId6"/>
    <p:sldId id="290" r:id="rId7"/>
    <p:sldId id="291" r:id="rId8"/>
    <p:sldId id="292" r:id="rId9"/>
    <p:sldId id="288" r:id="rId10"/>
    <p:sldId id="282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kow" initials="z" lastIdx="9" clrIdx="0"/>
  <p:cmAuthor id="1" name="Perski Zbigniew" initials="PZ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C448"/>
    <a:srgbClr val="9BB755"/>
    <a:srgbClr val="97C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7" autoAdjust="0"/>
    <p:restoredTop sz="94705" autoAdjust="0"/>
  </p:normalViewPr>
  <p:slideViewPr>
    <p:cSldViewPr>
      <p:cViewPr>
        <p:scale>
          <a:sx n="130" d="100"/>
          <a:sy n="130" d="100"/>
        </p:scale>
        <p:origin x="-2348" y="-7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253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A535-A3D9-4FE0-A709-D06C23F02592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A2F12-F8E1-4F09-9352-43E2A9416A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9929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1EFED-5860-4A9B-A609-1D323111972D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4445A-0331-449D-9515-E7C2D32730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3817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945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dirty="0" smtClean="0">
              <a:latin typeface="Arial Unicode MS"/>
              <a:cs typeface="Arial Unicode MS"/>
            </a:endParaRPr>
          </a:p>
        </p:txBody>
      </p:sp>
      <p:sp>
        <p:nvSpPr>
          <p:cNvPr id="194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300806-4ABC-924A-A661-AA5AF93F7EF4}" type="slidenum">
              <a:rPr lang="it-IT" smtClean="0"/>
              <a:pPr/>
              <a:t>2</a:t>
            </a:fld>
            <a:endParaRPr lang="it-IT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 June 2013 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F. Guzzetti</a:t>
            </a:r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DORIS General Presentation</a:t>
            </a:r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DE5A24-3414-4B3B-A99B-575DFCB06FFD}" type="slidenum">
              <a:rPr lang="pl-PL"/>
              <a:pPr/>
              <a:t>10</a:t>
            </a:fld>
            <a:endParaRPr lang="pl-PL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85494" y="4342939"/>
            <a:ext cx="5487013" cy="4114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4"/>
          <a:stretch/>
        </p:blipFill>
        <p:spPr>
          <a:xfrm>
            <a:off x="7231157" y="7405"/>
            <a:ext cx="1936049" cy="103313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7392"/>
            <a:ext cx="2195736" cy="9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2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828466-A419-4960-8389-75A8D2EC96BA}" type="datetimeFigureOut">
              <a:rPr lang="pl-PL" smtClean="0"/>
              <a:t>23.05.2022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F037E-F810-4CEE-B638-051A6250A5E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183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828466-A419-4960-8389-75A8D2EC96BA}" type="datetimeFigureOut">
              <a:rPr lang="pl-PL" smtClean="0"/>
              <a:t>23.05.2022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F037E-F810-4CEE-B638-051A6250A5E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2977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936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F037E-F810-4CEE-B638-051A6250A5E7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4"/>
          <a:stretch/>
        </p:blipFill>
        <p:spPr>
          <a:xfrm>
            <a:off x="7231157" y="7405"/>
            <a:ext cx="1936049" cy="103313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7392"/>
            <a:ext cx="2195736" cy="9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40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F037E-F810-4CEE-B638-051A6250A5E7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4"/>
          <a:stretch/>
        </p:blipFill>
        <p:spPr>
          <a:xfrm>
            <a:off x="7231157" y="7405"/>
            <a:ext cx="1936049" cy="103313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7392"/>
            <a:ext cx="2195736" cy="9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33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F037E-F810-4CEE-B638-051A6250A5E7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7392"/>
            <a:ext cx="2195736" cy="9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0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F037E-F810-4CEE-B638-051A6250A5E7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7392"/>
            <a:ext cx="2195736" cy="9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5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F037E-F810-4CEE-B638-051A6250A5E7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7392"/>
            <a:ext cx="2195736" cy="9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5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F037E-F810-4CEE-B638-051A6250A5E7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4"/>
          <a:stretch/>
        </p:blipFill>
        <p:spPr>
          <a:xfrm>
            <a:off x="7231157" y="7405"/>
            <a:ext cx="1936049" cy="103313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7392"/>
            <a:ext cx="2195736" cy="9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44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828466-A419-4960-8389-75A8D2EC96BA}" type="datetimeFigureOut">
              <a:rPr lang="pl-PL" smtClean="0"/>
              <a:t>23.05.2022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F037E-F810-4CEE-B638-051A6250A5E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791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828466-A419-4960-8389-75A8D2EC96BA}" type="datetimeFigureOut">
              <a:rPr lang="pl-PL" smtClean="0"/>
              <a:t>23.05.2022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F037E-F810-4CEE-B638-051A6250A5E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367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 userDrawn="1"/>
        </p:nvSpPr>
        <p:spPr>
          <a:xfrm>
            <a:off x="7092280" y="623831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latin typeface="Century Gothic" panose="020B0502020202020204" pitchFamily="34" charset="0"/>
              </a:rPr>
              <a:t>Państwowy Instytut Geologiczny</a:t>
            </a:r>
          </a:p>
          <a:p>
            <a:r>
              <a:rPr lang="pl-PL" sz="800" b="1" dirty="0" smtClean="0">
                <a:latin typeface="Century Gothic" panose="020B0502020202020204" pitchFamily="34" charset="0"/>
              </a:rPr>
              <a:t>Państwowy Instytut Badawczy</a:t>
            </a:r>
            <a:endParaRPr lang="pl-PL" sz="800" b="1" dirty="0">
              <a:latin typeface="Century Gothic" panose="020B0502020202020204" pitchFamily="34" charset="0"/>
            </a:endParaRPr>
          </a:p>
        </p:txBody>
      </p:sp>
      <p:grpSp>
        <p:nvGrpSpPr>
          <p:cNvPr id="2" name="Grupa 1"/>
          <p:cNvGrpSpPr/>
          <p:nvPr userDrawn="1"/>
        </p:nvGrpSpPr>
        <p:grpSpPr>
          <a:xfrm>
            <a:off x="-108520" y="1484784"/>
            <a:ext cx="360040" cy="1512168"/>
            <a:chOff x="-108520" y="1484784"/>
            <a:chExt cx="360040" cy="1512168"/>
          </a:xfrm>
        </p:grpSpPr>
        <p:sp>
          <p:nvSpPr>
            <p:cNvPr id="9" name="Prostokąt zaokrąglony 8"/>
            <p:cNvSpPr/>
            <p:nvPr userDrawn="1"/>
          </p:nvSpPr>
          <p:spPr>
            <a:xfrm>
              <a:off x="-108520" y="1484784"/>
              <a:ext cx="360040" cy="151216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pole tekstowe 9"/>
            <p:cNvSpPr txBox="1"/>
            <p:nvPr userDrawn="1"/>
          </p:nvSpPr>
          <p:spPr>
            <a:xfrm rot="16200000">
              <a:off x="-553779" y="2146067"/>
              <a:ext cx="12961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www.pgi.gov.pl</a:t>
              </a:r>
              <a:endParaRPr lang="pl-PL" sz="11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074" name="Picture 2" descr="D:\PLIKI_dyro+prezentacje\PIG_PIB_smalllll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78" y="6119999"/>
            <a:ext cx="528595" cy="5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79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5.emf"/><Relationship Id="rId7" Type="http://schemas.openxmlformats.org/officeDocument/2006/relationships/image" Target="../media/image22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39552" y="1556792"/>
            <a:ext cx="86044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/>
              <a:t>Long-term analysis of the environmental impact of mining in the Upper Silesia Coal Basin area based on historical and the latest remote sensing data</a:t>
            </a:r>
            <a:endParaRPr lang="pl-PL" sz="3000" dirty="0"/>
          </a:p>
          <a:p>
            <a:r>
              <a:rPr lang="en-CA" sz="2000" b="1" dirty="0"/>
              <a:t> </a:t>
            </a:r>
            <a:endParaRPr lang="pl-PL" sz="2000" dirty="0"/>
          </a:p>
          <a:p>
            <a:pPr algn="ctr"/>
            <a:r>
              <a:rPr lang="pl-PL" sz="2000" b="1" u="sng" dirty="0"/>
              <a:t>Maria </a:t>
            </a:r>
            <a:r>
              <a:rPr lang="pl-PL" sz="2000" b="1" u="sng" dirty="0" smtClean="0"/>
              <a:t>Przyłucka</a:t>
            </a:r>
            <a:r>
              <a:rPr lang="pl-PL" sz="2000" dirty="0" smtClean="0"/>
              <a:t>, Zbigniew Perski,</a:t>
            </a:r>
            <a:r>
              <a:rPr lang="pl-PL" sz="2000" baseline="30000" dirty="0" smtClean="0"/>
              <a:t> </a:t>
            </a:r>
            <a:r>
              <a:rPr lang="pl-PL" sz="2000" dirty="0"/>
              <a:t>Zbigniew </a:t>
            </a:r>
            <a:r>
              <a:rPr lang="pl-PL" sz="2000" dirty="0" smtClean="0"/>
              <a:t>Kowalski</a:t>
            </a:r>
          </a:p>
          <a:p>
            <a:pPr algn="ctr"/>
            <a:endParaRPr lang="pl-PL" sz="2000" dirty="0"/>
          </a:p>
          <a:p>
            <a:pPr algn="ctr"/>
            <a:r>
              <a:rPr lang="en-CA" sz="2000" dirty="0" smtClean="0"/>
              <a:t>Polish </a:t>
            </a:r>
            <a:r>
              <a:rPr lang="en-CA" sz="2000" dirty="0"/>
              <a:t>Geological Institute – National Research </a:t>
            </a:r>
            <a:r>
              <a:rPr lang="en-CA" sz="2000" dirty="0" smtClean="0"/>
              <a:t>Institute</a:t>
            </a:r>
            <a:endParaRPr lang="pl-PL" sz="2000" dirty="0"/>
          </a:p>
          <a:p>
            <a:pPr algn="ctr"/>
            <a:r>
              <a:rPr lang="en-CA" sz="2000" dirty="0"/>
              <a:t> </a:t>
            </a:r>
            <a:endParaRPr lang="pl-PL" sz="2000" dirty="0"/>
          </a:p>
          <a:p>
            <a:pPr algn="ctr"/>
            <a:r>
              <a:rPr lang="en-US" sz="2000" dirty="0" smtClean="0"/>
              <a:t>email:</a:t>
            </a:r>
            <a:r>
              <a:rPr lang="pl-PL" sz="2000" dirty="0" smtClean="0"/>
              <a:t> </a:t>
            </a:r>
            <a:r>
              <a:rPr lang="en-US" sz="2000" dirty="0" smtClean="0"/>
              <a:t>maria.przylucka@pgi.gov.pl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77907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32826" y="1556792"/>
            <a:ext cx="532671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dirty="0" err="1" smtClean="0"/>
              <a:t>Thank</a:t>
            </a:r>
            <a:r>
              <a:rPr lang="pl-PL" sz="3600" dirty="0" smtClean="0"/>
              <a:t> </a:t>
            </a:r>
            <a:r>
              <a:rPr lang="pl-PL" sz="3600" dirty="0" err="1" smtClean="0"/>
              <a:t>you</a:t>
            </a:r>
            <a:r>
              <a:rPr lang="pl-PL" sz="3600" dirty="0" smtClean="0"/>
              <a:t>!</a:t>
            </a:r>
          </a:p>
          <a:p>
            <a:pPr algn="ctr"/>
            <a:endParaRPr lang="pl-PL" sz="3600" dirty="0"/>
          </a:p>
          <a:p>
            <a:pPr algn="ctr"/>
            <a:endParaRPr lang="pl-PL" sz="3600" dirty="0" smtClean="0"/>
          </a:p>
          <a:p>
            <a:pPr algn="ctr"/>
            <a:r>
              <a:rPr lang="en-US" sz="3600" dirty="0" smtClean="0"/>
              <a:t>maria.przylucka@pgi.gov.pl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078345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0"/>
          <p:cNvSpPr txBox="1">
            <a:spLocks/>
          </p:cNvSpPr>
          <p:nvPr/>
        </p:nvSpPr>
        <p:spPr>
          <a:xfrm>
            <a:off x="1065196" y="102952"/>
            <a:ext cx="8003755" cy="600147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0" lang="it-IT" sz="3600" b="1" i="0" u="none" strike="noStrike" kern="1200" cap="all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rgbClr val="CCECFF">
                    <a:lumMod val="50000"/>
                  </a:srgbClr>
                </a:solidFill>
                <a:effectLst/>
                <a:uLnTx/>
                <a:uFillTx/>
                <a:latin typeface="Arial Rounded MT Bold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it-IT" dirty="0"/>
          </a:p>
        </p:txBody>
      </p:sp>
      <p:pic>
        <p:nvPicPr>
          <p:cNvPr id="23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935" y="724899"/>
            <a:ext cx="2558898" cy="1999032"/>
          </a:xfrm>
          <a:prstGeom prst="rect">
            <a:avLst/>
          </a:prstGeom>
          <a:effectLst>
            <a:glow rad="25400">
              <a:schemeClr val="tx1">
                <a:alpha val="6000"/>
              </a:schemeClr>
            </a:glow>
          </a:effectLst>
        </p:spPr>
      </p:pic>
      <p:sp>
        <p:nvSpPr>
          <p:cNvPr id="56" name="Prostokąt 55"/>
          <p:cNvSpPr/>
          <p:nvPr/>
        </p:nvSpPr>
        <p:spPr>
          <a:xfrm>
            <a:off x="320963" y="3717032"/>
            <a:ext cx="338694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Upper Silesian Coal Basin</a:t>
            </a:r>
            <a:endParaRPr lang="pl-PL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b="1" dirty="0" smtClean="0"/>
              <a:t>L</a:t>
            </a:r>
            <a:r>
              <a:rPr lang="en-US" sz="1400" b="1" dirty="0" err="1" smtClean="0"/>
              <a:t>ocat</a:t>
            </a:r>
            <a:r>
              <a:rPr lang="pl-PL" sz="1400" b="1" dirty="0" err="1" smtClean="0"/>
              <a:t>ion</a:t>
            </a:r>
            <a:r>
              <a:rPr lang="pl-PL" sz="1400" b="1" dirty="0" smtClean="0"/>
              <a:t>: </a:t>
            </a:r>
            <a:r>
              <a:rPr lang="pl-PL" sz="1400" dirty="0" smtClean="0"/>
              <a:t>s</a:t>
            </a:r>
            <a:r>
              <a:rPr lang="en-US" sz="1400" dirty="0" err="1" smtClean="0"/>
              <a:t>outhern</a:t>
            </a:r>
            <a:r>
              <a:rPr lang="en-US" sz="1400" dirty="0" smtClean="0"/>
              <a:t> Poland</a:t>
            </a:r>
            <a:r>
              <a:rPr lang="pl-PL" sz="1400" dirty="0" smtClean="0"/>
              <a:t>, </a:t>
            </a:r>
            <a:r>
              <a:rPr lang="en-US" sz="1400" dirty="0" smtClean="0"/>
              <a:t>Ostrava-Karvina in the Czech Republic. </a:t>
            </a:r>
            <a:endParaRPr lang="pl-PL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b="1" dirty="0" smtClean="0"/>
              <a:t>Total</a:t>
            </a:r>
            <a:r>
              <a:rPr lang="en-US" sz="1400" b="1" dirty="0" smtClean="0"/>
              <a:t> </a:t>
            </a:r>
            <a:r>
              <a:rPr lang="en-US" sz="1400" b="1" dirty="0" smtClean="0"/>
              <a:t>area</a:t>
            </a:r>
            <a:r>
              <a:rPr lang="pl-PL" sz="1400" b="1" dirty="0" smtClean="0"/>
              <a:t>: </a:t>
            </a:r>
            <a:r>
              <a:rPr lang="en-US" sz="1400" dirty="0" smtClean="0"/>
              <a:t>7,250 km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.</a:t>
            </a:r>
            <a:endParaRPr lang="pl-PL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M</a:t>
            </a:r>
            <a:r>
              <a:rPr lang="en-US" sz="1400" dirty="0" err="1" smtClean="0"/>
              <a:t>ajor</a:t>
            </a:r>
            <a:r>
              <a:rPr lang="en-US" sz="1400" dirty="0" smtClean="0"/>
              <a:t> </a:t>
            </a:r>
            <a:r>
              <a:rPr lang="pl-PL" sz="1400" dirty="0" err="1" smtClean="0"/>
              <a:t>hard</a:t>
            </a:r>
            <a:r>
              <a:rPr lang="pl-PL" sz="1400" dirty="0" smtClean="0"/>
              <a:t> </a:t>
            </a:r>
            <a:r>
              <a:rPr lang="en-US" sz="1400" dirty="0" smtClean="0"/>
              <a:t>coal basin in Poland, and also one of the largest in Europe. </a:t>
            </a:r>
            <a:endParaRPr lang="pl-PL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smtClean="0"/>
              <a:t>Mining activities </a:t>
            </a:r>
            <a:r>
              <a:rPr lang="pl-PL" sz="1400" dirty="0" err="1" smtClean="0"/>
              <a:t>within</a:t>
            </a:r>
            <a:r>
              <a:rPr lang="en-US" sz="1400" dirty="0" smtClean="0"/>
              <a:t> Carboniferous hard coal deposits</a:t>
            </a:r>
            <a:endParaRPr lang="pl-PL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Active for </a:t>
            </a:r>
            <a:r>
              <a:rPr lang="en-US" sz="1400" dirty="0" smtClean="0"/>
              <a:t>over 200 years.</a:t>
            </a:r>
            <a:endParaRPr lang="pl-PL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rgbClr val="FF0000"/>
                </a:solidFill>
              </a:rPr>
              <a:t>The</a:t>
            </a:r>
            <a:r>
              <a:rPr lang="en-US" sz="1400" b="1" dirty="0" smtClean="0">
                <a:solidFill>
                  <a:srgbClr val="FF0000"/>
                </a:solidFill>
              </a:rPr>
              <a:t> big metropolitan area of 37 towns</a:t>
            </a:r>
            <a:endParaRPr lang="pl-PL" sz="1400" b="1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rgbClr val="FF0000"/>
                </a:solidFill>
              </a:rPr>
              <a:t>P</a:t>
            </a:r>
            <a:r>
              <a:rPr lang="en-US" sz="1400" b="1" dirty="0" err="1" smtClean="0">
                <a:solidFill>
                  <a:srgbClr val="FF0000"/>
                </a:solidFill>
              </a:rPr>
              <a:t>opulation</a:t>
            </a:r>
            <a:r>
              <a:rPr lang="pl-PL" sz="1400" b="1" dirty="0" smtClean="0">
                <a:solidFill>
                  <a:srgbClr val="FF0000"/>
                </a:solidFill>
              </a:rPr>
              <a:t>: 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pl-PL" sz="1400" b="1" dirty="0" smtClean="0">
                <a:solidFill>
                  <a:srgbClr val="FF0000"/>
                </a:solidFill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3</a:t>
            </a:r>
            <a:r>
              <a:rPr lang="pl-PL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million inhabitants. </a:t>
            </a:r>
            <a:endParaRPr lang="pl-PL" sz="1400" b="1" dirty="0">
              <a:solidFill>
                <a:srgbClr val="FF0000"/>
              </a:solidFill>
            </a:endParaRPr>
          </a:p>
        </p:txBody>
      </p:sp>
      <p:sp>
        <p:nvSpPr>
          <p:cNvPr id="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cap="none" dirty="0">
                <a:cs typeface="Arial Rounded MT Bold"/>
              </a:rPr>
              <a:t>Upper Silesian Coal Basin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35" y="690120"/>
            <a:ext cx="5487816" cy="3883420"/>
          </a:xfrm>
          <a:prstGeom prst="rect">
            <a:avLst/>
          </a:prstGeom>
        </p:spPr>
      </p:pic>
      <p:cxnSp>
        <p:nvCxnSpPr>
          <p:cNvPr id="33" name="Elbow Connector 32"/>
          <p:cNvCxnSpPr/>
          <p:nvPr/>
        </p:nvCxnSpPr>
        <p:spPr bwMode="auto">
          <a:xfrm rot="10800000">
            <a:off x="2224452" y="1430174"/>
            <a:ext cx="1915501" cy="63067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5" name="pole tekstowe 4"/>
          <p:cNvSpPr txBox="1"/>
          <p:nvPr/>
        </p:nvSpPr>
        <p:spPr>
          <a:xfrm>
            <a:off x="3851920" y="4653136"/>
            <a:ext cx="43529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In the study area, hazardous ground deformations are caused primarily by the extensive </a:t>
            </a:r>
            <a:r>
              <a:rPr lang="en-GB" sz="1400" dirty="0" err="1"/>
              <a:t>longwall</a:t>
            </a:r>
            <a:r>
              <a:rPr lang="en-GB" sz="1400" dirty="0"/>
              <a:t> mining operations</a:t>
            </a:r>
            <a:r>
              <a:rPr lang="pl-PL" sz="1400" dirty="0"/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Average </a:t>
            </a:r>
            <a:r>
              <a:rPr lang="en-US" sz="1400" dirty="0"/>
              <a:t>depth of </a:t>
            </a:r>
            <a:r>
              <a:rPr lang="en-US" sz="1400" dirty="0" smtClean="0"/>
              <a:t>extraction</a:t>
            </a:r>
            <a:r>
              <a:rPr lang="pl-PL" sz="1400" dirty="0" smtClean="0"/>
              <a:t>: </a:t>
            </a:r>
            <a:r>
              <a:rPr lang="en-US" sz="1400" dirty="0" smtClean="0"/>
              <a:t>70</a:t>
            </a:r>
            <a:r>
              <a:rPr lang="pl-PL" sz="1400" dirty="0"/>
              <a:t>5</a:t>
            </a:r>
            <a:r>
              <a:rPr lang="en-US" sz="1400" dirty="0"/>
              <a:t> m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Annual </a:t>
            </a:r>
            <a:r>
              <a:rPr lang="en-US" sz="1400" dirty="0" smtClean="0"/>
              <a:t>extraction</a:t>
            </a:r>
            <a:r>
              <a:rPr lang="pl-PL" sz="1400" dirty="0" smtClean="0"/>
              <a:t> (2020): 42 </a:t>
            </a:r>
            <a:r>
              <a:rPr lang="en-US" sz="1400" dirty="0" err="1"/>
              <a:t>mln</a:t>
            </a:r>
            <a:r>
              <a:rPr lang="en-US" sz="1400" dirty="0"/>
              <a:t> </a:t>
            </a:r>
            <a:r>
              <a:rPr lang="en-US" sz="1400" dirty="0" smtClean="0"/>
              <a:t>t</a:t>
            </a:r>
            <a:endParaRPr lang="pl-PL" sz="1400" dirty="0" smtClean="0"/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92992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/>
        </p:nvSpPr>
        <p:spPr>
          <a:xfrm>
            <a:off x="6012160" y="5805264"/>
            <a:ext cx="302433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78" y="3717032"/>
            <a:ext cx="4260571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6743933" y="4428705"/>
            <a:ext cx="208823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 err="1" smtClean="0"/>
              <a:t>Meßtischblatt</a:t>
            </a:r>
            <a:r>
              <a:rPr lang="en-CA" dirty="0" smtClean="0"/>
              <a:t> </a:t>
            </a:r>
            <a:r>
              <a:rPr lang="en-CA" dirty="0"/>
              <a:t>- German topographic map at the scale 1 : 25000 prepared before </a:t>
            </a:r>
            <a:r>
              <a:rPr lang="en-CA" dirty="0" smtClean="0"/>
              <a:t>Second </a:t>
            </a:r>
            <a:r>
              <a:rPr lang="en-CA" dirty="0"/>
              <a:t>World </a:t>
            </a:r>
            <a:r>
              <a:rPr lang="en-CA" dirty="0" smtClean="0"/>
              <a:t>War</a:t>
            </a:r>
            <a:r>
              <a:rPr lang="pl-PL" dirty="0" smtClean="0"/>
              <a:t> </a:t>
            </a:r>
            <a:r>
              <a:rPr lang="pl-PL" dirty="0" smtClean="0"/>
              <a:t>(</a:t>
            </a:r>
            <a:r>
              <a:rPr lang="pl-PL" dirty="0" err="1" smtClean="0"/>
              <a:t>manual</a:t>
            </a:r>
            <a:r>
              <a:rPr lang="pl-PL" dirty="0" smtClean="0"/>
              <a:t> </a:t>
            </a:r>
            <a:r>
              <a:rPr lang="pl-PL" dirty="0" err="1" smtClean="0"/>
              <a:t>vectorization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5220070" y="4255928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</a:t>
            </a:r>
            <a:r>
              <a:rPr lang="en-CA" dirty="0" err="1" smtClean="0"/>
              <a:t>umerical</a:t>
            </a:r>
            <a:r>
              <a:rPr lang="en-CA" dirty="0" smtClean="0"/>
              <a:t> </a:t>
            </a:r>
            <a:r>
              <a:rPr lang="en-CA" dirty="0"/>
              <a:t>terrain model DTED, derived from the </a:t>
            </a:r>
            <a:r>
              <a:rPr lang="en-CA" dirty="0" err="1"/>
              <a:t>vectorization</a:t>
            </a:r>
            <a:r>
              <a:rPr lang="en-CA" dirty="0"/>
              <a:t> of </a:t>
            </a:r>
            <a:r>
              <a:rPr lang="en-CA" dirty="0" err="1"/>
              <a:t>diapositives</a:t>
            </a:r>
            <a:r>
              <a:rPr lang="en-CA" dirty="0"/>
              <a:t> </a:t>
            </a:r>
            <a:r>
              <a:rPr lang="en-CA" dirty="0"/>
              <a:t>of topographic maps from the 90s of the twentieth century</a:t>
            </a:r>
            <a:endParaRPr lang="pl-PL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5073140" y="443711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LIDAR digital terrain model from 2013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r="1829" b="11865"/>
          <a:stretch/>
        </p:blipFill>
        <p:spPr>
          <a:xfrm>
            <a:off x="683569" y="794494"/>
            <a:ext cx="3888431" cy="29225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4" b="14284"/>
          <a:stretch/>
        </p:blipFill>
        <p:spPr>
          <a:xfrm>
            <a:off x="695129" y="3842206"/>
            <a:ext cx="3888431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8" b="12100"/>
          <a:stretch/>
        </p:blipFill>
        <p:spPr>
          <a:xfrm>
            <a:off x="4796134" y="794494"/>
            <a:ext cx="3880322" cy="29306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Prostokąt 18"/>
          <p:cNvSpPr/>
          <p:nvPr/>
        </p:nvSpPr>
        <p:spPr>
          <a:xfrm>
            <a:off x="623120" y="692696"/>
            <a:ext cx="4020888" cy="309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597450" y="3787010"/>
            <a:ext cx="4118565" cy="3026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4716014" y="714530"/>
            <a:ext cx="4032449" cy="3072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/>
          <p:cNvSpPr txBox="1"/>
          <p:nvPr/>
        </p:nvSpPr>
        <p:spPr>
          <a:xfrm>
            <a:off x="1727684" y="3145769"/>
            <a:ext cx="18002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MSTBLTR</a:t>
            </a:r>
          </a:p>
          <a:p>
            <a:pPr algn="ctr"/>
            <a:r>
              <a:rPr lang="pl-PL" sz="1400" dirty="0" smtClean="0"/>
              <a:t>1940</a:t>
            </a:r>
            <a:endParaRPr lang="pl-PL" sz="1400" dirty="0"/>
          </a:p>
        </p:txBody>
      </p:sp>
      <p:sp>
        <p:nvSpPr>
          <p:cNvPr id="28" name="pole tekstowe 27"/>
          <p:cNvSpPr txBox="1"/>
          <p:nvPr/>
        </p:nvSpPr>
        <p:spPr>
          <a:xfrm>
            <a:off x="5868144" y="3145769"/>
            <a:ext cx="18002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LIDAR</a:t>
            </a:r>
          </a:p>
          <a:p>
            <a:pPr algn="ctr"/>
            <a:r>
              <a:rPr lang="pl-PL" sz="1400" dirty="0" smtClean="0"/>
              <a:t>2013</a:t>
            </a:r>
            <a:endParaRPr lang="pl-PL" sz="1400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1756687" y="6146140"/>
            <a:ext cx="18002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DTED</a:t>
            </a:r>
          </a:p>
          <a:p>
            <a:pPr algn="ctr"/>
            <a:r>
              <a:rPr lang="pl-PL" sz="1400" dirty="0" smtClean="0"/>
              <a:t>1990</a:t>
            </a:r>
            <a:endParaRPr lang="pl-PL" sz="1400" dirty="0"/>
          </a:p>
        </p:txBody>
      </p:sp>
      <p:sp>
        <p:nvSpPr>
          <p:cNvPr id="21" name="Tytuł 2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</p:spPr>
        <p:txBody>
          <a:bodyPr/>
          <a:lstStyle/>
          <a:p>
            <a:r>
              <a:rPr lang="pl-PL" sz="3000" dirty="0" err="1"/>
              <a:t>D</a:t>
            </a:r>
            <a:r>
              <a:rPr lang="pl-PL" sz="3000" dirty="0" err="1" smtClean="0"/>
              <a:t>ifferential</a:t>
            </a:r>
            <a:r>
              <a:rPr lang="pl-PL" sz="3000" dirty="0" smtClean="0"/>
              <a:t> </a:t>
            </a:r>
            <a:r>
              <a:rPr lang="pl-PL" sz="3000" dirty="0" err="1" smtClean="0"/>
              <a:t>elevation</a:t>
            </a:r>
            <a:r>
              <a:rPr lang="pl-PL" sz="3000" dirty="0" smtClean="0"/>
              <a:t> </a:t>
            </a:r>
            <a:r>
              <a:rPr lang="pl-PL" sz="3000" dirty="0" err="1" smtClean="0"/>
              <a:t>models</a:t>
            </a:r>
            <a:r>
              <a:rPr lang="pl-PL" sz="3000" dirty="0" smtClean="0"/>
              <a:t> (</a:t>
            </a:r>
            <a:r>
              <a:rPr lang="pl-PL" sz="3000" dirty="0" smtClean="0"/>
              <a:t>DTM-</a:t>
            </a:r>
            <a:r>
              <a:rPr lang="pl-PL" sz="3000" dirty="0" smtClean="0"/>
              <a:t>&gt;</a:t>
            </a:r>
            <a:r>
              <a:rPr lang="pl-PL" sz="3000" dirty="0" smtClean="0"/>
              <a:t>DEM</a:t>
            </a:r>
            <a:r>
              <a:rPr lang="pl-PL" sz="3000" dirty="0" smtClean="0"/>
              <a:t>)</a:t>
            </a:r>
            <a:endParaRPr lang="pl-PL" sz="3000" dirty="0"/>
          </a:p>
        </p:txBody>
      </p:sp>
    </p:spTree>
    <p:extLst>
      <p:ext uri="{BB962C8B-B14F-4D97-AF65-F5344CB8AC3E}">
        <p14:creationId xmlns:p14="http://schemas.microsoft.com/office/powerpoint/2010/main" val="113195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/>
      <p:bldP spid="18" grpId="1"/>
      <p:bldP spid="20" grpId="0"/>
      <p:bldP spid="20" grpId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6"/>
          <a:stretch/>
        </p:blipFill>
        <p:spPr>
          <a:xfrm>
            <a:off x="874077" y="1124744"/>
            <a:ext cx="3465764" cy="2723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2" b="6204"/>
          <a:stretch/>
        </p:blipFill>
        <p:spPr>
          <a:xfrm>
            <a:off x="4530810" y="1124744"/>
            <a:ext cx="3497574" cy="2701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1" b="4842"/>
          <a:stretch/>
        </p:blipFill>
        <p:spPr>
          <a:xfrm>
            <a:off x="874078" y="3928805"/>
            <a:ext cx="3465764" cy="27405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pole tekstowe 8"/>
          <p:cNvSpPr txBox="1"/>
          <p:nvPr/>
        </p:nvSpPr>
        <p:spPr>
          <a:xfrm>
            <a:off x="1706860" y="3295137"/>
            <a:ext cx="18002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DTED – MSTBLTR</a:t>
            </a:r>
          </a:p>
          <a:p>
            <a:pPr algn="ctr"/>
            <a:r>
              <a:rPr lang="pl-PL" sz="1400" dirty="0" smtClean="0"/>
              <a:t>1990 - 1940</a:t>
            </a:r>
            <a:endParaRPr lang="pl-PL" sz="1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379497" y="3265820"/>
            <a:ext cx="18002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LIDAR – MSTBLTR</a:t>
            </a:r>
          </a:p>
          <a:p>
            <a:pPr algn="ctr"/>
            <a:r>
              <a:rPr lang="pl-PL" sz="1400" dirty="0" smtClean="0"/>
              <a:t>2013 - 1940</a:t>
            </a:r>
            <a:endParaRPr lang="pl-PL" sz="14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860305" y="6121891"/>
            <a:ext cx="18002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LIDAR - DTED</a:t>
            </a:r>
          </a:p>
          <a:p>
            <a:pPr algn="ctr"/>
            <a:r>
              <a:rPr lang="pl-PL" sz="1400" dirty="0" smtClean="0"/>
              <a:t>2013 - 1990</a:t>
            </a:r>
            <a:endParaRPr lang="pl-PL" sz="1400" dirty="0"/>
          </a:p>
        </p:txBody>
      </p:sp>
      <p:sp>
        <p:nvSpPr>
          <p:cNvPr id="11" name="Tytuł 2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</p:spPr>
        <p:txBody>
          <a:bodyPr/>
          <a:lstStyle/>
          <a:p>
            <a:r>
              <a:rPr lang="pl-PL" sz="3000" dirty="0" err="1"/>
              <a:t>D</a:t>
            </a:r>
            <a:r>
              <a:rPr lang="pl-PL" sz="3000" dirty="0" err="1" smtClean="0"/>
              <a:t>ifferential</a:t>
            </a:r>
            <a:r>
              <a:rPr lang="pl-PL" sz="3000" dirty="0" smtClean="0"/>
              <a:t> </a:t>
            </a:r>
            <a:r>
              <a:rPr lang="pl-PL" sz="3000" dirty="0" err="1" smtClean="0"/>
              <a:t>elevation</a:t>
            </a:r>
            <a:r>
              <a:rPr lang="pl-PL" sz="3000" dirty="0" smtClean="0"/>
              <a:t> </a:t>
            </a:r>
            <a:r>
              <a:rPr lang="pl-PL" sz="3000" dirty="0" err="1" smtClean="0"/>
              <a:t>models</a:t>
            </a:r>
            <a:r>
              <a:rPr lang="pl-PL" sz="3000" dirty="0" smtClean="0"/>
              <a:t> (</a:t>
            </a:r>
            <a:r>
              <a:rPr lang="pl-PL" sz="3000" dirty="0" smtClean="0"/>
              <a:t>DTM-</a:t>
            </a:r>
            <a:r>
              <a:rPr lang="pl-PL" sz="3000" dirty="0" smtClean="0"/>
              <a:t>&gt;</a:t>
            </a:r>
            <a:r>
              <a:rPr lang="pl-PL" sz="3000" dirty="0" smtClean="0"/>
              <a:t>DEM</a:t>
            </a:r>
            <a:r>
              <a:rPr lang="pl-PL" sz="3000" dirty="0" smtClean="0"/>
              <a:t>)</a:t>
            </a:r>
            <a:endParaRPr lang="pl-PL" sz="3000" dirty="0"/>
          </a:p>
        </p:txBody>
      </p:sp>
    </p:spTree>
    <p:extLst>
      <p:ext uri="{BB962C8B-B14F-4D97-AF65-F5344CB8AC3E}">
        <p14:creationId xmlns:p14="http://schemas.microsoft.com/office/powerpoint/2010/main" val="15725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012160" y="5805264"/>
            <a:ext cx="302433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5" y="764704"/>
            <a:ext cx="8139686" cy="5760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724128" y="4304129"/>
            <a:ext cx="331236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For three time intervals, the </a:t>
            </a:r>
            <a:r>
              <a:rPr lang="en-US" dirty="0" smtClean="0"/>
              <a:t>area </a:t>
            </a:r>
            <a:r>
              <a:rPr lang="en-US" dirty="0"/>
              <a:t>under the influence of the </a:t>
            </a:r>
            <a:r>
              <a:rPr lang="en-US" dirty="0" smtClean="0"/>
              <a:t>s</a:t>
            </a:r>
            <a:r>
              <a:rPr lang="pl-PL" dirty="0" err="1" smtClean="0"/>
              <a:t>ubsidence</a:t>
            </a:r>
            <a:r>
              <a:rPr lang="en-US" dirty="0" smtClean="0"/>
              <a:t> </a:t>
            </a:r>
            <a:r>
              <a:rPr lang="en-US" dirty="0"/>
              <a:t>was </a:t>
            </a:r>
            <a:r>
              <a:rPr lang="pl-PL" dirty="0" err="1" smtClean="0"/>
              <a:t>estimated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1940-1990</a:t>
            </a:r>
            <a:r>
              <a:rPr lang="pl-PL" dirty="0"/>
              <a:t>: </a:t>
            </a:r>
            <a:r>
              <a:rPr lang="en-US" dirty="0"/>
              <a:t>370 km</a:t>
            </a:r>
            <a:r>
              <a:rPr lang="en-US" baseline="30000" dirty="0"/>
              <a:t>2</a:t>
            </a:r>
          </a:p>
          <a:p>
            <a:r>
              <a:rPr lang="en-US" dirty="0"/>
              <a:t>1990-2013</a:t>
            </a:r>
            <a:r>
              <a:rPr lang="pl-PL" dirty="0"/>
              <a:t>:</a:t>
            </a:r>
            <a:r>
              <a:rPr lang="en-US" dirty="0"/>
              <a:t> 260 km</a:t>
            </a:r>
            <a:r>
              <a:rPr lang="en-US" baseline="30000" dirty="0"/>
              <a:t>2</a:t>
            </a:r>
          </a:p>
          <a:p>
            <a:r>
              <a:rPr lang="en-US" dirty="0"/>
              <a:t>1940</a:t>
            </a:r>
            <a:r>
              <a:rPr lang="pl-PL" dirty="0"/>
              <a:t>-</a:t>
            </a:r>
            <a:r>
              <a:rPr lang="en-US" dirty="0"/>
              <a:t>2013</a:t>
            </a:r>
            <a:r>
              <a:rPr lang="pl-PL" dirty="0"/>
              <a:t>:</a:t>
            </a:r>
            <a:r>
              <a:rPr lang="en-US" dirty="0"/>
              <a:t> 450 km</a:t>
            </a:r>
            <a:r>
              <a:rPr lang="en-US" baseline="30000" dirty="0"/>
              <a:t>2</a:t>
            </a:r>
            <a:endParaRPr lang="pl-PL" baseline="30000" dirty="0"/>
          </a:p>
        </p:txBody>
      </p:sp>
      <p:sp>
        <p:nvSpPr>
          <p:cNvPr id="7" name="Tytuł 2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</p:spPr>
        <p:txBody>
          <a:bodyPr/>
          <a:lstStyle/>
          <a:p>
            <a:r>
              <a:rPr lang="pl-PL" sz="3000" dirty="0" err="1"/>
              <a:t>D</a:t>
            </a:r>
            <a:r>
              <a:rPr lang="pl-PL" sz="3000" dirty="0" err="1" smtClean="0"/>
              <a:t>ifferential</a:t>
            </a:r>
            <a:r>
              <a:rPr lang="pl-PL" sz="3000" dirty="0" smtClean="0"/>
              <a:t> </a:t>
            </a:r>
            <a:r>
              <a:rPr lang="pl-PL" sz="3000" dirty="0" err="1" smtClean="0"/>
              <a:t>elevation</a:t>
            </a:r>
            <a:r>
              <a:rPr lang="pl-PL" sz="3000" dirty="0" smtClean="0"/>
              <a:t> </a:t>
            </a:r>
            <a:r>
              <a:rPr lang="pl-PL" sz="3000" dirty="0" err="1" smtClean="0"/>
              <a:t>models</a:t>
            </a:r>
            <a:r>
              <a:rPr lang="pl-PL" sz="3000" dirty="0" smtClean="0"/>
              <a:t> (</a:t>
            </a:r>
            <a:r>
              <a:rPr lang="pl-PL" sz="3000" dirty="0" smtClean="0"/>
              <a:t>DTM-</a:t>
            </a:r>
            <a:r>
              <a:rPr lang="pl-PL" sz="3000" dirty="0" smtClean="0"/>
              <a:t>&gt;</a:t>
            </a:r>
            <a:r>
              <a:rPr lang="pl-PL" sz="3000" dirty="0" smtClean="0"/>
              <a:t>DEM</a:t>
            </a:r>
            <a:r>
              <a:rPr lang="pl-PL" sz="3000" dirty="0" smtClean="0"/>
              <a:t>)</a:t>
            </a:r>
            <a:endParaRPr lang="pl-PL" sz="3000" dirty="0"/>
          </a:p>
        </p:txBody>
      </p:sp>
    </p:spTree>
    <p:extLst>
      <p:ext uri="{BB962C8B-B14F-4D97-AF65-F5344CB8AC3E}">
        <p14:creationId xmlns:p14="http://schemas.microsoft.com/office/powerpoint/2010/main" val="418845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dirty="0" smtClean="0"/>
              <a:t>PSI Sentinel-1 2014-2020</a:t>
            </a:r>
            <a:endParaRPr lang="pl-PL" sz="3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0" y="908720"/>
            <a:ext cx="8139686" cy="576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9" b="34388"/>
          <a:stretch/>
        </p:blipFill>
        <p:spPr bwMode="auto">
          <a:xfrm>
            <a:off x="6804248" y="1340768"/>
            <a:ext cx="149150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3851920" y="5229200"/>
            <a:ext cx="515890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period of 6 years </a:t>
            </a:r>
            <a:r>
              <a:rPr lang="en-CA" dirty="0" smtClean="0"/>
              <a:t>(</a:t>
            </a:r>
            <a:r>
              <a:rPr lang="pl-PL" dirty="0" smtClean="0"/>
              <a:t>26.10</a:t>
            </a:r>
            <a:r>
              <a:rPr lang="pl-PL" dirty="0"/>
              <a:t>.</a:t>
            </a:r>
            <a:r>
              <a:rPr lang="en-CA" dirty="0" smtClean="0"/>
              <a:t>2014 </a:t>
            </a:r>
            <a:r>
              <a:rPr lang="pl-PL" dirty="0" smtClean="0"/>
              <a:t>-</a:t>
            </a:r>
            <a:r>
              <a:rPr lang="en-CA" dirty="0" smtClean="0"/>
              <a:t>26</a:t>
            </a:r>
            <a:r>
              <a:rPr lang="pl-PL" dirty="0" smtClean="0"/>
              <a:t>.06.</a:t>
            </a:r>
            <a:r>
              <a:rPr lang="en-CA" dirty="0" smtClean="0"/>
              <a:t>2020</a:t>
            </a:r>
            <a:r>
              <a:rPr lang="en-CA" dirty="0"/>
              <a:t>), 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total </a:t>
            </a:r>
            <a:r>
              <a:rPr lang="en-CA" dirty="0"/>
              <a:t>of 260 </a:t>
            </a:r>
            <a:r>
              <a:rPr lang="en-CA" dirty="0" smtClean="0"/>
              <a:t>scenes</a:t>
            </a:r>
            <a:r>
              <a:rPr lang="pl-PL" dirty="0" smtClean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1</a:t>
            </a:r>
            <a:r>
              <a:rPr lang="en-CA" dirty="0" smtClean="0"/>
              <a:t>24 descending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8,139,901 </a:t>
            </a:r>
            <a:r>
              <a:rPr lang="en-CA" dirty="0"/>
              <a:t>PS points over 6,620 km2, 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average </a:t>
            </a:r>
            <a:r>
              <a:rPr lang="en-CA" dirty="0"/>
              <a:t>density </a:t>
            </a:r>
            <a:r>
              <a:rPr lang="en-CA" dirty="0" smtClean="0"/>
              <a:t>1230 </a:t>
            </a:r>
            <a:r>
              <a:rPr lang="en-CA" dirty="0"/>
              <a:t>PS /</a:t>
            </a:r>
            <a:r>
              <a:rPr lang="en-CA" dirty="0" err="1"/>
              <a:t>sq</a:t>
            </a:r>
            <a:r>
              <a:rPr lang="en-CA" dirty="0"/>
              <a:t> km.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t="7568" r="23762" b="7033"/>
          <a:stretch/>
        </p:blipFill>
        <p:spPr>
          <a:xfrm>
            <a:off x="683568" y="1042284"/>
            <a:ext cx="5120003" cy="43413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7147" r="22018" b="5980"/>
          <a:stretch/>
        </p:blipFill>
        <p:spPr>
          <a:xfrm>
            <a:off x="468947" y="938014"/>
            <a:ext cx="5794940" cy="4848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6653" r="23535" b="6655"/>
          <a:stretch/>
        </p:blipFill>
        <p:spPr>
          <a:xfrm>
            <a:off x="323528" y="836712"/>
            <a:ext cx="6192688" cy="527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6084168" y="5805264"/>
            <a:ext cx="288032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dirty="0" smtClean="0"/>
              <a:t>PSI Sentinel-1 2014-2020</a:t>
            </a:r>
            <a:endParaRPr lang="pl-PL" sz="3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139686" cy="576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9" b="34388"/>
          <a:stretch/>
        </p:blipFill>
        <p:spPr bwMode="auto">
          <a:xfrm>
            <a:off x="6660232" y="1052736"/>
            <a:ext cx="149150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139686" cy="576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8" y="692696"/>
            <a:ext cx="8139686" cy="5760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8" y="692696"/>
            <a:ext cx="8139686" cy="5760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9" b="34388"/>
          <a:stretch/>
        </p:blipFill>
        <p:spPr bwMode="auto">
          <a:xfrm>
            <a:off x="6660232" y="1052736"/>
            <a:ext cx="149150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05" b="33442"/>
          <a:stretch/>
        </p:blipFill>
        <p:spPr bwMode="auto">
          <a:xfrm>
            <a:off x="6660232" y="1062534"/>
            <a:ext cx="1500364" cy="196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8" y="695548"/>
            <a:ext cx="8139686" cy="5760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48" b="34600"/>
          <a:stretch/>
        </p:blipFill>
        <p:spPr bwMode="auto">
          <a:xfrm>
            <a:off x="6670550" y="1067067"/>
            <a:ext cx="1491508" cy="215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4932040" y="5661248"/>
            <a:ext cx="381642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Over 111 </a:t>
            </a:r>
            <a:r>
              <a:rPr lang="en-US" dirty="0" err="1"/>
              <a:t>sq</a:t>
            </a:r>
            <a:r>
              <a:rPr lang="en-US" dirty="0"/>
              <a:t> km of urban areas is under direct influence of underground mining.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4538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56176" y="5733256"/>
            <a:ext cx="288032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dirty="0" smtClean="0"/>
              <a:t>H</a:t>
            </a:r>
            <a:r>
              <a:rPr lang="en-US" sz="3000" dirty="0" err="1" smtClean="0"/>
              <a:t>istorical</a:t>
            </a:r>
            <a:r>
              <a:rPr lang="en-US" sz="3000" dirty="0" smtClean="0"/>
              <a:t> </a:t>
            </a:r>
            <a:r>
              <a:rPr lang="en-US" sz="3000" dirty="0"/>
              <a:t>and contemporary terrain </a:t>
            </a:r>
            <a:r>
              <a:rPr lang="en-US" sz="3000" dirty="0" smtClean="0"/>
              <a:t>deformations</a:t>
            </a:r>
            <a:endParaRPr lang="pl-PL" sz="3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2636"/>
            <a:ext cx="7920880" cy="584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19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dirty="0" err="1" smtClean="0"/>
              <a:t>Summary</a:t>
            </a:r>
            <a:endParaRPr lang="pl-PL" sz="3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539552" y="1124744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l-PL" sz="2600" dirty="0" smtClean="0"/>
              <a:t>D</a:t>
            </a:r>
            <a:r>
              <a:rPr lang="en-CA" sz="2600" dirty="0" err="1" smtClean="0"/>
              <a:t>ata</a:t>
            </a:r>
            <a:r>
              <a:rPr lang="pl-PL" sz="2600" dirty="0" smtClean="0"/>
              <a:t> from </a:t>
            </a:r>
            <a:r>
              <a:rPr lang="pl-PL" sz="2600" dirty="0" err="1" smtClean="0"/>
              <a:t>different</a:t>
            </a:r>
            <a:r>
              <a:rPr lang="pl-PL" sz="2600" dirty="0" smtClean="0"/>
              <a:t> </a:t>
            </a:r>
            <a:r>
              <a:rPr lang="pl-PL" sz="2600" dirty="0" err="1" smtClean="0"/>
              <a:t>sources</a:t>
            </a:r>
            <a:r>
              <a:rPr lang="pl-PL" sz="2600" dirty="0" smtClean="0"/>
              <a:t> </a:t>
            </a:r>
            <a:r>
              <a:rPr lang="en-CA" sz="2600" dirty="0" smtClean="0"/>
              <a:t> w</a:t>
            </a:r>
            <a:r>
              <a:rPr lang="pl-PL" sz="2600" dirty="0" err="1" smtClean="0"/>
              <a:t>ere</a:t>
            </a:r>
            <a:r>
              <a:rPr lang="en-CA" sz="2600" dirty="0" smtClean="0"/>
              <a:t> </a:t>
            </a:r>
            <a:r>
              <a:rPr lang="en-CA" sz="2600" dirty="0"/>
              <a:t>used to analyze the long-term influence of mining in the </a:t>
            </a:r>
            <a:r>
              <a:rPr lang="en-CA" sz="2600" dirty="0" smtClean="0"/>
              <a:t>area</a:t>
            </a:r>
            <a:r>
              <a:rPr lang="pl-PL" sz="2600" dirty="0" smtClean="0"/>
              <a:t> of </a:t>
            </a:r>
            <a:r>
              <a:rPr lang="pl-PL" sz="2600" dirty="0" err="1" smtClean="0"/>
              <a:t>interest</a:t>
            </a:r>
            <a:r>
              <a:rPr lang="pl-PL" sz="2600" dirty="0" smtClean="0"/>
              <a:t>.</a:t>
            </a:r>
          </a:p>
          <a:p>
            <a:pPr marL="0" indent="0">
              <a:buNone/>
            </a:pPr>
            <a:r>
              <a:rPr lang="pl-PL" sz="2600" dirty="0"/>
              <a:t>T</a:t>
            </a:r>
            <a:r>
              <a:rPr lang="pl-PL" sz="2600" dirty="0" smtClean="0"/>
              <a:t>he </a:t>
            </a:r>
            <a:r>
              <a:rPr lang="pl-PL" sz="2600" dirty="0" err="1" smtClean="0"/>
              <a:t>analysis</a:t>
            </a:r>
            <a:r>
              <a:rPr lang="pl-PL" sz="2600" dirty="0" smtClean="0"/>
              <a:t> </a:t>
            </a:r>
            <a:r>
              <a:rPr lang="en-CA" sz="2600" dirty="0" smtClean="0"/>
              <a:t>cover</a:t>
            </a:r>
            <a:r>
              <a:rPr lang="pl-PL" sz="2600" dirty="0" err="1" smtClean="0"/>
              <a:t>ed</a:t>
            </a:r>
            <a:r>
              <a:rPr lang="en-CA" sz="2600" dirty="0" smtClean="0"/>
              <a:t> </a:t>
            </a:r>
            <a:r>
              <a:rPr lang="en-CA" sz="2600" dirty="0"/>
              <a:t>the period from the mid-twentieth century to 2020. </a:t>
            </a:r>
            <a:endParaRPr lang="pl-PL" sz="2600" dirty="0" smtClean="0"/>
          </a:p>
          <a:p>
            <a:pPr marL="0" indent="0">
              <a:buNone/>
            </a:pPr>
            <a:r>
              <a:rPr lang="en-CA" sz="2600" dirty="0" smtClean="0"/>
              <a:t>As </a:t>
            </a:r>
            <a:r>
              <a:rPr lang="en-CA" sz="2600" dirty="0"/>
              <a:t>a </a:t>
            </a:r>
            <a:r>
              <a:rPr lang="en-CA" sz="2600" dirty="0" smtClean="0"/>
              <a:t>result, </a:t>
            </a:r>
            <a:r>
              <a:rPr lang="en-CA" sz="2600" dirty="0"/>
              <a:t>zones of mining-induced </a:t>
            </a:r>
            <a:r>
              <a:rPr lang="en-CA" sz="2600" dirty="0" smtClean="0"/>
              <a:t>subsidence </a:t>
            </a:r>
            <a:r>
              <a:rPr lang="en-CA" sz="2600" dirty="0"/>
              <a:t>where the terrain surface was systematically changed in individual </a:t>
            </a:r>
            <a:r>
              <a:rPr lang="en-CA" sz="2600" dirty="0" smtClean="0"/>
              <a:t>years</a:t>
            </a:r>
            <a:r>
              <a:rPr lang="pl-PL" sz="2600" dirty="0" smtClean="0"/>
              <a:t> </a:t>
            </a:r>
            <a:r>
              <a:rPr lang="pl-PL" sz="2600" dirty="0" err="1" smtClean="0"/>
              <a:t>were</a:t>
            </a:r>
            <a:r>
              <a:rPr lang="pl-PL" sz="2600" dirty="0" smtClean="0"/>
              <a:t> </a:t>
            </a:r>
            <a:r>
              <a:rPr lang="pl-PL" sz="2600" dirty="0" err="1" smtClean="0"/>
              <a:t>identified</a:t>
            </a:r>
            <a:r>
              <a:rPr lang="en-CA" sz="2600" dirty="0" smtClean="0"/>
              <a:t>. </a:t>
            </a:r>
            <a:endParaRPr lang="pl-PL" sz="2600" dirty="0" smtClean="0"/>
          </a:p>
          <a:p>
            <a:pPr marL="0" indent="0">
              <a:buNone/>
            </a:pPr>
            <a:r>
              <a:rPr lang="en-CA" sz="2600" dirty="0" smtClean="0"/>
              <a:t>The </a:t>
            </a:r>
            <a:r>
              <a:rPr lang="pl-PL" sz="2600" dirty="0" err="1" smtClean="0"/>
              <a:t>large</a:t>
            </a:r>
            <a:r>
              <a:rPr lang="pl-PL" sz="2600" dirty="0" smtClean="0"/>
              <a:t> </a:t>
            </a:r>
            <a:r>
              <a:rPr lang="pl-PL" sz="2600" dirty="0" err="1" smtClean="0"/>
              <a:t>spatial</a:t>
            </a:r>
            <a:r>
              <a:rPr lang="pl-PL" sz="2600" dirty="0" smtClean="0"/>
              <a:t> </a:t>
            </a:r>
            <a:r>
              <a:rPr lang="pl-PL" sz="2600" dirty="0" err="1" smtClean="0"/>
              <a:t>extend</a:t>
            </a:r>
            <a:r>
              <a:rPr lang="pl-PL" sz="2600" dirty="0" smtClean="0"/>
              <a:t> of the </a:t>
            </a:r>
            <a:r>
              <a:rPr lang="en-CA" sz="2600" dirty="0" smtClean="0"/>
              <a:t>data </a:t>
            </a:r>
            <a:r>
              <a:rPr lang="en-CA" sz="2600" dirty="0"/>
              <a:t>allowed for </a:t>
            </a:r>
            <a:r>
              <a:rPr lang="pl-PL" sz="2600" dirty="0" err="1" smtClean="0"/>
              <a:t>identification</a:t>
            </a:r>
            <a:r>
              <a:rPr lang="pl-PL" sz="2600" dirty="0" smtClean="0"/>
              <a:t> of </a:t>
            </a:r>
            <a:r>
              <a:rPr lang="en-CA" sz="2600" dirty="0" smtClean="0"/>
              <a:t>over </a:t>
            </a:r>
            <a:r>
              <a:rPr lang="en-CA" sz="2600" dirty="0"/>
              <a:t>600 </a:t>
            </a:r>
            <a:r>
              <a:rPr lang="en-CA" sz="2600" dirty="0" err="1"/>
              <a:t>sq</a:t>
            </a:r>
            <a:r>
              <a:rPr lang="en-CA" sz="2600" dirty="0"/>
              <a:t> km </a:t>
            </a:r>
            <a:r>
              <a:rPr lang="en-CA" sz="2600" dirty="0" smtClean="0"/>
              <a:t>influence</a:t>
            </a:r>
            <a:r>
              <a:rPr lang="pl-PL" sz="2600" dirty="0" smtClean="0"/>
              <a:t>d</a:t>
            </a:r>
            <a:r>
              <a:rPr lang="en-CA" sz="2600" dirty="0" smtClean="0"/>
              <a:t> </a:t>
            </a:r>
            <a:r>
              <a:rPr lang="pl-PL" sz="2600" dirty="0" smtClean="0"/>
              <a:t>by </a:t>
            </a:r>
            <a:r>
              <a:rPr lang="pl-PL" sz="2600" dirty="0" err="1" smtClean="0"/>
              <a:t>undergound</a:t>
            </a:r>
            <a:r>
              <a:rPr lang="pl-PL" sz="2600" dirty="0" smtClean="0"/>
              <a:t> </a:t>
            </a:r>
            <a:r>
              <a:rPr lang="pl-PL" sz="2600" dirty="0" err="1" smtClean="0"/>
              <a:t>coal</a:t>
            </a:r>
            <a:r>
              <a:rPr lang="pl-PL" sz="2600" dirty="0" smtClean="0"/>
              <a:t> </a:t>
            </a:r>
            <a:r>
              <a:rPr lang="en-CA" sz="2600" dirty="0" smtClean="0"/>
              <a:t>exploitation</a:t>
            </a:r>
            <a:r>
              <a:rPr lang="en-CA" sz="2600" dirty="0"/>
              <a:t>. 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298062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413</Words>
  <Application>Microsoft Office PowerPoint</Application>
  <PresentationFormat>Pokaz na ekranie (4:3)</PresentationFormat>
  <Paragraphs>64</Paragraphs>
  <Slides>10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Motyw pakietu Office</vt:lpstr>
      <vt:lpstr>Prezentacja programu PowerPoint</vt:lpstr>
      <vt:lpstr>Upper Silesian Coal Basin</vt:lpstr>
      <vt:lpstr>Differential elevation models (DTM-&gt;DEM)</vt:lpstr>
      <vt:lpstr>Differential elevation models (DTM-&gt;DEM)</vt:lpstr>
      <vt:lpstr>Differential elevation models (DTM-&gt;DEM)</vt:lpstr>
      <vt:lpstr>PSI Sentinel-1 2014-2020</vt:lpstr>
      <vt:lpstr>PSI Sentinel-1 2014-2020</vt:lpstr>
      <vt:lpstr>Historical and contemporary terrain deformations</vt:lpstr>
      <vt:lpstr>Summary</vt:lpstr>
      <vt:lpstr>Prezentacja programu PowerPoint</vt:lpstr>
    </vt:vector>
  </TitlesOfParts>
  <Company>PGI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 Cyrklewicz</dc:creator>
  <cp:lastModifiedBy>Przyłucka Maria</cp:lastModifiedBy>
  <cp:revision>380</cp:revision>
  <cp:lastPrinted>2016-02-10T10:35:21Z</cp:lastPrinted>
  <dcterms:created xsi:type="dcterms:W3CDTF">2016-01-26T12:30:38Z</dcterms:created>
  <dcterms:modified xsi:type="dcterms:W3CDTF">2022-05-23T11:07:37Z</dcterms:modified>
</cp:coreProperties>
</file>