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8" r:id="rId1"/>
  </p:sldMasterIdLst>
  <p:notesMasterIdLst>
    <p:notesMasterId r:id="rId7"/>
  </p:notesMasterIdLst>
  <p:handoutMasterIdLst>
    <p:handoutMasterId r:id="rId8"/>
  </p:handoutMasterIdLst>
  <p:sldIdLst>
    <p:sldId id="327" r:id="rId2"/>
    <p:sldId id="505" r:id="rId3"/>
    <p:sldId id="480" r:id="rId4"/>
    <p:sldId id="484" r:id="rId5"/>
    <p:sldId id="512" r:id="rId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 charset="0"/>
        <a:ea typeface="ＭＳ Ｐゴシック" pitchFamily="3" charset="-128"/>
        <a:cs typeface="ＭＳ Ｐゴシック" pitchFamily="3" charset="-128"/>
      </a:defRPr>
    </a:lvl1pPr>
    <a:lvl2pPr marL="457200" algn="l" rtl="0" fontAlgn="base">
      <a:spcBef>
        <a:spcPct val="0"/>
      </a:spcBef>
      <a:spcAft>
        <a:spcPct val="0"/>
      </a:spcAft>
      <a:defRPr sz="2400" kern="1200">
        <a:solidFill>
          <a:schemeClr val="tx1"/>
        </a:solidFill>
        <a:latin typeface="Arial" pitchFamily="3" charset="0"/>
        <a:ea typeface="ＭＳ Ｐゴシック" pitchFamily="3" charset="-128"/>
        <a:cs typeface="ＭＳ Ｐゴシック" pitchFamily="3" charset="-128"/>
      </a:defRPr>
    </a:lvl2pPr>
    <a:lvl3pPr marL="914400" algn="l" rtl="0" fontAlgn="base">
      <a:spcBef>
        <a:spcPct val="0"/>
      </a:spcBef>
      <a:spcAft>
        <a:spcPct val="0"/>
      </a:spcAft>
      <a:defRPr sz="2400" kern="1200">
        <a:solidFill>
          <a:schemeClr val="tx1"/>
        </a:solidFill>
        <a:latin typeface="Arial" pitchFamily="3" charset="0"/>
        <a:ea typeface="ＭＳ Ｐゴシック" pitchFamily="3" charset="-128"/>
        <a:cs typeface="ＭＳ Ｐゴシック" pitchFamily="3" charset="-128"/>
      </a:defRPr>
    </a:lvl3pPr>
    <a:lvl4pPr marL="1371600" algn="l" rtl="0" fontAlgn="base">
      <a:spcBef>
        <a:spcPct val="0"/>
      </a:spcBef>
      <a:spcAft>
        <a:spcPct val="0"/>
      </a:spcAft>
      <a:defRPr sz="2400" kern="1200">
        <a:solidFill>
          <a:schemeClr val="tx1"/>
        </a:solidFill>
        <a:latin typeface="Arial" pitchFamily="3" charset="0"/>
        <a:ea typeface="ＭＳ Ｐゴシック" pitchFamily="3" charset="-128"/>
        <a:cs typeface="ＭＳ Ｐゴシック" pitchFamily="3" charset="-128"/>
      </a:defRPr>
    </a:lvl4pPr>
    <a:lvl5pPr marL="1828800" algn="l" rtl="0" fontAlgn="base">
      <a:spcBef>
        <a:spcPct val="0"/>
      </a:spcBef>
      <a:spcAft>
        <a:spcPct val="0"/>
      </a:spcAft>
      <a:defRPr sz="2400" kern="1200">
        <a:solidFill>
          <a:schemeClr val="tx1"/>
        </a:solidFill>
        <a:latin typeface="Arial" pitchFamily="3" charset="0"/>
        <a:ea typeface="ＭＳ Ｐゴシック" pitchFamily="3" charset="-128"/>
        <a:cs typeface="ＭＳ Ｐゴシック" pitchFamily="3" charset="-128"/>
      </a:defRPr>
    </a:lvl5pPr>
    <a:lvl6pPr marL="2286000" algn="l" defTabSz="457200" rtl="0" eaLnBrk="1" latinLnBrk="0" hangingPunct="1">
      <a:defRPr sz="2400" kern="1200">
        <a:solidFill>
          <a:schemeClr val="tx1"/>
        </a:solidFill>
        <a:latin typeface="Arial" pitchFamily="3" charset="0"/>
        <a:ea typeface="ＭＳ Ｐゴシック" pitchFamily="3" charset="-128"/>
        <a:cs typeface="ＭＳ Ｐゴシック" pitchFamily="3" charset="-128"/>
      </a:defRPr>
    </a:lvl6pPr>
    <a:lvl7pPr marL="2743200" algn="l" defTabSz="457200" rtl="0" eaLnBrk="1" latinLnBrk="0" hangingPunct="1">
      <a:defRPr sz="2400" kern="1200">
        <a:solidFill>
          <a:schemeClr val="tx1"/>
        </a:solidFill>
        <a:latin typeface="Arial" pitchFamily="3" charset="0"/>
        <a:ea typeface="ＭＳ Ｐゴシック" pitchFamily="3" charset="-128"/>
        <a:cs typeface="ＭＳ Ｐゴシック" pitchFamily="3" charset="-128"/>
      </a:defRPr>
    </a:lvl7pPr>
    <a:lvl8pPr marL="3200400" algn="l" defTabSz="457200" rtl="0" eaLnBrk="1" latinLnBrk="0" hangingPunct="1">
      <a:defRPr sz="2400" kern="1200">
        <a:solidFill>
          <a:schemeClr val="tx1"/>
        </a:solidFill>
        <a:latin typeface="Arial" pitchFamily="3" charset="0"/>
        <a:ea typeface="ＭＳ Ｐゴシック" pitchFamily="3" charset="-128"/>
        <a:cs typeface="ＭＳ Ｐゴシック" pitchFamily="3" charset="-128"/>
      </a:defRPr>
    </a:lvl8pPr>
    <a:lvl9pPr marL="3657600" algn="l" defTabSz="457200" rtl="0" eaLnBrk="1" latinLnBrk="0" hangingPunct="1">
      <a:defRPr sz="2400" kern="1200">
        <a:solidFill>
          <a:schemeClr val="tx1"/>
        </a:solidFill>
        <a:latin typeface="Arial" pitchFamily="3" charset="0"/>
        <a:ea typeface="ＭＳ Ｐゴシック" pitchFamily="3" charset="-128"/>
        <a:cs typeface="ＭＳ Ｐゴシック" pitchFamily="3"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76AB"/>
    <a:srgbClr val="527FB5"/>
    <a:srgbClr val="528CB6"/>
    <a:srgbClr val="5278A8"/>
    <a:srgbClr val="5278A0"/>
    <a:srgbClr val="1573C1"/>
    <a:srgbClr val="172DA3"/>
    <a:srgbClr val="F9FDFF"/>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86" autoAdjust="0"/>
    <p:restoredTop sz="62696" autoAdjust="0"/>
  </p:normalViewPr>
  <p:slideViewPr>
    <p:cSldViewPr>
      <p:cViewPr>
        <p:scale>
          <a:sx n="100" d="100"/>
          <a:sy n="100" d="100"/>
        </p:scale>
        <p:origin x="144" y="-1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110" charset="0"/>
                <a:ea typeface="ＭＳ Ｐゴシック" pitchFamily="-110" charset="-128"/>
                <a:cs typeface="ＭＳ Ｐゴシック" pitchFamily="-110"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110" charset="0"/>
                <a:ea typeface="ＭＳ Ｐゴシック" pitchFamily="-110" charset="-128"/>
                <a:cs typeface="ＭＳ Ｐゴシック" pitchFamily="-110" charset="-128"/>
              </a:defRPr>
            </a:lvl1pPr>
          </a:lstStyle>
          <a:p>
            <a:pPr>
              <a:defRPr/>
            </a:pPr>
            <a:fld id="{7D2A5D14-FF35-3043-9B87-4361B5F8A37D}" type="datetime1">
              <a:rPr lang="en-US"/>
              <a:pPr>
                <a:defRPr/>
              </a:pPr>
              <a:t>5/22/22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110" charset="0"/>
                <a:ea typeface="ＭＳ Ｐゴシック" pitchFamily="-110" charset="-128"/>
                <a:cs typeface="ＭＳ Ｐゴシック" pitchFamily="-110"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110" charset="0"/>
                <a:ea typeface="ＭＳ Ｐゴシック" pitchFamily="-110" charset="-128"/>
                <a:cs typeface="ＭＳ Ｐゴシック" pitchFamily="-110" charset="-128"/>
              </a:defRPr>
            </a:lvl1pPr>
          </a:lstStyle>
          <a:p>
            <a:pPr>
              <a:defRPr/>
            </a:pPr>
            <a:fld id="{311E96D0-7E58-1A45-80AF-1768213ECAEB}" type="slidenum">
              <a:rPr lang="en-US"/>
              <a:pPr>
                <a:defRPr/>
              </a:pPr>
              <a:t>‹#›</a:t>
            </a:fld>
            <a:endParaRPr lang="en-US"/>
          </a:p>
        </p:txBody>
      </p:sp>
    </p:spTree>
    <p:extLst>
      <p:ext uri="{BB962C8B-B14F-4D97-AF65-F5344CB8AC3E}">
        <p14:creationId xmlns:p14="http://schemas.microsoft.com/office/powerpoint/2010/main" val="1097525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110" charset="0"/>
                <a:ea typeface="ＭＳ Ｐゴシック" pitchFamily="-110" charset="-128"/>
                <a:cs typeface="ＭＳ Ｐゴシック" pitchFamily="-110"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110" charset="0"/>
                <a:ea typeface="ＭＳ Ｐゴシック" pitchFamily="-110" charset="-128"/>
                <a:cs typeface="ＭＳ Ｐゴシック" pitchFamily="-110" charset="-128"/>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110" charset="0"/>
                <a:ea typeface="ＭＳ Ｐゴシック" pitchFamily="-110" charset="-128"/>
                <a:cs typeface="ＭＳ Ｐゴシック" pitchFamily="-110"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110" charset="0"/>
                <a:ea typeface="ＭＳ Ｐゴシック" pitchFamily="-110" charset="-128"/>
                <a:cs typeface="ＭＳ Ｐゴシック" pitchFamily="-110" charset="-128"/>
              </a:defRPr>
            </a:lvl1pPr>
          </a:lstStyle>
          <a:p>
            <a:pPr>
              <a:defRPr/>
            </a:pPr>
            <a:fld id="{3799AA16-2EC5-B848-89A0-F3E8ED9C838B}" type="slidenum">
              <a:rPr lang="en-US"/>
              <a:pPr>
                <a:defRPr/>
              </a:pPr>
              <a:t>‹#›</a:t>
            </a:fld>
            <a:endParaRPr lang="en-US"/>
          </a:p>
        </p:txBody>
      </p:sp>
    </p:spTree>
    <p:extLst>
      <p:ext uri="{BB962C8B-B14F-4D97-AF65-F5344CB8AC3E}">
        <p14:creationId xmlns:p14="http://schemas.microsoft.com/office/powerpoint/2010/main" val="17710245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367EF938-6D6A-2B45-A2FC-F252ED24684A}" type="slidenum">
              <a:rPr lang="en-US">
                <a:latin typeface="Arial" pitchFamily="3" charset="0"/>
                <a:ea typeface="ＭＳ Ｐゴシック" pitchFamily="3" charset="-128"/>
                <a:cs typeface="ＭＳ Ｐゴシック" pitchFamily="3" charset="-128"/>
              </a:rPr>
              <a:pPr/>
              <a:t>1</a:t>
            </a:fld>
            <a:endParaRPr lang="en-US">
              <a:latin typeface="Arial" pitchFamily="3" charset="0"/>
              <a:ea typeface="ＭＳ Ｐゴシック" pitchFamily="3" charset="-128"/>
              <a:cs typeface="ＭＳ Ｐゴシック" pitchFamily="3" charset="-128"/>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r>
              <a:rPr lang="en-GB" sz="1000" kern="1200" dirty="0">
                <a:solidFill>
                  <a:schemeClr val="tx1"/>
                </a:solidFill>
                <a:effectLst/>
                <a:latin typeface="Arial" pitchFamily="-109" charset="0"/>
                <a:ea typeface="ＭＳ Ｐゴシック" pitchFamily="-109" charset="-128"/>
                <a:cs typeface="ＭＳ Ｐゴシック" pitchFamily="-109" charset="-128"/>
              </a:rPr>
              <a:t>Hello, I’m David Cotton, from Satellite Oceanographic Consultants in the UK. This presentation is about the European Space Agency funded HYDROCOASTAL Project, the title is “Improving SAR altimeter processing over the coastal zone and inland waters – The ESA HYDROCOASTAL project.</a:t>
            </a:r>
          </a:p>
          <a:p>
            <a:r>
              <a:rPr lang="en-GB" sz="1000" kern="1200" dirty="0">
                <a:solidFill>
                  <a:schemeClr val="tx1"/>
                </a:solidFill>
                <a:effectLst/>
                <a:latin typeface="Arial" pitchFamily="-109" charset="0"/>
                <a:ea typeface="ＭＳ Ｐゴシック" pitchFamily="-109" charset="-128"/>
                <a:cs typeface="ＭＳ Ｐゴシック" pitchFamily="-109" charset="-128"/>
              </a:rPr>
              <a:t>In this presentation I give a very brief overview, please see the full presentation for a more detailed description</a:t>
            </a:r>
          </a:p>
          <a:p>
            <a:r>
              <a:rPr lang="en-GB" sz="1000" kern="1200" dirty="0">
                <a:solidFill>
                  <a:schemeClr val="tx1"/>
                </a:solidFill>
                <a:effectLst/>
                <a:latin typeface="Arial" pitchFamily="-109" charset="0"/>
                <a:ea typeface="ＭＳ Ｐゴシック" pitchFamily="-109" charset="-128"/>
                <a:cs typeface="ＭＳ Ｐゴシック" pitchFamily="-109" charset="-128"/>
              </a:rPr>
              <a:t>HYDROCOASTAL is funded by the European Space Agency, under the Science for Society Programme. </a:t>
            </a:r>
          </a:p>
          <a:p>
            <a:r>
              <a:rPr lang="en-GB" sz="1000" kern="1200" dirty="0">
                <a:solidFill>
                  <a:schemeClr val="tx1"/>
                </a:solidFill>
                <a:effectLst/>
                <a:latin typeface="Arial" pitchFamily="-109" charset="0"/>
                <a:ea typeface="ＭＳ Ｐゴシック" pitchFamily="-109" charset="-128"/>
                <a:cs typeface="ＭＳ Ｐゴシック" pitchFamily="-109" charset="-128"/>
              </a:rPr>
              <a:t>The aim is to to maximise exploitation of SAR and </a:t>
            </a:r>
            <a:r>
              <a:rPr lang="en-GB" sz="1000" kern="1200" dirty="0" err="1">
                <a:solidFill>
                  <a:schemeClr val="tx1"/>
                </a:solidFill>
                <a:effectLst/>
                <a:latin typeface="Arial" pitchFamily="-109" charset="0"/>
                <a:ea typeface="ＭＳ Ｐゴシック" pitchFamily="-109" charset="-128"/>
                <a:cs typeface="ＭＳ Ｐゴシック" pitchFamily="-109" charset="-128"/>
              </a:rPr>
              <a:t>SARin</a:t>
            </a:r>
            <a:r>
              <a:rPr lang="en-GB" sz="1000" kern="1200" dirty="0">
                <a:solidFill>
                  <a:schemeClr val="tx1"/>
                </a:solidFill>
                <a:effectLst/>
                <a:latin typeface="Arial" pitchFamily="-109" charset="0"/>
                <a:ea typeface="ＭＳ Ｐゴシック" pitchFamily="-109" charset="-128"/>
                <a:cs typeface="ＭＳ Ｐゴシック" pitchFamily="-109" charset="-128"/>
              </a:rPr>
              <a:t> altimeter measurements in the coastal zone and inland waters, by evaluating and implementing new innovative approaches to process SAR and </a:t>
            </a:r>
            <a:r>
              <a:rPr lang="en-GB" sz="1000" kern="1200" dirty="0" err="1">
                <a:solidFill>
                  <a:schemeClr val="tx1"/>
                </a:solidFill>
                <a:effectLst/>
                <a:latin typeface="Arial" pitchFamily="-109" charset="0"/>
                <a:ea typeface="ＭＳ Ｐゴシック" pitchFamily="-109" charset="-128"/>
                <a:cs typeface="ＭＳ Ｐゴシック" pitchFamily="-109" charset="-128"/>
              </a:rPr>
              <a:t>SARin</a:t>
            </a:r>
            <a:r>
              <a:rPr lang="en-GB" sz="1000" kern="1200" dirty="0">
                <a:solidFill>
                  <a:schemeClr val="tx1"/>
                </a:solidFill>
                <a:effectLst/>
                <a:latin typeface="Arial" pitchFamily="-109" charset="0"/>
                <a:ea typeface="ＭＳ Ｐゴシック" pitchFamily="-109" charset="-128"/>
                <a:cs typeface="ＭＳ Ｐゴシック" pitchFamily="-109" charset="-128"/>
              </a:rPr>
              <a:t> data from CryoSat-2, and SAR altimeter data from Sentinel-3A and Sentinel-3B.</a:t>
            </a:r>
          </a:p>
          <a:p>
            <a:r>
              <a:rPr lang="en-GB" sz="1000" kern="1200" dirty="0">
                <a:solidFill>
                  <a:schemeClr val="tx1"/>
                </a:solidFill>
                <a:effectLst/>
                <a:latin typeface="Arial" pitchFamily="-109" charset="0"/>
                <a:ea typeface="ＭＳ Ｐゴシック" pitchFamily="-109" charset="-128"/>
                <a:cs typeface="ＭＳ Ｐゴシック" pitchFamily="-109" charset="-128"/>
              </a:rPr>
              <a:t>  </a:t>
            </a:r>
          </a:p>
          <a:p>
            <a:r>
              <a:rPr lang="en-GB" sz="1000" kern="1200" dirty="0">
                <a:solidFill>
                  <a:schemeClr val="tx1"/>
                </a:solidFill>
                <a:effectLst/>
                <a:latin typeface="Arial" pitchFamily="-109" charset="0"/>
                <a:ea typeface="ＭＳ Ｐゴシック" pitchFamily="-109" charset="-128"/>
                <a:cs typeface="ＭＳ Ｐゴシック" pitchFamily="-109" charset="-128"/>
              </a:rPr>
              <a:t>There are 15 partners in the project:  Listed at the bottom of this slide</a:t>
            </a:r>
          </a:p>
          <a:p>
            <a:endParaRPr lang="en-GB" sz="1000" kern="1200" dirty="0">
              <a:solidFill>
                <a:schemeClr val="tx1"/>
              </a:solidFill>
              <a:effectLst/>
              <a:latin typeface="Arial" pitchFamily="-109" charset="0"/>
              <a:ea typeface="ＭＳ Ｐゴシック" pitchFamily="-109" charset="-128"/>
              <a:cs typeface="+mn-cs"/>
            </a:endParaRPr>
          </a:p>
          <a:p>
            <a:r>
              <a:rPr lang="en-GB" sz="1200" kern="1200" dirty="0">
                <a:solidFill>
                  <a:schemeClr val="tx1"/>
                </a:solidFill>
                <a:effectLst/>
                <a:latin typeface="Arial" pitchFamily="-109" charset="0"/>
                <a:ea typeface="ＭＳ Ｐゴシック" pitchFamily="-109" charset="-128"/>
                <a:cs typeface="+mn-cs"/>
              </a:rPr>
              <a:t>First some background to the scientific motivation behind the project.</a:t>
            </a:r>
          </a:p>
          <a:p>
            <a:r>
              <a:rPr lang="en-US" sz="1200" dirty="0"/>
              <a:t>The junction between the coastal zone and inland waters provides a challenge to researchers as it represents a boundary between different science domains (hydrology and oceanography), and different satellite measurement regimes. </a:t>
            </a:r>
          </a:p>
          <a:p>
            <a:r>
              <a:rPr lang="en-US" sz="1200" dirty="0"/>
              <a:t>It is also a region of high variability in small spatial and temporal scales,</a:t>
            </a:r>
            <a:r>
              <a:rPr lang="en-US" sz="1200" b="1" i="1" dirty="0"/>
              <a:t> </a:t>
            </a:r>
            <a:r>
              <a:rPr lang="en-US" sz="1200" dirty="0"/>
              <a:t>pushing to the limit the ability of satellite data in terms of sampling and providing accurate measurements. </a:t>
            </a:r>
            <a:r>
              <a:rPr lang="en-GB" sz="1100" dirty="0"/>
              <a:t>HYDROCOASTAL aims to enhance our understanding  of interactions between the inland water and coastal zone, and the small scale processes that govern these interactions. Also the project aims to improve our capability to characterize the variation at different time scales of inland water storage, exchanges with the ocean and the impact on regional sea-level changes.</a:t>
            </a:r>
          </a:p>
          <a:p>
            <a:endParaRPr lang="en-GB" sz="1200" kern="1200" dirty="0">
              <a:solidFill>
                <a:schemeClr val="tx1"/>
              </a:solidFill>
              <a:effectLst/>
              <a:latin typeface="Arial"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398284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pitchFamily="-109" charset="0"/>
              <a:ea typeface="ＭＳ Ｐゴシック" pitchFamily="-109" charset="-128"/>
              <a:cs typeface="+mn-cs"/>
            </a:endParaRPr>
          </a:p>
          <a:p>
            <a:r>
              <a:rPr lang="en-GB" sz="1200" kern="1200" dirty="0">
                <a:solidFill>
                  <a:schemeClr val="tx1"/>
                </a:solidFill>
                <a:effectLst/>
                <a:latin typeface="Arial" pitchFamily="-109" charset="0"/>
                <a:ea typeface="ＭＳ Ｐゴシック" pitchFamily="-109" charset="-128"/>
                <a:cs typeface="ＭＳ Ｐゴシック" pitchFamily="-109" charset="-128"/>
              </a:rPr>
              <a:t>HYDROCOASTAL started in February 2020, and is now planned to be completed in April 2023. There are four main phases:</a:t>
            </a:r>
          </a:p>
          <a:p>
            <a:r>
              <a:rPr lang="en-GB" sz="1200" kern="1200" dirty="0">
                <a:solidFill>
                  <a:schemeClr val="tx1"/>
                </a:solidFill>
                <a:effectLst/>
                <a:latin typeface="Arial" pitchFamily="-109" charset="0"/>
                <a:ea typeface="ＭＳ Ｐゴシック" pitchFamily="-109" charset="-128"/>
                <a:cs typeface="ＭＳ Ｐゴシック" pitchFamily="-109" charset="-128"/>
              </a:rPr>
              <a:t> </a:t>
            </a:r>
          </a:p>
          <a:p>
            <a:r>
              <a:rPr lang="en-GB" sz="1200" kern="1200" dirty="0">
                <a:solidFill>
                  <a:schemeClr val="tx1"/>
                </a:solidFill>
                <a:effectLst/>
                <a:latin typeface="Arial" pitchFamily="-109" charset="0"/>
                <a:ea typeface="ＭＳ Ｐゴシック" pitchFamily="-109" charset="-128"/>
                <a:cs typeface="ＭＳ Ｐゴシック" pitchFamily="-109" charset="-128"/>
              </a:rPr>
              <a:t>In the first </a:t>
            </a:r>
            <a:r>
              <a:rPr lang="en-US" sz="1200" kern="1200" dirty="0">
                <a:solidFill>
                  <a:schemeClr val="tx1"/>
                </a:solidFill>
                <a:effectLst/>
                <a:latin typeface="Arial" pitchFamily="-109" charset="0"/>
                <a:ea typeface="ＭＳ Ｐゴシック" pitchFamily="-109" charset="-128"/>
                <a:cs typeface="ＭＳ Ｐゴシック" pitchFamily="-109" charset="-128"/>
              </a:rPr>
              <a:t>phase we carried out a </a:t>
            </a:r>
            <a:r>
              <a:rPr lang="en-GB" sz="1200" kern="1200" dirty="0">
                <a:solidFill>
                  <a:schemeClr val="tx1"/>
                </a:solidFill>
                <a:effectLst/>
                <a:latin typeface="Arial" pitchFamily="-109" charset="0"/>
                <a:ea typeface="ＭＳ Ｐゴシック" pitchFamily="-109" charset="-128"/>
                <a:cs typeface="ＭＳ Ｐゴシック" pitchFamily="-109" charset="-128"/>
              </a:rPr>
              <a:t>r</a:t>
            </a:r>
            <a:r>
              <a:rPr lang="en-US" sz="1200" kern="1200" dirty="0" err="1">
                <a:solidFill>
                  <a:schemeClr val="tx1"/>
                </a:solidFill>
                <a:effectLst/>
                <a:latin typeface="Arial" pitchFamily="-109" charset="0"/>
                <a:ea typeface="ＭＳ Ｐゴシック" pitchFamily="-109" charset="-128"/>
                <a:cs typeface="ＭＳ Ｐゴシック" pitchFamily="-109" charset="-128"/>
              </a:rPr>
              <a:t>eview</a:t>
            </a:r>
            <a:r>
              <a:rPr lang="en-US" sz="1200" kern="1200" dirty="0">
                <a:solidFill>
                  <a:schemeClr val="tx1"/>
                </a:solidFill>
                <a:effectLst/>
                <a:latin typeface="Arial" pitchFamily="-109" charset="0"/>
                <a:ea typeface="ＭＳ Ｐゴシック" pitchFamily="-109" charset="-128"/>
                <a:cs typeface="ＭＳ Ｐゴシック" pitchFamily="-109" charset="-128"/>
              </a:rPr>
              <a:t> of the the current state of the art in SAR and </a:t>
            </a:r>
            <a:r>
              <a:rPr lang="en-US" sz="1200" kern="1200" dirty="0" err="1">
                <a:solidFill>
                  <a:schemeClr val="tx1"/>
                </a:solidFill>
                <a:effectLst/>
                <a:latin typeface="Arial" pitchFamily="-109" charset="0"/>
                <a:ea typeface="ＭＳ Ｐゴシック" pitchFamily="-109" charset="-128"/>
                <a:cs typeface="ＭＳ Ｐゴシック" pitchFamily="-109" charset="-128"/>
              </a:rPr>
              <a:t>SARin</a:t>
            </a:r>
            <a:r>
              <a:rPr lang="en-US" sz="1200" kern="1200" dirty="0">
                <a:solidFill>
                  <a:schemeClr val="tx1"/>
                </a:solidFill>
                <a:effectLst/>
                <a:latin typeface="Arial" pitchFamily="-109" charset="0"/>
                <a:ea typeface="ＭＳ Ｐゴシック" pitchFamily="-109" charset="-128"/>
                <a:cs typeface="ＭＳ Ｐゴシック" pitchFamily="-109" charset="-128"/>
              </a:rPr>
              <a:t> altimeter data processing as applied to the coastal zone and to inland waters.</a:t>
            </a:r>
            <a:endParaRPr lang="en-GB" sz="1200" kern="1200" dirty="0">
              <a:solidFill>
                <a:schemeClr val="tx1"/>
              </a:solidFill>
              <a:effectLst/>
              <a:latin typeface="Arial" pitchFamily="-109" charset="0"/>
              <a:ea typeface="ＭＳ Ｐゴシック" pitchFamily="-109" charset="-128"/>
              <a:cs typeface="ＭＳ Ｐゴシック" pitchFamily="-109" charset="-128"/>
            </a:endParaRPr>
          </a:p>
          <a:p>
            <a:r>
              <a:rPr lang="en-GB" sz="1200" kern="1200" dirty="0">
                <a:solidFill>
                  <a:schemeClr val="tx1"/>
                </a:solidFill>
                <a:effectLst/>
                <a:latin typeface="Arial" pitchFamily="-109" charset="0"/>
                <a:ea typeface="ＭＳ Ｐゴシック" pitchFamily="-109" charset="-128"/>
                <a:cs typeface="ＭＳ Ｐゴシック" pitchFamily="-109" charset="-128"/>
              </a:rPr>
              <a:t>From this we produced a requirements baseline, and a state of the art review of SAR altimeter processing.</a:t>
            </a:r>
          </a:p>
          <a:p>
            <a:r>
              <a:rPr lang="en-GB" sz="1200" b="1" kern="1200" dirty="0">
                <a:solidFill>
                  <a:schemeClr val="tx1"/>
                </a:solidFill>
                <a:effectLst/>
                <a:latin typeface="Arial" pitchFamily="-109" charset="0"/>
                <a:ea typeface="ＭＳ Ｐゴシック" pitchFamily="-109" charset="-128"/>
                <a:cs typeface="ＭＳ Ｐゴシック" pitchFamily="-109" charset="-128"/>
              </a:rPr>
              <a:t> </a:t>
            </a:r>
            <a:endParaRPr lang="en-GB" sz="1200" kern="1200" dirty="0">
              <a:solidFill>
                <a:schemeClr val="tx1"/>
              </a:solidFill>
              <a:effectLst/>
              <a:latin typeface="Arial" pitchFamily="-109" charset="0"/>
              <a:ea typeface="ＭＳ Ｐゴシック" pitchFamily="-109" charset="-128"/>
              <a:cs typeface="ＭＳ Ｐゴシック" pitchFamily="-109" charset="-128"/>
            </a:endParaRPr>
          </a:p>
          <a:p>
            <a:r>
              <a:rPr lang="en-GB" sz="1200" kern="1200" dirty="0">
                <a:solidFill>
                  <a:schemeClr val="tx1"/>
                </a:solidFill>
                <a:effectLst/>
                <a:latin typeface="Arial" pitchFamily="-109" charset="0"/>
                <a:ea typeface="ＭＳ Ｐゴシック" pitchFamily="-109" charset="-128"/>
                <a:cs typeface="ＭＳ Ｐゴシック" pitchFamily="-109" charset="-128"/>
              </a:rPr>
              <a:t>We are currently close to the end of the second phase, due to finish in the next few months. In this phase we have been</a:t>
            </a:r>
          </a:p>
          <a:p>
            <a:pPr lvl="0"/>
            <a:r>
              <a:rPr lang="en-GB" sz="1200" kern="1200" dirty="0">
                <a:solidFill>
                  <a:schemeClr val="tx1"/>
                </a:solidFill>
                <a:effectLst/>
                <a:latin typeface="Arial" pitchFamily="-109" charset="0"/>
                <a:ea typeface="ＭＳ Ｐゴシック" pitchFamily="-109" charset="-128"/>
                <a:cs typeface="ＭＳ Ｐゴシック" pitchFamily="-109" charset="-128"/>
              </a:rPr>
              <a:t>Implementing  new SAR, </a:t>
            </a:r>
            <a:r>
              <a:rPr lang="en-GB" sz="1200" kern="1200" dirty="0" err="1">
                <a:solidFill>
                  <a:schemeClr val="tx1"/>
                </a:solidFill>
                <a:effectLst/>
                <a:latin typeface="Arial" pitchFamily="-109" charset="0"/>
                <a:ea typeface="ＭＳ Ｐゴシック" pitchFamily="-109" charset="-128"/>
                <a:cs typeface="ＭＳ Ｐゴシック" pitchFamily="-109" charset="-128"/>
              </a:rPr>
              <a:t>SARin</a:t>
            </a:r>
            <a:r>
              <a:rPr lang="en-GB" sz="1200" kern="1200" dirty="0">
                <a:solidFill>
                  <a:schemeClr val="tx1"/>
                </a:solidFill>
                <a:effectLst/>
                <a:latin typeface="Arial" pitchFamily="-109" charset="0"/>
                <a:ea typeface="ＭＳ Ｐゴシック" pitchFamily="-109" charset="-128"/>
                <a:cs typeface="ＭＳ Ｐゴシック" pitchFamily="-109" charset="-128"/>
              </a:rPr>
              <a:t> altimeter processing algorithms to generate 2-year test data set</a:t>
            </a:r>
          </a:p>
          <a:p>
            <a:pPr lvl="0"/>
            <a:r>
              <a:rPr lang="en-GB" sz="1200" kern="1200" dirty="0">
                <a:solidFill>
                  <a:schemeClr val="tx1"/>
                </a:solidFill>
                <a:effectLst/>
                <a:latin typeface="Arial" pitchFamily="-109" charset="0"/>
                <a:ea typeface="ＭＳ Ｐゴシック" pitchFamily="-109" charset="-128"/>
                <a:cs typeface="ＭＳ Ｐゴシック" pitchFamily="-109" charset="-128"/>
              </a:rPr>
              <a:t>Evaluating the  performance of these candidate algorithms </a:t>
            </a:r>
          </a:p>
          <a:p>
            <a:pPr lvl="0"/>
            <a:r>
              <a:rPr lang="en-GB" sz="1200" kern="1200" dirty="0">
                <a:solidFill>
                  <a:schemeClr val="tx1"/>
                </a:solidFill>
                <a:effectLst/>
                <a:latin typeface="Arial" pitchFamily="-109" charset="0"/>
                <a:ea typeface="ＭＳ Ｐゴシック" pitchFamily="-109" charset="-128"/>
                <a:cs typeface="ＭＳ Ｐゴシック" pitchFamily="-109" charset="-128"/>
              </a:rPr>
              <a:t>Then, based on the results of this evaluation, the best performing  algorithms will be implemented to generate “global” coastal zone and inland water data sets.</a:t>
            </a:r>
          </a:p>
          <a:p>
            <a:r>
              <a:rPr lang="en-GB" sz="1200" kern="1200" dirty="0">
                <a:solidFill>
                  <a:schemeClr val="tx1"/>
                </a:solidFill>
                <a:effectLst/>
                <a:latin typeface="Arial" pitchFamily="-109" charset="0"/>
                <a:ea typeface="ＭＳ Ｐゴシック" pitchFamily="-109" charset="-128"/>
                <a:cs typeface="ＭＳ Ｐゴシック" pitchFamily="-109" charset="-128"/>
              </a:rPr>
              <a:t> </a:t>
            </a:r>
          </a:p>
          <a:p>
            <a:r>
              <a:rPr lang="en-GB" sz="1200" kern="1200" dirty="0">
                <a:solidFill>
                  <a:schemeClr val="tx1"/>
                </a:solidFill>
                <a:effectLst/>
                <a:latin typeface="Arial" pitchFamily="-109" charset="0"/>
                <a:ea typeface="ＭＳ Ｐゴシック" pitchFamily="-109" charset="-128"/>
                <a:cs typeface="ＭＳ Ｐゴシック" pitchFamily="-109" charset="-128"/>
              </a:rPr>
              <a:t>In Phase 3,</a:t>
            </a:r>
            <a:r>
              <a:rPr lang="en-GB" sz="1200" b="1" kern="1200" dirty="0">
                <a:solidFill>
                  <a:schemeClr val="tx1"/>
                </a:solidFill>
                <a:effectLst/>
                <a:latin typeface="Arial" pitchFamily="-109" charset="0"/>
                <a:ea typeface="ＭＳ Ｐゴシック" pitchFamily="-109" charset="-128"/>
                <a:cs typeface="ＭＳ Ｐゴシック" pitchFamily="-109" charset="-128"/>
              </a:rPr>
              <a:t> Impact Assessment</a:t>
            </a:r>
            <a:r>
              <a:rPr lang="en-GB" sz="1200" kern="1200" dirty="0">
                <a:solidFill>
                  <a:schemeClr val="tx1"/>
                </a:solidFill>
                <a:effectLst/>
                <a:latin typeface="Arial" pitchFamily="-109" charset="0"/>
                <a:ea typeface="ＭＳ Ｐゴシック" pitchFamily="-109" charset="-128"/>
                <a:cs typeface="ＭＳ Ｐゴシック" pitchFamily="-109" charset="-128"/>
              </a:rPr>
              <a:t> we will assess the impact of these new products through a series of case studies</a:t>
            </a:r>
          </a:p>
          <a:p>
            <a:r>
              <a:rPr lang="en-GB" sz="1200" b="1" kern="1200" dirty="0">
                <a:solidFill>
                  <a:schemeClr val="tx1"/>
                </a:solidFill>
                <a:effectLst/>
                <a:latin typeface="Arial" pitchFamily="-109" charset="0"/>
                <a:ea typeface="ＭＳ Ｐゴシック" pitchFamily="-109" charset="-128"/>
                <a:cs typeface="ＭＳ Ｐゴシック" pitchFamily="-109" charset="-128"/>
              </a:rPr>
              <a:t> </a:t>
            </a:r>
            <a:endParaRPr lang="en-GB" sz="1200" kern="1200" dirty="0">
              <a:solidFill>
                <a:schemeClr val="tx1"/>
              </a:solidFill>
              <a:effectLst/>
              <a:latin typeface="Arial" pitchFamily="-109" charset="0"/>
              <a:ea typeface="ＭＳ Ｐゴシック" pitchFamily="-109" charset="-128"/>
              <a:cs typeface="ＭＳ Ｐゴシック" pitchFamily="-109" charset="-128"/>
            </a:endParaRPr>
          </a:p>
          <a:p>
            <a:r>
              <a:rPr lang="en-GB" sz="1200" kern="1200" dirty="0">
                <a:solidFill>
                  <a:schemeClr val="tx1"/>
                </a:solidFill>
                <a:effectLst/>
                <a:latin typeface="Arial" pitchFamily="-109" charset="0"/>
                <a:ea typeface="ＭＳ Ｐゴシック" pitchFamily="-109" charset="-128"/>
                <a:cs typeface="ＭＳ Ｐゴシック" pitchFamily="-109" charset="-128"/>
              </a:rPr>
              <a:t>And in the final phase:</a:t>
            </a:r>
            <a:r>
              <a:rPr lang="en-GB" sz="1200" b="1" kern="1200" dirty="0">
                <a:solidFill>
                  <a:schemeClr val="tx1"/>
                </a:solidFill>
                <a:effectLst/>
                <a:latin typeface="Arial" pitchFamily="-109" charset="0"/>
                <a:ea typeface="ＭＳ Ｐゴシック" pitchFamily="-109" charset="-128"/>
                <a:cs typeface="ＭＳ Ｐゴシック" pitchFamily="-109" charset="-128"/>
              </a:rPr>
              <a:t> Outreach and Road Map, </a:t>
            </a:r>
            <a:r>
              <a:rPr lang="en-GB" sz="1200" kern="1200" dirty="0">
                <a:solidFill>
                  <a:schemeClr val="tx1"/>
                </a:solidFill>
                <a:effectLst/>
                <a:latin typeface="Arial" pitchFamily="-109" charset="0"/>
                <a:ea typeface="ＭＳ Ｐゴシック" pitchFamily="-109" charset="-128"/>
                <a:cs typeface="ＭＳ Ｐゴシック" pitchFamily="-109" charset="-128"/>
              </a:rPr>
              <a:t>we will review the project and provide </a:t>
            </a:r>
            <a:r>
              <a:rPr lang="en-US" sz="1200" kern="1200" dirty="0">
                <a:solidFill>
                  <a:schemeClr val="tx1"/>
                </a:solidFill>
                <a:effectLst/>
                <a:latin typeface="Arial" pitchFamily="-109" charset="0"/>
                <a:ea typeface="ＭＳ Ｐゴシック" pitchFamily="-109" charset="-128"/>
                <a:cs typeface="ＭＳ Ｐゴシック" pitchFamily="-109" charset="-128"/>
              </a:rPr>
              <a:t>recommendations for further R&amp;D and implementation in current and future SAR altimeter missions.</a:t>
            </a:r>
            <a:endParaRPr lang="en-GB" sz="1200" kern="1200" dirty="0">
              <a:solidFill>
                <a:schemeClr val="tx1"/>
              </a:solidFill>
              <a:effectLst/>
              <a:latin typeface="Arial" pitchFamily="-109" charset="0"/>
              <a:ea typeface="ＭＳ Ｐゴシック" pitchFamily="-109" charset="-128"/>
              <a:cs typeface="ＭＳ Ｐゴシック" pitchFamily="-109" charset="-128"/>
            </a:endParaRPr>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pitchFamily="-109" charset="0"/>
              <a:ea typeface="ＭＳ Ｐゴシック" pitchFamily="-109" charset="-128"/>
              <a:cs typeface="+mn-cs"/>
            </a:endParaRPr>
          </a:p>
        </p:txBody>
      </p:sp>
      <p:sp>
        <p:nvSpPr>
          <p:cNvPr id="16388" name="Slide Number Placeholder 3"/>
          <p:cNvSpPr>
            <a:spLocks noGrp="1"/>
          </p:cNvSpPr>
          <p:nvPr>
            <p:ph type="sldNum" sz="quarter" idx="5"/>
          </p:nvPr>
        </p:nvSpPr>
        <p:spPr>
          <a:noFill/>
        </p:spPr>
        <p:txBody>
          <a:bodyPr/>
          <a:lstStyle/>
          <a:p>
            <a:fld id="{A43AC1DB-1652-FD40-885D-DB855ED17E43}" type="slidenum">
              <a:rPr lang="en-US">
                <a:latin typeface="Arial" pitchFamily="3" charset="0"/>
                <a:ea typeface="ＭＳ Ｐゴシック" pitchFamily="3" charset="-128"/>
                <a:cs typeface="ＭＳ Ｐゴシック" pitchFamily="3" charset="-128"/>
              </a:rPr>
              <a:pPr/>
              <a:t>2</a:t>
            </a:fld>
            <a:endParaRPr lang="en-US">
              <a:latin typeface="Arial" pitchFamily="3" charset="0"/>
              <a:ea typeface="ＭＳ Ｐゴシック" pitchFamily="3" charset="-128"/>
              <a:cs typeface="ＭＳ Ｐゴシック" pitchFamily="3" charset="-128"/>
            </a:endParaRPr>
          </a:p>
        </p:txBody>
      </p:sp>
    </p:spTree>
    <p:extLst>
      <p:ext uri="{BB962C8B-B14F-4D97-AF65-F5344CB8AC3E}">
        <p14:creationId xmlns:p14="http://schemas.microsoft.com/office/powerpoint/2010/main" val="3097556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r>
              <a:rPr lang="en-GB" sz="1200" kern="1200" dirty="0">
                <a:solidFill>
                  <a:schemeClr val="tx1"/>
                </a:solidFill>
                <a:effectLst/>
                <a:latin typeface="Arial" pitchFamily="-109" charset="0"/>
                <a:ea typeface="ＭＳ Ｐゴシック" pitchFamily="-109" charset="-128"/>
                <a:cs typeface="ＭＳ Ｐゴシック" pitchFamily="-109" charset="-128"/>
              </a:rPr>
              <a:t>Six candidate “re-tracking” algorithms have been implemented and their performance is now being evaluated. Based on this evaluation, algorithms will be selected to generate final output global scale coastal zone and inland water products.</a:t>
            </a:r>
          </a:p>
          <a:p>
            <a:r>
              <a:rPr lang="en-GB" sz="1200" kern="1200" dirty="0">
                <a:solidFill>
                  <a:schemeClr val="tx1"/>
                </a:solidFill>
                <a:effectLst/>
                <a:latin typeface="Arial" pitchFamily="-109" charset="0"/>
                <a:ea typeface="ＭＳ Ｐゴシック" pitchFamily="-109" charset="-128"/>
                <a:cs typeface="ＭＳ Ｐゴシック" pitchFamily="-109" charset="-128"/>
              </a:rPr>
              <a:t> </a:t>
            </a:r>
          </a:p>
          <a:p>
            <a:r>
              <a:rPr lang="en-GB" sz="1200" kern="1200" dirty="0">
                <a:solidFill>
                  <a:schemeClr val="tx1"/>
                </a:solidFill>
                <a:effectLst/>
                <a:latin typeface="Arial" pitchFamily="-109" charset="0"/>
                <a:ea typeface="ＭＳ Ｐゴシック" pitchFamily="-109" charset="-128"/>
                <a:cs typeface="ＭＳ Ｐゴシック" pitchFamily="-109" charset="-128"/>
              </a:rPr>
              <a:t>The candidate algorithms for inland waters are:</a:t>
            </a:r>
          </a:p>
          <a:p>
            <a:pPr lvl="0"/>
            <a:r>
              <a:rPr lang="en-GB" sz="1200" kern="1200" dirty="0">
                <a:solidFill>
                  <a:schemeClr val="tx1"/>
                </a:solidFill>
                <a:effectLst/>
                <a:latin typeface="Arial" pitchFamily="-109" charset="0"/>
                <a:ea typeface="ＭＳ Ｐゴシック" pitchFamily="-109" charset="-128"/>
                <a:cs typeface="ＭＳ Ｐゴシック" pitchFamily="-109" charset="-128"/>
              </a:rPr>
              <a:t>Two Step Analytical Processor – coastal and inland: </a:t>
            </a:r>
            <a:r>
              <a:rPr lang="en-GB" sz="1200" kern="1200" dirty="0" err="1">
                <a:solidFill>
                  <a:schemeClr val="tx1"/>
                </a:solidFill>
                <a:effectLst/>
                <a:latin typeface="Arial" pitchFamily="-109" charset="0"/>
                <a:ea typeface="ＭＳ Ｐゴシック" pitchFamily="-109" charset="-128"/>
                <a:cs typeface="ＭＳ Ｐゴシック" pitchFamily="-109" charset="-128"/>
              </a:rPr>
              <a:t>isardSAT</a:t>
            </a:r>
            <a:endParaRPr lang="en-GB" sz="1200" kern="1200" dirty="0">
              <a:solidFill>
                <a:schemeClr val="tx1"/>
              </a:solidFill>
              <a:effectLst/>
              <a:latin typeface="Arial" pitchFamily="-109" charset="0"/>
              <a:ea typeface="ＭＳ Ｐゴシック" pitchFamily="-109" charset="-128"/>
              <a:cs typeface="ＭＳ Ｐゴシック" pitchFamily="-109"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err="1">
                <a:solidFill>
                  <a:schemeClr val="tx1"/>
                </a:solidFill>
              </a:rPr>
              <a:t>MWaPP</a:t>
            </a:r>
            <a:r>
              <a:rPr lang="en-GB" sz="1200" dirty="0">
                <a:solidFill>
                  <a:schemeClr val="tx1"/>
                </a:solidFill>
              </a:rPr>
              <a:t> – Multiple Waveform Persistent Peak – inland: DTU Space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solidFill>
                  <a:schemeClr val="tx1"/>
                </a:solidFill>
              </a:rPr>
              <a:t>ICC-ER (Isolate, Cleanse, Classify - Empirical </a:t>
            </a:r>
            <a:r>
              <a:rPr lang="en-GB" sz="1200" dirty="0" err="1">
                <a:solidFill>
                  <a:schemeClr val="tx1"/>
                </a:solidFill>
              </a:rPr>
              <a:t>Retracker</a:t>
            </a:r>
            <a:r>
              <a:rPr lang="en-GB" sz="1200" dirty="0">
                <a:solidFill>
                  <a:schemeClr val="tx1"/>
                </a:solidFill>
              </a:rPr>
              <a:t> – inland: ATK</a:t>
            </a:r>
          </a:p>
          <a:p>
            <a:endParaRPr lang="en-GB" sz="1200" kern="1200" dirty="0">
              <a:solidFill>
                <a:schemeClr val="tx1"/>
              </a:solidFill>
              <a:effectLst/>
              <a:latin typeface="Arial" pitchFamily="-109" charset="0"/>
              <a:ea typeface="ＭＳ Ｐゴシック" pitchFamily="-109" charset="-128"/>
              <a:cs typeface="ＭＳ Ｐゴシック" pitchFamily="-109" charset="-128"/>
            </a:endParaRPr>
          </a:p>
          <a:p>
            <a:r>
              <a:rPr lang="en-GB" sz="1200" kern="1200" dirty="0">
                <a:solidFill>
                  <a:schemeClr val="tx1"/>
                </a:solidFill>
                <a:effectLst/>
                <a:latin typeface="Arial" pitchFamily="-109" charset="0"/>
                <a:ea typeface="ＭＳ Ｐゴシック" pitchFamily="-109" charset="-128"/>
                <a:cs typeface="ＭＳ Ｐゴシック" pitchFamily="-109" charset="-128"/>
              </a:rPr>
              <a:t>The outputs are soon to be combined in a single “L2 Enhanced Master Product”, which will be ready shortly and will be made publicly available.</a:t>
            </a:r>
          </a:p>
          <a:p>
            <a:r>
              <a:rPr lang="en-GB" sz="1200" kern="1200" dirty="0">
                <a:solidFill>
                  <a:schemeClr val="tx1"/>
                </a:solidFill>
                <a:effectLst/>
                <a:latin typeface="Arial" pitchFamily="-109" charset="0"/>
                <a:ea typeface="ＭＳ Ｐゴシック" pitchFamily="-109" charset="-128"/>
                <a:cs typeface="ＭＳ Ｐゴシック" pitchFamily="-109" charset="-128"/>
              </a:rPr>
              <a:t> </a:t>
            </a:r>
          </a:p>
          <a:p>
            <a:endParaRPr lang="en-GB" sz="1200" kern="1200" dirty="0">
              <a:solidFill>
                <a:schemeClr val="tx1"/>
              </a:solidFill>
              <a:effectLst/>
              <a:latin typeface="Arial" pitchFamily="-109" charset="0"/>
              <a:ea typeface="ＭＳ Ｐゴシック" pitchFamily="-109" charset="-128"/>
              <a:cs typeface="ＭＳ Ｐゴシック" pitchFamily="-109" charset="-128"/>
            </a:endParaRPr>
          </a:p>
          <a:p>
            <a:pPr marL="349250" lvl="1" indent="-349250">
              <a:spcBef>
                <a:spcPts val="2000"/>
              </a:spcBef>
              <a:buClr>
                <a:srgbClr val="6FB7D7"/>
              </a:buClr>
              <a:buFont typeface="Wingdings 2" pitchFamily="3" charset="2"/>
              <a:buNone/>
            </a:pPr>
            <a:endParaRPr lang="en-US" dirty="0">
              <a:latin typeface="Arial" pitchFamily="3" charset="0"/>
              <a:ea typeface="ＭＳ Ｐゴシック" pitchFamily="3" charset="-128"/>
              <a:cs typeface="ＭＳ Ｐゴシック" pitchFamily="3" charset="-128"/>
            </a:endParaRPr>
          </a:p>
        </p:txBody>
      </p:sp>
      <p:sp>
        <p:nvSpPr>
          <p:cNvPr id="16388" name="Slide Number Placeholder 3"/>
          <p:cNvSpPr>
            <a:spLocks noGrp="1"/>
          </p:cNvSpPr>
          <p:nvPr>
            <p:ph type="sldNum" sz="quarter" idx="5"/>
          </p:nvPr>
        </p:nvSpPr>
        <p:spPr>
          <a:noFill/>
        </p:spPr>
        <p:txBody>
          <a:bodyPr/>
          <a:lstStyle/>
          <a:p>
            <a:fld id="{A43AC1DB-1652-FD40-885D-DB855ED17E43}" type="slidenum">
              <a:rPr lang="en-US">
                <a:latin typeface="Arial" pitchFamily="3" charset="0"/>
                <a:ea typeface="ＭＳ Ｐゴシック" pitchFamily="3" charset="-128"/>
                <a:cs typeface="ＭＳ Ｐゴシック" pitchFamily="3" charset="-128"/>
              </a:rPr>
              <a:pPr/>
              <a:t>3</a:t>
            </a:fld>
            <a:endParaRPr lang="en-US">
              <a:latin typeface="Arial" pitchFamily="3" charset="0"/>
              <a:ea typeface="ＭＳ Ｐゴシック" pitchFamily="3" charset="-128"/>
              <a:cs typeface="ＭＳ Ｐゴシック" pitchFamily="3" charset="-128"/>
            </a:endParaRPr>
          </a:p>
        </p:txBody>
      </p:sp>
    </p:spTree>
    <p:extLst>
      <p:ext uri="{BB962C8B-B14F-4D97-AF65-F5344CB8AC3E}">
        <p14:creationId xmlns:p14="http://schemas.microsoft.com/office/powerpoint/2010/main" val="2023556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r>
              <a:rPr lang="en-GB" sz="1200" kern="1200" dirty="0">
                <a:solidFill>
                  <a:schemeClr val="tx1"/>
                </a:solidFill>
                <a:effectLst/>
                <a:latin typeface="Arial" pitchFamily="-109" charset="0"/>
                <a:ea typeface="ＭＳ Ｐゴシック" pitchFamily="-109" charset="-128"/>
                <a:cs typeface="ＭＳ Ｐゴシック" pitchFamily="-109" charset="-128"/>
              </a:rPr>
              <a:t>The products from the difference processing schemes are being evaluated in specific detailed studies:</a:t>
            </a:r>
          </a:p>
          <a:p>
            <a:r>
              <a:rPr lang="en-GB" sz="1200" kern="1200" dirty="0">
                <a:solidFill>
                  <a:schemeClr val="tx1"/>
                </a:solidFill>
                <a:effectLst/>
                <a:latin typeface="Arial" pitchFamily="-109" charset="0"/>
                <a:ea typeface="ＭＳ Ｐゴシック" pitchFamily="-109" charset="-128"/>
                <a:cs typeface="ＭＳ Ｐゴシック" pitchFamily="-109" charset="-128"/>
              </a:rPr>
              <a:t>Here we list the validation studies over inland waters,  which include</a:t>
            </a:r>
          </a:p>
          <a:p>
            <a:pPr lvl="1">
              <a:spcBef>
                <a:spcPts val="0"/>
              </a:spcBef>
            </a:pPr>
            <a:r>
              <a:rPr lang="en-US" sz="1600" dirty="0">
                <a:solidFill>
                  <a:schemeClr val="tx1">
                    <a:lumMod val="75000"/>
                    <a:lumOff val="25000"/>
                  </a:schemeClr>
                </a:solidFill>
              </a:rPr>
              <a:t>Rhine and Elbe (U Bonn)</a:t>
            </a:r>
          </a:p>
          <a:p>
            <a:pPr lvl="1">
              <a:spcBef>
                <a:spcPts val="0"/>
              </a:spcBef>
            </a:pPr>
            <a:r>
              <a:rPr lang="en-US" sz="1600" dirty="0"/>
              <a:t>Water Level Time Series (DGFI/TUM)</a:t>
            </a:r>
          </a:p>
          <a:p>
            <a:pPr lvl="1">
              <a:spcBef>
                <a:spcPts val="0"/>
              </a:spcBef>
            </a:pPr>
            <a:r>
              <a:rPr lang="en-US" sz="1600" dirty="0"/>
              <a:t>Amur, </a:t>
            </a:r>
            <a:r>
              <a:rPr lang="en-US" sz="1600" dirty="0" err="1"/>
              <a:t>Yangste</a:t>
            </a:r>
            <a:r>
              <a:rPr lang="en-US" sz="1600" dirty="0"/>
              <a:t> and Zambezi (DTU)</a:t>
            </a:r>
          </a:p>
          <a:p>
            <a:pPr lvl="1">
              <a:spcBef>
                <a:spcPts val="0"/>
              </a:spcBef>
            </a:pPr>
            <a:r>
              <a:rPr lang="en-US" sz="1600" dirty="0" err="1"/>
              <a:t>Nonacho</a:t>
            </a:r>
            <a:r>
              <a:rPr lang="en-US" sz="1600" dirty="0"/>
              <a:t> and Reindeer Lakes (DTU)</a:t>
            </a:r>
          </a:p>
          <a:p>
            <a:pPr lvl="1">
              <a:spcBef>
                <a:spcPts val="0"/>
              </a:spcBef>
            </a:pPr>
            <a:r>
              <a:rPr lang="en-US" sz="1600" dirty="0"/>
              <a:t>Amazon Basin (AHL)</a:t>
            </a:r>
          </a:p>
          <a:p>
            <a:pPr lvl="1">
              <a:spcBef>
                <a:spcPts val="0"/>
              </a:spcBef>
            </a:pPr>
            <a:r>
              <a:rPr lang="en-US" sz="1600" dirty="0"/>
              <a:t>Ob River (NUIM)</a:t>
            </a:r>
          </a:p>
          <a:p>
            <a:pPr lvl="1">
              <a:spcBef>
                <a:spcPts val="0"/>
              </a:spcBef>
            </a:pPr>
            <a:r>
              <a:rPr lang="en-US" sz="1600" dirty="0"/>
              <a:t>Po and Mississippi (CNR-IRPI)</a:t>
            </a:r>
          </a:p>
          <a:p>
            <a:r>
              <a:rPr lang="en-GB" sz="1200" kern="1200" dirty="0">
                <a:solidFill>
                  <a:schemeClr val="tx1"/>
                </a:solidFill>
                <a:effectLst/>
                <a:latin typeface="Arial" pitchFamily="-109" charset="0"/>
                <a:ea typeface="ＭＳ Ｐゴシック" pitchFamily="-109" charset="-128"/>
                <a:cs typeface="ＭＳ Ｐゴシック" pitchFamily="-109" charset="-128"/>
              </a:rPr>
              <a:t>  </a:t>
            </a:r>
          </a:p>
          <a:p>
            <a:r>
              <a:rPr lang="en-GB" sz="1200" kern="1200" dirty="0">
                <a:solidFill>
                  <a:schemeClr val="tx1"/>
                </a:solidFill>
                <a:effectLst/>
                <a:latin typeface="Arial" pitchFamily="-109" charset="0"/>
                <a:ea typeface="ＭＳ Ｐゴシック" pitchFamily="-109" charset="-128"/>
                <a:cs typeface="ＭＳ Ｐゴシック" pitchFamily="-109" charset="-128"/>
              </a:rPr>
              <a:t>The figures on the right illustrate some of the validation sites.</a:t>
            </a:r>
          </a:p>
          <a:p>
            <a:r>
              <a:rPr lang="en-GB" sz="1200" kern="1200" dirty="0">
                <a:solidFill>
                  <a:schemeClr val="tx1"/>
                </a:solidFill>
                <a:effectLst/>
                <a:latin typeface="Arial" pitchFamily="-109" charset="0"/>
                <a:ea typeface="ＭＳ Ｐゴシック" pitchFamily="-109" charset="-128"/>
                <a:cs typeface="ＭＳ Ｐゴシック" pitchFamily="-109" charset="-128"/>
              </a:rPr>
              <a:t> </a:t>
            </a:r>
          </a:p>
          <a:p>
            <a:pPr marL="349250" lvl="1" indent="-349250">
              <a:spcBef>
                <a:spcPts val="2000"/>
              </a:spcBef>
              <a:buClr>
                <a:srgbClr val="6FB7D7"/>
              </a:buClr>
              <a:buFont typeface="Wingdings 2" pitchFamily="3" charset="2"/>
              <a:buNone/>
            </a:pPr>
            <a:endParaRPr lang="en-US" baseline="0" dirty="0">
              <a:latin typeface="Arial" pitchFamily="3" charset="0"/>
              <a:ea typeface="ＭＳ Ｐゴシック" pitchFamily="3" charset="-128"/>
              <a:cs typeface="ＭＳ Ｐゴシック" pitchFamily="3" charset="-128"/>
            </a:endParaRPr>
          </a:p>
        </p:txBody>
      </p:sp>
      <p:sp>
        <p:nvSpPr>
          <p:cNvPr id="16388" name="Slide Number Placeholder 3"/>
          <p:cNvSpPr>
            <a:spLocks noGrp="1"/>
          </p:cNvSpPr>
          <p:nvPr>
            <p:ph type="sldNum" sz="quarter" idx="5"/>
          </p:nvPr>
        </p:nvSpPr>
        <p:spPr>
          <a:noFill/>
        </p:spPr>
        <p:txBody>
          <a:bodyPr/>
          <a:lstStyle/>
          <a:p>
            <a:fld id="{A43AC1DB-1652-FD40-885D-DB855ED17E43}" type="slidenum">
              <a:rPr lang="en-US">
                <a:latin typeface="Arial" pitchFamily="3" charset="0"/>
                <a:ea typeface="ＭＳ Ｐゴシック" pitchFamily="3" charset="-128"/>
                <a:cs typeface="ＭＳ Ｐゴシック" pitchFamily="3" charset="-128"/>
              </a:rPr>
              <a:pPr/>
              <a:t>4</a:t>
            </a:fld>
            <a:endParaRPr lang="en-US">
              <a:latin typeface="Arial" pitchFamily="3" charset="0"/>
              <a:ea typeface="ＭＳ Ｐゴシック" pitchFamily="3" charset="-128"/>
              <a:cs typeface="ＭＳ Ｐゴシック" pitchFamily="3" charset="-128"/>
            </a:endParaRPr>
          </a:p>
        </p:txBody>
      </p:sp>
    </p:spTree>
    <p:extLst>
      <p:ext uri="{BB962C8B-B14F-4D97-AF65-F5344CB8AC3E}">
        <p14:creationId xmlns:p14="http://schemas.microsoft.com/office/powerpoint/2010/main" val="540135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r>
              <a:rPr lang="en-GB" sz="1200" kern="1200" dirty="0">
                <a:solidFill>
                  <a:schemeClr val="tx1"/>
                </a:solidFill>
                <a:effectLst/>
                <a:latin typeface="Arial" pitchFamily="-109" charset="0"/>
                <a:ea typeface="ＭＳ Ｐゴシック" pitchFamily="-109" charset="-128"/>
                <a:cs typeface="ＭＳ Ｐゴシック" pitchFamily="-109" charset="-128"/>
              </a:rPr>
              <a:t>In the final year of the project, members of the team will be carrying out a number of </a:t>
            </a:r>
            <a:r>
              <a:rPr lang="en-US" sz="1200" kern="1200" dirty="0">
                <a:solidFill>
                  <a:schemeClr val="tx1"/>
                </a:solidFill>
                <a:effectLst/>
                <a:latin typeface="Arial" pitchFamily="-109" charset="0"/>
                <a:ea typeface="ＭＳ Ｐゴシック" pitchFamily="-109" charset="-128"/>
                <a:cs typeface="ＭＳ Ｐゴシック" pitchFamily="-109" charset="-128"/>
              </a:rPr>
              <a:t>impact assessment case studies, to test and demonstrate the potential impact and benefits of the global dataset.</a:t>
            </a:r>
            <a:endParaRPr lang="en-GB" sz="1200" kern="1200" dirty="0">
              <a:solidFill>
                <a:schemeClr val="tx1"/>
              </a:solidFill>
              <a:effectLst/>
              <a:latin typeface="Arial" pitchFamily="-109" charset="0"/>
              <a:ea typeface="ＭＳ Ｐゴシック" pitchFamily="-109" charset="-128"/>
              <a:cs typeface="ＭＳ Ｐゴシック" pitchFamily="-109" charset="-128"/>
            </a:endParaRPr>
          </a:p>
          <a:p>
            <a:r>
              <a:rPr lang="en-GB" sz="1200" kern="1200" dirty="0">
                <a:solidFill>
                  <a:schemeClr val="tx1"/>
                </a:solidFill>
                <a:effectLst/>
                <a:latin typeface="Arial" pitchFamily="-109" charset="0"/>
                <a:ea typeface="ＭＳ Ｐゴシック" pitchFamily="-109" charset="-128"/>
                <a:cs typeface="ＭＳ Ｐゴシック" pitchFamily="-109" charset="-128"/>
              </a:rPr>
              <a:t>They are listed on this slide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Arial" panose="020B0604020202020204" pitchFamily="34" charset="0"/>
                <a:cs typeface="Arial" panose="020B0604020202020204" pitchFamily="34" charset="0"/>
              </a:rPr>
              <a:t>The inland water impact assessment studies cover a range of aspects, from basin scale water level climatologies (AHL), to catchment modelling </a:t>
            </a:r>
            <a:r>
              <a:rPr lang="en-GB" sz="1200">
                <a:latin typeface="Arial" panose="020B0604020202020204" pitchFamily="34" charset="0"/>
                <a:cs typeface="Arial" panose="020B0604020202020204" pitchFamily="34" charset="0"/>
              </a:rPr>
              <a:t>(DTU), </a:t>
            </a:r>
            <a:r>
              <a:rPr lang="en-GB" sz="1200" dirty="0">
                <a:latin typeface="Arial" panose="020B0604020202020204" pitchFamily="34" charset="0"/>
                <a:cs typeface="Arial" panose="020B0604020202020204" pitchFamily="34" charset="0"/>
              </a:rPr>
              <a:t>to more localised studies for the Ebro, Po and Rhine</a:t>
            </a:r>
          </a:p>
          <a:p>
            <a:endParaRPr lang="en-GB" sz="1200" kern="1200" dirty="0">
              <a:solidFill>
                <a:schemeClr val="tx1"/>
              </a:solidFill>
              <a:effectLst/>
              <a:latin typeface="Arial" pitchFamily="-109" charset="0"/>
              <a:ea typeface="ＭＳ Ｐゴシック" pitchFamily="-109" charset="-128"/>
              <a:cs typeface="ＭＳ Ｐゴシック" pitchFamily="-109" charset="-128"/>
            </a:endParaRPr>
          </a:p>
          <a:p>
            <a:r>
              <a:rPr lang="en-GB" sz="1200" kern="1200" dirty="0">
                <a:solidFill>
                  <a:schemeClr val="tx1"/>
                </a:solidFill>
                <a:effectLst/>
                <a:latin typeface="Arial" pitchFamily="-109" charset="0"/>
                <a:ea typeface="ＭＳ Ｐゴシック" pitchFamily="-109" charset="-128"/>
                <a:cs typeface="ＭＳ Ｐゴシック" pitchFamily="-109" charset="-128"/>
              </a:rPr>
              <a:t>As noted at the bottom of the slide, </a:t>
            </a:r>
            <a:r>
              <a:rPr lang="en-US" sz="1200" kern="1200" dirty="0">
                <a:solidFill>
                  <a:schemeClr val="tx1"/>
                </a:solidFill>
                <a:effectLst/>
                <a:latin typeface="Arial" pitchFamily="-109" charset="0"/>
                <a:ea typeface="ＭＳ Ｐゴシック" pitchFamily="-109" charset="-128"/>
                <a:cs typeface="ＭＳ Ｐゴシック" pitchFamily="-109" charset="-128"/>
              </a:rPr>
              <a:t>groups from outside the project team are welcome to engage with the project and carry out their own case studies, so please contact us with your suggestions.</a:t>
            </a:r>
            <a:endParaRPr lang="en-GB" sz="1200" kern="1200" dirty="0">
              <a:solidFill>
                <a:schemeClr val="tx1"/>
              </a:solidFill>
              <a:effectLst/>
              <a:latin typeface="Arial" pitchFamily="-109" charset="0"/>
              <a:ea typeface="ＭＳ Ｐゴシック" pitchFamily="-109" charset="-128"/>
              <a:cs typeface="ＭＳ Ｐゴシック" pitchFamily="-109" charset="-128"/>
            </a:endParaRPr>
          </a:p>
          <a:p>
            <a:pPr marL="349250" lvl="1" indent="-349250">
              <a:spcBef>
                <a:spcPts val="2000"/>
              </a:spcBef>
              <a:buClr>
                <a:srgbClr val="6FB7D7"/>
              </a:buClr>
              <a:buFont typeface="Wingdings 2" pitchFamily="3" charset="2"/>
              <a:buNone/>
            </a:pPr>
            <a:endParaRPr lang="en-US" dirty="0">
              <a:latin typeface="Arial" pitchFamily="3" charset="0"/>
              <a:ea typeface="ＭＳ Ｐゴシック" pitchFamily="3" charset="-128"/>
              <a:cs typeface="ＭＳ Ｐゴシック" pitchFamily="3" charset="-128"/>
            </a:endParaRPr>
          </a:p>
        </p:txBody>
      </p:sp>
      <p:sp>
        <p:nvSpPr>
          <p:cNvPr id="16388" name="Slide Number Placeholder 3"/>
          <p:cNvSpPr>
            <a:spLocks noGrp="1"/>
          </p:cNvSpPr>
          <p:nvPr>
            <p:ph type="sldNum" sz="quarter" idx="5"/>
          </p:nvPr>
        </p:nvSpPr>
        <p:spPr>
          <a:noFill/>
        </p:spPr>
        <p:txBody>
          <a:bodyPr/>
          <a:lstStyle/>
          <a:p>
            <a:fld id="{A43AC1DB-1652-FD40-885D-DB855ED17E43}" type="slidenum">
              <a:rPr lang="en-US">
                <a:latin typeface="Arial" pitchFamily="3" charset="0"/>
                <a:ea typeface="ＭＳ Ｐゴシック" pitchFamily="3" charset="-128"/>
                <a:cs typeface="ＭＳ Ｐゴシック" pitchFamily="3" charset="-128"/>
              </a:rPr>
              <a:pPr/>
              <a:t>5</a:t>
            </a:fld>
            <a:endParaRPr lang="en-US">
              <a:latin typeface="Arial" pitchFamily="3" charset="0"/>
              <a:ea typeface="ＭＳ Ｐゴシック" pitchFamily="3" charset="-128"/>
              <a:cs typeface="ＭＳ Ｐゴシック" pitchFamily="3" charset="-128"/>
            </a:endParaRPr>
          </a:p>
        </p:txBody>
      </p:sp>
    </p:spTree>
    <p:extLst>
      <p:ext uri="{BB962C8B-B14F-4D97-AF65-F5344CB8AC3E}">
        <p14:creationId xmlns:p14="http://schemas.microsoft.com/office/powerpoint/2010/main" val="2079592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685800" y="1295400"/>
            <a:ext cx="7696200" cy="3152775"/>
          </a:xfrm>
          <a:prstGeom prst="rect">
            <a:avLst/>
          </a:prstGeom>
          <a:ln w="3175">
            <a:solidFill>
              <a:schemeClr val="bg1"/>
            </a:solidFill>
          </a:ln>
          <a:effectLst>
            <a:outerShdw blurRad="63500" sx="100500" sy="100500" algn="ctr" rotWithShape="0">
              <a:prstClr val="black">
                <a:alpha val="50000"/>
              </a:prstClr>
            </a:outerShdw>
          </a:effectLst>
        </p:spPr>
        <p:txBody>
          <a:bodyPr>
            <a:prstTxWarp prst="textNoShape">
              <a:avLst/>
            </a:prstTxWarp>
            <a:normAutofit/>
          </a:bodyPr>
          <a:lstStyle/>
          <a:p>
            <a:pPr>
              <a:spcBef>
                <a:spcPts val="2000"/>
              </a:spcBef>
              <a:buClr>
                <a:srgbClr val="6FB7D7"/>
              </a:buClr>
              <a:buSzPct val="110000"/>
              <a:buFont typeface="Wingdings 2" pitchFamily="-110" charset="2"/>
              <a:buNone/>
              <a:defRPr/>
            </a:pPr>
            <a:endParaRPr lang="en-US" sz="3200">
              <a:solidFill>
                <a:srgbClr val="595959"/>
              </a:solidFill>
              <a:latin typeface="News Gothic MT" pitchFamily="-110" charset="0"/>
              <a:ea typeface="ＭＳ Ｐゴシック" pitchFamily="-110" charset="-128"/>
              <a:cs typeface="ＭＳ Ｐゴシック" pitchFamily="-110" charset="-128"/>
            </a:endParaRPr>
          </a:p>
        </p:txBody>
      </p:sp>
      <p:sp>
        <p:nvSpPr>
          <p:cNvPr id="2" name="Title 1"/>
          <p:cNvSpPr>
            <a:spLocks noGrp="1"/>
          </p:cNvSpPr>
          <p:nvPr>
            <p:ph type="ctrTitle"/>
          </p:nvPr>
        </p:nvSpPr>
        <p:spPr>
          <a:xfrm>
            <a:off x="1322921" y="1523999"/>
            <a:ext cx="6498158"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dirty="0"/>
              <a:t>Click to edit Master title style</a:t>
            </a:r>
            <a:endParaRPr dirty="0"/>
          </a:p>
        </p:txBody>
      </p:sp>
      <p:sp>
        <p:nvSpPr>
          <p:cNvPr id="3" name="Subtitle 2"/>
          <p:cNvSpPr>
            <a:spLocks noGrp="1"/>
          </p:cNvSpPr>
          <p:nvPr>
            <p:ph type="subTitle" idx="1"/>
          </p:nvPr>
        </p:nvSpPr>
        <p:spPr>
          <a:xfrm>
            <a:off x="1322921" y="3505200"/>
            <a:ext cx="6498159" cy="916641"/>
          </a:xfrm>
        </p:spPr>
        <p:txBody>
          <a:bodyPr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24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762000" y="1295400"/>
            <a:ext cx="7620000" cy="3152775"/>
          </a:xfrm>
          <a:prstGeom prst="rect">
            <a:avLst/>
          </a:prstGeom>
          <a:ln w="3175">
            <a:solidFill>
              <a:schemeClr val="bg1"/>
            </a:solidFill>
          </a:ln>
          <a:effectLst>
            <a:outerShdw blurRad="63500" sx="100500" sy="100500" algn="ctr" rotWithShape="0">
              <a:prstClr val="black">
                <a:alpha val="50000"/>
              </a:prstClr>
            </a:outerShdw>
          </a:effectLst>
        </p:spPr>
        <p:txBody>
          <a:bodyPr>
            <a:prstTxWarp prst="textNoShape">
              <a:avLst/>
            </a:prstTxWarp>
            <a:normAutofit/>
          </a:bodyPr>
          <a:lstStyle/>
          <a:p>
            <a:pPr>
              <a:spcBef>
                <a:spcPts val="2000"/>
              </a:spcBef>
              <a:buClr>
                <a:srgbClr val="6FB7D7"/>
              </a:buClr>
              <a:buSzPct val="110000"/>
              <a:buFont typeface="Wingdings 2" pitchFamily="-110" charset="2"/>
              <a:buNone/>
              <a:defRPr/>
            </a:pPr>
            <a:endParaRPr lang="en-US" sz="3200">
              <a:solidFill>
                <a:srgbClr val="595959"/>
              </a:solidFill>
              <a:latin typeface="News Gothic MT" pitchFamily="-110" charset="0"/>
              <a:ea typeface="ＭＳ Ｐゴシック" pitchFamily="-110" charset="-128"/>
              <a:cs typeface="ＭＳ Ｐゴシック" pitchFamily="-110" charset="-128"/>
            </a:endParaRPr>
          </a:p>
        </p:txBody>
      </p:sp>
      <p:sp>
        <p:nvSpPr>
          <p:cNvPr id="2" name="Title 1"/>
          <p:cNvSpPr>
            <a:spLocks noGrp="1"/>
          </p:cNvSpPr>
          <p:nvPr>
            <p:ph type="ctrTitle"/>
          </p:nvPr>
        </p:nvSpPr>
        <p:spPr>
          <a:xfrm>
            <a:off x="1322921" y="1523999"/>
            <a:ext cx="6498158"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000" kern="1200">
                <a:solidFill>
                  <a:schemeClr val="accent1"/>
                </a:solidFill>
                <a:latin typeface="+mj-lt"/>
                <a:ea typeface="+mj-ea"/>
                <a:cs typeface="+mj-cs"/>
              </a:defRPr>
            </a:lvl1pPr>
          </a:lstStyle>
          <a:p>
            <a:r>
              <a:rPr lang="en-GB" dirty="0"/>
              <a:t>Click to edit Master title style</a:t>
            </a:r>
            <a:endParaRPr dirty="0"/>
          </a:p>
        </p:txBody>
      </p:sp>
      <p:sp>
        <p:nvSpPr>
          <p:cNvPr id="3" name="Subtitle 2"/>
          <p:cNvSpPr>
            <a:spLocks noGrp="1"/>
          </p:cNvSpPr>
          <p:nvPr>
            <p:ph type="subTitle" idx="1"/>
          </p:nvPr>
        </p:nvSpPr>
        <p:spPr>
          <a:xfrm>
            <a:off x="1322921" y="3505200"/>
            <a:ext cx="6498159" cy="916641"/>
          </a:xfrm>
        </p:spPr>
        <p:txBody>
          <a:bodyPr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24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686800" cy="47244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8" name="Title Placeholder 1"/>
          <p:cNvSpPr>
            <a:spLocks noGrp="1"/>
          </p:cNvSpPr>
          <p:nvPr>
            <p:ph type="title"/>
          </p:nvPr>
        </p:nvSpPr>
        <p:spPr>
          <a:xfrm>
            <a:off x="228600" y="107576"/>
            <a:ext cx="8686800" cy="959224"/>
          </a:xfrm>
          <a:prstGeom prst="rect">
            <a:avLst/>
          </a:prstGeom>
        </p:spPr>
        <p:txBody>
          <a:bodyPr rtlCol="0">
            <a:noAutofit/>
          </a:bodyPr>
          <a:lstStyle/>
          <a:p>
            <a:r>
              <a:rPr lang="en-GB" dirty="0"/>
              <a:t>Click to edit Master 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676400" y="2209800"/>
            <a:ext cx="6096000" cy="2819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107950"/>
            <a:ext cx="8686800" cy="9588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228600" y="1219200"/>
            <a:ext cx="8686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Box 8"/>
          <p:cNvSpPr txBox="1"/>
          <p:nvPr userDrawn="1"/>
        </p:nvSpPr>
        <p:spPr>
          <a:xfrm>
            <a:off x="6588224" y="6485274"/>
            <a:ext cx="2543200" cy="415498"/>
          </a:xfrm>
          <a:prstGeom prst="rect">
            <a:avLst/>
          </a:prstGeom>
          <a:noFill/>
        </p:spPr>
        <p:txBody>
          <a:bodyPr wrap="square">
            <a:prstTxWarp prst="textNoShape">
              <a:avLst/>
            </a:prstTxWarp>
            <a:spAutoFit/>
          </a:bodyPr>
          <a:lstStyle/>
          <a:p>
            <a:pPr algn="r">
              <a:defRPr/>
            </a:pPr>
            <a:r>
              <a:rPr lang="en-US" sz="1200" b="1" dirty="0">
                <a:solidFill>
                  <a:schemeClr val="bg1"/>
                </a:solidFill>
                <a:latin typeface="News Gothic MT" pitchFamily="3" charset="0"/>
              </a:rPr>
              <a:t>HYDROCOASTAL</a:t>
            </a:r>
            <a:br>
              <a:rPr lang="en-US" sz="1200" b="1" dirty="0">
                <a:solidFill>
                  <a:schemeClr val="bg1"/>
                </a:solidFill>
                <a:latin typeface="News Gothic MT" pitchFamily="3" charset="0"/>
              </a:rPr>
            </a:br>
            <a:r>
              <a:rPr lang="en-US" sz="900" b="1" dirty="0">
                <a:solidFill>
                  <a:schemeClr val="bg1"/>
                </a:solidFill>
                <a:latin typeface="News Gothic MT" pitchFamily="3" charset="0"/>
              </a:rPr>
              <a:t>EGU May 2022</a:t>
            </a:r>
            <a:endParaRPr lang="en-US" sz="1000" b="1" dirty="0">
              <a:solidFill>
                <a:schemeClr val="bg1"/>
              </a:solidFill>
              <a:latin typeface="News Gothic MT" pitchFamily="3" charset="0"/>
            </a:endParaRPr>
          </a:p>
        </p:txBody>
      </p:sp>
    </p:spTree>
  </p:cSld>
  <p:clrMap bg1="lt1" tx1="dk1" bg2="lt2" tx2="dk2" accent1="accent1" accent2="accent2" accent3="accent3" accent4="accent4" accent5="accent5" accent6="accent6" hlink="hlink" folHlink="folHlink"/>
  <p:sldLayoutIdLst>
    <p:sldLayoutId id="2147484256" r:id="rId1"/>
    <p:sldLayoutId id="2147484257" r:id="rId2"/>
    <p:sldLayoutId id="2147484249" r:id="rId3"/>
    <p:sldLayoutId id="2147484250" r:id="rId4"/>
    <p:sldLayoutId id="2147484251" r:id="rId5"/>
    <p:sldLayoutId id="2147484252" r:id="rId6"/>
  </p:sldLayoutIdLst>
  <p:hf hdr="0" ftr="0" dt="0"/>
  <p:txStyles>
    <p:titleStyle>
      <a:lvl1pPr algn="ctr" rtl="0" eaLnBrk="0" fontAlgn="base" hangingPunct="0">
        <a:spcBef>
          <a:spcPct val="0"/>
        </a:spcBef>
        <a:spcAft>
          <a:spcPct val="0"/>
        </a:spcAft>
        <a:defRPr sz="4600" kern="1200">
          <a:solidFill>
            <a:schemeClr val="accent1"/>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600">
          <a:solidFill>
            <a:schemeClr val="accent1"/>
          </a:solidFill>
          <a:latin typeface="News Gothic MT"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600">
          <a:solidFill>
            <a:schemeClr val="accent1"/>
          </a:solidFill>
          <a:latin typeface="News Gothic MT"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600">
          <a:solidFill>
            <a:schemeClr val="accent1"/>
          </a:solidFill>
          <a:latin typeface="News Gothic MT"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600">
          <a:solidFill>
            <a:schemeClr val="accent1"/>
          </a:solidFill>
          <a:latin typeface="News Gothic MT" pitchFamily="-112" charset="0"/>
          <a:ea typeface="ＭＳ Ｐゴシック" pitchFamily="-112" charset="-128"/>
          <a:cs typeface="ＭＳ Ｐゴシック" pitchFamily="-112" charset="-128"/>
        </a:defRPr>
      </a:lvl5pPr>
      <a:lvl6pPr marL="457200" algn="ctr" rtl="0" fontAlgn="base">
        <a:spcBef>
          <a:spcPct val="0"/>
        </a:spcBef>
        <a:spcAft>
          <a:spcPct val="0"/>
        </a:spcAft>
        <a:defRPr sz="4600">
          <a:solidFill>
            <a:schemeClr val="accent1"/>
          </a:solidFill>
          <a:latin typeface="News Gothic MT" pitchFamily="-112" charset="0"/>
          <a:ea typeface="ＭＳ Ｐゴシック" pitchFamily="-112" charset="-128"/>
          <a:cs typeface="ＭＳ Ｐゴシック" pitchFamily="-112" charset="-128"/>
        </a:defRPr>
      </a:lvl6pPr>
      <a:lvl7pPr marL="914400" algn="ctr" rtl="0" fontAlgn="base">
        <a:spcBef>
          <a:spcPct val="0"/>
        </a:spcBef>
        <a:spcAft>
          <a:spcPct val="0"/>
        </a:spcAft>
        <a:defRPr sz="4600">
          <a:solidFill>
            <a:schemeClr val="accent1"/>
          </a:solidFill>
          <a:latin typeface="News Gothic MT"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600">
          <a:solidFill>
            <a:schemeClr val="accent1"/>
          </a:solidFill>
          <a:latin typeface="News Gothic MT"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600">
          <a:solidFill>
            <a:schemeClr val="accent1"/>
          </a:solidFill>
          <a:latin typeface="News Gothic MT" pitchFamily="-112" charset="0"/>
          <a:ea typeface="ＭＳ Ｐゴシック" pitchFamily="-112" charset="-128"/>
          <a:cs typeface="ＭＳ Ｐゴシック" pitchFamily="-112" charset="-128"/>
        </a:defRPr>
      </a:lvl9pPr>
    </p:titleStyle>
    <p:bodyStyle>
      <a:lvl1pPr marL="349250" indent="-349250" algn="l" rtl="0" eaLnBrk="0" fontAlgn="base" hangingPunct="0">
        <a:spcBef>
          <a:spcPts val="2000"/>
        </a:spcBef>
        <a:spcAft>
          <a:spcPct val="0"/>
        </a:spcAft>
        <a:buClr>
          <a:srgbClr val="6FB7D7"/>
        </a:buClr>
        <a:buSzPct val="110000"/>
        <a:buFont typeface="Wingdings 2" pitchFamily="3" charset="2"/>
        <a:buChar char=""/>
        <a:defRPr sz="2400" kern="1200">
          <a:solidFill>
            <a:srgbClr val="595959"/>
          </a:solidFill>
          <a:latin typeface="+mn-lt"/>
          <a:ea typeface="ＭＳ Ｐゴシック" pitchFamily="-112" charset="-128"/>
          <a:cs typeface="ＭＳ Ｐゴシック" pitchFamily="-112" charset="-128"/>
        </a:defRPr>
      </a:lvl1pPr>
      <a:lvl2pPr marL="685800" indent="-336550" algn="l" rtl="0" eaLnBrk="0" fontAlgn="base" hangingPunct="0">
        <a:spcBef>
          <a:spcPts val="600"/>
        </a:spcBef>
        <a:spcAft>
          <a:spcPct val="0"/>
        </a:spcAft>
        <a:buClr>
          <a:srgbClr val="215D77"/>
        </a:buClr>
        <a:buSzPct val="110000"/>
        <a:buFont typeface="Wingdings 2" pitchFamily="3" charset="2"/>
        <a:buChar char=""/>
        <a:defRPr sz="2200" kern="1200">
          <a:solidFill>
            <a:srgbClr val="595959"/>
          </a:solidFill>
          <a:latin typeface="+mn-lt"/>
          <a:ea typeface="ＭＳ Ｐゴシック" pitchFamily="-112" charset="-128"/>
          <a:cs typeface="+mn-cs"/>
        </a:defRPr>
      </a:lvl2pPr>
      <a:lvl3pPr marL="968375" indent="-282575" algn="l" rtl="0" eaLnBrk="0" fontAlgn="base" hangingPunct="0">
        <a:spcBef>
          <a:spcPts val="600"/>
        </a:spcBef>
        <a:spcAft>
          <a:spcPct val="0"/>
        </a:spcAft>
        <a:buClr>
          <a:srgbClr val="6FB7D7"/>
        </a:buClr>
        <a:buSzPct val="110000"/>
        <a:buFont typeface="Wingdings 2" pitchFamily="3" charset="2"/>
        <a:buChar char=""/>
        <a:defRPr sz="2000" kern="1200">
          <a:solidFill>
            <a:srgbClr val="595959"/>
          </a:solidFill>
          <a:latin typeface="+mn-lt"/>
          <a:ea typeface="ＭＳ Ｐゴシック" pitchFamily="-112" charset="-128"/>
          <a:cs typeface="+mn-cs"/>
        </a:defRPr>
      </a:lvl3pPr>
      <a:lvl4pPr marL="1263650" indent="-295275" algn="l" rtl="0" eaLnBrk="0" fontAlgn="base" hangingPunct="0">
        <a:spcBef>
          <a:spcPts val="600"/>
        </a:spcBef>
        <a:spcAft>
          <a:spcPct val="0"/>
        </a:spcAft>
        <a:buClr>
          <a:srgbClr val="215D77"/>
        </a:buClr>
        <a:buSzPct val="110000"/>
        <a:buFont typeface="Wingdings 2" pitchFamily="3" charset="2"/>
        <a:buChar char=""/>
        <a:defRPr kern="1200">
          <a:solidFill>
            <a:srgbClr val="595959"/>
          </a:solidFill>
          <a:latin typeface="+mn-lt"/>
          <a:ea typeface="ＭＳ Ｐゴシック" pitchFamily="-112" charset="-128"/>
          <a:cs typeface="+mn-cs"/>
        </a:defRPr>
      </a:lvl4pPr>
      <a:lvl5pPr marL="1546225" indent="-282575" algn="l" rtl="0" eaLnBrk="0" fontAlgn="base" hangingPunct="0">
        <a:spcBef>
          <a:spcPts val="600"/>
        </a:spcBef>
        <a:spcAft>
          <a:spcPct val="0"/>
        </a:spcAft>
        <a:buClr>
          <a:srgbClr val="6FB7D7"/>
        </a:buClr>
        <a:buSzPct val="110000"/>
        <a:buFont typeface="Wingdings 2" pitchFamily="3" charset="2"/>
        <a:buChar char=""/>
        <a:defRPr kern="1200">
          <a:solidFill>
            <a:srgbClr val="595959"/>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2"/>
          <p:cNvSpPr>
            <a:spLocks noGrp="1"/>
          </p:cNvSpPr>
          <p:nvPr>
            <p:ph type="ctrTitle"/>
          </p:nvPr>
        </p:nvSpPr>
        <p:spPr>
          <a:xfrm>
            <a:off x="645604" y="2211692"/>
            <a:ext cx="7924800" cy="1344612"/>
          </a:xfrm>
        </p:spPr>
        <p:txBody>
          <a:bodyPr/>
          <a:lstStyle/>
          <a:p>
            <a:pPr>
              <a:buClr>
                <a:srgbClr val="6FB7D7"/>
              </a:buClr>
            </a:pPr>
            <a:r>
              <a:rPr lang="en-GB" sz="3200" b="1" dirty="0"/>
              <a:t>Improving SAR Altimeter processing over inland waters - the ESA HYDROCOASTAL project</a:t>
            </a:r>
            <a:r>
              <a:rPr lang="en-GB" sz="1600" dirty="0"/>
              <a:t> </a:t>
            </a:r>
            <a:r>
              <a:rPr lang="en-US" sz="1600" dirty="0">
                <a:ea typeface="ＭＳ Ｐゴシック" pitchFamily="3" charset="-128"/>
                <a:cs typeface="ＭＳ Ｐゴシック" pitchFamily="3" charset="-128"/>
              </a:rPr>
              <a:t>.</a:t>
            </a:r>
          </a:p>
        </p:txBody>
      </p:sp>
      <p:sp>
        <p:nvSpPr>
          <p:cNvPr id="13317" name="Subtitle 7"/>
          <p:cNvSpPr txBox="1">
            <a:spLocks/>
          </p:cNvSpPr>
          <p:nvPr/>
        </p:nvSpPr>
        <p:spPr bwMode="auto">
          <a:xfrm>
            <a:off x="107504" y="3691321"/>
            <a:ext cx="8769796" cy="1600200"/>
          </a:xfrm>
          <a:prstGeom prst="rect">
            <a:avLst/>
          </a:prstGeom>
          <a:noFill/>
          <a:ln w="9525">
            <a:noFill/>
            <a:miter lim="800000"/>
            <a:headEnd/>
            <a:tailEnd/>
          </a:ln>
        </p:spPr>
        <p:txBody>
          <a:bodyPr>
            <a:prstTxWarp prst="textNoShape">
              <a:avLst/>
            </a:prstTxWarp>
          </a:bodyPr>
          <a:lstStyle/>
          <a:p>
            <a:pPr algn="ctr">
              <a:spcAft>
                <a:spcPts val="600"/>
              </a:spcAft>
            </a:pPr>
            <a:r>
              <a:rPr lang="en-US" sz="1400" u="sng" dirty="0">
                <a:solidFill>
                  <a:schemeClr val="accent1"/>
                </a:solidFill>
                <a:latin typeface="News Gothic MT" pitchFamily="3" charset="0"/>
              </a:rPr>
              <a:t>D. Cotton, Albert Garcia-</a:t>
            </a:r>
            <a:r>
              <a:rPr lang="en-US" sz="1400" u="sng" dirty="0" err="1">
                <a:solidFill>
                  <a:schemeClr val="accent1"/>
                </a:solidFill>
                <a:latin typeface="News Gothic MT" pitchFamily="3" charset="0"/>
              </a:rPr>
              <a:t>Mondejar</a:t>
            </a:r>
            <a:r>
              <a:rPr lang="en-US" sz="1400" u="sng" dirty="0">
                <a:solidFill>
                  <a:schemeClr val="accent1"/>
                </a:solidFill>
                <a:latin typeface="News Gothic MT" pitchFamily="3" charset="0"/>
              </a:rPr>
              <a:t>, Stephanie </a:t>
            </a:r>
            <a:r>
              <a:rPr lang="en-US" sz="1400" u="sng" dirty="0" err="1">
                <a:solidFill>
                  <a:schemeClr val="accent1"/>
                </a:solidFill>
                <a:latin typeface="News Gothic MT" pitchFamily="3" charset="0"/>
              </a:rPr>
              <a:t>Urien</a:t>
            </a:r>
            <a:r>
              <a:rPr lang="en-US" sz="1400" u="sng" dirty="0">
                <a:solidFill>
                  <a:schemeClr val="accent1"/>
                </a:solidFill>
                <a:latin typeface="News Gothic MT" pitchFamily="3" charset="0"/>
              </a:rPr>
              <a:t>, Ester </a:t>
            </a:r>
            <a:r>
              <a:rPr lang="en-US" sz="1400" u="sng" dirty="0" err="1">
                <a:solidFill>
                  <a:schemeClr val="accent1"/>
                </a:solidFill>
                <a:latin typeface="News Gothic MT" pitchFamily="3" charset="0"/>
              </a:rPr>
              <a:t>Vendrell</a:t>
            </a:r>
            <a:r>
              <a:rPr lang="en-US" sz="1400" u="sng" dirty="0">
                <a:solidFill>
                  <a:schemeClr val="accent1"/>
                </a:solidFill>
                <a:latin typeface="News Gothic MT" pitchFamily="3" charset="0"/>
              </a:rPr>
              <a:t>, Christine </a:t>
            </a:r>
            <a:r>
              <a:rPr lang="en-US" sz="1400" u="sng" dirty="0" err="1">
                <a:solidFill>
                  <a:schemeClr val="accent1"/>
                </a:solidFill>
                <a:latin typeface="News Gothic MT" pitchFamily="3" charset="0"/>
              </a:rPr>
              <a:t>Gommenginger</a:t>
            </a:r>
            <a:r>
              <a:rPr lang="en-US" sz="1400" u="sng" dirty="0">
                <a:solidFill>
                  <a:schemeClr val="accent1"/>
                </a:solidFill>
                <a:latin typeface="News Gothic MT" pitchFamily="3" charset="0"/>
              </a:rPr>
              <a:t>, Ole Andersen, Karina Nielsen, Heidi </a:t>
            </a:r>
            <a:r>
              <a:rPr lang="en-US" sz="1400" u="sng" dirty="0" err="1">
                <a:solidFill>
                  <a:schemeClr val="accent1"/>
                </a:solidFill>
                <a:latin typeface="News Gothic MT" pitchFamily="3" charset="0"/>
              </a:rPr>
              <a:t>Ranndal</a:t>
            </a:r>
            <a:r>
              <a:rPr lang="en-US" sz="1400" u="sng" dirty="0">
                <a:solidFill>
                  <a:schemeClr val="accent1"/>
                </a:solidFill>
                <a:latin typeface="News Gothic MT" pitchFamily="3" charset="0"/>
              </a:rPr>
              <a:t>, Luciana </a:t>
            </a:r>
            <a:r>
              <a:rPr lang="en-US" sz="1400" u="sng" dirty="0" err="1">
                <a:solidFill>
                  <a:schemeClr val="accent1"/>
                </a:solidFill>
                <a:latin typeface="News Gothic MT" pitchFamily="3" charset="0"/>
              </a:rPr>
              <a:t>Fenoglio</a:t>
            </a:r>
            <a:r>
              <a:rPr lang="en-US" sz="1400" u="sng" dirty="0">
                <a:solidFill>
                  <a:schemeClr val="accent1"/>
                </a:solidFill>
                <a:latin typeface="News Gothic MT" pitchFamily="3" charset="0"/>
              </a:rPr>
              <a:t>-Marc, Michele Scagliola, Mathilde </a:t>
            </a:r>
            <a:r>
              <a:rPr lang="en-US" sz="1400" u="sng" dirty="0" err="1">
                <a:solidFill>
                  <a:schemeClr val="accent1"/>
                </a:solidFill>
                <a:latin typeface="News Gothic MT" pitchFamily="3" charset="0"/>
              </a:rPr>
              <a:t>Cancet</a:t>
            </a:r>
            <a:r>
              <a:rPr lang="en-US" sz="1400" u="sng" dirty="0">
                <a:solidFill>
                  <a:schemeClr val="accent1"/>
                </a:solidFill>
                <a:latin typeface="News Gothic MT" pitchFamily="3" charset="0"/>
              </a:rPr>
              <a:t>, Marcello </a:t>
            </a:r>
            <a:r>
              <a:rPr lang="en-US" sz="1400" u="sng" dirty="0" err="1">
                <a:solidFill>
                  <a:schemeClr val="accent1"/>
                </a:solidFill>
                <a:latin typeface="News Gothic MT" pitchFamily="3" charset="0"/>
              </a:rPr>
              <a:t>Passaro</a:t>
            </a:r>
            <a:r>
              <a:rPr lang="en-US" sz="1400" u="sng" dirty="0">
                <a:solidFill>
                  <a:schemeClr val="accent1"/>
                </a:solidFill>
                <a:latin typeface="News Gothic MT" pitchFamily="3" charset="0"/>
              </a:rPr>
              <a:t>, Denise </a:t>
            </a:r>
            <a:r>
              <a:rPr lang="en-US" sz="1400" u="sng" dirty="0" err="1">
                <a:solidFill>
                  <a:schemeClr val="accent1"/>
                </a:solidFill>
                <a:latin typeface="News Gothic MT" pitchFamily="3" charset="0"/>
              </a:rPr>
              <a:t>Dettmerring</a:t>
            </a:r>
            <a:r>
              <a:rPr lang="en-US" sz="1400" u="sng" dirty="0">
                <a:solidFill>
                  <a:schemeClr val="accent1"/>
                </a:solidFill>
                <a:latin typeface="News Gothic MT" pitchFamily="3" charset="0"/>
              </a:rPr>
              <a:t>, Pierre Fabry, Nicholas </a:t>
            </a:r>
            <a:r>
              <a:rPr lang="en-US" sz="1400" u="sng" dirty="0" err="1">
                <a:solidFill>
                  <a:schemeClr val="accent1"/>
                </a:solidFill>
                <a:latin typeface="News Gothic MT" pitchFamily="3" charset="0"/>
              </a:rPr>
              <a:t>Bercher</a:t>
            </a:r>
            <a:r>
              <a:rPr lang="en-US" sz="1400" u="sng" dirty="0">
                <a:solidFill>
                  <a:schemeClr val="accent1"/>
                </a:solidFill>
                <a:latin typeface="News Gothic MT" pitchFamily="3" charset="0"/>
              </a:rPr>
              <a:t>, Angelica </a:t>
            </a:r>
            <a:r>
              <a:rPr lang="en-US" sz="1400" u="sng" dirty="0" err="1">
                <a:solidFill>
                  <a:schemeClr val="accent1"/>
                </a:solidFill>
                <a:latin typeface="News Gothic MT" pitchFamily="3" charset="0"/>
              </a:rPr>
              <a:t>Tarpanelli</a:t>
            </a:r>
            <a:r>
              <a:rPr lang="en-US" sz="1400" u="sng" dirty="0">
                <a:solidFill>
                  <a:schemeClr val="accent1"/>
                </a:solidFill>
                <a:latin typeface="News Gothic MT" pitchFamily="3" charset="0"/>
              </a:rPr>
              <a:t>, Stefano </a:t>
            </a:r>
            <a:r>
              <a:rPr lang="en-US" sz="1400" u="sng" dirty="0" err="1">
                <a:solidFill>
                  <a:schemeClr val="accent1"/>
                </a:solidFill>
                <a:latin typeface="News Gothic MT" pitchFamily="3" charset="0"/>
              </a:rPr>
              <a:t>Vignudelli</a:t>
            </a:r>
            <a:r>
              <a:rPr lang="en-US" sz="1400" u="sng" dirty="0">
                <a:solidFill>
                  <a:schemeClr val="accent1"/>
                </a:solidFill>
                <a:latin typeface="News Gothic MT" pitchFamily="3" charset="0"/>
              </a:rPr>
              <a:t>, Francesco de </a:t>
            </a:r>
            <a:r>
              <a:rPr lang="en-US" sz="1400" u="sng" dirty="0" err="1">
                <a:solidFill>
                  <a:schemeClr val="accent1"/>
                </a:solidFill>
                <a:latin typeface="News Gothic MT" pitchFamily="3" charset="0"/>
              </a:rPr>
              <a:t>Biasio</a:t>
            </a:r>
            <a:r>
              <a:rPr lang="en-US" sz="1400" u="sng" dirty="0">
                <a:solidFill>
                  <a:schemeClr val="accent1"/>
                </a:solidFill>
                <a:latin typeface="News Gothic MT" pitchFamily="3" charset="0"/>
              </a:rPr>
              <a:t>, Peter Bauer-</a:t>
            </a:r>
            <a:r>
              <a:rPr lang="en-US" sz="1400" u="sng" dirty="0" err="1">
                <a:solidFill>
                  <a:schemeClr val="accent1"/>
                </a:solidFill>
                <a:latin typeface="News Gothic MT" pitchFamily="3" charset="0"/>
              </a:rPr>
              <a:t>Gottwein</a:t>
            </a:r>
            <a:r>
              <a:rPr lang="en-US" sz="1400" u="sng" dirty="0">
                <a:solidFill>
                  <a:schemeClr val="accent1"/>
                </a:solidFill>
                <a:latin typeface="News Gothic MT" pitchFamily="3" charset="0"/>
              </a:rPr>
              <a:t>, Joana Fernandes, Cornelis </a:t>
            </a:r>
            <a:r>
              <a:rPr lang="en-US" sz="1400" u="sng" dirty="0" err="1">
                <a:solidFill>
                  <a:schemeClr val="accent1"/>
                </a:solidFill>
                <a:latin typeface="News Gothic MT" pitchFamily="3" charset="0"/>
              </a:rPr>
              <a:t>Slobbe</a:t>
            </a:r>
            <a:r>
              <a:rPr lang="en-US" sz="1400" u="sng" dirty="0">
                <a:solidFill>
                  <a:schemeClr val="accent1"/>
                </a:solidFill>
                <a:latin typeface="News Gothic MT" pitchFamily="3" charset="0"/>
              </a:rPr>
              <a:t>, Marc </a:t>
            </a:r>
            <a:r>
              <a:rPr lang="en-US" sz="1400" u="sng" dirty="0" err="1">
                <a:solidFill>
                  <a:schemeClr val="accent1"/>
                </a:solidFill>
                <a:latin typeface="News Gothic MT" pitchFamily="3" charset="0"/>
              </a:rPr>
              <a:t>Naeije</a:t>
            </a:r>
            <a:r>
              <a:rPr lang="en-US" sz="1400" u="sng" dirty="0">
                <a:solidFill>
                  <a:schemeClr val="accent1"/>
                </a:solidFill>
                <a:latin typeface="News Gothic MT" pitchFamily="3" charset="0"/>
              </a:rPr>
              <a:t>, Jesus Gomez-Enri, Peter Thorne, Elena Zakharova, Andy Shaw, Marco </a:t>
            </a:r>
            <a:r>
              <a:rPr lang="en-US" sz="1400" u="sng" dirty="0" err="1">
                <a:solidFill>
                  <a:schemeClr val="accent1"/>
                </a:solidFill>
                <a:latin typeface="News Gothic MT" pitchFamily="3" charset="0"/>
              </a:rPr>
              <a:t>Restano</a:t>
            </a:r>
            <a:r>
              <a:rPr lang="en-US" sz="1400" u="sng" dirty="0">
                <a:solidFill>
                  <a:schemeClr val="accent1"/>
                </a:solidFill>
                <a:latin typeface="News Gothic MT" pitchFamily="3" charset="0"/>
              </a:rPr>
              <a:t>, Jérôme </a:t>
            </a:r>
            <a:r>
              <a:rPr lang="en-US" sz="1400" u="sng" dirty="0" err="1">
                <a:solidFill>
                  <a:schemeClr val="accent1"/>
                </a:solidFill>
                <a:latin typeface="News Gothic MT" pitchFamily="3" charset="0"/>
              </a:rPr>
              <a:t>Benveniste</a:t>
            </a:r>
            <a:r>
              <a:rPr lang="en-US" sz="1400" u="sng" dirty="0">
                <a:solidFill>
                  <a:schemeClr val="accent1"/>
                </a:solidFill>
                <a:latin typeface="News Gothic MT" pitchFamily="3" charset="0"/>
              </a:rPr>
              <a:t>, </a:t>
            </a:r>
          </a:p>
          <a:p>
            <a:pPr algn="r">
              <a:spcAft>
                <a:spcPts val="600"/>
              </a:spcAft>
            </a:pPr>
            <a:r>
              <a:rPr lang="en-US" sz="1600" u="sng" dirty="0" err="1">
                <a:solidFill>
                  <a:schemeClr val="accent1"/>
                </a:solidFill>
                <a:latin typeface="News Gothic MT" pitchFamily="3" charset="0"/>
              </a:rPr>
              <a:t>d.cotton@satoc.eu</a:t>
            </a:r>
            <a:endParaRPr lang="en-US" sz="1600" dirty="0">
              <a:solidFill>
                <a:schemeClr val="accent1"/>
              </a:solidFill>
              <a:latin typeface="News Gothic MT" pitchFamily="3" charset="0"/>
            </a:endParaRPr>
          </a:p>
        </p:txBody>
      </p:sp>
      <p:pic>
        <p:nvPicPr>
          <p:cNvPr id="13" name="image28.jpg">
            <a:extLst>
              <a:ext uri="{FF2B5EF4-FFF2-40B4-BE49-F238E27FC236}">
                <a16:creationId xmlns:a16="http://schemas.microsoft.com/office/drawing/2014/main" id="{440F22AD-07B8-A84B-88D6-F983CDB955E7}"/>
              </a:ext>
            </a:extLst>
          </p:cNvPr>
          <p:cNvPicPr/>
          <p:nvPr/>
        </p:nvPicPr>
        <p:blipFill>
          <a:blip r:embed="rId3" cstate="screen">
            <a:extLst>
              <a:ext uri="{28A0092B-C50C-407E-A947-70E740481C1C}">
                <a14:useLocalDpi xmlns:a14="http://schemas.microsoft.com/office/drawing/2010/main"/>
              </a:ext>
            </a:extLst>
          </a:blip>
          <a:srcRect/>
          <a:stretch>
            <a:fillRect/>
          </a:stretch>
        </p:blipFill>
        <p:spPr>
          <a:xfrm>
            <a:off x="266700" y="349257"/>
            <a:ext cx="2255128" cy="1331880"/>
          </a:xfrm>
          <a:prstGeom prst="rect">
            <a:avLst/>
          </a:prstGeom>
          <a:ln/>
        </p:spPr>
      </p:pic>
      <p:pic>
        <p:nvPicPr>
          <p:cNvPr id="14" name="image21.png">
            <a:extLst>
              <a:ext uri="{FF2B5EF4-FFF2-40B4-BE49-F238E27FC236}">
                <a16:creationId xmlns:a16="http://schemas.microsoft.com/office/drawing/2014/main" id="{E4CF39BF-2448-A44E-83FC-DE25F6594990}"/>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5796136" y="478389"/>
            <a:ext cx="2903200" cy="1403783"/>
          </a:xfrm>
          <a:prstGeom prst="rect">
            <a:avLst/>
          </a:prstGeom>
          <a:ln/>
        </p:spPr>
      </p:pic>
      <p:pic>
        <p:nvPicPr>
          <p:cNvPr id="15" name="Picture 14">
            <a:extLst>
              <a:ext uri="{FF2B5EF4-FFF2-40B4-BE49-F238E27FC236}">
                <a16:creationId xmlns:a16="http://schemas.microsoft.com/office/drawing/2014/main" id="{61C74949-E92C-5F44-A9FA-B39F4B4CE4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7824" y="95166"/>
            <a:ext cx="2455433" cy="1257300"/>
          </a:xfrm>
          <a:prstGeom prst="rect">
            <a:avLst/>
          </a:prstGeom>
        </p:spPr>
      </p:pic>
      <p:pic>
        <p:nvPicPr>
          <p:cNvPr id="3" name="Picture 2" descr="Logo&#10;&#10;Description automatically generated">
            <a:extLst>
              <a:ext uri="{FF2B5EF4-FFF2-40B4-BE49-F238E27FC236}">
                <a16:creationId xmlns:a16="http://schemas.microsoft.com/office/drawing/2014/main" id="{041E6F2C-21CE-E142-A000-96A53888A2C6}"/>
              </a:ext>
            </a:extLst>
          </p:cNvPr>
          <p:cNvPicPr>
            <a:picLocks noChangeAspect="1"/>
          </p:cNvPicPr>
          <p:nvPr/>
        </p:nvPicPr>
        <p:blipFill>
          <a:blip r:embed="rId6"/>
          <a:stretch>
            <a:fillRect/>
          </a:stretch>
        </p:blipFill>
        <p:spPr>
          <a:xfrm>
            <a:off x="89264" y="6121962"/>
            <a:ext cx="1026352" cy="643837"/>
          </a:xfrm>
          <a:prstGeom prst="rect">
            <a:avLst/>
          </a:prstGeom>
          <a:solidFill>
            <a:schemeClr val="bg1"/>
          </a:solidFill>
        </p:spPr>
      </p:pic>
      <p:pic>
        <p:nvPicPr>
          <p:cNvPr id="4" name="Picture 3" descr="Logo, company name&#10;&#10;Description automatically generated">
            <a:extLst>
              <a:ext uri="{FF2B5EF4-FFF2-40B4-BE49-F238E27FC236}">
                <a16:creationId xmlns:a16="http://schemas.microsoft.com/office/drawing/2014/main" id="{E4D8A37A-B56A-2043-B667-0383E8B18216}"/>
              </a:ext>
            </a:extLst>
          </p:cNvPr>
          <p:cNvPicPr>
            <a:picLocks noChangeAspect="1"/>
          </p:cNvPicPr>
          <p:nvPr/>
        </p:nvPicPr>
        <p:blipFill>
          <a:blip r:embed="rId7"/>
          <a:stretch>
            <a:fillRect/>
          </a:stretch>
        </p:blipFill>
        <p:spPr>
          <a:xfrm>
            <a:off x="2987824" y="4849050"/>
            <a:ext cx="3396681" cy="19168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0" y="806450"/>
            <a:ext cx="8972972" cy="5733256"/>
          </a:xfrm>
          <a:noFill/>
        </p:spPr>
        <p:txBody>
          <a:bodyPr/>
          <a:lstStyle/>
          <a:p>
            <a:pPr marL="806450" lvl="1" indent="-457200">
              <a:buFont typeface="+mj-lt"/>
              <a:buAutoNum type="arabicPeriod"/>
            </a:pPr>
            <a:r>
              <a:rPr lang="en-US" sz="2000" b="1" dirty="0"/>
              <a:t>Scientific Review and Requirements Consolidation </a:t>
            </a:r>
          </a:p>
          <a:p>
            <a:pPr marL="1089025" lvl="2" indent="-457200"/>
            <a:r>
              <a:rPr lang="en-US" sz="1800" dirty="0"/>
              <a:t>Review the current state of the art in SAR and </a:t>
            </a:r>
            <a:r>
              <a:rPr lang="en-US" sz="1800" dirty="0" err="1"/>
              <a:t>SARin</a:t>
            </a:r>
            <a:r>
              <a:rPr lang="en-US" sz="1800" dirty="0"/>
              <a:t> altimeter data processing as applied to the coastal zone and to inland waters.</a:t>
            </a:r>
          </a:p>
          <a:p>
            <a:pPr marL="806450" lvl="1" indent="-457200">
              <a:buFont typeface="+mj-lt"/>
              <a:buAutoNum type="arabicPeriod"/>
            </a:pPr>
            <a:r>
              <a:rPr lang="en-GB" sz="2000" b="1" dirty="0"/>
              <a:t>Implementation and Validation (July 2020 – May 2022)</a:t>
            </a:r>
          </a:p>
          <a:p>
            <a:pPr lvl="2"/>
            <a:r>
              <a:rPr lang="en-GB" sz="1800" dirty="0"/>
              <a:t>Implement new SAR, </a:t>
            </a:r>
            <a:r>
              <a:rPr lang="en-GB" sz="1800" dirty="0" err="1"/>
              <a:t>SARin</a:t>
            </a:r>
            <a:r>
              <a:rPr lang="en-GB" sz="1800" dirty="0"/>
              <a:t> altimeter processing algorithms </a:t>
            </a:r>
          </a:p>
          <a:p>
            <a:pPr lvl="2"/>
            <a:r>
              <a:rPr lang="en-GB" sz="1800" dirty="0"/>
              <a:t>Evaluate performance of the candidate algorithms </a:t>
            </a:r>
          </a:p>
          <a:p>
            <a:pPr lvl="2"/>
            <a:r>
              <a:rPr lang="en-GB" sz="1800" dirty="0"/>
              <a:t>Selected algorithms used to generate “global” data set</a:t>
            </a:r>
          </a:p>
          <a:p>
            <a:pPr lvl="3"/>
            <a:r>
              <a:rPr lang="en-GB" sz="1600" dirty="0"/>
              <a:t>Global L2 inland water and coastal zone data set</a:t>
            </a:r>
          </a:p>
          <a:p>
            <a:pPr lvl="3"/>
            <a:r>
              <a:rPr lang="en-GB" sz="1600" dirty="0"/>
              <a:t>Time Series (L3) and River Discharge (L4) for medium to large rivers</a:t>
            </a:r>
          </a:p>
          <a:p>
            <a:pPr lvl="3"/>
            <a:r>
              <a:rPr lang="en-GB" sz="1600" dirty="0"/>
              <a:t>Experimental data set for small rivers and tributaries</a:t>
            </a:r>
          </a:p>
          <a:p>
            <a:pPr marL="806450" lvl="1" indent="-457200">
              <a:buFont typeface="+mj-lt"/>
              <a:buAutoNum type="arabicPeriod"/>
            </a:pPr>
            <a:r>
              <a:rPr lang="en-GB" sz="2000" b="1" dirty="0"/>
              <a:t>Impact Assessment  (June – December 2022)</a:t>
            </a:r>
          </a:p>
          <a:p>
            <a:pPr lvl="2"/>
            <a:r>
              <a:rPr lang="en-GB" sz="1800" dirty="0"/>
              <a:t>The impact of global products assessed through a series of case studies</a:t>
            </a:r>
          </a:p>
          <a:p>
            <a:pPr marL="806450" lvl="1" indent="-457200">
              <a:buFont typeface="+mj-lt"/>
              <a:buAutoNum type="arabicPeriod"/>
            </a:pPr>
            <a:r>
              <a:rPr lang="en-GB" sz="2000" b="1" dirty="0"/>
              <a:t>Outreach and Road Map (April 2023)</a:t>
            </a:r>
          </a:p>
        </p:txBody>
      </p:sp>
      <p:sp>
        <p:nvSpPr>
          <p:cNvPr id="15363" name="Title 2"/>
          <p:cNvSpPr>
            <a:spLocks noGrp="1"/>
          </p:cNvSpPr>
          <p:nvPr>
            <p:ph type="title"/>
          </p:nvPr>
        </p:nvSpPr>
        <p:spPr>
          <a:xfrm>
            <a:off x="152400" y="-152400"/>
            <a:ext cx="8686800" cy="958850"/>
          </a:xfrm>
        </p:spPr>
        <p:txBody>
          <a:bodyPr/>
          <a:lstStyle/>
          <a:p>
            <a:r>
              <a:rPr lang="en-US" sz="4000" dirty="0">
                <a:ea typeface="ＭＳ Ｐゴシック" pitchFamily="3" charset="-128"/>
                <a:cs typeface="ＭＳ Ｐゴシック" pitchFamily="3" charset="-128"/>
              </a:rPr>
              <a:t>HYDROCOASTAL Overview</a:t>
            </a:r>
          </a:p>
        </p:txBody>
      </p:sp>
    </p:spTree>
    <p:extLst>
      <p:ext uri="{BB962C8B-B14F-4D97-AF65-F5344CB8AC3E}">
        <p14:creationId xmlns:p14="http://schemas.microsoft.com/office/powerpoint/2010/main" val="3581807632"/>
      </p:ext>
    </p:extLst>
  </p:cSld>
  <p:clrMapOvr>
    <a:masterClrMapping/>
  </p:clrMapOvr>
  <mc:AlternateContent xmlns:mc="http://schemas.openxmlformats.org/markup-compatibility/2006" xmlns:p14="http://schemas.microsoft.com/office/powerpoint/2010/main">
    <mc:Choice Requires="p14">
      <p:transition spd="slow" p14:dur="2000" advTm="73426"/>
    </mc:Choice>
    <mc:Fallback xmlns="">
      <p:transition spd="slow" advTm="7342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606489" y="910881"/>
            <a:ext cx="7931021" cy="1195215"/>
          </a:xfrm>
        </p:spPr>
        <p:txBody>
          <a:bodyPr/>
          <a:lstStyle/>
          <a:p>
            <a:pPr marL="0" indent="0">
              <a:spcBef>
                <a:spcPts val="200"/>
              </a:spcBef>
              <a:buNone/>
            </a:pPr>
            <a:r>
              <a:rPr lang="en-GB" sz="1800" dirty="0"/>
              <a:t>Six candidate L2 processing algorithms have been implemented. Their performance is being evaluated, and algorithms will be selected to generate global coastal zone and inland water products in the second year of the project.</a:t>
            </a:r>
          </a:p>
        </p:txBody>
      </p:sp>
      <p:sp>
        <p:nvSpPr>
          <p:cNvPr id="15363" name="Title 2"/>
          <p:cNvSpPr>
            <a:spLocks noGrp="1"/>
          </p:cNvSpPr>
          <p:nvPr>
            <p:ph type="title"/>
          </p:nvPr>
        </p:nvSpPr>
        <p:spPr>
          <a:xfrm>
            <a:off x="138797" y="-85619"/>
            <a:ext cx="8686800" cy="958850"/>
          </a:xfrm>
        </p:spPr>
        <p:txBody>
          <a:bodyPr/>
          <a:lstStyle/>
          <a:p>
            <a:r>
              <a:rPr lang="en-US" sz="4000" dirty="0">
                <a:ea typeface="ＭＳ Ｐゴシック" pitchFamily="3" charset="-128"/>
                <a:cs typeface="ＭＳ Ｐゴシック" pitchFamily="3" charset="-128"/>
              </a:rPr>
              <a:t>Candidate L2 algorithms</a:t>
            </a:r>
          </a:p>
        </p:txBody>
      </p:sp>
      <p:pic>
        <p:nvPicPr>
          <p:cNvPr id="2052" name="Picture 4">
            <a:extLst>
              <a:ext uri="{FF2B5EF4-FFF2-40B4-BE49-F238E27FC236}">
                <a16:creationId xmlns:a16="http://schemas.microsoft.com/office/drawing/2014/main" id="{649604DE-B755-ED4F-B9F7-6BEDB8D526D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79450" y="2071274"/>
            <a:ext cx="3449246" cy="3075578"/>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
            <a:extLst>
              <a:ext uri="{FF2B5EF4-FFF2-40B4-BE49-F238E27FC236}">
                <a16:creationId xmlns:a16="http://schemas.microsoft.com/office/drawing/2014/main" id="{33EFB61C-F41B-314D-98AD-B5A287F8B2D3}"/>
              </a:ext>
            </a:extLst>
          </p:cNvPr>
          <p:cNvSpPr txBox="1">
            <a:spLocks/>
          </p:cNvSpPr>
          <p:nvPr/>
        </p:nvSpPr>
        <p:spPr bwMode="auto">
          <a:xfrm>
            <a:off x="375168" y="2584996"/>
            <a:ext cx="5165735" cy="25618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9250" indent="-349250" algn="l" rtl="0" eaLnBrk="0" fontAlgn="base" hangingPunct="0">
              <a:spcBef>
                <a:spcPts val="2000"/>
              </a:spcBef>
              <a:spcAft>
                <a:spcPct val="0"/>
              </a:spcAft>
              <a:buClr>
                <a:srgbClr val="6FB7D7"/>
              </a:buClr>
              <a:buSzPct val="110000"/>
              <a:buFont typeface="Wingdings 2" pitchFamily="3" charset="2"/>
              <a:buChar char=""/>
              <a:defRPr sz="2400" kern="1200">
                <a:solidFill>
                  <a:srgbClr val="595959"/>
                </a:solidFill>
                <a:latin typeface="+mn-lt"/>
                <a:ea typeface="ＭＳ Ｐゴシック" pitchFamily="-112" charset="-128"/>
                <a:cs typeface="ＭＳ Ｐゴシック" pitchFamily="-112" charset="-128"/>
              </a:defRPr>
            </a:lvl1pPr>
            <a:lvl2pPr marL="685800" indent="-336550" algn="l" rtl="0" eaLnBrk="0" fontAlgn="base" hangingPunct="0">
              <a:spcBef>
                <a:spcPts val="600"/>
              </a:spcBef>
              <a:spcAft>
                <a:spcPct val="0"/>
              </a:spcAft>
              <a:buClr>
                <a:srgbClr val="215D77"/>
              </a:buClr>
              <a:buSzPct val="110000"/>
              <a:buFont typeface="Wingdings 2" pitchFamily="3" charset="2"/>
              <a:buChar char=""/>
              <a:defRPr sz="2200" kern="1200">
                <a:solidFill>
                  <a:srgbClr val="595959"/>
                </a:solidFill>
                <a:latin typeface="+mn-lt"/>
                <a:ea typeface="ＭＳ Ｐゴシック" pitchFamily="-112" charset="-128"/>
                <a:cs typeface="+mn-cs"/>
              </a:defRPr>
            </a:lvl2pPr>
            <a:lvl3pPr marL="968375" indent="-282575" algn="l" rtl="0" eaLnBrk="0" fontAlgn="base" hangingPunct="0">
              <a:spcBef>
                <a:spcPts val="600"/>
              </a:spcBef>
              <a:spcAft>
                <a:spcPct val="0"/>
              </a:spcAft>
              <a:buClr>
                <a:srgbClr val="6FB7D7"/>
              </a:buClr>
              <a:buSzPct val="110000"/>
              <a:buFont typeface="Wingdings 2" pitchFamily="3" charset="2"/>
              <a:buChar char=""/>
              <a:defRPr sz="2000" kern="1200">
                <a:solidFill>
                  <a:srgbClr val="595959"/>
                </a:solidFill>
                <a:latin typeface="+mn-lt"/>
                <a:ea typeface="ＭＳ Ｐゴシック" pitchFamily="-112" charset="-128"/>
                <a:cs typeface="+mn-cs"/>
              </a:defRPr>
            </a:lvl3pPr>
            <a:lvl4pPr marL="1263650" indent="-295275" algn="l" rtl="0" eaLnBrk="0" fontAlgn="base" hangingPunct="0">
              <a:spcBef>
                <a:spcPts val="600"/>
              </a:spcBef>
              <a:spcAft>
                <a:spcPct val="0"/>
              </a:spcAft>
              <a:buClr>
                <a:srgbClr val="215D77"/>
              </a:buClr>
              <a:buSzPct val="110000"/>
              <a:buFont typeface="Wingdings 2" pitchFamily="3" charset="2"/>
              <a:buChar char=""/>
              <a:defRPr kern="1200">
                <a:solidFill>
                  <a:srgbClr val="595959"/>
                </a:solidFill>
                <a:latin typeface="+mn-lt"/>
                <a:ea typeface="ＭＳ Ｐゴシック" pitchFamily="-112" charset="-128"/>
                <a:cs typeface="+mn-cs"/>
              </a:defRPr>
            </a:lvl4pPr>
            <a:lvl5pPr marL="1546225" indent="-282575" algn="l" rtl="0" eaLnBrk="0" fontAlgn="base" hangingPunct="0">
              <a:spcBef>
                <a:spcPts val="600"/>
              </a:spcBef>
              <a:spcAft>
                <a:spcPct val="0"/>
              </a:spcAft>
              <a:buClr>
                <a:srgbClr val="6FB7D7"/>
              </a:buClr>
              <a:buSzPct val="110000"/>
              <a:buFont typeface="Wingdings 2" pitchFamily="3" charset="2"/>
              <a:buChar char=""/>
              <a:defRPr kern="1200">
                <a:solidFill>
                  <a:srgbClr val="595959"/>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0"/>
              </a:spcBef>
              <a:buFont typeface="Wingdings 2" pitchFamily="3" charset="2"/>
              <a:buNone/>
            </a:pPr>
            <a:endParaRPr lang="en-GB" sz="1800" b="1" dirty="0"/>
          </a:p>
          <a:p>
            <a:pPr>
              <a:spcBef>
                <a:spcPts val="200"/>
              </a:spcBef>
              <a:buFont typeface="+mj-lt"/>
              <a:buAutoNum type="arabicPeriod"/>
            </a:pPr>
            <a:r>
              <a:rPr lang="en-GB" sz="1400" dirty="0">
                <a:solidFill>
                  <a:schemeClr val="tx1"/>
                </a:solidFill>
              </a:rPr>
              <a:t>Two Step Analytical Processor – coastal and inland: </a:t>
            </a:r>
            <a:r>
              <a:rPr lang="en-GB" sz="1400" dirty="0" err="1">
                <a:solidFill>
                  <a:schemeClr val="tx1"/>
                </a:solidFill>
              </a:rPr>
              <a:t>isardSAT</a:t>
            </a:r>
            <a:endParaRPr lang="en-GB" sz="1400" dirty="0">
              <a:solidFill>
                <a:schemeClr val="tx1"/>
              </a:solidFill>
            </a:endParaRPr>
          </a:p>
          <a:p>
            <a:pPr>
              <a:spcBef>
                <a:spcPts val="200"/>
              </a:spcBef>
              <a:buFont typeface="+mj-lt"/>
              <a:buAutoNum type="arabicPeriod"/>
            </a:pPr>
            <a:r>
              <a:rPr lang="en-GB" sz="1400" dirty="0">
                <a:solidFill>
                  <a:schemeClr val="tx1"/>
                </a:solidFill>
              </a:rPr>
              <a:t>Specialised </a:t>
            </a:r>
            <a:r>
              <a:rPr lang="en-GB" sz="1400" dirty="0" err="1">
                <a:solidFill>
                  <a:schemeClr val="tx1"/>
                </a:solidFill>
              </a:rPr>
              <a:t>SARin</a:t>
            </a:r>
            <a:r>
              <a:rPr lang="en-GB" sz="1400" dirty="0">
                <a:solidFill>
                  <a:schemeClr val="tx1"/>
                </a:solidFill>
              </a:rPr>
              <a:t> – coastal: </a:t>
            </a:r>
            <a:r>
              <a:rPr lang="en-GB" sz="1400" dirty="0" err="1">
                <a:solidFill>
                  <a:schemeClr val="tx1"/>
                </a:solidFill>
              </a:rPr>
              <a:t>Aresys</a:t>
            </a:r>
            <a:endParaRPr lang="en-GB" sz="1400" dirty="0">
              <a:solidFill>
                <a:schemeClr val="tx1"/>
              </a:solidFill>
            </a:endParaRPr>
          </a:p>
          <a:p>
            <a:pPr>
              <a:spcBef>
                <a:spcPts val="200"/>
              </a:spcBef>
              <a:buFont typeface="+mj-lt"/>
              <a:buAutoNum type="arabicPeriod"/>
            </a:pPr>
            <a:r>
              <a:rPr lang="en-GB" sz="1400" dirty="0" err="1">
                <a:solidFill>
                  <a:schemeClr val="tx1"/>
                </a:solidFill>
              </a:rPr>
              <a:t>MWaPP</a:t>
            </a:r>
            <a:r>
              <a:rPr lang="en-GB" sz="1400" dirty="0">
                <a:solidFill>
                  <a:schemeClr val="tx1"/>
                </a:solidFill>
              </a:rPr>
              <a:t> – Multiple Waveform Persistent Peak – inland: DTU Space</a:t>
            </a:r>
          </a:p>
          <a:p>
            <a:pPr>
              <a:spcBef>
                <a:spcPts val="200"/>
              </a:spcBef>
              <a:buFont typeface="+mj-lt"/>
              <a:buAutoNum type="arabicPeriod"/>
            </a:pPr>
            <a:r>
              <a:rPr lang="en-GB" sz="1400" dirty="0">
                <a:solidFill>
                  <a:schemeClr val="tx1"/>
                </a:solidFill>
              </a:rPr>
              <a:t>ICC-ER (Isolate, Cleanse, Classify - Empirical </a:t>
            </a:r>
            <a:r>
              <a:rPr lang="en-GB" sz="1400" dirty="0" err="1">
                <a:solidFill>
                  <a:schemeClr val="tx1"/>
                </a:solidFill>
              </a:rPr>
              <a:t>Retracker</a:t>
            </a:r>
            <a:r>
              <a:rPr lang="en-GB" sz="1400" dirty="0">
                <a:solidFill>
                  <a:schemeClr val="tx1"/>
                </a:solidFill>
              </a:rPr>
              <a:t> – inland: ATK</a:t>
            </a:r>
          </a:p>
          <a:p>
            <a:pPr>
              <a:spcBef>
                <a:spcPts val="200"/>
              </a:spcBef>
              <a:buFont typeface="+mj-lt"/>
              <a:buAutoNum type="arabicPeriod"/>
            </a:pPr>
            <a:r>
              <a:rPr lang="en-GB" sz="1400" dirty="0">
                <a:solidFill>
                  <a:schemeClr val="tx1"/>
                </a:solidFill>
              </a:rPr>
              <a:t>Statistical Re-tracker STARS type – coastal: U Bonn</a:t>
            </a:r>
          </a:p>
          <a:p>
            <a:pPr>
              <a:spcBef>
                <a:spcPts val="200"/>
              </a:spcBef>
              <a:buFont typeface="+mj-lt"/>
              <a:buAutoNum type="arabicPeriod"/>
            </a:pPr>
            <a:r>
              <a:rPr lang="en-GB" sz="1400" dirty="0">
                <a:solidFill>
                  <a:schemeClr val="tx1"/>
                </a:solidFill>
              </a:rPr>
              <a:t>ALES+ for SAR - coastal: TU Munich</a:t>
            </a:r>
          </a:p>
          <a:p>
            <a:pPr>
              <a:spcBef>
                <a:spcPts val="200"/>
              </a:spcBef>
              <a:buFont typeface="+mj-lt"/>
              <a:buAutoNum type="arabicPeriod"/>
            </a:pPr>
            <a:endParaRPr lang="en-GB" sz="1400" dirty="0">
              <a:solidFill>
                <a:schemeClr val="tx1"/>
              </a:solidFill>
            </a:endParaRPr>
          </a:p>
          <a:p>
            <a:pPr>
              <a:spcBef>
                <a:spcPts val="200"/>
              </a:spcBef>
              <a:buFont typeface="+mj-lt"/>
              <a:buAutoNum type="arabicPeriod"/>
            </a:pPr>
            <a:endParaRPr lang="en-GB" sz="1400" dirty="0">
              <a:solidFill>
                <a:schemeClr val="tx1"/>
              </a:solidFill>
            </a:endParaRPr>
          </a:p>
          <a:p>
            <a:pPr marL="0" indent="0">
              <a:spcBef>
                <a:spcPts val="200"/>
              </a:spcBef>
              <a:buNone/>
            </a:pPr>
            <a:endParaRPr lang="en-GB" sz="1400" dirty="0"/>
          </a:p>
          <a:p>
            <a:pPr>
              <a:spcBef>
                <a:spcPts val="200"/>
              </a:spcBef>
              <a:buFont typeface="+mj-lt"/>
              <a:buAutoNum type="arabicPeriod"/>
            </a:pPr>
            <a:endParaRPr lang="en-GB" sz="1400" dirty="0"/>
          </a:p>
          <a:p>
            <a:pPr>
              <a:spcBef>
                <a:spcPts val="200"/>
              </a:spcBef>
              <a:buFont typeface="+mj-lt"/>
              <a:buAutoNum type="arabicPeriod"/>
            </a:pPr>
            <a:endParaRPr lang="en-GB" sz="1400" dirty="0"/>
          </a:p>
          <a:p>
            <a:pPr marL="0" indent="0">
              <a:buNone/>
            </a:pPr>
            <a:endParaRPr lang="en-US" dirty="0">
              <a:ea typeface="ＭＳ Ｐゴシック" pitchFamily="3" charset="-128"/>
              <a:cs typeface="ＭＳ Ｐゴシック" pitchFamily="3" charset="-128"/>
            </a:endParaRPr>
          </a:p>
        </p:txBody>
      </p:sp>
      <p:sp>
        <p:nvSpPr>
          <p:cNvPr id="5" name="Rectangle 4">
            <a:extLst>
              <a:ext uri="{FF2B5EF4-FFF2-40B4-BE49-F238E27FC236}">
                <a16:creationId xmlns:a16="http://schemas.microsoft.com/office/drawing/2014/main" id="{6A2F675E-8469-EE4C-AF08-0D72A5522C73}"/>
              </a:ext>
            </a:extLst>
          </p:cNvPr>
          <p:cNvSpPr/>
          <p:nvPr/>
        </p:nvSpPr>
        <p:spPr>
          <a:xfrm>
            <a:off x="5635567" y="5363702"/>
            <a:ext cx="3346147" cy="553998"/>
          </a:xfrm>
          <a:prstGeom prst="rect">
            <a:avLst/>
          </a:prstGeom>
        </p:spPr>
        <p:txBody>
          <a:bodyPr wrap="square">
            <a:spAutoFit/>
          </a:bodyPr>
          <a:lstStyle/>
          <a:p>
            <a:r>
              <a:rPr lang="en-US" sz="1000" i="1" dirty="0"/>
              <a:t>HYDROCOASTAL L2 product merging</a:t>
            </a:r>
            <a:r>
              <a:rPr lang="en-GB" sz="1000" i="1" dirty="0"/>
              <a:t>. The L2 enhanced Master will include output from all L2 processors. </a:t>
            </a:r>
            <a:r>
              <a:rPr lang="en-US" sz="1000" i="1" dirty="0"/>
              <a:t>(credit: </a:t>
            </a:r>
            <a:r>
              <a:rPr lang="en-US" sz="1000" i="1" dirty="0" err="1"/>
              <a:t>isardSAT</a:t>
            </a:r>
            <a:r>
              <a:rPr lang="en-US" sz="1000" i="1" dirty="0"/>
              <a:t>)</a:t>
            </a:r>
            <a:endParaRPr lang="en-US" sz="1000" dirty="0"/>
          </a:p>
        </p:txBody>
      </p:sp>
    </p:spTree>
    <p:extLst>
      <p:ext uri="{BB962C8B-B14F-4D97-AF65-F5344CB8AC3E}">
        <p14:creationId xmlns:p14="http://schemas.microsoft.com/office/powerpoint/2010/main" val="1247569846"/>
      </p:ext>
    </p:extLst>
  </p:cSld>
  <p:clrMapOvr>
    <a:masterClrMapping/>
  </p:clrMapOvr>
  <mc:AlternateContent xmlns:mc="http://schemas.openxmlformats.org/markup-compatibility/2006" xmlns:p14="http://schemas.microsoft.com/office/powerpoint/2010/main">
    <mc:Choice Requires="p14">
      <p:transition spd="slow" p14:dur="2000" advTm="18516"/>
    </mc:Choice>
    <mc:Fallback xmlns="">
      <p:transition spd="slow" advTm="1851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212684" y="829278"/>
            <a:ext cx="8686800" cy="1067069"/>
          </a:xfrm>
        </p:spPr>
        <p:txBody>
          <a:bodyPr/>
          <a:lstStyle/>
          <a:p>
            <a:pPr marL="0" indent="0">
              <a:buNone/>
            </a:pPr>
            <a:r>
              <a:rPr lang="en-US" sz="1800" dirty="0"/>
              <a:t>The performance of the different processors will be evaluated through detailed studies. From this evaluation algorithms will be selected to generate a global output product.</a:t>
            </a:r>
          </a:p>
          <a:p>
            <a:pPr marL="349250" lvl="1" indent="0">
              <a:spcBef>
                <a:spcPts val="800"/>
              </a:spcBef>
              <a:buNone/>
            </a:pPr>
            <a:endParaRPr lang="en-US" sz="1600" dirty="0"/>
          </a:p>
        </p:txBody>
      </p:sp>
      <p:sp>
        <p:nvSpPr>
          <p:cNvPr id="15363" name="Title 2"/>
          <p:cNvSpPr>
            <a:spLocks noGrp="1"/>
          </p:cNvSpPr>
          <p:nvPr>
            <p:ph type="title"/>
          </p:nvPr>
        </p:nvSpPr>
        <p:spPr>
          <a:xfrm>
            <a:off x="457200" y="-129571"/>
            <a:ext cx="8686800" cy="958850"/>
          </a:xfrm>
        </p:spPr>
        <p:txBody>
          <a:bodyPr/>
          <a:lstStyle/>
          <a:p>
            <a:r>
              <a:rPr lang="en-US" sz="4000" dirty="0">
                <a:ea typeface="ＭＳ Ｐゴシック" pitchFamily="3" charset="-128"/>
                <a:cs typeface="ＭＳ Ｐゴシック" pitchFamily="3" charset="-128"/>
              </a:rPr>
              <a:t>First Test Data Set Evaluation</a:t>
            </a:r>
            <a:endParaRPr lang="en-US" sz="3200" dirty="0">
              <a:ea typeface="ＭＳ Ｐゴシック" pitchFamily="3" charset="-128"/>
              <a:cs typeface="ＭＳ Ｐゴシック" pitchFamily="3" charset="-128"/>
            </a:endParaRPr>
          </a:p>
        </p:txBody>
      </p:sp>
      <p:sp>
        <p:nvSpPr>
          <p:cNvPr id="13" name="Content Placeholder 1">
            <a:extLst>
              <a:ext uri="{FF2B5EF4-FFF2-40B4-BE49-F238E27FC236}">
                <a16:creationId xmlns:a16="http://schemas.microsoft.com/office/drawing/2014/main" id="{285FAA8B-4AA2-A944-BFBC-EFB621E44D4D}"/>
              </a:ext>
            </a:extLst>
          </p:cNvPr>
          <p:cNvSpPr txBox="1">
            <a:spLocks/>
          </p:cNvSpPr>
          <p:nvPr/>
        </p:nvSpPr>
        <p:spPr bwMode="auto">
          <a:xfrm>
            <a:off x="212684" y="1985841"/>
            <a:ext cx="6364972" cy="23042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9250" indent="-349250" algn="l" rtl="0" eaLnBrk="0" fontAlgn="base" hangingPunct="0">
              <a:spcBef>
                <a:spcPts val="2000"/>
              </a:spcBef>
              <a:spcAft>
                <a:spcPct val="0"/>
              </a:spcAft>
              <a:buClr>
                <a:srgbClr val="6FB7D7"/>
              </a:buClr>
              <a:buSzPct val="110000"/>
              <a:buFont typeface="Wingdings 2" pitchFamily="3" charset="2"/>
              <a:buChar char=""/>
              <a:defRPr sz="2400" kern="1200">
                <a:solidFill>
                  <a:srgbClr val="595959"/>
                </a:solidFill>
                <a:latin typeface="+mn-lt"/>
                <a:ea typeface="ＭＳ Ｐゴシック" pitchFamily="-112" charset="-128"/>
                <a:cs typeface="ＭＳ Ｐゴシック" pitchFamily="-112" charset="-128"/>
              </a:defRPr>
            </a:lvl1pPr>
            <a:lvl2pPr marL="685800" indent="-336550" algn="l" rtl="0" eaLnBrk="0" fontAlgn="base" hangingPunct="0">
              <a:spcBef>
                <a:spcPts val="600"/>
              </a:spcBef>
              <a:spcAft>
                <a:spcPct val="0"/>
              </a:spcAft>
              <a:buClr>
                <a:srgbClr val="215D77"/>
              </a:buClr>
              <a:buSzPct val="110000"/>
              <a:buFont typeface="Wingdings 2" pitchFamily="3" charset="2"/>
              <a:buChar char=""/>
              <a:defRPr sz="2200" kern="1200">
                <a:solidFill>
                  <a:srgbClr val="595959"/>
                </a:solidFill>
                <a:latin typeface="+mn-lt"/>
                <a:ea typeface="ＭＳ Ｐゴシック" pitchFamily="-112" charset="-128"/>
                <a:cs typeface="+mn-cs"/>
              </a:defRPr>
            </a:lvl2pPr>
            <a:lvl3pPr marL="968375" indent="-282575" algn="l" rtl="0" eaLnBrk="0" fontAlgn="base" hangingPunct="0">
              <a:spcBef>
                <a:spcPts val="600"/>
              </a:spcBef>
              <a:spcAft>
                <a:spcPct val="0"/>
              </a:spcAft>
              <a:buClr>
                <a:srgbClr val="6FB7D7"/>
              </a:buClr>
              <a:buSzPct val="110000"/>
              <a:buFont typeface="Wingdings 2" pitchFamily="3" charset="2"/>
              <a:buChar char=""/>
              <a:defRPr sz="2000" kern="1200">
                <a:solidFill>
                  <a:srgbClr val="595959"/>
                </a:solidFill>
                <a:latin typeface="+mn-lt"/>
                <a:ea typeface="ＭＳ Ｐゴシック" pitchFamily="-112" charset="-128"/>
                <a:cs typeface="+mn-cs"/>
              </a:defRPr>
            </a:lvl3pPr>
            <a:lvl4pPr marL="1263650" indent="-295275" algn="l" rtl="0" eaLnBrk="0" fontAlgn="base" hangingPunct="0">
              <a:spcBef>
                <a:spcPts val="600"/>
              </a:spcBef>
              <a:spcAft>
                <a:spcPct val="0"/>
              </a:spcAft>
              <a:buClr>
                <a:srgbClr val="215D77"/>
              </a:buClr>
              <a:buSzPct val="110000"/>
              <a:buFont typeface="Wingdings 2" pitchFamily="3" charset="2"/>
              <a:buChar char=""/>
              <a:defRPr kern="1200">
                <a:solidFill>
                  <a:srgbClr val="595959"/>
                </a:solidFill>
                <a:latin typeface="+mn-lt"/>
                <a:ea typeface="ＭＳ Ｐゴシック" pitchFamily="-112" charset="-128"/>
                <a:cs typeface="+mn-cs"/>
              </a:defRPr>
            </a:lvl4pPr>
            <a:lvl5pPr marL="1546225" indent="-282575" algn="l" rtl="0" eaLnBrk="0" fontAlgn="base" hangingPunct="0">
              <a:spcBef>
                <a:spcPts val="600"/>
              </a:spcBef>
              <a:spcAft>
                <a:spcPct val="0"/>
              </a:spcAft>
              <a:buClr>
                <a:srgbClr val="6FB7D7"/>
              </a:buClr>
              <a:buSzPct val="110000"/>
              <a:buFont typeface="Wingdings 2" pitchFamily="3" charset="2"/>
              <a:buChar char=""/>
              <a:defRPr kern="1200">
                <a:solidFill>
                  <a:srgbClr val="595959"/>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800"/>
              </a:spcBef>
              <a:buFont typeface="Wingdings 2" pitchFamily="3" charset="2"/>
              <a:buNone/>
            </a:pPr>
            <a:endParaRPr lang="en-US" sz="1800" b="1" dirty="0"/>
          </a:p>
          <a:p>
            <a:pPr>
              <a:spcBef>
                <a:spcPts val="0"/>
              </a:spcBef>
            </a:pPr>
            <a:r>
              <a:rPr lang="en-US" sz="1800" b="1" dirty="0"/>
              <a:t>Inland Waters</a:t>
            </a:r>
          </a:p>
          <a:p>
            <a:pPr lvl="1">
              <a:spcBef>
                <a:spcPts val="0"/>
              </a:spcBef>
            </a:pPr>
            <a:r>
              <a:rPr lang="en-US" sz="1600" dirty="0">
                <a:solidFill>
                  <a:schemeClr val="tx1">
                    <a:lumMod val="75000"/>
                    <a:lumOff val="25000"/>
                  </a:schemeClr>
                </a:solidFill>
              </a:rPr>
              <a:t>Rhine and Elbe (U Bonn)</a:t>
            </a:r>
          </a:p>
          <a:p>
            <a:pPr lvl="1">
              <a:spcBef>
                <a:spcPts val="0"/>
              </a:spcBef>
            </a:pPr>
            <a:r>
              <a:rPr lang="en-US" sz="1600" dirty="0"/>
              <a:t>Water Level Time Series (DGFI/TUM)</a:t>
            </a:r>
          </a:p>
          <a:p>
            <a:pPr lvl="1">
              <a:spcBef>
                <a:spcPts val="0"/>
              </a:spcBef>
            </a:pPr>
            <a:r>
              <a:rPr lang="en-US" sz="1600" dirty="0"/>
              <a:t>Amur, </a:t>
            </a:r>
            <a:r>
              <a:rPr lang="en-US" sz="1600" dirty="0" err="1"/>
              <a:t>Yangste</a:t>
            </a:r>
            <a:r>
              <a:rPr lang="en-US" sz="1600" dirty="0"/>
              <a:t> and Zambezi (DTU)</a:t>
            </a:r>
          </a:p>
          <a:p>
            <a:pPr lvl="1">
              <a:spcBef>
                <a:spcPts val="0"/>
              </a:spcBef>
            </a:pPr>
            <a:r>
              <a:rPr lang="en-US" sz="1600" dirty="0" err="1"/>
              <a:t>Nonacho</a:t>
            </a:r>
            <a:r>
              <a:rPr lang="en-US" sz="1600" dirty="0"/>
              <a:t> and Reindeer Lakes (DTU)</a:t>
            </a:r>
          </a:p>
          <a:p>
            <a:pPr lvl="1">
              <a:spcBef>
                <a:spcPts val="0"/>
              </a:spcBef>
            </a:pPr>
            <a:r>
              <a:rPr lang="en-US" sz="1600" dirty="0"/>
              <a:t>Amazon Basin (AHL)</a:t>
            </a:r>
          </a:p>
          <a:p>
            <a:pPr lvl="1">
              <a:spcBef>
                <a:spcPts val="0"/>
              </a:spcBef>
            </a:pPr>
            <a:r>
              <a:rPr lang="en-US" sz="1600" dirty="0"/>
              <a:t>Ob River (NUIM)</a:t>
            </a:r>
          </a:p>
          <a:p>
            <a:pPr lvl="1">
              <a:spcBef>
                <a:spcPts val="0"/>
              </a:spcBef>
            </a:pPr>
            <a:r>
              <a:rPr lang="en-US" sz="1600" dirty="0"/>
              <a:t>Po and Mississippi (CNR-IRPI)</a:t>
            </a:r>
          </a:p>
          <a:p>
            <a:pPr lvl="1">
              <a:spcBef>
                <a:spcPts val="0"/>
              </a:spcBef>
            </a:pPr>
            <a:endParaRPr lang="en-US" sz="1600" dirty="0"/>
          </a:p>
          <a:p>
            <a:pPr lvl="1">
              <a:spcBef>
                <a:spcPts val="0"/>
              </a:spcBef>
            </a:pPr>
            <a:endParaRPr lang="en-US" sz="1600" dirty="0"/>
          </a:p>
          <a:p>
            <a:pPr lvl="1">
              <a:spcBef>
                <a:spcPts val="800"/>
              </a:spcBef>
            </a:pPr>
            <a:endParaRPr lang="en-US" sz="1600" dirty="0"/>
          </a:p>
        </p:txBody>
      </p:sp>
      <p:pic>
        <p:nvPicPr>
          <p:cNvPr id="9" name="Picture 8" descr="Application&#10;&#10;Description automatically generated with medium confidence">
            <a:extLst>
              <a:ext uri="{FF2B5EF4-FFF2-40B4-BE49-F238E27FC236}">
                <a16:creationId xmlns:a16="http://schemas.microsoft.com/office/drawing/2014/main" id="{7F6332F8-C8E4-39AF-1171-C263290CD90B}"/>
              </a:ext>
            </a:extLst>
          </p:cNvPr>
          <p:cNvPicPr>
            <a:picLocks noChangeAspect="1"/>
          </p:cNvPicPr>
          <p:nvPr/>
        </p:nvPicPr>
        <p:blipFill>
          <a:blip r:embed="rId3"/>
          <a:stretch>
            <a:fillRect/>
          </a:stretch>
        </p:blipFill>
        <p:spPr>
          <a:xfrm>
            <a:off x="6406915" y="3824617"/>
            <a:ext cx="2492569" cy="1803135"/>
          </a:xfrm>
          <a:prstGeom prst="rect">
            <a:avLst/>
          </a:prstGeom>
        </p:spPr>
      </p:pic>
      <p:pic>
        <p:nvPicPr>
          <p:cNvPr id="15" name="image4.png">
            <a:extLst>
              <a:ext uri="{FF2B5EF4-FFF2-40B4-BE49-F238E27FC236}">
                <a16:creationId xmlns:a16="http://schemas.microsoft.com/office/drawing/2014/main" id="{251134F7-E2D1-AA3F-6A7A-D016B0585BB2}"/>
              </a:ext>
            </a:extLst>
          </p:cNvPr>
          <p:cNvPicPr/>
          <p:nvPr/>
        </p:nvPicPr>
        <p:blipFill>
          <a:blip r:embed="rId4" cstate="screen">
            <a:extLst>
              <a:ext uri="{28A0092B-C50C-407E-A947-70E740481C1C}">
                <a14:useLocalDpi xmlns:a14="http://schemas.microsoft.com/office/drawing/2010/main"/>
              </a:ext>
            </a:extLst>
          </a:blip>
          <a:srcRect/>
          <a:stretch>
            <a:fillRect/>
          </a:stretch>
        </p:blipFill>
        <p:spPr>
          <a:xfrm>
            <a:off x="3735618" y="4859631"/>
            <a:ext cx="2492569" cy="1549994"/>
          </a:xfrm>
          <a:prstGeom prst="rect">
            <a:avLst/>
          </a:prstGeom>
          <a:ln/>
        </p:spPr>
      </p:pic>
      <p:pic>
        <p:nvPicPr>
          <p:cNvPr id="16" name="image15.png">
            <a:extLst>
              <a:ext uri="{FF2B5EF4-FFF2-40B4-BE49-F238E27FC236}">
                <a16:creationId xmlns:a16="http://schemas.microsoft.com/office/drawing/2014/main" id="{2B196EDD-D350-E65E-786E-69023748F896}"/>
              </a:ext>
            </a:extLst>
          </p:cNvPr>
          <p:cNvPicPr/>
          <p:nvPr/>
        </p:nvPicPr>
        <p:blipFill>
          <a:blip r:embed="rId5" cstate="screen">
            <a:extLst>
              <a:ext uri="{28A0092B-C50C-407E-A947-70E740481C1C}">
                <a14:useLocalDpi xmlns:a14="http://schemas.microsoft.com/office/drawing/2010/main"/>
              </a:ext>
            </a:extLst>
          </a:blip>
          <a:srcRect/>
          <a:stretch>
            <a:fillRect/>
          </a:stretch>
        </p:blipFill>
        <p:spPr>
          <a:xfrm>
            <a:off x="342550" y="4497664"/>
            <a:ext cx="3214340" cy="1307599"/>
          </a:xfrm>
          <a:prstGeom prst="rect">
            <a:avLst/>
          </a:prstGeom>
          <a:ln/>
        </p:spPr>
      </p:pic>
      <p:pic>
        <p:nvPicPr>
          <p:cNvPr id="17" name="Picture 16" descr="A picture containing text, tree&#10;&#10;Description automatically generated">
            <a:extLst>
              <a:ext uri="{FF2B5EF4-FFF2-40B4-BE49-F238E27FC236}">
                <a16:creationId xmlns:a16="http://schemas.microsoft.com/office/drawing/2014/main" id="{C139170B-D716-20B1-98C5-FAC4987A2D76}"/>
              </a:ext>
            </a:extLst>
          </p:cNvPr>
          <p:cNvPicPr>
            <a:picLocks noChangeAspect="1"/>
          </p:cNvPicPr>
          <p:nvPr/>
        </p:nvPicPr>
        <p:blipFill>
          <a:blip r:embed="rId6"/>
          <a:stretch>
            <a:fillRect/>
          </a:stretch>
        </p:blipFill>
        <p:spPr>
          <a:xfrm>
            <a:off x="5050438" y="1628800"/>
            <a:ext cx="2594920" cy="1800199"/>
          </a:xfrm>
          <a:prstGeom prst="rect">
            <a:avLst/>
          </a:prstGeom>
        </p:spPr>
      </p:pic>
    </p:spTree>
    <p:extLst>
      <p:ext uri="{BB962C8B-B14F-4D97-AF65-F5344CB8AC3E}">
        <p14:creationId xmlns:p14="http://schemas.microsoft.com/office/powerpoint/2010/main" val="1754102198"/>
      </p:ext>
    </p:extLst>
  </p:cSld>
  <p:clrMapOvr>
    <a:masterClrMapping/>
  </p:clrMapOvr>
  <mc:AlternateContent xmlns:mc="http://schemas.openxmlformats.org/markup-compatibility/2006" xmlns:p14="http://schemas.microsoft.com/office/powerpoint/2010/main">
    <mc:Choice Requires="p14">
      <p:transition spd="slow" p14:dur="2000" advTm="28823"/>
    </mc:Choice>
    <mc:Fallback xmlns="">
      <p:transition spd="slow" advTm="2882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323528" y="940098"/>
            <a:ext cx="8686800" cy="958850"/>
          </a:xfrm>
        </p:spPr>
        <p:txBody>
          <a:bodyPr/>
          <a:lstStyle/>
          <a:p>
            <a:pPr marL="0" indent="0">
              <a:buNone/>
            </a:pPr>
            <a:r>
              <a:rPr lang="en-US" sz="1800" dirty="0"/>
              <a:t>In the final year of the project a series of impact assessment studies will be carried out, to test and demonstrate the potential impact and benefits of the global dataset.</a:t>
            </a:r>
            <a:endParaRPr lang="en-US" sz="1600" i="1" dirty="0"/>
          </a:p>
        </p:txBody>
      </p:sp>
      <p:sp>
        <p:nvSpPr>
          <p:cNvPr id="15363" name="Title 2"/>
          <p:cNvSpPr>
            <a:spLocks noGrp="1"/>
          </p:cNvSpPr>
          <p:nvPr>
            <p:ph type="title"/>
          </p:nvPr>
        </p:nvSpPr>
        <p:spPr>
          <a:xfrm>
            <a:off x="228600" y="-22324"/>
            <a:ext cx="8686800" cy="958850"/>
          </a:xfrm>
        </p:spPr>
        <p:txBody>
          <a:bodyPr/>
          <a:lstStyle/>
          <a:p>
            <a:r>
              <a:rPr lang="en-US" sz="4000" dirty="0">
                <a:ea typeface="ＭＳ Ｐゴシック" pitchFamily="3" charset="-128"/>
                <a:cs typeface="ＭＳ Ｐゴシック" pitchFamily="3" charset="-128"/>
              </a:rPr>
              <a:t>Impact Assessment</a:t>
            </a:r>
            <a:endParaRPr lang="en-US" sz="3200" dirty="0">
              <a:ea typeface="ＭＳ Ｐゴシック" pitchFamily="3" charset="-128"/>
              <a:cs typeface="ＭＳ Ｐゴシック" pitchFamily="3" charset="-128"/>
            </a:endParaRPr>
          </a:p>
        </p:txBody>
      </p:sp>
      <p:sp>
        <p:nvSpPr>
          <p:cNvPr id="2" name="Rectangle 1">
            <a:extLst>
              <a:ext uri="{FF2B5EF4-FFF2-40B4-BE49-F238E27FC236}">
                <a16:creationId xmlns:a16="http://schemas.microsoft.com/office/drawing/2014/main" id="{760F8921-4DC3-AA4F-A0A1-9646B1CD5C60}"/>
              </a:ext>
            </a:extLst>
          </p:cNvPr>
          <p:cNvSpPr/>
          <p:nvPr/>
        </p:nvSpPr>
        <p:spPr>
          <a:xfrm>
            <a:off x="502299" y="5849338"/>
            <a:ext cx="8064896" cy="954107"/>
          </a:xfrm>
          <a:prstGeom prst="rect">
            <a:avLst/>
          </a:prstGeom>
        </p:spPr>
        <p:txBody>
          <a:bodyPr wrap="square">
            <a:spAutoFit/>
          </a:bodyPr>
          <a:lstStyle/>
          <a:p>
            <a:pPr marL="0" indent="0" algn="ctr">
              <a:buNone/>
            </a:pPr>
            <a:r>
              <a:rPr lang="en-US" sz="2000" i="1" dirty="0">
                <a:solidFill>
                  <a:srgbClr val="FF0000"/>
                </a:solidFill>
              </a:rPr>
              <a:t>G</a:t>
            </a:r>
            <a:r>
              <a:rPr lang="en-US" sz="1800" i="1" dirty="0">
                <a:solidFill>
                  <a:srgbClr val="FF0000"/>
                </a:solidFill>
              </a:rPr>
              <a:t>roups from outside the project team are welcome to engage with the project and carry out their own case studies. Please contact us with your suggestions!</a:t>
            </a:r>
          </a:p>
        </p:txBody>
      </p:sp>
      <p:sp>
        <p:nvSpPr>
          <p:cNvPr id="3" name="Rectangle 2">
            <a:extLst>
              <a:ext uri="{FF2B5EF4-FFF2-40B4-BE49-F238E27FC236}">
                <a16:creationId xmlns:a16="http://schemas.microsoft.com/office/drawing/2014/main" id="{D3A5DEC1-0D24-824A-8E7A-36C38F91DD88}"/>
              </a:ext>
            </a:extLst>
          </p:cNvPr>
          <p:cNvSpPr/>
          <p:nvPr/>
        </p:nvSpPr>
        <p:spPr>
          <a:xfrm>
            <a:off x="576805" y="1934254"/>
            <a:ext cx="2155246" cy="2123658"/>
          </a:xfrm>
          <a:prstGeom prst="rect">
            <a:avLst/>
          </a:prstGeom>
          <a:ln>
            <a:solidFill>
              <a:schemeClr val="accent1"/>
            </a:solidFill>
          </a:ln>
        </p:spPr>
        <p:txBody>
          <a:bodyPr wrap="square">
            <a:spAutoFit/>
          </a:bodyPr>
          <a:lstStyle/>
          <a:p>
            <a:pPr marL="0" indent="0">
              <a:buNone/>
            </a:pPr>
            <a:r>
              <a:rPr lang="en-US" sz="1200" b="1" dirty="0">
                <a:solidFill>
                  <a:schemeClr val="tx1">
                    <a:lumMod val="65000"/>
                    <a:lumOff val="35000"/>
                  </a:schemeClr>
                </a:solidFill>
              </a:rPr>
              <a:t>Processing Case Studies</a:t>
            </a:r>
          </a:p>
          <a:p>
            <a:pPr marL="342900" lvl="0" indent="-342900">
              <a:buFont typeface="Arial" panose="020B0604020202020204" pitchFamily="34" charset="0"/>
              <a:buChar char="•"/>
            </a:pPr>
            <a:r>
              <a:rPr lang="en-GB" sz="1200" dirty="0">
                <a:solidFill>
                  <a:schemeClr val="tx1">
                    <a:lumMod val="65000"/>
                    <a:lumOff val="35000"/>
                  </a:schemeClr>
                </a:solidFill>
              </a:rPr>
              <a:t>Fully Focused SAR (</a:t>
            </a:r>
            <a:r>
              <a:rPr lang="en-GB" sz="1200" dirty="0" err="1">
                <a:solidFill>
                  <a:schemeClr val="tx1">
                    <a:lumMod val="65000"/>
                    <a:lumOff val="35000"/>
                  </a:schemeClr>
                </a:solidFill>
              </a:rPr>
              <a:t>Aresys</a:t>
            </a:r>
            <a:r>
              <a:rPr lang="en-GB" sz="1200" dirty="0">
                <a:solidFill>
                  <a:schemeClr val="tx1">
                    <a:lumMod val="65000"/>
                    <a:lumOff val="35000"/>
                  </a:schemeClr>
                </a:solidFill>
              </a:rPr>
              <a:t>, </a:t>
            </a:r>
            <a:r>
              <a:rPr lang="en-GB" sz="1200" dirty="0" err="1">
                <a:solidFill>
                  <a:schemeClr val="tx1">
                    <a:lumMod val="65000"/>
                    <a:lumOff val="35000"/>
                  </a:schemeClr>
                </a:solidFill>
              </a:rPr>
              <a:t>isardSAT</a:t>
            </a:r>
            <a:r>
              <a:rPr lang="en-GB" sz="1200" dirty="0">
                <a:solidFill>
                  <a:schemeClr val="tx1">
                    <a:lumMod val="65000"/>
                    <a:lumOff val="35000"/>
                  </a:schemeClr>
                </a:solidFill>
              </a:rPr>
              <a:t>)</a:t>
            </a:r>
          </a:p>
          <a:p>
            <a:pPr marL="342900" lvl="0" indent="-342900">
              <a:buFont typeface="Arial" panose="020B0604020202020204" pitchFamily="34" charset="0"/>
              <a:buChar char="•"/>
            </a:pPr>
            <a:r>
              <a:rPr lang="en-GB" sz="1200" dirty="0">
                <a:solidFill>
                  <a:schemeClr val="tx1">
                    <a:lumMod val="65000"/>
                    <a:lumOff val="35000"/>
                  </a:schemeClr>
                </a:solidFill>
              </a:rPr>
              <a:t>Attitude Errors (</a:t>
            </a:r>
            <a:r>
              <a:rPr lang="en-GB" sz="1200" dirty="0" err="1">
                <a:solidFill>
                  <a:schemeClr val="tx1">
                    <a:lumMod val="65000"/>
                    <a:lumOff val="35000"/>
                  </a:schemeClr>
                </a:solidFill>
              </a:rPr>
              <a:t>Aresys</a:t>
            </a:r>
            <a:r>
              <a:rPr lang="en-GB" sz="1200" dirty="0">
                <a:solidFill>
                  <a:schemeClr val="tx1">
                    <a:lumMod val="65000"/>
                    <a:lumOff val="35000"/>
                  </a:schemeClr>
                </a:solidFill>
              </a:rPr>
              <a:t>)</a:t>
            </a:r>
          </a:p>
          <a:p>
            <a:pPr marL="342900" lvl="0" indent="-342900">
              <a:buFont typeface="Arial" panose="020B0604020202020204" pitchFamily="34" charset="0"/>
              <a:buChar char="•"/>
            </a:pPr>
            <a:r>
              <a:rPr lang="en-GB" sz="1200" dirty="0">
                <a:solidFill>
                  <a:schemeClr val="tx1">
                    <a:lumMod val="65000"/>
                    <a:lumOff val="35000"/>
                  </a:schemeClr>
                </a:solidFill>
              </a:rPr>
              <a:t>Along and Across track slope (</a:t>
            </a:r>
            <a:r>
              <a:rPr lang="en-GB" sz="1200" dirty="0" err="1">
                <a:solidFill>
                  <a:schemeClr val="tx1">
                    <a:lumMod val="65000"/>
                    <a:lumOff val="35000"/>
                  </a:schemeClr>
                </a:solidFill>
              </a:rPr>
              <a:t>Aresys</a:t>
            </a:r>
            <a:r>
              <a:rPr lang="en-GB" sz="1200" dirty="0">
                <a:solidFill>
                  <a:schemeClr val="tx1">
                    <a:lumMod val="65000"/>
                    <a:lumOff val="35000"/>
                  </a:schemeClr>
                </a:solidFill>
              </a:rPr>
              <a:t>)</a:t>
            </a:r>
          </a:p>
          <a:p>
            <a:pPr marL="342900" lvl="0" indent="-342900">
              <a:buFont typeface="Arial" panose="020B0604020202020204" pitchFamily="34" charset="0"/>
              <a:buChar char="•"/>
            </a:pPr>
            <a:r>
              <a:rPr lang="en-GB" sz="1200" dirty="0">
                <a:solidFill>
                  <a:schemeClr val="tx1">
                    <a:lumMod val="65000"/>
                    <a:lumOff val="35000"/>
                  </a:schemeClr>
                </a:solidFill>
              </a:rPr>
              <a:t>Open Loop Tracking Study (NOVELTIS)</a:t>
            </a:r>
          </a:p>
          <a:p>
            <a:pPr marL="342900" lvl="0" indent="-342900">
              <a:buFont typeface="Arial" panose="020B0604020202020204" pitchFamily="34" charset="0"/>
              <a:buChar char="•"/>
            </a:pPr>
            <a:r>
              <a:rPr lang="en-GB" sz="1200" dirty="0">
                <a:solidFill>
                  <a:schemeClr val="tx1">
                    <a:lumMod val="65000"/>
                    <a:lumOff val="35000"/>
                  </a:schemeClr>
                </a:solidFill>
              </a:rPr>
              <a:t>Phase Unwrapping / Across Track Slope (DTU Space)</a:t>
            </a:r>
          </a:p>
        </p:txBody>
      </p:sp>
      <p:sp>
        <p:nvSpPr>
          <p:cNvPr id="5" name="Rectangle 4">
            <a:extLst>
              <a:ext uri="{FF2B5EF4-FFF2-40B4-BE49-F238E27FC236}">
                <a16:creationId xmlns:a16="http://schemas.microsoft.com/office/drawing/2014/main" id="{6C1E8535-786D-A046-86D8-98891398CB20}"/>
              </a:ext>
            </a:extLst>
          </p:cNvPr>
          <p:cNvSpPr/>
          <p:nvPr/>
        </p:nvSpPr>
        <p:spPr>
          <a:xfrm>
            <a:off x="2998956" y="1959442"/>
            <a:ext cx="3157220" cy="1569660"/>
          </a:xfrm>
          <a:prstGeom prst="rect">
            <a:avLst/>
          </a:prstGeom>
          <a:ln>
            <a:solidFill>
              <a:schemeClr val="accent1"/>
            </a:solidFill>
          </a:ln>
        </p:spPr>
        <p:txBody>
          <a:bodyPr wrap="square">
            <a:spAutoFit/>
          </a:bodyPr>
          <a:lstStyle/>
          <a:p>
            <a:pPr marL="0" indent="0">
              <a:buNone/>
            </a:pPr>
            <a:r>
              <a:rPr lang="en-US" sz="1200" b="1" dirty="0">
                <a:solidFill>
                  <a:schemeClr val="tx1">
                    <a:lumMod val="65000"/>
                    <a:lumOff val="35000"/>
                  </a:schemeClr>
                </a:solidFill>
              </a:rPr>
              <a:t>Coastal / Inland</a:t>
            </a:r>
          </a:p>
          <a:p>
            <a:pPr marL="342900" lvl="0" indent="-342900">
              <a:buFont typeface="Arial" panose="020B0604020202020204" pitchFamily="34" charset="0"/>
              <a:buChar char="•"/>
            </a:pPr>
            <a:r>
              <a:rPr lang="en-GB" sz="1200" dirty="0">
                <a:solidFill>
                  <a:schemeClr val="tx1">
                    <a:lumMod val="65000"/>
                    <a:lumOff val="35000"/>
                  </a:schemeClr>
                </a:solidFill>
              </a:rPr>
              <a:t>Severn Estuary (NOC)</a:t>
            </a:r>
          </a:p>
          <a:p>
            <a:pPr marL="342900" lvl="0" indent="-342900">
              <a:buFont typeface="Arial" panose="020B0604020202020204" pitchFamily="34" charset="0"/>
              <a:buChar char="•"/>
            </a:pPr>
            <a:r>
              <a:rPr lang="en-GB" sz="1200" dirty="0">
                <a:solidFill>
                  <a:schemeClr val="tx1">
                    <a:lumMod val="65000"/>
                    <a:lumOff val="35000"/>
                  </a:schemeClr>
                </a:solidFill>
              </a:rPr>
              <a:t>Baltic, German Bight, Elbe Estuary (U Bonn)</a:t>
            </a:r>
          </a:p>
          <a:p>
            <a:pPr marL="342900" lvl="0" indent="-342900">
              <a:buFont typeface="Arial" panose="020B0604020202020204" pitchFamily="34" charset="0"/>
              <a:buChar char="•"/>
            </a:pPr>
            <a:r>
              <a:rPr lang="en-GB" sz="1200" dirty="0">
                <a:solidFill>
                  <a:schemeClr val="bg1">
                    <a:lumMod val="50000"/>
                  </a:schemeClr>
                </a:solidFill>
              </a:rPr>
              <a:t>Venice Lagoon (CNR)</a:t>
            </a:r>
          </a:p>
          <a:p>
            <a:pPr marL="342900" lvl="0" indent="-342900">
              <a:buFont typeface="Arial" panose="020B0604020202020204" pitchFamily="34" charset="0"/>
              <a:buChar char="•"/>
            </a:pPr>
            <a:r>
              <a:rPr lang="en-GB" sz="1200" dirty="0">
                <a:solidFill>
                  <a:schemeClr val="tx1">
                    <a:lumMod val="65000"/>
                    <a:lumOff val="35000"/>
                  </a:schemeClr>
                </a:solidFill>
              </a:rPr>
              <a:t>Thailand Coast (</a:t>
            </a:r>
            <a:r>
              <a:rPr lang="en-GB" sz="1200">
                <a:solidFill>
                  <a:schemeClr val="tx1">
                    <a:lumMod val="65000"/>
                    <a:lumOff val="35000"/>
                  </a:schemeClr>
                </a:solidFill>
              </a:rPr>
              <a:t>TU Delft)</a:t>
            </a:r>
            <a:endParaRPr lang="en-GB" sz="1200" dirty="0">
              <a:solidFill>
                <a:schemeClr val="tx1">
                  <a:lumMod val="65000"/>
                  <a:lumOff val="35000"/>
                </a:schemeClr>
              </a:solidFill>
            </a:endParaRPr>
          </a:p>
          <a:p>
            <a:pPr marL="342900" lvl="0" indent="-342900">
              <a:buFont typeface="Arial" panose="020B0604020202020204" pitchFamily="34" charset="0"/>
              <a:buChar char="•"/>
            </a:pPr>
            <a:r>
              <a:rPr lang="en-GB" sz="1200" dirty="0">
                <a:solidFill>
                  <a:schemeClr val="tx1">
                    <a:lumMod val="65000"/>
                    <a:lumOff val="35000"/>
                  </a:schemeClr>
                </a:solidFill>
              </a:rPr>
              <a:t>Ebro River and Delta (</a:t>
            </a:r>
            <a:r>
              <a:rPr lang="en-GB" sz="1200" dirty="0" err="1">
                <a:solidFill>
                  <a:schemeClr val="tx1">
                    <a:lumMod val="65000"/>
                    <a:lumOff val="35000"/>
                  </a:schemeClr>
                </a:solidFill>
              </a:rPr>
              <a:t>isardSAT</a:t>
            </a:r>
            <a:r>
              <a:rPr lang="en-GB" sz="1200" dirty="0">
                <a:solidFill>
                  <a:schemeClr val="tx1">
                    <a:lumMod val="65000"/>
                    <a:lumOff val="35000"/>
                  </a:schemeClr>
                </a:solidFill>
              </a:rPr>
              <a:t>)</a:t>
            </a:r>
          </a:p>
          <a:p>
            <a:pPr marL="342900" lvl="0" indent="-342900">
              <a:buFont typeface="Arial" panose="020B0604020202020204" pitchFamily="34" charset="0"/>
              <a:buChar char="•"/>
            </a:pPr>
            <a:r>
              <a:rPr lang="en-GB" sz="1200" dirty="0" err="1">
                <a:solidFill>
                  <a:schemeClr val="tx1">
                    <a:lumMod val="65000"/>
                    <a:lumOff val="35000"/>
                  </a:schemeClr>
                </a:solidFill>
              </a:rPr>
              <a:t>Wadden</a:t>
            </a:r>
            <a:r>
              <a:rPr lang="en-GB" sz="1200" dirty="0">
                <a:solidFill>
                  <a:schemeClr val="tx1">
                    <a:lumMod val="65000"/>
                    <a:lumOff val="35000"/>
                  </a:schemeClr>
                </a:solidFill>
              </a:rPr>
              <a:t> Sea (TU Delft)</a:t>
            </a:r>
          </a:p>
        </p:txBody>
      </p:sp>
      <p:sp>
        <p:nvSpPr>
          <p:cNvPr id="14" name="Rectangle 13">
            <a:extLst>
              <a:ext uri="{FF2B5EF4-FFF2-40B4-BE49-F238E27FC236}">
                <a16:creationId xmlns:a16="http://schemas.microsoft.com/office/drawing/2014/main" id="{FC5F18BB-2D18-0CCA-2FD3-20FD88897A39}"/>
              </a:ext>
            </a:extLst>
          </p:cNvPr>
          <p:cNvSpPr/>
          <p:nvPr/>
        </p:nvSpPr>
        <p:spPr>
          <a:xfrm>
            <a:off x="6362659" y="1934253"/>
            <a:ext cx="2562778" cy="1754326"/>
          </a:xfrm>
          <a:prstGeom prst="rect">
            <a:avLst/>
          </a:prstGeom>
          <a:ln>
            <a:solidFill>
              <a:schemeClr val="accent1"/>
            </a:solidFill>
          </a:ln>
        </p:spPr>
        <p:txBody>
          <a:bodyPr wrap="square">
            <a:spAutoFit/>
          </a:bodyPr>
          <a:lstStyle/>
          <a:p>
            <a:pPr marL="0" indent="0">
              <a:buNone/>
            </a:pPr>
            <a:r>
              <a:rPr lang="en-US" sz="1200" b="1" dirty="0">
                <a:solidFill>
                  <a:schemeClr val="tx1">
                    <a:lumMod val="65000"/>
                    <a:lumOff val="35000"/>
                  </a:schemeClr>
                </a:solidFill>
              </a:rPr>
              <a:t>Inland</a:t>
            </a:r>
          </a:p>
          <a:p>
            <a:pPr marL="342900" lvl="0" indent="-342900">
              <a:buFont typeface="Arial" panose="020B0604020202020204" pitchFamily="34" charset="0"/>
              <a:buChar char="•"/>
            </a:pPr>
            <a:r>
              <a:rPr lang="en-GB" sz="1200" dirty="0">
                <a:solidFill>
                  <a:schemeClr val="tx1">
                    <a:lumMod val="65000"/>
                    <a:lumOff val="35000"/>
                  </a:schemeClr>
                </a:solidFill>
              </a:rPr>
              <a:t>Operational Hydrological Forecasting (DTU Env)</a:t>
            </a:r>
          </a:p>
          <a:p>
            <a:pPr marL="342900" lvl="0" indent="-342900">
              <a:buFont typeface="Arial" panose="020B0604020202020204" pitchFamily="34" charset="0"/>
              <a:buChar char="•"/>
            </a:pPr>
            <a:r>
              <a:rPr lang="en-GB" sz="1200" dirty="0">
                <a:solidFill>
                  <a:schemeClr val="tx1">
                    <a:lumMod val="65000"/>
                    <a:lumOff val="35000"/>
                  </a:schemeClr>
                </a:solidFill>
              </a:rPr>
              <a:t>Lake Size, riverbank configuration (NUIM)</a:t>
            </a:r>
          </a:p>
          <a:p>
            <a:pPr marL="342900" lvl="0" indent="-342900">
              <a:buFont typeface="Arial" panose="020B0604020202020204" pitchFamily="34" charset="0"/>
              <a:buChar char="•"/>
            </a:pPr>
            <a:r>
              <a:rPr lang="en-GB" sz="1200" dirty="0">
                <a:solidFill>
                  <a:schemeClr val="tx1">
                    <a:lumMod val="65000"/>
                    <a:lumOff val="35000"/>
                  </a:schemeClr>
                </a:solidFill>
              </a:rPr>
              <a:t>Discharge Validation (CNR)</a:t>
            </a:r>
          </a:p>
          <a:p>
            <a:pPr marL="342900" lvl="0" indent="-342900">
              <a:buFont typeface="Arial" panose="020B0604020202020204" pitchFamily="34" charset="0"/>
              <a:buChar char="•"/>
            </a:pPr>
            <a:r>
              <a:rPr lang="en-GB" sz="1200" dirty="0">
                <a:solidFill>
                  <a:schemeClr val="tx1">
                    <a:lumMod val="65000"/>
                    <a:lumOff val="35000"/>
                  </a:schemeClr>
                </a:solidFill>
              </a:rPr>
              <a:t>Global Water Level Climatology (AHL, ATK)</a:t>
            </a:r>
          </a:p>
          <a:p>
            <a:pPr marL="342900" lvl="0" indent="-342900">
              <a:buFont typeface="Arial" panose="020B0604020202020204" pitchFamily="34" charset="0"/>
              <a:buChar char="•"/>
            </a:pPr>
            <a:endParaRPr lang="en-GB" sz="1200" dirty="0">
              <a:solidFill>
                <a:schemeClr val="tx1">
                  <a:lumMod val="65000"/>
                  <a:lumOff val="35000"/>
                </a:schemeClr>
              </a:solidFill>
            </a:endParaRPr>
          </a:p>
        </p:txBody>
      </p:sp>
      <p:pic>
        <p:nvPicPr>
          <p:cNvPr id="12" name="Picture 11" descr="VSs_rivers_OWP_riverElevation.png">
            <a:extLst>
              <a:ext uri="{FF2B5EF4-FFF2-40B4-BE49-F238E27FC236}">
                <a16:creationId xmlns:a16="http://schemas.microsoft.com/office/drawing/2014/main" id="{893F2B6E-91E7-92F8-4273-218EE9768509}"/>
              </a:ext>
            </a:extLst>
          </p:cNvPr>
          <p:cNvPicPr/>
          <p:nvPr/>
        </p:nvPicPr>
        <p:blipFill>
          <a:blip r:embed="rId3" cstate="print"/>
          <a:stretch>
            <a:fillRect/>
          </a:stretch>
        </p:blipFill>
        <p:spPr>
          <a:xfrm>
            <a:off x="7323090" y="4143726"/>
            <a:ext cx="1546635" cy="1619798"/>
          </a:xfrm>
          <a:prstGeom prst="rect">
            <a:avLst/>
          </a:prstGeom>
        </p:spPr>
      </p:pic>
      <p:pic>
        <p:nvPicPr>
          <p:cNvPr id="15" name="Picture 14" descr="Map&#10;&#10;Description automatically generated">
            <a:extLst>
              <a:ext uri="{FF2B5EF4-FFF2-40B4-BE49-F238E27FC236}">
                <a16:creationId xmlns:a16="http://schemas.microsoft.com/office/drawing/2014/main" id="{518D8432-759C-019D-3443-2233343AF990}"/>
              </a:ext>
            </a:extLst>
          </p:cNvPr>
          <p:cNvPicPr>
            <a:picLocks noChangeAspect="1"/>
          </p:cNvPicPr>
          <p:nvPr/>
        </p:nvPicPr>
        <p:blipFill>
          <a:blip r:embed="rId4"/>
          <a:stretch>
            <a:fillRect/>
          </a:stretch>
        </p:blipFill>
        <p:spPr>
          <a:xfrm>
            <a:off x="4842617" y="3970201"/>
            <a:ext cx="2361043" cy="1199681"/>
          </a:xfrm>
          <a:prstGeom prst="rect">
            <a:avLst/>
          </a:prstGeom>
        </p:spPr>
      </p:pic>
      <p:pic>
        <p:nvPicPr>
          <p:cNvPr id="16" name="Picture 15" descr="A picture containing text, tree, different, colorful&#10;&#10;Description automatically generated">
            <a:extLst>
              <a:ext uri="{FF2B5EF4-FFF2-40B4-BE49-F238E27FC236}">
                <a16:creationId xmlns:a16="http://schemas.microsoft.com/office/drawing/2014/main" id="{996AFD50-EAD8-4ABC-FA4F-EF8749730117}"/>
              </a:ext>
            </a:extLst>
          </p:cNvPr>
          <p:cNvPicPr>
            <a:picLocks noChangeAspect="1"/>
          </p:cNvPicPr>
          <p:nvPr/>
        </p:nvPicPr>
        <p:blipFill>
          <a:blip r:embed="rId5"/>
          <a:stretch>
            <a:fillRect/>
          </a:stretch>
        </p:blipFill>
        <p:spPr>
          <a:xfrm>
            <a:off x="2308711" y="4387786"/>
            <a:ext cx="2226036" cy="1302075"/>
          </a:xfrm>
          <a:prstGeom prst="rect">
            <a:avLst/>
          </a:prstGeom>
        </p:spPr>
      </p:pic>
      <p:pic>
        <p:nvPicPr>
          <p:cNvPr id="17" name="image8.png">
            <a:extLst>
              <a:ext uri="{FF2B5EF4-FFF2-40B4-BE49-F238E27FC236}">
                <a16:creationId xmlns:a16="http://schemas.microsoft.com/office/drawing/2014/main" id="{8C4618F6-864B-6A4D-12F9-54AE1710BA5D}"/>
              </a:ext>
            </a:extLst>
          </p:cNvPr>
          <p:cNvPicPr/>
          <p:nvPr/>
        </p:nvPicPr>
        <p:blipFill>
          <a:blip r:embed="rId6" cstate="screen">
            <a:extLst>
              <a:ext uri="{28A0092B-C50C-407E-A947-70E740481C1C}">
                <a14:useLocalDpi xmlns:a14="http://schemas.microsoft.com/office/drawing/2010/main"/>
              </a:ext>
            </a:extLst>
          </a:blip>
          <a:srcRect/>
          <a:stretch>
            <a:fillRect/>
          </a:stretch>
        </p:blipFill>
        <p:spPr>
          <a:xfrm>
            <a:off x="323528" y="4219184"/>
            <a:ext cx="1730746" cy="1199681"/>
          </a:xfrm>
          <a:prstGeom prst="rect">
            <a:avLst/>
          </a:prstGeom>
          <a:ln/>
        </p:spPr>
      </p:pic>
    </p:spTree>
    <p:extLst>
      <p:ext uri="{BB962C8B-B14F-4D97-AF65-F5344CB8AC3E}">
        <p14:creationId xmlns:p14="http://schemas.microsoft.com/office/powerpoint/2010/main" val="10732657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17319</TotalTime>
  <Words>1434</Words>
  <Application>Microsoft Macintosh PowerPoint</Application>
  <PresentationFormat>On-screen Show (4:3)</PresentationFormat>
  <Paragraphs>118</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News Gothic MT</vt:lpstr>
      <vt:lpstr>Wingdings 2</vt:lpstr>
      <vt:lpstr>Breeze</vt:lpstr>
      <vt:lpstr>Improving SAR Altimeter processing over inland waters - the ESA HYDROCOASTAL project .</vt:lpstr>
      <vt:lpstr>HYDROCOASTAL Overview</vt:lpstr>
      <vt:lpstr>Candidate L2 algorithms</vt:lpstr>
      <vt:lpstr>First Test Data Set Evaluation</vt:lpstr>
      <vt:lpstr>Impact Assessment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eduard.makhoul</dc:creator>
  <cp:keywords/>
  <dc:description/>
  <cp:lastModifiedBy>David Cotton</cp:lastModifiedBy>
  <cp:revision>680</cp:revision>
  <cp:lastPrinted>2021-12-03T13:54:54Z</cp:lastPrinted>
  <dcterms:created xsi:type="dcterms:W3CDTF">2016-02-12T16:10:14Z</dcterms:created>
  <dcterms:modified xsi:type="dcterms:W3CDTF">2022-05-22T12:21:48Z</dcterms:modified>
  <cp:category/>
</cp:coreProperties>
</file>