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9" r:id="rId3"/>
    <p:sldId id="279" r:id="rId4"/>
    <p:sldId id="293" r:id="rId5"/>
    <p:sldId id="266" r:id="rId6"/>
    <p:sldId id="291" r:id="rId7"/>
    <p:sldId id="284" r:id="rId8"/>
    <p:sldId id="286" r:id="rId9"/>
    <p:sldId id="287" r:id="rId10"/>
    <p:sldId id="288" r:id="rId11"/>
    <p:sldId id="289" r:id="rId12"/>
    <p:sldId id="292" r:id="rId13"/>
    <p:sldId id="283" r:id="rId14"/>
    <p:sldId id="273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CB478A-2F80-4372-AE8A-6D572C8CAFCE}" v="24" dt="2022-05-21T18:30:45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26" autoAdjust="0"/>
  </p:normalViewPr>
  <p:slideViewPr>
    <p:cSldViewPr snapToGrid="0">
      <p:cViewPr varScale="1">
        <p:scale>
          <a:sx n="82" d="100"/>
          <a:sy n="82" d="100"/>
        </p:scale>
        <p:origin x="2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B3F7-0750-41D9-9066-2F43AF8B3EAB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F6CB-D97B-42D1-91DC-D3942DAE2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1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682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5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Late Proterozoic Snowball Earth glacial conditions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 Late Paleozoic tropical to sub-tropical climates and eustatic sea-level fluctuations caused by the Gondwana glaciations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End Permian Mass Extinction (EPME)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Mesozoic climate fluctuations, including The Aptian (Early Cretaceous) oceanic anoxic event (OAE1a)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Paleogene warming including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-Eocene Thermal maximum (PETM)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Quaternary to Holocene glaciations.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4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Late Proterozoic Snowball Earth glacial conditions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 Late Paleozoic tropical to sub-tropical climates and eustatic sea-level fluctuations caused by the Gondwana glaciations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End Permian Mass Extinction (EPME)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Mesozoic climate fluctuations, including The Aptian (Early Cretaceous) oceanic anoxic event (OAE1a)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Paleogene warming including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-Eocene Thermal maximum (PETM)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Quaternary to Holocene glaciations.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279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Late Proterozoic Snowball Earth glacial conditions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 Late Paleozoic tropical to sub-tropical climates and eustatic sea-level fluctuations caused by the Gondwana glaciations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End Permian Mass Extinction (EPME)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Mesozoic climate fluctuations, including The Aptian (Early Cretaceous) oceanic anoxic event (OAE1a)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Paleogene warming including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-Eocene Thermal maximum (PETM)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Quaternary to Holocene glaciations.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73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Late Proterozoic Snowball Earth glacial conditions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 Late Paleozoic tropical to sub-tropical climates and eustatic sea-level fluctuations caused by the Gondwana glaciations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End Permian Mass Extinction (EPME)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Mesozoic climate fluctuations, including The Aptian (Early Cretaceous) oceanic anoxic event (OAE1a)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Paleogene warming including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-Eocene Thermal maximum (PETM)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Quaternary to Holocene glaciations.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65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Late Proterozoic Snowball Earth glacial conditions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 Late Paleozoic tropical to sub-tropical climates and eustatic sea-level fluctuations caused by the Gondwana glaciations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End Permian Mass Extinction (EPME)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Mesozoic climate fluctuations, including The Aptian (Early Cretaceous) oceanic anoxic event (OAE1a) </a:t>
            </a:r>
          </a:p>
          <a:p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Paleogene warming including the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-Eocene Thermal maximum (PETM)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Quaternary to Holocene glaciations.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F6CB-D97B-42D1-91DC-D3942DAE211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15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8877-AC5B-7D51-D64A-984F69BD2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287B0-D97E-679E-9046-5CAA53161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88801-6C9E-3BCA-2C8D-D3550435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799BB-5A06-23B2-B6A0-79D3F150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2F8EF-21A9-E189-2F96-3D09673B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5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B92A-947B-A2F1-F762-4DAF0B047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09014-380A-CCF6-73E4-E45C068B7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56E13-5088-D43A-5C84-F644B0EC5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4088E-D7B0-794E-2B1B-2E174E94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5FB0D-7EA7-0F55-186E-5D831DAA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9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7647FF-5364-2E8C-4F57-08ECB8160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19347-C442-6EFA-34E8-0432F0F25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7BD08-C036-8DFC-B157-CF1303A2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DDF7C-D6F0-EB07-56B5-C2DD1DC9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D5A3E-3409-D39C-75B2-77E1D7BA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42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25EA2-2FCE-EDB7-00CF-CCE730FB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10D0-A59E-92E4-0D33-AB6146C8B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6D475-D621-DE02-BA6E-804D7041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CEB4D-D13E-B9D7-C357-1C124C1C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B19DB-0454-9B1F-6D1B-A044C5F7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9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A33E7-ABE0-1365-15E5-48556979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1BEB6-8C3E-CE20-D615-FC61DBD6D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2BF4D-AA84-7F76-EA82-E62B9B9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ECAC0-E86A-FDE3-DA6B-28A15852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79B38-C335-7EEF-7ADE-A1D5A148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40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1E63-4CFE-BCF4-6BE2-380C13FA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7511C-DC1E-530B-3B53-3A701FCEE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17B70-A953-A1CD-27EC-35B7B6A9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11306-C9F8-918C-BC4C-592CC32D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10A44-55F8-0B4D-7469-B9C15D89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9983C-F909-CEBB-50F8-7AD28BB8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4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C74C-12FF-2436-34FB-E8022F93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CA12-95B5-54CB-B47A-618FD3DEB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698F1-DE36-4C35-35B0-A58611646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86269-6A65-B2C6-F8DC-04A623353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FD64A5-B7FC-B2D9-5581-CF5A53D8A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E525A-35DF-B3EF-8D4C-F8D4F4C48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F2E25-EBB5-2C0B-BF95-B5F5D79A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D3E096-D1C1-F6D8-CD93-20121BF1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8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6429-1F61-49D8-0DC2-E336031D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A8920-4099-5459-FE77-A4441D42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FF870-DF1F-7749-EEA5-55DDE34C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851A0B-6022-B737-64EC-3D7599A4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6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887109-9262-E68E-B079-D17EA6F8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6832B-A800-9993-7468-37AC7D8AA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F5963-D663-4D08-B1C3-350E8F60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5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33D3-FBA3-4B15-E675-E06520B2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7C0A7-2173-4DAE-DAC1-80E4E2D42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A55E0-BBCF-A8F6-DEA9-047A61D6A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6F1FE-B1B8-23DC-2C3F-5211D134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0AF01-49A3-91A8-F123-F4D03D5B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4ACF2-841B-15BC-E01D-43B081F6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95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08EB2-97C5-4FAD-129D-3C701D4A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84ADD-3D24-36E9-7CE4-B0B741D25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1FB58-3BCE-00C2-2DEF-1FE3412A0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2C977-1200-CAE4-0DF7-A4163B9F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B6BAB-F096-4380-3BB1-920B3BDA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25C0-44ED-E0BE-594B-0D83B992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0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160A9-F7AD-6C91-DD2A-89AB43F6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03506-CEAA-9828-8E0A-BF3A7D610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56871-DFF7-E3CA-4CBD-3D9A12187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D3A5D-5CB3-4F91-AB38-AA903A958C1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9193C-5FC2-A8ED-2AE6-7AEC959E8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E63AA-620F-0AF1-B6BD-2E6FB4EEA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B53EE-A7CC-4677-9928-6B6D426643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9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kim.senger@unis.no" TargetMode="External"/><Relationship Id="rId13" Type="http://schemas.openxmlformats.org/officeDocument/2006/relationships/hyperlink" Target="mailto:sten-andreas.grundvag@uit.no" TargetMode="External"/><Relationship Id="rId18" Type="http://schemas.openxmlformats.org/officeDocument/2006/relationships/hyperlink" Target="mailto:atle.arctic@gmail.com" TargetMode="External"/><Relationship Id="rId3" Type="http://schemas.openxmlformats.org/officeDocument/2006/relationships/hyperlink" Target="mailto:aleksandras@unis.no" TargetMode="External"/><Relationship Id="rId21" Type="http://schemas.openxmlformats.org/officeDocument/2006/relationships/hyperlink" Target="mailto:valentin.zuchuat@emr.rwth-aachen.de" TargetMode="External"/><Relationship Id="rId7" Type="http://schemas.openxmlformats.org/officeDocument/2006/relationships/hyperlink" Target="mailto:snorreo@unis.no" TargetMode="External"/><Relationship Id="rId12" Type="http://schemas.openxmlformats.org/officeDocument/2006/relationships/hyperlink" Target="mailto:maaykekoevoets@gmail.com" TargetMode="External"/><Relationship Id="rId17" Type="http://schemas.openxmlformats.org/officeDocument/2006/relationships/hyperlink" Target="mailto:erik.p.johannessen@gmail.com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mailto:malte.jochmann@snsk.no" TargetMode="External"/><Relationship Id="rId20" Type="http://schemas.openxmlformats.org/officeDocument/2006/relationships/hyperlink" Target="mailto:ls@geus.d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arethlo@unis.no" TargetMode="External"/><Relationship Id="rId11" Type="http://schemas.openxmlformats.org/officeDocument/2006/relationships/hyperlink" Target="mailto:m.l.vickers@geo.uio.no" TargetMode="External"/><Relationship Id="rId5" Type="http://schemas.openxmlformats.org/officeDocument/2006/relationships/hyperlink" Target="mailto:maltej@unis.no" TargetMode="External"/><Relationship Id="rId15" Type="http://schemas.openxmlformats.org/officeDocument/2006/relationships/hyperlink" Target="mailto:madsj@ign.ku.dk" TargetMode="External"/><Relationship Id="rId10" Type="http://schemas.openxmlformats.org/officeDocument/2006/relationships/hyperlink" Target="mailto:m.t.jones@geo.uio.no" TargetMode="External"/><Relationship Id="rId19" Type="http://schemas.openxmlformats.org/officeDocument/2006/relationships/hyperlink" Target="mailto:planke@vbpr.no" TargetMode="External"/><Relationship Id="rId4" Type="http://schemas.openxmlformats.org/officeDocument/2006/relationships/hyperlink" Target="mailto:peterbe@unis.no" TargetMode="External"/><Relationship Id="rId9" Type="http://schemas.openxmlformats.org/officeDocument/2006/relationships/hyperlink" Target="mailto:l.e.augland@geo.uio.no" TargetMode="External"/><Relationship Id="rId14" Type="http://schemas.openxmlformats.org/officeDocument/2006/relationships/hyperlink" Target="mailto:William.Helland-Hansen@uib.no" TargetMode="External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5AF0FB-8615-4C94-B266-C6AD53DC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374"/>
            <a:ext cx="12192000" cy="6908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7FD15A-1030-4892-878A-58D2FAF7D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606" y="2157762"/>
            <a:ext cx="9144000" cy="2387600"/>
          </a:xfrm>
        </p:spPr>
        <p:txBody>
          <a:bodyPr>
            <a:normAutofit/>
          </a:bodyPr>
          <a:lstStyle/>
          <a:p>
            <a:r>
              <a:rPr lang="en-GB" sz="36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Deep-time paleoclimate archive </a:t>
            </a:r>
            <a:br>
              <a:rPr lang="en-GB" sz="36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sz="36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 High Arctic, Svalbard, Norway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DEA2A-FA4E-4B50-936F-1EC6428BB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4169"/>
            <a:ext cx="9144000" cy="1655762"/>
          </a:xfrm>
        </p:spPr>
        <p:txBody>
          <a:bodyPr>
            <a:normAutofit lnSpcReduction="10000"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Aleksandra Smyrak-Sikora,</a:t>
            </a:r>
          </a:p>
          <a:p>
            <a:r>
              <a:rPr lang="en-GB" sz="1800" dirty="0">
                <a:solidFill>
                  <a:schemeClr val="bg1"/>
                </a:solidFill>
              </a:rPr>
              <a:t>The University Centre in Svalbard</a:t>
            </a:r>
          </a:p>
        </p:txBody>
      </p:sp>
      <p:pic>
        <p:nvPicPr>
          <p:cNvPr id="4" name="Picture 2" descr="UNIS logo and design guidelines - UNIS">
            <a:extLst>
              <a:ext uri="{FF2B5EF4-FFF2-40B4-BE49-F238E27FC236}">
                <a16:creationId xmlns:a16="http://schemas.microsoft.com/office/drawing/2014/main" id="{8370581A-1C69-48CA-8F1D-95CF6FC5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230" y="1"/>
            <a:ext cx="2010770" cy="135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8328E7-015E-4040-9F0F-3B03A1620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115" y="5719931"/>
            <a:ext cx="1100870" cy="1110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3071F6-2C27-4EF2-A31C-80D601220498}"/>
              </a:ext>
            </a:extLst>
          </p:cNvPr>
          <p:cNvSpPr txBox="1"/>
          <p:nvPr/>
        </p:nvSpPr>
        <p:spPr>
          <a:xfrm>
            <a:off x="10833394" y="535059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REFERENCES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19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8695-0A57-4D0B-BFB4-6884AC25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B67A-3C2A-44DB-AC02-B4EDE194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3CBDA-5145-4081-8CA8-1FBA6A4DCB0F}"/>
              </a:ext>
            </a:extLst>
          </p:cNvPr>
          <p:cNvSpPr txBox="1"/>
          <p:nvPr/>
        </p:nvSpPr>
        <p:spPr>
          <a:xfrm flipH="1">
            <a:off x="655319" y="157817"/>
            <a:ext cx="437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Paleoclimate of Svalbard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EFA83C-9083-4A97-AE82-7A1BCEFD3BB7}"/>
              </a:ext>
            </a:extLst>
          </p:cNvPr>
          <p:cNvGrpSpPr/>
          <p:nvPr/>
        </p:nvGrpSpPr>
        <p:grpSpPr>
          <a:xfrm>
            <a:off x="-75415" y="0"/>
            <a:ext cx="11583521" cy="6858000"/>
            <a:chOff x="-75415" y="0"/>
            <a:chExt cx="11583521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55D883-726D-4E1C-8031-ECD68DC3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415" y="0"/>
              <a:ext cx="974205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BBD867-B188-4027-B509-1D3F499EEBB3}"/>
                </a:ext>
              </a:extLst>
            </p:cNvPr>
            <p:cNvSpPr/>
            <p:nvPr/>
          </p:nvSpPr>
          <p:spPr>
            <a:xfrm>
              <a:off x="7662116" y="0"/>
              <a:ext cx="3845990" cy="6176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25B822-287D-452C-9D00-560468792C15}"/>
              </a:ext>
            </a:extLst>
          </p:cNvPr>
          <p:cNvSpPr txBox="1"/>
          <p:nvPr/>
        </p:nvSpPr>
        <p:spPr>
          <a:xfrm>
            <a:off x="7370828" y="3621375"/>
            <a:ext cx="392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End Permian Mass Extinction (EPME)</a:t>
            </a:r>
          </a:p>
          <a:p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and </a:t>
            </a:r>
            <a:r>
              <a:rPr lang="en-GB" b="1" dirty="0" err="1"/>
              <a:t>Dienerian</a:t>
            </a:r>
            <a:r>
              <a:rPr lang="en-GB" b="1" dirty="0"/>
              <a:t> crisis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32880-E93F-4FC4-9189-3AD92B4B0E22}"/>
              </a:ext>
            </a:extLst>
          </p:cNvPr>
          <p:cNvSpPr txBox="1"/>
          <p:nvPr/>
        </p:nvSpPr>
        <p:spPr>
          <a:xfrm>
            <a:off x="7261831" y="2692454"/>
            <a:ext cx="463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Volgian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Isotopic Carbon Excursion </a:t>
            </a: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(VOICE)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12465-3561-4302-A810-5493683A3E89}"/>
              </a:ext>
            </a:extLst>
          </p:cNvPr>
          <p:cNvSpPr txBox="1"/>
          <p:nvPr/>
        </p:nvSpPr>
        <p:spPr>
          <a:xfrm>
            <a:off x="9062830" y="6280478"/>
            <a:ext cx="2954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Deep-time paleoclimate classification </a:t>
            </a:r>
          </a:p>
          <a:p>
            <a:r>
              <a:rPr lang="en-GB" sz="1400" dirty="0"/>
              <a:t>from Zhang et al. 2016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EA565-A06D-4738-9702-FA9F574C5634}"/>
              </a:ext>
            </a:extLst>
          </p:cNvPr>
          <p:cNvSpPr txBox="1"/>
          <p:nvPr/>
        </p:nvSpPr>
        <p:spPr>
          <a:xfrm>
            <a:off x="7261831" y="2169205"/>
            <a:ext cx="4142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Aptian Oceanic 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noxic 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vent (OAE1a</a:t>
            </a:r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GB" sz="18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F7438-C6FC-471F-BBAF-86868455DCBE}"/>
              </a:ext>
            </a:extLst>
          </p:cNvPr>
          <p:cNvSpPr txBox="1"/>
          <p:nvPr/>
        </p:nvSpPr>
        <p:spPr>
          <a:xfrm>
            <a:off x="7400862" y="4560609"/>
            <a:ext cx="2459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he  Late Paleozoic</a:t>
            </a:r>
          </a:p>
          <a:p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tropical to sub-tropical </a:t>
            </a:r>
          </a:p>
          <a:p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climate fluctuations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A66C6-0773-41FE-BC3A-E4C0C4DCF412}"/>
              </a:ext>
            </a:extLst>
          </p:cNvPr>
          <p:cNvSpPr txBox="1"/>
          <p:nvPr/>
        </p:nvSpPr>
        <p:spPr>
          <a:xfrm>
            <a:off x="7228031" y="1266250"/>
            <a:ext cx="4574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-Eocene Thermal maximum (PETM)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3A0E97-8F66-493C-A716-9E4DAA46F6E6}"/>
              </a:ext>
            </a:extLst>
          </p:cNvPr>
          <p:cNvSpPr txBox="1"/>
          <p:nvPr/>
        </p:nvSpPr>
        <p:spPr>
          <a:xfrm>
            <a:off x="7224074" y="1538546"/>
            <a:ext cx="496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Paleocene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climate fluctuations  preserved in coal </a:t>
            </a:r>
          </a:p>
          <a:p>
            <a:endParaRPr lang="en-GB" b="1" dirty="0"/>
          </a:p>
        </p:txBody>
      </p:sp>
      <p:pic>
        <p:nvPicPr>
          <p:cNvPr id="18" name="Picture 2" descr="UNIS logo and design guidelines - UNIS">
            <a:extLst>
              <a:ext uri="{FF2B5EF4-FFF2-40B4-BE49-F238E27FC236}">
                <a16:creationId xmlns:a16="http://schemas.microsoft.com/office/drawing/2014/main" id="{6132D45B-A798-4A1A-81E5-85CE206B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DEC56-369D-49DD-9ABA-03C4285FF91F}"/>
              </a:ext>
            </a:extLst>
          </p:cNvPr>
          <p:cNvSpPr txBox="1"/>
          <p:nvPr/>
        </p:nvSpPr>
        <p:spPr>
          <a:xfrm>
            <a:off x="7270800" y="2404273"/>
            <a:ext cx="295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 u="none" strike="noStrike" baseline="0" dirty="0" err="1">
                <a:latin typeface="CharisSIL"/>
              </a:rPr>
              <a:t>Valanginian</a:t>
            </a:r>
            <a:r>
              <a:rPr lang="en-GB" sz="1800" b="1" i="0" u="none" strike="noStrike" baseline="0" dirty="0">
                <a:latin typeface="CharisSIL"/>
              </a:rPr>
              <a:t> </a:t>
            </a:r>
            <a:r>
              <a:rPr lang="en-GB" sz="1800" b="1" i="0" u="none" strike="noStrike" baseline="0" dirty="0" err="1">
                <a:latin typeface="CharisSIL"/>
              </a:rPr>
              <a:t>Weissert</a:t>
            </a:r>
            <a:r>
              <a:rPr lang="en-GB" sz="1800" b="1" i="0" u="none" strike="noStrike" baseline="0" dirty="0">
                <a:latin typeface="CharisSIL"/>
              </a:rPr>
              <a:t> Event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228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2" grpId="0"/>
      <p:bldP spid="13" grpId="0"/>
      <p:bldP spid="14" grpId="0"/>
      <p:bldP spid="1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8695-0A57-4D0B-BFB4-6884AC25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B67A-3C2A-44DB-AC02-B4EDE194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3CBDA-5145-4081-8CA8-1FBA6A4DCB0F}"/>
              </a:ext>
            </a:extLst>
          </p:cNvPr>
          <p:cNvSpPr txBox="1"/>
          <p:nvPr/>
        </p:nvSpPr>
        <p:spPr>
          <a:xfrm flipH="1">
            <a:off x="655319" y="157817"/>
            <a:ext cx="437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Paleoclimate of Svalbard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55D883-726D-4E1C-8031-ECD68DC34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78"/>
          <a:stretch/>
        </p:blipFill>
        <p:spPr>
          <a:xfrm>
            <a:off x="-84843" y="0"/>
            <a:ext cx="86627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610B65-74B7-43B3-9F18-6431E99A050D}"/>
              </a:ext>
            </a:extLst>
          </p:cNvPr>
          <p:cNvSpPr txBox="1">
            <a:spLocks/>
          </p:cNvSpPr>
          <p:nvPr/>
        </p:nvSpPr>
        <p:spPr>
          <a:xfrm>
            <a:off x="179717" y="-111097"/>
            <a:ext cx="11174083" cy="1061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/>
              <a:t>Deep-time paleoclimate archive in High Arctic, Svalbard, Norway</a:t>
            </a:r>
            <a:endParaRPr lang="en-GB" sz="6000" b="1" dirty="0"/>
          </a:p>
        </p:txBody>
      </p:sp>
      <p:pic>
        <p:nvPicPr>
          <p:cNvPr id="7" name="Picture 2" descr="UNIS logo and design guidelines - UNIS">
            <a:extLst>
              <a:ext uri="{FF2B5EF4-FFF2-40B4-BE49-F238E27FC236}">
                <a16:creationId xmlns:a16="http://schemas.microsoft.com/office/drawing/2014/main" id="{1E7A74E6-40B6-432C-888D-83E0A9AB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44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0843D6-66BC-4B53-8CBD-EE477240B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89" y="1928194"/>
            <a:ext cx="2625834" cy="300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6CEE9-BBF3-4AE0-8B68-527CCE225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61"/>
          <a:stretch/>
        </p:blipFill>
        <p:spPr>
          <a:xfrm>
            <a:off x="4158343" y="1872120"/>
            <a:ext cx="8033657" cy="49219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CCCFD9-8F19-41E2-AF79-B729790F084B}"/>
              </a:ext>
            </a:extLst>
          </p:cNvPr>
          <p:cNvSpPr txBox="1">
            <a:spLocks/>
          </p:cNvSpPr>
          <p:nvPr/>
        </p:nvSpPr>
        <p:spPr>
          <a:xfrm>
            <a:off x="358431" y="639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b="1" dirty="0"/>
              <a:t>D</a:t>
            </a:r>
            <a:r>
              <a:rPr lang="en-GB" sz="2800" b="1" dirty="0" err="1"/>
              <a:t>igital</a:t>
            </a:r>
            <a:r>
              <a:rPr lang="en-GB" sz="2800" b="1" dirty="0"/>
              <a:t> outcrops: </a:t>
            </a:r>
            <a:r>
              <a:rPr lang="en-GB" sz="2800" b="1" dirty="0" err="1"/>
              <a:t>Festningen</a:t>
            </a:r>
            <a:endParaRPr lang="en-GB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4DB5F-990B-4D58-A14B-F92B277B61E5}"/>
              </a:ext>
            </a:extLst>
          </p:cNvPr>
          <p:cNvSpPr txBox="1"/>
          <p:nvPr/>
        </p:nvSpPr>
        <p:spPr>
          <a:xfrm flipH="1">
            <a:off x="125856" y="6424698"/>
            <a:ext cx="210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Senger et al., 2022</a:t>
            </a:r>
            <a:endParaRPr lang="en-GB" dirty="0"/>
          </a:p>
        </p:txBody>
      </p:sp>
      <p:pic>
        <p:nvPicPr>
          <p:cNvPr id="10" name="Picture 2" descr="UNIS logo and design guidelines - UNIS">
            <a:extLst>
              <a:ext uri="{FF2B5EF4-FFF2-40B4-BE49-F238E27FC236}">
                <a16:creationId xmlns:a16="http://schemas.microsoft.com/office/drawing/2014/main" id="{F4A334F4-1AD3-423E-B86A-707513C8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C071F-DE76-4E63-8CD3-7D8D8E07EF12}"/>
              </a:ext>
            </a:extLst>
          </p:cNvPr>
          <p:cNvSpPr txBox="1"/>
          <p:nvPr/>
        </p:nvSpPr>
        <p:spPr>
          <a:xfrm>
            <a:off x="4584716" y="619996"/>
            <a:ext cx="968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LT Std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Times LT Std"/>
              </a:rPr>
              <a:t> </a:t>
            </a:r>
            <a:r>
              <a:rPr lang="en-GB" sz="1800" b="0" i="0" u="none" strike="noStrike" baseline="0" dirty="0">
                <a:solidFill>
                  <a:srgbClr val="221E1F"/>
                </a:solidFill>
                <a:latin typeface="Times LT Std"/>
              </a:rPr>
              <a:t>7 km-long nearly continuous stratigraphic section </a:t>
            </a:r>
          </a:p>
          <a:p>
            <a:r>
              <a:rPr lang="en-GB" sz="1800" b="0" i="0" u="none" strike="noStrike" baseline="0" dirty="0">
                <a:solidFill>
                  <a:srgbClr val="221E1F"/>
                </a:solidFill>
                <a:latin typeface="Times LT Std"/>
              </a:rPr>
              <a:t>of Lower Carboniferous to Cenozoic strata, </a:t>
            </a:r>
          </a:p>
          <a:p>
            <a:r>
              <a:rPr lang="en-GB" sz="1800" b="0" i="0" u="none" strike="noStrike" baseline="0" dirty="0">
                <a:solidFill>
                  <a:srgbClr val="221E1F"/>
                </a:solidFill>
                <a:latin typeface="Times LT Std"/>
              </a:rPr>
              <a:t>spanning nearly 300 million years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98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1AFD-ACB3-4659-81CA-14A6D35D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0694F-C2B2-4DB3-8362-03E3F7381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5E2CF-0CE1-4159-BD6C-2659F7A9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94" y="0"/>
            <a:ext cx="1076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5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AFA6-C08C-4459-A028-92631738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</a:rPr>
              <a:t>EFERENCES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910DE-41AB-459C-8FFB-15C340E00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Sea level curve, glaciations and major geological events modified from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Dalmann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2015, </a:t>
            </a:r>
            <a:endParaRPr lang="en-GB" sz="1100" b="0" dirty="0">
              <a:effectLst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Dallmann, W.: Geoscience Atlas of Svalbard,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Norsk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Polarinstitutt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Rapportserie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148-292, 2015. </a:t>
            </a:r>
          </a:p>
          <a:p>
            <a:pPr marL="0" indent="0" rtl="0" fontAlgn="base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Worsley, D.: The post-Caledonian development of Svalbard and the western Barents Sea, Polar Research, 27, 298-317, 10.1111/j.1751-8369.2008.00085.x, 2008.</a:t>
            </a: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Global temperatures curve from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Veizer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(1999; updated online in 2004)</a:t>
            </a:r>
            <a:endParaRPr lang="en-GB" sz="1100" b="0" dirty="0">
              <a:effectLst/>
            </a:endParaRPr>
          </a:p>
          <a:p>
            <a:pPr marL="0" indent="0" rtl="0" fontAlgn="base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Veizer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J., Ala, D.,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Azmy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Bruckschen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P., Buhl, D., Bruhn, F., Carden, G.A.F., Diener, A.,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Ebneth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Godderis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Y., Jasper, T., Korte, C.,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Pawellek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Podlaha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O.G. &amp; Strauss, H. (1999). 87Sr/86Sr, </a:t>
            </a:r>
            <a:r>
              <a:rPr lang="el-GR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δ13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 and </a:t>
            </a:r>
            <a:r>
              <a:rPr lang="el-GR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δ18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evolution of Phanerozoic seawater. Chemical geology, 161(1-3), 59-88.</a:t>
            </a: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Drilling in Svalbard:</a:t>
            </a:r>
            <a:endParaRPr lang="en-GB" sz="1100" b="0" dirty="0">
              <a:effectLst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Braathen, A.,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Bælum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K., Christiansen, H. H., Dahl, T.,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Eiken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O.,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Elvebakk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Hansen, F., Hanssen, T. H., Jochmann, M., Johansen, T. A., Johnsen, H., Larsen, L., Lie, T.,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Mertes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Mørk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Mørk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B.,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Nemec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 J., Olaussen, S.,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Oye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V.,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Rød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Titlestad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G. O.,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Tveranger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J., and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Vagle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K.: Longyearbyen CO2 lab of Svalbard, Norway – first assessment of the sedimentary succession for CO2 storage, Norwegian Journal of Geology, 92, 353–376, 2012.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GB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Olaussen, S., Senger, K., Braathen, A., Grundvåg, S. A., and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Mørk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A.: You learn as long as you drill; research synthesis from the Longyearbyen CO2 Laboratory, Svalbard, Norway, Norwegian Journal of Geology, 99, 157-187, https://dx.doi.org/10.17850/njg008, 2019. </a:t>
            </a:r>
          </a:p>
          <a:p>
            <a:pPr marL="0" indent="0" rtl="0" fontAlgn="base">
              <a:spcBef>
                <a:spcPts val="0"/>
              </a:spcBef>
              <a:spcAft>
                <a:spcPts val="1000"/>
              </a:spcAft>
              <a:buNone/>
            </a:pPr>
            <a:endParaRPr lang="en-GB" sz="11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Senger, K.,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Tveranger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J., Braathen, A., Olaussen, S., Ogata, K., and Larsen, L.: CO2 storage resource estimates in unconventional reservoirs: insights from a pilot-sized storage site in Svalbard, Arctic Norway, Environmental Earth Sciences, 73, 3987–4009, http://dx.doi.org/10.1007/s12665-014-3684-9, 2015. </a:t>
            </a:r>
          </a:p>
          <a:p>
            <a:pPr marL="0" indent="0" rtl="0" fontAlgn="base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Senger, K.,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Brugmans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P., Grundvåg, S.-A., Jochmann, M.,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Nøttvedt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Olaussen, S.,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Skotte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and Smyrak-Sikora, A.: Petroleum exploration and research drilling onshore Svalbard: a historical perspective, Norwegian Journal of Geology, 2019.</a:t>
            </a:r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4B79-172A-47FA-A299-9FCFC7A2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115" y="5719931"/>
            <a:ext cx="1100870" cy="1110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B2688B-C0E7-4D73-9568-E6EC6D102182}"/>
              </a:ext>
            </a:extLst>
          </p:cNvPr>
          <p:cNvSpPr txBox="1"/>
          <p:nvPr/>
        </p:nvSpPr>
        <p:spPr>
          <a:xfrm>
            <a:off x="10833394" y="535059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REFERENCES</a:t>
            </a:r>
            <a:endParaRPr lang="en-GB" dirty="0"/>
          </a:p>
        </p:txBody>
      </p:sp>
      <p:pic>
        <p:nvPicPr>
          <p:cNvPr id="6" name="Picture 2" descr="UNIS logo and design guidelines - UNIS">
            <a:extLst>
              <a:ext uri="{FF2B5EF4-FFF2-40B4-BE49-F238E27FC236}">
                <a16:creationId xmlns:a16="http://schemas.microsoft.com/office/drawing/2014/main" id="{4B25299F-B60F-420E-8D61-51701A503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131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B223-BD81-450F-90B5-9EB70AF3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UPPER PALEOZOIC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22E02-99A8-43D6-BFDA-F72C95765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64"/>
            <a:ext cx="10515600" cy="54286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Ahlborn, M., and Stemmerik, L.: Depositional evolution of the Upper Carboniferous-Lower Permian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Wordiekammen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carbonate platform,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Nordfjorden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High, central Spitsbergen, Arctic Norway, NORWEGIAN JOURNAL OF GEOLOGY, 95, 91-126, 2015.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Berry, C. M., and Marshall, J. E.: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Lycopsid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forests in the early Late Devonian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paleoequatorial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zone of Svalbard, Geology, 43, 1043-1046, 2015.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(2009) – Late Carboniferous carbonates and Gondwana eustatic cycles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Scheibner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C., and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Forke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H.: Facies arrangement and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cyclostratigraphic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architecture of a shallow-marine, warm-water carbonate platform: the Late Carboniferous Ny Friesland Platform in eastern Spitsbergen (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Pyefjellet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Beds,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Wordiekammen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Gipsdalen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Group), Facies, 55, 291-324, 2009.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(2011) - Permian change from warm/arid to cool climate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Dustira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Forke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and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Scheibner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C.: Environmental change in the Early Permian of NE Svalbard: from a warm-water carbonate platform (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Gipshuken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Formation) to a temperate, mixed siliciclastic-carbonate ramp (Kapp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Starostin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Formation), Facies, 57, 493-523, 2011. 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Dustira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 M.,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Forke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and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Scheibner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C.: Facies analysis and depositional environments of a storm-dominated, temperate to cold, mixed siliceous-carbonate ramp: the Permian Kapp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Starostin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 in NE Svalbard, Norwegian Journal of Geology/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Norsk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Geologisk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Forening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93, 2013.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Bond et al. (2015) - Mid Permian mass extinction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Bond, D. P.,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Wignall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B.,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Joachimski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M., Sun, Y.,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Savov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Grasby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S. E., Beauchamp, B., and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 P.: An abrupt extinction in the Middle Permian (Capitanian) of the Boreal Realm (Spitsbergen) and its link to anoxia and acidification, GSA Bulletin, 127, 1411-1421, 2015.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Hanken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Nielsen (2013) - L.Carb.-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E.Perm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carbonate build-ups and climate variations 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Hanken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N.-M., and Nielsen, J. K.: Upper Carboniferous–Lower Permian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Palaeoaplysina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build-ups on Svalbard: the influence of climate, salinity and sea-level, Geological Society, London, Special Publications, 376, 269-305, 2013.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000" b="0" dirty="0">
                <a:effectLst/>
              </a:rPr>
            </a:br>
            <a:br>
              <a:rPr lang="en-GB" sz="1000" b="0" dirty="0">
                <a:effectLst/>
              </a:rPr>
            </a:b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Hüneke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(2001) - L.Carb.-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E.Perm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carbonates and climate variations 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Hüneke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Joachimski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Buggisch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W., and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Lützner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H.: Marine carbonate facies in response to climate and nutrient level: the Upper Carboniferous and Permian of Central Spitsbergen (Svalbard), Facies, 45, 93-135, 2001.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br>
              <a:rPr lang="en-GB" sz="1000" b="0" dirty="0">
                <a:effectLst/>
              </a:rPr>
            </a:b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Olaussen, S., Stemmerik, L.,  Sorento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Drøhse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, T., Johannessen, E. P.  &amp; Smyrak-Sikora, A.  Carboniferous Permian climate changes as recorded in Svalbard. Conference abstract, NGF 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Smyrak-Sikora, A., Johannessen, E. P., Olaussen, S., Sandal, G., and Braathen, A. Sedimentary architecture during Carboniferous rift initiation–the arid Billefjorden Trough, Svalbard, Journal of the Geological Society, 176, 225-252, 2019.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Smyrak‐Sikora, A.,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Nicolaisen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 B., Braathen, A., Johannessen, E. P., Olaussen, S., &amp; Stemmerik, L.  Impact of growth faults on mixed siliciclastic‐carbonate‐evaporite deposits during rift climax and reorganisation‐Billefjorden Trough, Svalbard, Norway. Basin Research 2021.</a:t>
            </a:r>
            <a:endParaRPr lang="en-GB" sz="10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Sorento, T., Olaussen, S., and Stemmerik, L.: Controls on deposition of shallow marine carbonates and evaporites–lower Permian </a:t>
            </a:r>
            <a:r>
              <a:rPr lang="en-GB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Gipshuken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Formation, central Spitsbergen, Arctic Norway, Sedimentology, 67, 207-238, 2020.</a:t>
            </a:r>
            <a:endParaRPr lang="en-GB" sz="1000" b="0" dirty="0">
              <a:effectLst/>
            </a:endParaRPr>
          </a:p>
          <a:p>
            <a:pPr marL="0" indent="0">
              <a:buNone/>
            </a:pPr>
            <a:endParaRPr lang="en-GB" sz="1000" dirty="0"/>
          </a:p>
        </p:txBody>
      </p:sp>
      <p:pic>
        <p:nvPicPr>
          <p:cNvPr id="4" name="Picture 2" descr="UNIS logo and design guidelines - UNIS">
            <a:extLst>
              <a:ext uri="{FF2B5EF4-FFF2-40B4-BE49-F238E27FC236}">
                <a16:creationId xmlns:a16="http://schemas.microsoft.com/office/drawing/2014/main" id="{D482A5C7-8951-4002-B4C0-B1DD9965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8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34F4-A9B9-42BC-B14F-A02D3871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754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MESOZOIC </a:t>
            </a:r>
            <a:br>
              <a:rPr lang="en-GB" sz="2000" b="0" dirty="0">
                <a:effectLst/>
              </a:rPr>
            </a:b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C0C6A-2A90-4CE6-8FBC-45D630AA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333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800" b="0" dirty="0">
                <a:effectLst/>
              </a:rPr>
            </a:b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Grundvåg, S.,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Jelby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E.,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Sliwinska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K. K.,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Nøhr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-Hansen, H.,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Aadland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T., Sandvik, S. E.,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Tennvassås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I., Engen, T., and Olaussen, S.: Sedimentology and palynology of the Lower Cretaceous succession of central Spitsbergen: integration of subsurface and outcrop data, Norwegian Journal of Geology, 2019.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br>
              <a:rPr lang="en-GB" sz="3600" b="0" dirty="0">
                <a:effectLst/>
              </a:rPr>
            </a:b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Hurum et al. (2016) - Barremian dinosaurs and climate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Hurum, J. H.,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Druckenmiller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S., Hammer, Ø.,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Nakrem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 A., and Olaussen, S.: The theropod that wasn't: an ornithopod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tracksite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from the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Helvetiafjellet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 (Lower Cretaceous) of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Boltodden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Svalbard, Geological Society, London, Special Publications, 434, 189-206, 2016.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Jelby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(2020) - Jr-Cr boundary and isotope signals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Jelby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E.,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Śliwińska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K. K.,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Koevoets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J.,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P., Vickers, M. L., Olaussen, S., and Stemmerik, L.: Arctic reappraisal of global carbon-cycle dynamics across the Jurassic–Cretaceous boundary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Valanginian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Weissert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Event, Palaeogeography, Palaeoclimatology, Palaeoecology, 555, 109847, 2020. 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Lord, G. S., Johansen, S. K.,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Støen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S. J.,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Mørk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A.: Facies development of the Upper Triassic succession on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Barentsøya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Wilhelmøya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NE Spitsbergen, Svalbard, Norwegian Journal of Geology/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Norsk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Geologisk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Forening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97, 2017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Midtkandal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(2016) - Aptian global anoxia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Midtkandal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Svensen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 H., Planke, S., Corfu, F.,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Polteau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Torsvik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H.,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Faleide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 I., Grundvåg, S.-A., Selnes, H.,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Kürschner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W.: The Aptian (Early Cretaceous) oceanic anoxic event (OAE1a) in Svalbard, Barents Sea, and the absolute age of the Barremian-Aptian boundary, Palaeogeography, Palaeoclimatology, Palaeoecology, 463, 126-135, 2016.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Klausen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(2020) - Late Triassic delta and dinosaurs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Klausen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G., Nyberg, B., and Helland-Hansen, W.: The largest delta plain in Earth’s history, Geology, 47, 470-474, 2019.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Klausen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G., Paterson, N. W., and Benton, M. J.: Geological control on dinosaurs’ rise to dominance: Late Triassic ecosystem stress by relative sea level change, Terra Nova, 32, 434-441, 2020.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Koevoets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(2016) - Jurassic isotope excursions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Koevoets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M., Hammer, Ø., and Little, C. T.: Palaeoecology and palaeoenvironments of the Middle Jurassic to lowermost Cretaceous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Agardhfjellet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 (Bathonian-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Ryazanian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Spitsbergen, Svalbard, Norwegian Journal of Geology, 99, 2019.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Koevoets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J.,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Abay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 B., Hammer, Ø., and Olaussen, S.: High-resolution organic carbon–isotope stratigraphy of the Middle Jurassic–Lower Cretaceous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Agardhfjellet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 of central Spitsbergen, Svalbard, Palaeogeography, Palaeoclimatology, Palaeoecology, 449, 266-274, 10.1016/j.palaeo.2016.02.029, 2016.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Paterson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Mangerud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(2020) Mid-Late Triassic palynology and climate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Paterson, N. W.,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Mangerud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G.: A revised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palynozonation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the Middle–Upper Triassic (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Anisian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–Rhaetian) Series of the Norwegian Arctic, Geological Magazine, 157, 1568-1592, 2020.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Pott (2012) - Late Triassic paleo-flora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Pott, C.: The Upper Triassic flora of Svalbard, Acta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Palaeontologica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Polonica, 59, 709-740, 2012.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Rismyhr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Bjærke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T., Olaussen, S.,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Mulrooney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J., and Senger, K.: Facies,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palynostratigraphy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sequence stratigraphy of the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Wilhelmøya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Subgroup (Upper Triassic–Middle Jurassic) in western central Spitsbergen, Svalbard,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Norsk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Geologisk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Tidsskrift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99, 35-64, 2018.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Rodríguez-Tovar, F.J.,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Dorador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J.,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Zuchuat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V., and Planke, S. (submitted). Response of microbenthic trace maker community to the End-Permian Mass Extinction in central Spitsbergen, Svalbard. Submitted to Palaeogeography, Palaeoclimatology, Palaeoecology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Wignall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(2016) - Early Triassic anoxia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Wignall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B., Bond, D. P., Sun, Y.,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Grasby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S. E., Beauchamp, B.,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Joachimski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M. M.,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Blomeier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 P.: Ultra-shallow-marine anoxia in an Early Triassic shallow-marine clastic ramp (Spitsbergen) and the suppression of benthic radiation, Geological Magazine, 153, 316-331, 2016.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Vickers et al. (2016) - Early Cretaceous climate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Vickers, M. L., Price, G. D., Jerrett, R. M., and Watkinson, M.: Stratigraphic and geochemical expression of Barremian–Aptian global climate change in Arctic Svalbard, Geosphere, 12, 1594-1605, 2016.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600" b="0" dirty="0">
                <a:effectLst/>
              </a:rPr>
            </a:b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Zuchuat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(2020) - PT boundary </a:t>
            </a:r>
            <a:endParaRPr lang="en-GB" sz="3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Zuchuat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V.,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Sleveland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Twitchett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Svensen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Turner, H., Augland, L., Jones, M., Hammer, Ø.,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Hauksson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B.,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Haflidason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H.: A new high-resolution stratigraphic and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palaeoenvironmental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record spanning the End-Permian Mass Extinction and its aftermath in central Spitsbergen, Svalbard, Palaeogeography, Palaeoclimatology, Palaeoecology, 109732, 2020.</a:t>
            </a:r>
            <a:endParaRPr lang="en-GB" sz="3600" b="0" dirty="0">
              <a:effectLst/>
            </a:endParaRPr>
          </a:p>
          <a:p>
            <a:endParaRPr lang="en-GB" dirty="0"/>
          </a:p>
        </p:txBody>
      </p:sp>
      <p:pic>
        <p:nvPicPr>
          <p:cNvPr id="4" name="Picture 2" descr="UNIS logo and design guidelines - UNIS">
            <a:extLst>
              <a:ext uri="{FF2B5EF4-FFF2-40B4-BE49-F238E27FC236}">
                <a16:creationId xmlns:a16="http://schemas.microsoft.com/office/drawing/2014/main" id="{E0BC2B08-E69A-40DB-A75D-19B8AAFF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6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CF9B0-683A-4E5A-A665-66AE4854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PALEOGENE</a:t>
            </a:r>
            <a:endParaRPr lang="en-GB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F7E1F-C90F-48C8-AECD-AAA093DED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1564367"/>
            <a:ext cx="10515600" cy="4765676"/>
          </a:xfrm>
        </p:spPr>
        <p:txBody>
          <a:bodyPr>
            <a:noAutofit/>
          </a:bodyPr>
          <a:lstStyle/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Dypvik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(2011) - PETM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Dypvik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Riber, L.,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Burca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F.,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Rüther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Jargvoll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D., Nagy, J., and Jochmann, M.: The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Paleocene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–Eocene thermal maximum (PETM) in Svalbard—clay mineral and geochemical signals, Palaeogeography, Palaeoclimatology, Palaeoecology, 302, 156-169, 2011.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Greenwood et al. (2010) - Eocene Arctic rainforest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Greenwood, D. R., Basinger, J. F., and Smith, R. Y.: How wet was the Arctic Eocene rain forest? Estimates of precipitation from Paleogene Arctic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macrofloras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Geology, 38, 15-18, 2010.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100" b="0" dirty="0">
                <a:effectLst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Harding et al. (2011) – PETM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Harding, I. C., Charles, A. J., Marshall, J. E.,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Pälike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H., Roberts, A. P., Wilson, P. A., Jarvis, E., Thorne, R., Morris, E., and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Moremon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R.: Sea-level and salinity fluctuations during the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Paleocene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–Eocene thermal maximum in Arctic Spitsbergen, Earth and Planetary Science Letters, 303, 97-107, 2011.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100" b="0" dirty="0">
                <a:effectLst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Eocene deposition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Helland‐Hansen, W., and Grundvåg, S. A.: The Svalbard Eocene‐Oligocene (?) Central Basin succession: Sedimentation patterns and controls, Basin Research, 33, 729-753, 2021.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Jochmann, M. M;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Firkanten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Jochmann, M. M., Augland, L. E., Lenz, O.,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Bieg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G., Haugen, T., Grundvåg, S. A., 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Midtkandal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I., 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Dolezych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M. &amp;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Hjálmarsdóttir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H. R. (2020).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Sylfjellet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a new outcrop of the Paleogene Van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Mijenfjorden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Group in Svalbard.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arktos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6(1), 17-38.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100" b="0" dirty="0">
                <a:effectLst/>
              </a:rPr>
            </a:b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Marshall (2013),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Firnaknten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Formation coal.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Marshall, C (2013).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Palaeogeographic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Economic Development of the Coal Bearing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Todalen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Member, Spitsbergen PhD Thesis, University of Nottingham-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100" b="0" dirty="0">
                <a:effectLst/>
              </a:rPr>
            </a:b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Spielhagen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Tripati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(2009) -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Paleocene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climate fluctuations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Spielhagen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R. F., and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Tripati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A.: Evidence from Svalbard for near-freezing temperatures and climate oscillations in the Arctic during the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Paleocene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Eocene, Palaeogeography, Palaeoclimatology, Palaeoecology, 278, 48-56, 2009.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100" b="0" dirty="0">
                <a:effectLst/>
              </a:rPr>
            </a:b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Uhl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al. (2007) - Fossil leaves in the Eocene of Spitsbergen </a:t>
            </a:r>
            <a:endParaRPr lang="en-GB" sz="11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Uhl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Traiser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C.,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Griesser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U., and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Denk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T.: Fossil leaves as </a:t>
            </a:r>
            <a:r>
              <a:rPr lang="en-GB" sz="11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palaeoclimate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proxies in the Palaeogene of Spitsbergen (Svalbard), ACTA PALAEOBOTANICA-KRAKOW-, 47, 89, 2007.</a:t>
            </a:r>
            <a:endParaRPr lang="en-GB" sz="1100" b="0" dirty="0">
              <a:effectLst/>
            </a:endParaRPr>
          </a:p>
        </p:txBody>
      </p:sp>
      <p:pic>
        <p:nvPicPr>
          <p:cNvPr id="4" name="Picture 2" descr="UNIS logo and design guidelines - UNIS">
            <a:extLst>
              <a:ext uri="{FF2B5EF4-FFF2-40B4-BE49-F238E27FC236}">
                <a16:creationId xmlns:a16="http://schemas.microsoft.com/office/drawing/2014/main" id="{DB2E2785-711A-47D3-8444-DE508335D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8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A3263-78F5-4812-B52A-99C2D6504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048" y="72872"/>
            <a:ext cx="11174083" cy="1061048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/>
              <a:t>Deep-time paleoclimate archive </a:t>
            </a:r>
            <a:br>
              <a:rPr lang="en-GB" sz="2800" b="1" dirty="0"/>
            </a:br>
            <a:r>
              <a:rPr lang="en-GB" sz="2800" b="1" dirty="0"/>
              <a:t>in High Arctic, Svalbard, Norway</a:t>
            </a:r>
            <a:endParaRPr lang="en-GB" sz="8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B4946-3855-4498-8DC2-A7F740FFF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749" y="131084"/>
            <a:ext cx="5771071" cy="8214795"/>
          </a:xfrm>
        </p:spPr>
        <p:txBody>
          <a:bodyPr>
            <a:normAutofit/>
          </a:bodyPr>
          <a:lstStyle/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Aleksandra Smyrak-Sikora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Lars Eivind Augland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Peter Betlem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1,2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Sten-Andreas Grundvåg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endParaRPr lang="en-GB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 Helland-Hansen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Mads E. Jelby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Maria A. Jensen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Malte M. Jochmann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Erik P. Johanessen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Morgan T. Jones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Maayke Koevoets-Westerduin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Gareth S. Lord 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Atle Mørk 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Snorre Olaussen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Sverre Planke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2,8,10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/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Senger 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Lars Stemmerik 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Madeleine Vickers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Kasia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K. Śliwińska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nn-NO" sz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Valentin Zuchuat</a:t>
            </a:r>
            <a:r>
              <a:rPr lang="nn-NO" sz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12  </a:t>
            </a:r>
            <a:endParaRPr lang="en-GB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FB196-EF60-4BC8-A45D-26AB5BA6C031}"/>
              </a:ext>
            </a:extLst>
          </p:cNvPr>
          <p:cNvSpPr txBox="1"/>
          <p:nvPr/>
        </p:nvSpPr>
        <p:spPr>
          <a:xfrm>
            <a:off x="5500048" y="1341407"/>
            <a:ext cx="6691952" cy="579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Department of Arctic Geology, The University Centre in Svalbard,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aleksandras@unis.no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peterbe@unis.no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MariaJ@unis.no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maltej@unis.no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garethlo@unis.no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snorreo@unis.no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kim.senger@unis.no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Department of Geosciences, The University of Oslo,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l.e.augland@geo.uio.no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0"/>
              </a:rPr>
              <a:t>m.t.jones@geo.uio.no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1"/>
              </a:rPr>
              <a:t>m.l.vickers@geo.uio.no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2"/>
              </a:rPr>
              <a:t>maaykekoevoets@gmail.com</a:t>
            </a:r>
            <a:b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Department of Geosciences, University of </a:t>
            </a:r>
            <a:r>
              <a:rPr lang="en-GB" sz="1200" kern="15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Tromsø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The Arctic University of Norway;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3"/>
              </a:rPr>
              <a:t>sten-andreas.grundvag@uit.no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Department of Earth Science, University of Bergen, P. Box 7803, N-5020 Bergen, Norway,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4"/>
              </a:rPr>
              <a:t>William.Helland-Hansen@uib.no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Department of Geosciences and Natural Resource Management, University of Copenhagen,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Øster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Voldgade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10, DK-1350 Copenhagen K, Denmark;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madsj@ign.ku.dk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Store Norske Spitsbergen </a:t>
            </a:r>
            <a:r>
              <a:rPr lang="en-GB" sz="1200" kern="15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Kulkompani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AS,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6"/>
              </a:rPr>
              <a:t>malte.jochmann@snsk.no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 </a:t>
            </a:r>
            <a:r>
              <a:rPr lang="nb-NO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 </a:t>
            </a:r>
            <a:r>
              <a:rPr lang="nb-NO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Skolithos</a:t>
            </a:r>
            <a:r>
              <a:rPr lang="nb-NO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Sisikveien 36, 4022 Stavanger, Norway; </a:t>
            </a:r>
            <a:r>
              <a:rPr lang="nb-NO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erik.p.johannessen@gmail.com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Centre for Earth Evolution and Dynamics (CEED), University of Oslo, Pb. 1028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Blindern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0315 Oslo, Norway.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Geoscience and Petroleum, </a:t>
            </a:r>
            <a:r>
              <a:rPr lang="en-GB" sz="1200" kern="15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Norges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kern="15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teknisk-naturvitenskapelige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kern="15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universitet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NTNU, Trondheim; </a:t>
            </a:r>
            <a:r>
              <a:rPr lang="nb-NO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atle.arctic@gmail.com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</a:t>
            </a:r>
            <a:r>
              <a:rPr lang="en-GB" sz="1200" kern="1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Volcanic Basin Petroleum Research (VBPR), Oslo; </a:t>
            </a:r>
            <a:r>
              <a:rPr lang="en-GB" sz="1200" u="sng" kern="15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9"/>
              </a:rPr>
              <a:t>planke@vbpr.no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Geological Survey of Denmark and Greenland,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Øster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Voldgade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10, 1350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København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Denmark;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0"/>
              </a:rPr>
              <a:t>ls@geus.dk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kksl@geus.dk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Faculty of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Georesources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Materials Engineering, RWTH Aachen University,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Wüllnerstrasse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2, 52062 Aachen, Germany, 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1"/>
              </a:rPr>
              <a:t>valentin.zuchuat@emr.rwth-aachen.de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700" dirty="0"/>
          </a:p>
        </p:txBody>
      </p:sp>
      <p:pic>
        <p:nvPicPr>
          <p:cNvPr id="1026" name="Picture 2" descr="UNIS logo and design guidelines - UNIS">
            <a:extLst>
              <a:ext uri="{FF2B5EF4-FFF2-40B4-BE49-F238E27FC236}">
                <a16:creationId xmlns:a16="http://schemas.microsoft.com/office/drawing/2014/main" id="{851C1D63-D6DA-4660-BE88-EF13ACBF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7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96AC76-9C25-4DC9-B39D-D693BDBEF08A}"/>
              </a:ext>
            </a:extLst>
          </p:cNvPr>
          <p:cNvSpPr/>
          <p:nvPr/>
        </p:nvSpPr>
        <p:spPr>
          <a:xfrm>
            <a:off x="-69978" y="6176963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100" dirty="0"/>
              <a:t>Topography and bathymetry map of the Arctic region at 1:5 M scale in </a:t>
            </a:r>
          </a:p>
          <a:p>
            <a:pPr algn="ctr"/>
            <a:r>
              <a:rPr lang="en-GB" sz="1100" dirty="0"/>
              <a:t>a polar stereographic projection based on ETOPO1 Global Relief Model </a:t>
            </a:r>
          </a:p>
          <a:p>
            <a:pPr algn="ctr"/>
            <a:r>
              <a:rPr lang="en-GB" sz="1100" dirty="0"/>
              <a:t>(NOAA National Geophysical Data </a:t>
            </a:r>
            <a:r>
              <a:rPr lang="en-GB" sz="1100" dirty="0" err="1"/>
              <a:t>Center</a:t>
            </a:r>
            <a:r>
              <a:rPr lang="en-GB" sz="1100" dirty="0"/>
              <a:t>, 2011), from </a:t>
            </a:r>
            <a:r>
              <a:rPr lang="en-GB" sz="1100" dirty="0" err="1"/>
              <a:t>Petrov</a:t>
            </a:r>
            <a:r>
              <a:rPr lang="en-GB" sz="1100" dirty="0"/>
              <a:t> et al., 2016</a:t>
            </a:r>
          </a:p>
        </p:txBody>
      </p:sp>
      <p:pic>
        <p:nvPicPr>
          <p:cNvPr id="5" name="Picture 4" descr="https://www.researchgate.net/profile/Irina_Artemieva/publication/290946777/figure/fig1/AS:606570098466817@1521628989793/Topography-and-bathymetry-map-of-the-Arctic-region-at-15-M-scale-in-a-polar_W640.jpg">
            <a:extLst>
              <a:ext uri="{FF2B5EF4-FFF2-40B4-BE49-F238E27FC236}">
                <a16:creationId xmlns:a16="http://schemas.microsoft.com/office/drawing/2014/main" id="{4EA1CD85-2016-4168-AC3E-1C96FC4E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90" y="1343818"/>
            <a:ext cx="5056283" cy="54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462D6BA-93B6-4E92-903F-FDD60840ADB8}"/>
              </a:ext>
            </a:extLst>
          </p:cNvPr>
          <p:cNvSpPr/>
          <p:nvPr/>
        </p:nvSpPr>
        <p:spPr>
          <a:xfrm>
            <a:off x="7450835" y="4267200"/>
            <a:ext cx="692325" cy="754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UNIS logo and design guidelines - UNIS">
            <a:extLst>
              <a:ext uri="{FF2B5EF4-FFF2-40B4-BE49-F238E27FC236}">
                <a16:creationId xmlns:a16="http://schemas.microsoft.com/office/drawing/2014/main" id="{C9183034-92C0-4ED2-81DE-9CB21D1C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7904D6-547D-4C55-A558-97A530E3E8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/>
              <a:t>Svalbard-Norwegian archipelago in the High Arctic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377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F3D6-E2D2-4C7E-B552-EA28535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/>
              <a:t>Svalbard-Norwegian archipelago in the High Arctic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CD51D-DD7E-477E-8998-711B0B096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F443D-2761-4873-9E5F-A58EB3279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943"/>
            <a:ext cx="12192000" cy="4779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D2186-F6AD-4C44-886A-BBD6A54EF366}"/>
              </a:ext>
            </a:extLst>
          </p:cNvPr>
          <p:cNvSpPr txBox="1"/>
          <p:nvPr/>
        </p:nvSpPr>
        <p:spPr>
          <a:xfrm>
            <a:off x="4198776" y="6318056"/>
            <a:ext cx="401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&lt; 60% of Svalbard is covered by glaciers</a:t>
            </a:r>
          </a:p>
        </p:txBody>
      </p:sp>
      <p:pic>
        <p:nvPicPr>
          <p:cNvPr id="7" name="Picture 2" descr="UNIS logo and design guidelines - UNIS">
            <a:extLst>
              <a:ext uri="{FF2B5EF4-FFF2-40B4-BE49-F238E27FC236}">
                <a16:creationId xmlns:a16="http://schemas.microsoft.com/office/drawing/2014/main" id="{CB961FA6-946B-4A65-AC37-7946240F1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7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0B639-B9FB-4E8A-9381-6B9649339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34" y="586854"/>
            <a:ext cx="9299466" cy="6271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466B4-0156-4219-BDBE-9F131A82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31" y="6397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/>
              <a:t>Geological map of Svalbard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588AD-6036-462B-894C-28BADFD4D2F0}"/>
              </a:ext>
            </a:extLst>
          </p:cNvPr>
          <p:cNvSpPr txBox="1"/>
          <p:nvPr/>
        </p:nvSpPr>
        <p:spPr>
          <a:xfrm>
            <a:off x="358431" y="1336927"/>
            <a:ext cx="272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Outcrop and borehole data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61F435-ED59-4DDE-9872-A675CE44E105}"/>
              </a:ext>
            </a:extLst>
          </p:cNvPr>
          <p:cNvGrpSpPr/>
          <p:nvPr/>
        </p:nvGrpSpPr>
        <p:grpSpPr>
          <a:xfrm>
            <a:off x="419097" y="2979216"/>
            <a:ext cx="4671518" cy="1752652"/>
            <a:chOff x="419097" y="2979216"/>
            <a:chExt cx="4671518" cy="1752652"/>
          </a:xfrm>
        </p:grpSpPr>
        <p:pic>
          <p:nvPicPr>
            <p:cNvPr id="5" name="Picture 2" descr="UNIS logo and design guidelines - UNIS">
              <a:extLst>
                <a:ext uri="{FF2B5EF4-FFF2-40B4-BE49-F238E27FC236}">
                  <a16:creationId xmlns:a16="http://schemas.microsoft.com/office/drawing/2014/main" id="{8F3EA5FB-4666-414E-A79F-A0446A027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97" y="2979216"/>
              <a:ext cx="2605631" cy="1752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012C54D-13A6-408E-B8CB-FA7045FE0FF9}"/>
                </a:ext>
              </a:extLst>
            </p:cNvPr>
            <p:cNvCxnSpPr/>
            <p:nvPr/>
          </p:nvCxnSpPr>
          <p:spPr>
            <a:xfrm flipV="1">
              <a:off x="3207224" y="3862316"/>
              <a:ext cx="1883391" cy="163774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Svalbox - Discover Svalbard">
            <a:extLst>
              <a:ext uri="{FF2B5EF4-FFF2-40B4-BE49-F238E27FC236}">
                <a16:creationId xmlns:a16="http://schemas.microsoft.com/office/drawing/2014/main" id="{A98B1F8B-28D2-42A7-A39E-97FC0D82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5" y="4897347"/>
            <a:ext cx="4158170" cy="12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CC2F33-66E6-4AD4-B0D9-C39D6B8DBDA1}"/>
              </a:ext>
            </a:extLst>
          </p:cNvPr>
          <p:cNvSpPr txBox="1"/>
          <p:nvPr/>
        </p:nvSpPr>
        <p:spPr>
          <a:xfrm flipH="1">
            <a:off x="9405532" y="6486253"/>
            <a:ext cx="3668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Modified from Dallmann at al. 2015</a:t>
            </a:r>
          </a:p>
        </p:txBody>
      </p:sp>
      <p:pic>
        <p:nvPicPr>
          <p:cNvPr id="11" name="Picture 2" descr="UNIS logo and design guidelines - UNIS">
            <a:extLst>
              <a:ext uri="{FF2B5EF4-FFF2-40B4-BE49-F238E27FC236}">
                <a16:creationId xmlns:a16="http://schemas.microsoft.com/office/drawing/2014/main" id="{3BE9D708-9F3F-4F81-B274-B539B6E6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7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99E9F0-E885-4BEC-BF01-7AA49BF8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1648"/>
            <a:ext cx="121920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339E6-F641-404A-87CE-0CBD30FF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76" y="48818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/>
              <a:t>Selected deep-time paleoclimate events preserved in Svalbard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2F06-FA0B-4CB9-BEED-F3C119849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91" y="1051176"/>
            <a:ext cx="5480713" cy="6499510"/>
          </a:xfrm>
        </p:spPr>
        <p:txBody>
          <a:bodyPr>
            <a:noAutofit/>
          </a:bodyPr>
          <a:lstStyle/>
          <a:p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he </a:t>
            </a:r>
            <a:r>
              <a:rPr lang="en-GB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Late Proterozoic </a:t>
            </a:r>
            <a:r>
              <a:rPr lang="en-GB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Snowball/Slush Earth glacial conditions</a:t>
            </a:r>
            <a:endParaRPr lang="en-GB" sz="16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6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16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Great Ordovician Biodiversification Event </a:t>
            </a:r>
          </a:p>
          <a:p>
            <a:endParaRPr lang="en-GB" sz="16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7" name="Picture 2" descr="UNIS logo and design guidelines - UNIS">
            <a:extLst>
              <a:ext uri="{FF2B5EF4-FFF2-40B4-BE49-F238E27FC236}">
                <a16:creationId xmlns:a16="http://schemas.microsoft.com/office/drawing/2014/main" id="{4EB9E735-09B0-4D3C-9D96-C05492CA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8695-0A57-4D0B-BFB4-6884AC25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B67A-3C2A-44DB-AC02-B4EDE194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3CBDA-5145-4081-8CA8-1FBA6A4DCB0F}"/>
              </a:ext>
            </a:extLst>
          </p:cNvPr>
          <p:cNvSpPr txBox="1"/>
          <p:nvPr/>
        </p:nvSpPr>
        <p:spPr>
          <a:xfrm flipH="1">
            <a:off x="655319" y="157817"/>
            <a:ext cx="437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Paleoclimate of Svalbard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55D883-726D-4E1C-8031-ECD68DC3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420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BD867-B188-4027-B509-1D3F499EEBB3}"/>
              </a:ext>
            </a:extLst>
          </p:cNvPr>
          <p:cNvSpPr/>
          <p:nvPr/>
        </p:nvSpPr>
        <p:spPr>
          <a:xfrm>
            <a:off x="2522158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117E09-5C2A-4A16-93DA-6AC0FDED7812}"/>
              </a:ext>
            </a:extLst>
          </p:cNvPr>
          <p:cNvSpPr txBox="1">
            <a:spLocks/>
          </p:cNvSpPr>
          <p:nvPr/>
        </p:nvSpPr>
        <p:spPr>
          <a:xfrm>
            <a:off x="179717" y="-111097"/>
            <a:ext cx="11174083" cy="1061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/>
              <a:t>Deep-time paleoclimate archive in High Arctic, Svalbard, Norway</a:t>
            </a:r>
            <a:endParaRPr lang="en-GB" sz="6000" b="1" dirty="0"/>
          </a:p>
        </p:txBody>
      </p:sp>
      <p:pic>
        <p:nvPicPr>
          <p:cNvPr id="9" name="Picture 2" descr="UNIS logo and design guidelines - UNIS">
            <a:extLst>
              <a:ext uri="{FF2B5EF4-FFF2-40B4-BE49-F238E27FC236}">
                <a16:creationId xmlns:a16="http://schemas.microsoft.com/office/drawing/2014/main" id="{DB1BC3DC-74A1-41F0-B535-528E2E2E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0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8695-0A57-4D0B-BFB4-6884AC25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B67A-3C2A-44DB-AC02-B4EDE194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3CBDA-5145-4081-8CA8-1FBA6A4DCB0F}"/>
              </a:ext>
            </a:extLst>
          </p:cNvPr>
          <p:cNvSpPr txBox="1"/>
          <p:nvPr/>
        </p:nvSpPr>
        <p:spPr>
          <a:xfrm flipH="1">
            <a:off x="655319" y="157817"/>
            <a:ext cx="437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Paleoclimate of Svalbard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55D883-726D-4E1C-8031-ECD68DC3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420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BD867-B188-4027-B509-1D3F499EEBB3}"/>
              </a:ext>
            </a:extLst>
          </p:cNvPr>
          <p:cNvSpPr/>
          <p:nvPr/>
        </p:nvSpPr>
        <p:spPr>
          <a:xfrm>
            <a:off x="3166280" y="0"/>
            <a:ext cx="849987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2B3E44-A507-4F5A-8BD2-03A0A0814085}"/>
              </a:ext>
            </a:extLst>
          </p:cNvPr>
          <p:cNvSpPr txBox="1">
            <a:spLocks/>
          </p:cNvSpPr>
          <p:nvPr/>
        </p:nvSpPr>
        <p:spPr>
          <a:xfrm>
            <a:off x="179717" y="-111097"/>
            <a:ext cx="11174083" cy="1061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/>
              <a:t>Deep-time paleoclimate archive in High Arctic, Svalbard, Norway</a:t>
            </a:r>
            <a:endParaRPr lang="en-GB" sz="6000" b="1" dirty="0"/>
          </a:p>
        </p:txBody>
      </p:sp>
      <p:pic>
        <p:nvPicPr>
          <p:cNvPr id="8" name="Picture 2" descr="UNIS logo and design guidelines - UNIS">
            <a:extLst>
              <a:ext uri="{FF2B5EF4-FFF2-40B4-BE49-F238E27FC236}">
                <a16:creationId xmlns:a16="http://schemas.microsoft.com/office/drawing/2014/main" id="{65018074-497D-4AE7-9CFA-47DDFAFB6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40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8695-0A57-4D0B-BFB4-6884AC25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7B67A-3C2A-44DB-AC02-B4EDE194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3CBDA-5145-4081-8CA8-1FBA6A4DCB0F}"/>
              </a:ext>
            </a:extLst>
          </p:cNvPr>
          <p:cNvSpPr txBox="1"/>
          <p:nvPr/>
        </p:nvSpPr>
        <p:spPr>
          <a:xfrm flipH="1">
            <a:off x="655319" y="157817"/>
            <a:ext cx="437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Paleoclimate of Svalbard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55D883-726D-4E1C-8031-ECD68DC3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4205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BD867-B188-4027-B509-1D3F499EEBB3}"/>
              </a:ext>
            </a:extLst>
          </p:cNvPr>
          <p:cNvSpPr/>
          <p:nvPr/>
        </p:nvSpPr>
        <p:spPr>
          <a:xfrm>
            <a:off x="5865224" y="0"/>
            <a:ext cx="580093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6BCAD-9F48-4ED8-B684-6AB00E6B5ACA}"/>
              </a:ext>
            </a:extLst>
          </p:cNvPr>
          <p:cNvSpPr/>
          <p:nvPr/>
        </p:nvSpPr>
        <p:spPr>
          <a:xfrm>
            <a:off x="4544704" y="6400800"/>
            <a:ext cx="1692323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B7210A-6F2C-4DAF-8410-6CC45717FEB6}"/>
              </a:ext>
            </a:extLst>
          </p:cNvPr>
          <p:cNvSpPr txBox="1">
            <a:spLocks/>
          </p:cNvSpPr>
          <p:nvPr/>
        </p:nvSpPr>
        <p:spPr>
          <a:xfrm>
            <a:off x="179717" y="-111097"/>
            <a:ext cx="11174083" cy="1061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/>
              <a:t>Deep-time paleoclimate archive in High Arctic, Svalbard, Norway</a:t>
            </a:r>
            <a:endParaRPr lang="en-GB" sz="6000" b="1" dirty="0"/>
          </a:p>
        </p:txBody>
      </p:sp>
      <p:pic>
        <p:nvPicPr>
          <p:cNvPr id="10" name="Picture 2" descr="UNIS logo and design guidelines - UNIS">
            <a:extLst>
              <a:ext uri="{FF2B5EF4-FFF2-40B4-BE49-F238E27FC236}">
                <a16:creationId xmlns:a16="http://schemas.microsoft.com/office/drawing/2014/main" id="{6F6B0384-0AD6-4F54-89E4-10BF338F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161" y="80621"/>
            <a:ext cx="1151599" cy="7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1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</TotalTime>
  <Words>3668</Words>
  <Application>Microsoft Office PowerPoint</Application>
  <PresentationFormat>Widescreen</PresentationFormat>
  <Paragraphs>220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CharisSIL</vt:lpstr>
      <vt:lpstr>Times LT Std</vt:lpstr>
      <vt:lpstr>Times New Roman</vt:lpstr>
      <vt:lpstr>Office Theme</vt:lpstr>
      <vt:lpstr>Deep-time paleoclimate archive  in High Arctic, Svalbard, Norway</vt:lpstr>
      <vt:lpstr>Deep-time paleoclimate archive  in High Arctic, Svalbard, Norway</vt:lpstr>
      <vt:lpstr>PowerPoint Presentation</vt:lpstr>
      <vt:lpstr>Svalbard-Norwegian archipelago in the High Arctic </vt:lpstr>
      <vt:lpstr>Geological map of Svalbard</vt:lpstr>
      <vt:lpstr>Selected deep-time paleoclimate events preserved in Svalbard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UPPER PALEOZOIC</vt:lpstr>
      <vt:lpstr>MESOZOIC  </vt:lpstr>
      <vt:lpstr>PALEOGENE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 Anna Smyrak-Sikora</dc:creator>
  <cp:lastModifiedBy>Aleksandra Anna Smyrak-Sikora</cp:lastModifiedBy>
  <cp:revision>24</cp:revision>
  <dcterms:created xsi:type="dcterms:W3CDTF">2022-05-18T08:04:30Z</dcterms:created>
  <dcterms:modified xsi:type="dcterms:W3CDTF">2022-05-23T07:28:34Z</dcterms:modified>
</cp:coreProperties>
</file>