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gif" ContentType="image/gif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CMU Sans Serif"/>
              </a:rPr>
              <a:t>Click to edit the title text format</a:t>
            </a:r>
            <a:endParaRPr b="0" lang="de-DE" sz="4400" spc="-1" strike="noStrike">
              <a:latin typeface="CMU Sans Serif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CMU Sans Serif"/>
              </a:rPr>
              <a:t>Click to edit the outline text format</a:t>
            </a:r>
            <a:endParaRPr b="0" lang="de-DE" sz="3200" spc="-1" strike="noStrike">
              <a:latin typeface="CMU Sans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CMU Sans Serif"/>
              </a:rPr>
              <a:t>Second Outline Level</a:t>
            </a:r>
            <a:endParaRPr b="0" lang="de-DE" sz="2800" spc="-1" strike="noStrike">
              <a:latin typeface="CMU Sans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CMU Sans Serif"/>
              </a:rPr>
              <a:t>Third Outline Level</a:t>
            </a:r>
            <a:endParaRPr b="0" lang="de-DE" sz="2400" spc="-1" strike="noStrike">
              <a:latin typeface="CMU Sans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CMU Sans Serif"/>
              </a:rPr>
              <a:t>Fourth Outline Level</a:t>
            </a:r>
            <a:endParaRPr b="0" lang="de-DE" sz="2000" spc="-1" strike="noStrike">
              <a:latin typeface="CMU Sans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Fifth Outline Level</a:t>
            </a:r>
            <a:endParaRPr b="0" lang="de-DE" sz="2000" spc="-1" strike="noStrike">
              <a:latin typeface="CMU Sans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Sixth Outline Level</a:t>
            </a:r>
            <a:endParaRPr b="0" lang="de-DE" sz="2000" spc="-1" strike="noStrike">
              <a:latin typeface="CMU Sans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Seventh Outline Level</a:t>
            </a:r>
            <a:endParaRPr b="0" lang="de-DE" sz="2000" spc="-1" strike="noStrike">
              <a:latin typeface="CMU Sans Serif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736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&lt;date/time&gt;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latin typeface="Times New Roman"/>
              </a:rPr>
              <a:t>&lt;footer&gt;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B15A4F6-13AA-4C9E-BB82-7DFF1D41E3A2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40000" y="756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3200" spc="-1" strike="noStrike">
                <a:latin typeface="CMU Sans Serif"/>
              </a:rPr>
              <a:t>Advancing seismic processing of the Skaftá jökulhlaup in 2015, Iceland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44000" y="80280"/>
            <a:ext cx="1008000" cy="10551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4434120" y="3600"/>
            <a:ext cx="4169880" cy="79380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1800000" y="96120"/>
            <a:ext cx="1971720" cy="8758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4"/>
          <a:stretch/>
        </p:blipFill>
        <p:spPr>
          <a:xfrm>
            <a:off x="9034560" y="107280"/>
            <a:ext cx="865440" cy="1152720"/>
          </a:xfrm>
          <a:prstGeom prst="rect">
            <a:avLst/>
          </a:prstGeom>
          <a:ln>
            <a:noFill/>
          </a:ln>
        </p:spPr>
      </p:pic>
      <p:sp>
        <p:nvSpPr>
          <p:cNvPr id="46" name="TextShape 2"/>
          <p:cNvSpPr txBox="1"/>
          <p:nvPr/>
        </p:nvSpPr>
        <p:spPr>
          <a:xfrm>
            <a:off x="1440000" y="3150000"/>
            <a:ext cx="7380000" cy="63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de-DE" sz="1800" spc="-1" strike="noStrike">
                <a:latin typeface="CMU Sans Serif"/>
              </a:rPr>
              <a:t>Thoralf Dietrich, Eva P.S. Eibl, Fabian Lindner, Sebastian Heimann,</a:t>
            </a:r>
            <a:endParaRPr b="0" lang="de-DE" sz="1800" spc="-1" strike="noStrike">
              <a:latin typeface="Arial"/>
            </a:endParaRPr>
          </a:p>
          <a:p>
            <a:r>
              <a:rPr b="0" lang="de-DE" sz="1500" spc="-1" strike="noStrike">
                <a:latin typeface="CMU Sans Serif"/>
              </a:rPr>
              <a:t>With thanks to: Finnur Pálsson, Eyjólfur Magnusson, Daniel Binder</a:t>
            </a:r>
            <a:endParaRPr b="0" lang="de-DE" sz="1500" spc="-1" strike="noStrike">
              <a:latin typeface="Arial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48" name="TextShape 4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9" name="TextShape 5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D90945C0-46A3-4DD4-A2BC-B660E3953F7D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0" name="TextShape 6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AF7D4D1E-416B-41D9-B797-847D27E524DC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68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de-DE" sz="2600" spc="-1" strike="noStrike">
                <a:latin typeface="CMU Sans Serif"/>
                <a:ea typeface="Noto Sans CJK SC"/>
              </a:rPr>
              <a:t>Tracking floods </a:t>
            </a:r>
            <a:r>
              <a:rPr b="0" lang="de-DE" sz="2600" spc="-1" strike="noStrike">
                <a:latin typeface="CMU Sans Serif"/>
              </a:rPr>
              <a:t>subglacially with seismic arrays</a:t>
            </a:r>
            <a:endParaRPr b="0" lang="de-DE" sz="2600" spc="-1" strike="noStrike">
              <a:latin typeface="CMU Sans Serif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3852000" y="1722600"/>
            <a:ext cx="601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9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Skaftá cauldrons in W-Vatnajökull (S-Iceland) drain every 1-5 years</a:t>
            </a:r>
            <a:endParaRPr b="0" lang="de-DE" sz="2000" spc="-1" strike="noStrike">
              <a:latin typeface="CMU Sans Serif"/>
            </a:endParaRPr>
          </a:p>
          <a:p>
            <a:pPr marL="432000" indent="-324000">
              <a:spcBef>
                <a:spcPts val="19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2 Arrays (IE and JO) collected data during a flood from Sep. 30 – Oct. 2 2015</a:t>
            </a:r>
            <a:endParaRPr b="0" lang="de-DE" sz="2000" spc="-1" strike="noStrike">
              <a:latin typeface="CMU Sans Serif"/>
            </a:endParaRPr>
          </a:p>
          <a:p>
            <a:pPr marL="432000" indent="-324000">
              <a:spcBef>
                <a:spcPts val="19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CMU Sans Serif"/>
              </a:rPr>
              <a:t>With fk-analysis, only JO array observed the flood</a:t>
            </a:r>
            <a:endParaRPr b="0" lang="de-DE" sz="2000" spc="-1" strike="noStrike">
              <a:latin typeface="CMU Sans Serif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468000" y="1094040"/>
            <a:ext cx="3600000" cy="3513960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432000" y="4644000"/>
            <a:ext cx="3888000" cy="51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300" spc="-1" strike="noStrike">
                <a:latin typeface="CMU Sans Serif"/>
              </a:rPr>
              <a:t>Fig. 1, modified. from Eibl et al, 2020 (Nat. Comm.)</a:t>
            </a:r>
            <a:endParaRPr b="0" lang="de-DE" sz="1300" spc="-1" strike="noStrike">
              <a:latin typeface="Arial"/>
            </a:endParaRPr>
          </a:p>
        </p:txBody>
      </p:sp>
      <p:sp>
        <p:nvSpPr>
          <p:cNvPr id="55" name="TextShape 4"/>
          <p:cNvSpPr txBox="1"/>
          <p:nvPr/>
        </p:nvSpPr>
        <p:spPr>
          <a:xfrm>
            <a:off x="1332000" y="1368000"/>
            <a:ext cx="1008000" cy="25344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r>
              <a:rPr b="0" lang="de-DE" sz="1000" spc="-1" strike="noStrike">
                <a:solidFill>
                  <a:srgbClr val="004b64"/>
                </a:solidFill>
                <a:latin typeface="CMU Sans Serif"/>
              </a:rPr>
              <a:t>JO: Saw flood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56" name="TextShape 5"/>
          <p:cNvSpPr txBox="1"/>
          <p:nvPr/>
        </p:nvSpPr>
        <p:spPr>
          <a:xfrm>
            <a:off x="1620000" y="3312000"/>
            <a:ext cx="720000" cy="288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r>
              <a:rPr b="0" lang="de-DE" sz="1000" spc="-1" strike="noStrike">
                <a:solidFill>
                  <a:srgbClr val="ff0000"/>
                </a:solidFill>
                <a:latin typeface="CMU Sans Serif"/>
              </a:rPr>
              <a:t>IE: blind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57" name="Line 6"/>
          <p:cNvSpPr/>
          <p:nvPr/>
        </p:nvSpPr>
        <p:spPr>
          <a:xfrm flipH="1">
            <a:off x="1620000" y="1620000"/>
            <a:ext cx="180000" cy="360000"/>
          </a:xfrm>
          <a:prstGeom prst="line">
            <a:avLst/>
          </a:prstGeom>
          <a:ln w="19080">
            <a:solidFill>
              <a:srgbClr val="004b6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7"/>
          <p:cNvSpPr/>
          <p:nvPr/>
        </p:nvSpPr>
        <p:spPr>
          <a:xfrm flipH="1" flipV="1">
            <a:off x="1800000" y="2952000"/>
            <a:ext cx="108000" cy="36000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TextShape 8"/>
          <p:cNvSpPr txBox="1"/>
          <p:nvPr/>
        </p:nvSpPr>
        <p:spPr>
          <a:xfrm>
            <a:off x="2736000" y="1921320"/>
            <a:ext cx="1927800" cy="45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60" name="Line 9"/>
          <p:cNvSpPr/>
          <p:nvPr/>
        </p:nvSpPr>
        <p:spPr>
          <a:xfrm flipH="1" flipV="1">
            <a:off x="2880000" y="1440000"/>
            <a:ext cx="180000" cy="445320"/>
          </a:xfrm>
          <a:prstGeom prst="line">
            <a:avLst/>
          </a:prstGeom>
          <a:ln>
            <a:solidFill>
              <a:srgbClr val="00b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Shape 10"/>
          <p:cNvSpPr txBox="1"/>
          <p:nvPr/>
        </p:nvSpPr>
        <p:spPr>
          <a:xfrm>
            <a:off x="2746440" y="226548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62" name="Line 11"/>
          <p:cNvSpPr/>
          <p:nvPr/>
        </p:nvSpPr>
        <p:spPr>
          <a:xfrm flipH="1">
            <a:off x="1857600" y="2381040"/>
            <a:ext cx="842400" cy="0"/>
          </a:xfrm>
          <a:prstGeom prst="line">
            <a:avLst/>
          </a:prstGeom>
          <a:ln>
            <a:solidFill>
              <a:srgbClr val="ff8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Shape 12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64" name="TextShape 13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65" name="TextShape 14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60C75039-F884-4954-A80C-41F744ED6C09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360000" y="3600000"/>
            <a:ext cx="108000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67" name="" descr=""/>
          <p:cNvPicPr/>
          <p:nvPr/>
        </p:nvPicPr>
        <p:blipFill>
          <a:blip r:embed="rId1"/>
          <a:srcRect l="0" t="30112" r="0" b="0"/>
          <a:stretch/>
        </p:blipFill>
        <p:spPr>
          <a:xfrm>
            <a:off x="468000" y="1080000"/>
            <a:ext cx="9540000" cy="3020400"/>
          </a:xfrm>
          <a:prstGeom prst="rect">
            <a:avLst/>
          </a:prstGeom>
          <a:ln>
            <a:noFill/>
          </a:ln>
        </p:spPr>
      </p:pic>
      <p:sp>
        <p:nvSpPr>
          <p:cNvPr id="68" name="TextShape 2"/>
          <p:cNvSpPr txBox="1"/>
          <p:nvPr/>
        </p:nvSpPr>
        <p:spPr>
          <a:xfrm>
            <a:off x="462600" y="22644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de-DE" sz="2800" spc="-1" strike="noStrike">
                <a:latin typeface="CMU Sans Serif"/>
              </a:rPr>
              <a:t>Tracking the flood: fk-analysis</a:t>
            </a:r>
            <a:endParaRPr b="0" lang="de-DE" sz="2800" spc="-1" strike="noStrike">
              <a:latin typeface="CMU Sans Serif"/>
            </a:endParaRPr>
          </a:p>
        </p:txBody>
      </p:sp>
      <p:sp>
        <p:nvSpPr>
          <p:cNvPr id="69" name="TextShape 3"/>
          <p:cNvSpPr txBox="1"/>
          <p:nvPr/>
        </p:nvSpPr>
        <p:spPr>
          <a:xfrm>
            <a:off x="432000" y="4644360"/>
            <a:ext cx="4428000" cy="51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300" spc="-1" strike="noStrike">
                <a:latin typeface="CMU Sans Serif"/>
              </a:rPr>
              <a:t>Fig. 2, modified. from Eibl et al, 2020 (Nat. Comm.)</a:t>
            </a:r>
            <a:endParaRPr b="0" lang="de-DE" sz="1300" spc="-1" strike="noStrike">
              <a:latin typeface="Arial"/>
            </a:endParaRPr>
          </a:p>
        </p:txBody>
      </p:sp>
      <p:sp>
        <p:nvSpPr>
          <p:cNvPr id="70" name="Line 4"/>
          <p:cNvSpPr/>
          <p:nvPr/>
        </p:nvSpPr>
        <p:spPr>
          <a:xfrm flipV="1">
            <a:off x="1260000" y="1573560"/>
            <a:ext cx="1336680" cy="249444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TextShape 5"/>
          <p:cNvSpPr txBox="1"/>
          <p:nvPr/>
        </p:nvSpPr>
        <p:spPr>
          <a:xfrm>
            <a:off x="180000" y="2880000"/>
            <a:ext cx="900000" cy="39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800" spc="-1" strike="noStrike">
                <a:solidFill>
                  <a:srgbClr val="ff0000"/>
                </a:solidFill>
                <a:latin typeface="CMU Sans Serif"/>
              </a:rPr>
              <a:t>IE</a:t>
            </a:r>
            <a:endParaRPr b="0" lang="de-DE" sz="1800" spc="-1" strike="noStrike">
              <a:latin typeface="CMU Sans Serif"/>
            </a:endParaRPr>
          </a:p>
        </p:txBody>
      </p:sp>
      <p:sp>
        <p:nvSpPr>
          <p:cNvPr id="72" name="TextShape 6"/>
          <p:cNvSpPr txBox="1"/>
          <p:nvPr/>
        </p:nvSpPr>
        <p:spPr>
          <a:xfrm>
            <a:off x="108000" y="1656000"/>
            <a:ext cx="900000" cy="39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800" spc="-1" strike="noStrike">
                <a:solidFill>
                  <a:srgbClr val="004b64"/>
                </a:solidFill>
                <a:latin typeface="CMU Sans Serif"/>
              </a:rPr>
              <a:t>JO</a:t>
            </a:r>
            <a:endParaRPr b="0" lang="de-DE" sz="1800" spc="-1" strike="noStrike">
              <a:latin typeface="CMU Sans Serif"/>
            </a:endParaRPr>
          </a:p>
        </p:txBody>
      </p:sp>
      <p:sp>
        <p:nvSpPr>
          <p:cNvPr id="73" name="TextShape 7"/>
          <p:cNvSpPr txBox="1"/>
          <p:nvPr/>
        </p:nvSpPr>
        <p:spPr>
          <a:xfrm>
            <a:off x="648000" y="4064400"/>
            <a:ext cx="1800000" cy="7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2000" spc="-1" strike="noStrike">
                <a:solidFill>
                  <a:srgbClr val="00bfff"/>
                </a:solidFill>
                <a:latin typeface="CMU Sans Serif"/>
              </a:rPr>
              <a:t>Flood starts</a:t>
            </a:r>
            <a:endParaRPr b="0" lang="de-DE" sz="2000" spc="-1" strike="noStrike">
              <a:latin typeface="CMU Sans Serif"/>
            </a:endParaRPr>
          </a:p>
        </p:txBody>
      </p:sp>
      <p:sp>
        <p:nvSpPr>
          <p:cNvPr id="74" name="Line 8"/>
          <p:cNvSpPr/>
          <p:nvPr/>
        </p:nvSpPr>
        <p:spPr>
          <a:xfrm flipH="1" flipV="1">
            <a:off x="4104000" y="2268000"/>
            <a:ext cx="2160000" cy="198000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Shape 9"/>
          <p:cNvSpPr txBox="1"/>
          <p:nvPr/>
        </p:nvSpPr>
        <p:spPr>
          <a:xfrm>
            <a:off x="5940000" y="4320000"/>
            <a:ext cx="2520000" cy="7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2000" spc="-1" strike="noStrike">
                <a:solidFill>
                  <a:srgbClr val="ff8000"/>
                </a:solidFill>
                <a:latin typeface="CMU Sans Serif"/>
              </a:rPr>
              <a:t>Flood reaches terminus</a:t>
            </a:r>
            <a:endParaRPr b="0" lang="de-DE" sz="2000" spc="-1" strike="noStrike">
              <a:latin typeface="CMU Sans Serif"/>
            </a:endParaRPr>
          </a:p>
        </p:txBody>
      </p:sp>
      <p:sp>
        <p:nvSpPr>
          <p:cNvPr id="76" name="TextShape 10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77" name="TextShape 11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78" name="TextShape 12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B08C2914-CAD1-4578-8ACA-FF2F1FB950B4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2268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de-DE" sz="2800" spc="-1" strike="noStrike">
                <a:latin typeface="CMU Sans Serif"/>
              </a:rPr>
              <a:t>Tracking the flood: match-field processing (MFP)</a:t>
            </a:r>
            <a:endParaRPr b="0" lang="de-DE" sz="2800" spc="-1" strike="noStrike">
              <a:latin typeface="CMU Sans Serif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rcRect l="0" t="0" r="3130" b="0"/>
          <a:stretch/>
        </p:blipFill>
        <p:spPr>
          <a:xfrm>
            <a:off x="504000" y="879480"/>
            <a:ext cx="5400000" cy="371592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3813840" y="231624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82" name="TextShape 3"/>
          <p:cNvSpPr txBox="1"/>
          <p:nvPr/>
        </p:nvSpPr>
        <p:spPr>
          <a:xfrm>
            <a:off x="1723320" y="3697200"/>
            <a:ext cx="1567800" cy="28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83" name="TextShape 4"/>
          <p:cNvSpPr txBox="1"/>
          <p:nvPr/>
        </p:nvSpPr>
        <p:spPr>
          <a:xfrm>
            <a:off x="2280960" y="131832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</a:t>
            </a:r>
            <a:br/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Lake</a:t>
            </a:r>
            <a:endParaRPr b="0" lang="de-DE" sz="1400" spc="-1" strike="noStrike">
              <a:latin typeface="CMU Sans Serif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rcRect l="32487" t="0" r="32316" b="0"/>
          <a:stretch/>
        </p:blipFill>
        <p:spPr>
          <a:xfrm>
            <a:off x="6156360" y="909000"/>
            <a:ext cx="2123280" cy="4023000"/>
          </a:xfrm>
          <a:prstGeom prst="rect">
            <a:avLst/>
          </a:prstGeom>
          <a:ln>
            <a:noFill/>
          </a:ln>
        </p:spPr>
      </p:pic>
      <p:sp>
        <p:nvSpPr>
          <p:cNvPr id="85" name="TextShape 5"/>
          <p:cNvSpPr txBox="1"/>
          <p:nvPr/>
        </p:nvSpPr>
        <p:spPr>
          <a:xfrm>
            <a:off x="504000" y="4608000"/>
            <a:ext cx="5580000" cy="49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050" spc="-1" strike="noStrike">
                <a:latin typeface="CMU Sans Serif"/>
              </a:rPr>
              <a:t>Processed with code by Fabian Lindner and Sebastian Heimann, </a:t>
            </a:r>
            <a:endParaRPr b="0" lang="de-DE" sz="1050" spc="-1" strike="noStrike">
              <a:latin typeface="CMU Sans Serif"/>
            </a:endParaRPr>
          </a:p>
          <a:p>
            <a:r>
              <a:rPr b="0" lang="de-DE" sz="1050" spc="-1" strike="noStrike">
                <a:latin typeface="CMU Sans Serif"/>
              </a:rPr>
              <a:t>Method: Corciulo et al, 2012 (Geophysics)</a:t>
            </a:r>
            <a:endParaRPr b="0" lang="de-DE" sz="1050" spc="-1" strike="noStrike">
              <a:latin typeface="CMU Sans Serif"/>
            </a:endParaRPr>
          </a:p>
          <a:p>
            <a:r>
              <a:rPr b="0" lang="de-DE" sz="600" spc="-1" strike="noStrike">
                <a:latin typeface="CMU Sans Serif"/>
              </a:rPr>
              <a:t>(Code: https://github.com/fablindner/glseis/blob/master/array_analysis.py and pyrocko.org/)</a:t>
            </a:r>
            <a:endParaRPr b="0" lang="de-DE" sz="600" spc="-1" strike="noStrike">
              <a:latin typeface="CMU Sans Serif"/>
            </a:endParaRPr>
          </a:p>
        </p:txBody>
      </p:sp>
      <p:sp>
        <p:nvSpPr>
          <p:cNvPr id="86" name="TextShape 6"/>
          <p:cNvSpPr txBox="1"/>
          <p:nvPr/>
        </p:nvSpPr>
        <p:spPr>
          <a:xfrm>
            <a:off x="7956000" y="163332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87" name="TextShape 7"/>
          <p:cNvSpPr txBox="1"/>
          <p:nvPr/>
        </p:nvSpPr>
        <p:spPr>
          <a:xfrm>
            <a:off x="7421400" y="278676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88" name="TextShape 8"/>
          <p:cNvSpPr txBox="1"/>
          <p:nvPr/>
        </p:nvSpPr>
        <p:spPr>
          <a:xfrm>
            <a:off x="1728000" y="388548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89" name="TextShape 9"/>
          <p:cNvSpPr txBox="1"/>
          <p:nvPr/>
        </p:nvSpPr>
        <p:spPr>
          <a:xfrm>
            <a:off x="7848000" y="315972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90" name="TextShape 10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91" name="TextShape 11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2" name="TextShape 12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C0FE47CE-8FA1-49CF-91A7-45248BAC1E25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04000" y="432000"/>
            <a:ext cx="7740000" cy="43527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504000" y="4892760"/>
            <a:ext cx="5400000" cy="19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200" spc="-1" strike="noStrike">
                <a:latin typeface="CMU Sans Serif"/>
              </a:rPr>
              <a:t>Floodpath provided by Magnússon et al., Jökull, 2004</a:t>
            </a:r>
            <a:endParaRPr b="0" lang="de-DE" sz="1200" spc="-1" strike="noStrike">
              <a:latin typeface="CMU Sans Serif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560" y="-20484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de-DE" sz="2800" spc="-1" strike="noStrike">
                <a:latin typeface="CMU Sans Serif"/>
              </a:rPr>
              <a:t>3h time bins since Sep 30 2015, 00:00</a:t>
            </a:r>
            <a:endParaRPr b="0" lang="de-DE" sz="2800" spc="-1" strike="noStrike">
              <a:latin typeface="CMU Sans Serif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2952000" y="2379960"/>
            <a:ext cx="900000" cy="39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800" spc="-1" strike="noStrike">
                <a:solidFill>
                  <a:srgbClr val="004b64"/>
                </a:solidFill>
                <a:latin typeface="CMU Sans Serif"/>
              </a:rPr>
              <a:t>JO</a:t>
            </a:r>
            <a:endParaRPr b="0" lang="de-DE" sz="1800" spc="-1" strike="noStrike">
              <a:latin typeface="CMU Sans Serif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98" name="TextShape 5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9" name="TextShape 6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A01E2053-6528-4024-A59A-2AC16ACCC9B5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930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de-DE" sz="2400" spc="-1" strike="noStrike">
                <a:latin typeface="CMU Sans Serif"/>
                <a:ea typeface="Noto Sans CJK SC"/>
              </a:rPr>
              <a:t>MFP </a:t>
            </a:r>
            <a:r>
              <a:rPr b="0" lang="de-DE" sz="2400" spc="-1" strike="noStrike">
                <a:latin typeface="CMU Sans Serif"/>
                <a:ea typeface="Noto Sans CJK SC"/>
              </a:rPr>
              <a:t>results are very similar, but </a:t>
            </a:r>
            <a:r>
              <a:rPr b="1" lang="de-DE" sz="2400" spc="-1" strike="noStrike">
                <a:latin typeface="CMU Sans Serif"/>
                <a:ea typeface="Noto Sans CJK SC"/>
              </a:rPr>
              <a:t>more detailed than fk-analysis</a:t>
            </a:r>
            <a:br/>
            <a:r>
              <a:rPr b="1" lang="de-DE" sz="1600" spc="-1" strike="noStrike">
                <a:latin typeface="CMU Sans Serif"/>
                <a:ea typeface="Noto Sans CJK SC"/>
              </a:rPr>
              <a:t> </a:t>
            </a:r>
            <a:endParaRPr b="0" lang="de-DE" sz="1600" spc="-1" strike="noStrike">
              <a:latin typeface="Arial"/>
              <a:ea typeface="Noto Sans CJK SC"/>
            </a:endParaRPr>
          </a:p>
          <a:p>
            <a:r>
              <a:rPr b="0" lang="de-DE" sz="2400" spc="-1" strike="noStrike">
                <a:latin typeface="CMU Sans Serif"/>
                <a:ea typeface="Noto Sans CJK SC"/>
              </a:rPr>
              <a:t>Frequency band choice influences (apparent) backazimuth</a:t>
            </a:r>
            <a:endParaRPr b="0" lang="de-DE" sz="2400" spc="-1" strike="noStrike">
              <a:latin typeface="Arial"/>
              <a:ea typeface="Noto Sans CJK SC"/>
            </a:endParaRPr>
          </a:p>
          <a:p>
            <a:r>
              <a:rPr b="0" lang="de-DE" sz="2400" spc="-1" strike="noStrike">
                <a:latin typeface="CMU Sans Serif"/>
                <a:ea typeface="Noto Sans CJK SC"/>
              </a:rPr>
              <a:t>Discuss with me: </a:t>
            </a:r>
            <a:br/>
            <a:r>
              <a:rPr b="0" lang="de-DE" sz="1600" spc="-1" strike="noStrike">
                <a:latin typeface="CMU Sans Serif"/>
                <a:ea typeface="Noto Sans CJK SC"/>
              </a:rPr>
              <a:t> </a:t>
            </a:r>
            <a:br/>
            <a:r>
              <a:rPr b="0" lang="de-DE" sz="2400" spc="-1" strike="noStrike">
                <a:latin typeface="CMU Sans Serif"/>
                <a:ea typeface="Noto Sans CJK SC"/>
              </a:rPr>
              <a:t>Parameter choices, other processing options, source processes</a:t>
            </a:r>
            <a:endParaRPr b="0" lang="de-DE" sz="2400" spc="-1" strike="noStrike">
              <a:latin typeface="Arial"/>
              <a:ea typeface="Noto Sans CJK SC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03" name="TextShape 4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C7B934F9-D76C-4A87-8DF4-7DD3600599A6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CMU Sans Serif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de-DE" sz="3200" spc="-1" strike="noStrike">
              <a:latin typeface="CMU Sans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268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de-DE" sz="2800" spc="-1" strike="noStrike">
                <a:latin typeface="CMU Sans Serif"/>
              </a:rPr>
              <a:t>MFP, without strongest component</a:t>
            </a:r>
            <a:endParaRPr b="0" lang="de-DE" sz="2800" spc="-1" strike="noStrike">
              <a:latin typeface="CMU Sans Serif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rcRect l="0" t="0" r="3130" b="0"/>
          <a:stretch/>
        </p:blipFill>
        <p:spPr>
          <a:xfrm>
            <a:off x="504000" y="879480"/>
            <a:ext cx="5400000" cy="371592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3813840" y="231624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1219320" y="3697200"/>
            <a:ext cx="1567800" cy="28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110" name="TextShape 4"/>
          <p:cNvSpPr txBox="1"/>
          <p:nvPr/>
        </p:nvSpPr>
        <p:spPr>
          <a:xfrm>
            <a:off x="3828960" y="131832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</a:t>
            </a:r>
            <a:br/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Lake</a:t>
            </a:r>
            <a:endParaRPr b="0" lang="de-DE" sz="1400" spc="-1" strike="noStrike">
              <a:latin typeface="CMU Sans Serif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rcRect l="32487" t="0" r="34698" b="0"/>
          <a:stretch/>
        </p:blipFill>
        <p:spPr>
          <a:xfrm>
            <a:off x="6228360" y="909000"/>
            <a:ext cx="1979640" cy="4023000"/>
          </a:xfrm>
          <a:prstGeom prst="rect">
            <a:avLst/>
          </a:prstGeom>
          <a:ln>
            <a:noFill/>
          </a:ln>
        </p:spPr>
      </p:pic>
      <p:sp>
        <p:nvSpPr>
          <p:cNvPr id="112" name="TextShape 5"/>
          <p:cNvSpPr txBox="1"/>
          <p:nvPr/>
        </p:nvSpPr>
        <p:spPr>
          <a:xfrm>
            <a:off x="504000" y="4608000"/>
            <a:ext cx="5580000" cy="49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050" spc="-1" strike="noStrike">
                <a:latin typeface="CMU Sans Serif"/>
              </a:rPr>
              <a:t>Processed with code by Fabian Lindner and Sebastian Heimann, </a:t>
            </a:r>
            <a:endParaRPr b="0" lang="de-DE" sz="1050" spc="-1" strike="noStrike">
              <a:latin typeface="CMU Sans Serif"/>
            </a:endParaRPr>
          </a:p>
          <a:p>
            <a:r>
              <a:rPr b="0" lang="de-DE" sz="1050" spc="-1" strike="noStrike">
                <a:latin typeface="CMU Sans Serif"/>
              </a:rPr>
              <a:t>Method: Corciulo et al, 2012 (Geophysics)</a:t>
            </a:r>
            <a:endParaRPr b="0" lang="de-DE" sz="1050" spc="-1" strike="noStrike">
              <a:latin typeface="CMU Sans Serif"/>
            </a:endParaRPr>
          </a:p>
          <a:p>
            <a:r>
              <a:rPr b="0" lang="de-DE" sz="600" spc="-1" strike="noStrike">
                <a:latin typeface="CMU Sans Serif"/>
              </a:rPr>
              <a:t>(Code: https://github.com/fablindner/glseis/blob/master/array_analysis.py and pyrocko.org/)</a:t>
            </a:r>
            <a:endParaRPr b="0" lang="de-DE" sz="600" spc="-1" strike="noStrike">
              <a:latin typeface="CMU Sans Serif"/>
            </a:endParaRPr>
          </a:p>
        </p:txBody>
      </p:sp>
      <p:sp>
        <p:nvSpPr>
          <p:cNvPr id="113" name="TextShape 6"/>
          <p:cNvSpPr txBox="1"/>
          <p:nvPr/>
        </p:nvSpPr>
        <p:spPr>
          <a:xfrm>
            <a:off x="7992000" y="163332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114" name="TextShape 7"/>
          <p:cNvSpPr txBox="1"/>
          <p:nvPr/>
        </p:nvSpPr>
        <p:spPr>
          <a:xfrm>
            <a:off x="7510320" y="282564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115" name="TextShape 8"/>
          <p:cNvSpPr txBox="1"/>
          <p:nvPr/>
        </p:nvSpPr>
        <p:spPr>
          <a:xfrm>
            <a:off x="1219320" y="3888360"/>
            <a:ext cx="1393560" cy="75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500" spc="-1" strike="noStrike">
                <a:solidFill>
                  <a:srgbClr val="ff8000"/>
                </a:solidFill>
                <a:latin typeface="CMU Sans Serif"/>
              </a:rPr>
              <a:t>Terminus</a:t>
            </a:r>
            <a:endParaRPr b="0" lang="de-DE" sz="1500" spc="-1" strike="noStrike">
              <a:latin typeface="CMU Sans Serif"/>
            </a:endParaRPr>
          </a:p>
        </p:txBody>
      </p:sp>
      <p:sp>
        <p:nvSpPr>
          <p:cNvPr id="116" name="TextShape 9"/>
          <p:cNvSpPr txBox="1"/>
          <p:nvPr/>
        </p:nvSpPr>
        <p:spPr>
          <a:xfrm>
            <a:off x="7972200" y="3168000"/>
            <a:ext cx="1567800" cy="4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00bfff"/>
                </a:solidFill>
                <a:latin typeface="CMU Sans Serif"/>
              </a:rPr>
              <a:t>Eastern Lake</a:t>
            </a:r>
            <a:endParaRPr b="0" lang="de-DE" sz="1400" spc="-1" strike="noStrike">
              <a:latin typeface="CMU Sans Serif"/>
            </a:endParaRPr>
          </a:p>
        </p:txBody>
      </p:sp>
      <p:sp>
        <p:nvSpPr>
          <p:cNvPr id="117" name="TextShape 10"/>
          <p:cNvSpPr txBox="1"/>
          <p:nvPr/>
        </p:nvSpPr>
        <p:spPr>
          <a:xfrm>
            <a:off x="504000" y="5166720"/>
            <a:ext cx="2736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EGU, 25.05.2022</a:t>
            </a:r>
            <a:endParaRPr b="0" lang="de-DE" sz="1400" spc="-1" strike="noStrike">
              <a:latin typeface="Times New Roman"/>
            </a:endParaRPr>
          </a:p>
          <a:p>
            <a:r>
              <a:rPr b="0" lang="de-DE" sz="1100" spc="-1" strike="noStrike">
                <a:solidFill>
                  <a:srgbClr val="666666"/>
                </a:solidFill>
                <a:latin typeface="CMU Sans Serif"/>
              </a:rPr>
              <a:t>Glacial/Environmental seismology</a:t>
            </a:r>
            <a:endParaRPr b="0" lang="de-DE" sz="1100" spc="-1" strike="noStrike">
              <a:latin typeface="Times New Roman"/>
            </a:endParaRPr>
          </a:p>
        </p:txBody>
      </p:sp>
      <p:sp>
        <p:nvSpPr>
          <p:cNvPr id="118" name="TextShape 11"/>
          <p:cNvSpPr txBox="1"/>
          <p:nvPr/>
        </p:nvSpPr>
        <p:spPr>
          <a:xfrm>
            <a:off x="3447720" y="516564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solidFill>
                  <a:srgbClr val="666666"/>
                </a:solidFill>
                <a:latin typeface="CMU Sans Serif"/>
              </a:rPr>
              <a:t>Thoralf.Dietrich@uni-potsdam.de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19" name="TextShape 12"/>
          <p:cNvSpPr txBox="1"/>
          <p:nvPr/>
        </p:nvSpPr>
        <p:spPr>
          <a:xfrm>
            <a:off x="7227720" y="516564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6BB467CF-1154-4544-B5DE-7C16F15545CA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2022-05-19T22:36:04Z</dcterms:created>
  <dc:creator>Thoralf Dietrich</dc:creator>
  <dc:description/>
  <dc:language>de-DE</dc:language>
  <cp:lastModifiedBy>Thoralf Dietrich</cp:lastModifiedBy>
  <dcterms:modified xsi:type="dcterms:W3CDTF">2022-05-25T08:59:01Z</dcterms:modified>
  <cp:revision>109</cp:revision>
  <dc:subject/>
  <dc:title/>
</cp:coreProperties>
</file>