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680" r:id="rId2"/>
  </p:sldMasterIdLst>
  <p:notesMasterIdLst>
    <p:notesMasterId r:id="rId12"/>
  </p:notesMasterIdLst>
  <p:sldIdLst>
    <p:sldId id="256" r:id="rId3"/>
    <p:sldId id="257" r:id="rId4"/>
    <p:sldId id="263" r:id="rId5"/>
    <p:sldId id="265" r:id="rId6"/>
    <p:sldId id="266" r:id="rId7"/>
    <p:sldId id="788" r:id="rId8"/>
    <p:sldId id="270" r:id="rId9"/>
    <p:sldId id="261" r:id="rId10"/>
    <p:sldId id="2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99CC00"/>
    <a:srgbClr val="00CCCC"/>
    <a:srgbClr val="F209F2"/>
    <a:srgbClr val="B9DC0C"/>
    <a:srgbClr val="9DEBEB"/>
    <a:srgbClr val="50B9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47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GB" alt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367938B4-3779-4D66-8091-41710DEA87E5}" type="datetimeFigureOut">
              <a:rPr lang="en-GB" altLang="en-GB" smtClean="0"/>
              <a:t>26/05/2022</a:t>
            </a:fld>
            <a:endParaRPr lang="en-GB" alt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en-GB" alt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alt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GB" alt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3D339754-D65C-4873-9AAE-BDEC4B41F985}" type="slidenum">
              <a:rPr lang="en-GB" altLang="en-GB" smtClean="0"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3372589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C0E391-2FCF-4DDD-93B5-55824A15D08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352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6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FE2FD-5FC4-456B-943D-4AD62F1AE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numCol="1"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 alt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43B21C-C594-4369-8F67-DFCBF617F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numCol="1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alt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9CA97-98B7-4F3E-AE6B-AC6F89456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6CBB529-5C9D-481B-9B86-7BC2E605EC50}" type="datetimeFigureOut">
              <a:rPr lang="en-GB" altLang="en-GB" smtClean="0"/>
              <a:t>26/05/2022</a:t>
            </a:fld>
            <a:endParaRPr lang="en-GB" alt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01D5C-277D-4A99-B6B1-B55A3AA68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GB" alt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14C95-CB2E-45A1-ABB1-E7F58156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2FDD736-5E7A-4646-AA3F-C235EED2A246}" type="slidenum">
              <a:rPr lang="en-GB" altLang="en-GB" smtClean="0"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1281179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BEB26-9C71-4273-B925-CB7B8B34B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GB" alt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A1D056-57F9-41AD-8E11-D4CEE819B0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alt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CC50E-50D6-4657-A3DA-2481E9E4B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6CBB529-5C9D-481B-9B86-7BC2E605EC50}" type="datetimeFigureOut">
              <a:rPr lang="en-GB" altLang="en-GB" smtClean="0"/>
              <a:t>26/05/2022</a:t>
            </a:fld>
            <a:endParaRPr lang="en-GB" alt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780D0-11D1-4E8C-98F8-E4C2C27F8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GB" alt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51429-6750-4A56-8420-3AA8F1A90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2FDD736-5E7A-4646-AA3F-C235EED2A246}" type="slidenum">
              <a:rPr lang="en-GB" altLang="en-GB" smtClean="0"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209266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C6F6C7-FF2E-4C7D-A0FF-85B5E76D55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  <a:endParaRPr lang="en-GB" alt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803FEC-4225-4EA8-8C46-E9F35D47F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alt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CA333-5B9F-49F4-8346-9A44A2A0B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6CBB529-5C9D-481B-9B86-7BC2E605EC50}" type="datetimeFigureOut">
              <a:rPr lang="en-GB" altLang="en-GB" smtClean="0"/>
              <a:t>26/05/2022</a:t>
            </a:fld>
            <a:endParaRPr lang="en-GB" alt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E35A1-E83A-4702-9A5F-2107B3365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GB" alt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10674-A1A5-4038-B43A-0381A3D6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2FDD736-5E7A-4646-AA3F-C235EED2A246}" type="slidenum">
              <a:rPr lang="en-GB" altLang="en-GB" smtClean="0"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2597691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" y="0"/>
            <a:ext cx="12212692" cy="68679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000" y="1520827"/>
            <a:ext cx="6688048" cy="1543595"/>
          </a:xfrm>
        </p:spPr>
        <p:txBody>
          <a:bodyPr numCol="1" anchor="b">
            <a:normAutofit/>
          </a:bodyPr>
          <a:lstStyle>
            <a:lvl1pPr algn="l">
              <a:defRPr sz="4267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000" y="3185048"/>
            <a:ext cx="5778197" cy="2419065"/>
          </a:xfrm>
        </p:spPr>
        <p:txBody>
          <a:bodyPr numCol="1"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14365"/>
            <a:ext cx="12192000" cy="543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0" rIns="480000" numCol="1" rtlCol="0" anchor="ctr"/>
          <a:lstStyle/>
          <a:p>
            <a:pPr algn="l" defTabSz="601118">
              <a:tabLst/>
            </a:pPr>
            <a:r>
              <a:rPr lang="fr-BE" altLang="fr-BE" sz="1067">
                <a:solidFill>
                  <a:schemeClr val="bg2"/>
                </a:solidFill>
              </a:rPr>
              <a:t>www.metoffice.gov.uk	</a:t>
            </a:r>
            <a:endParaRPr lang="en-GB" altLang="en-GB" sz="1067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622877" y="6314365"/>
            <a:ext cx="6569123" cy="543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0" rIns="480000" numCol="1" rtlCol="0" anchor="ctr"/>
          <a:lstStyle/>
          <a:p>
            <a:pPr algn="r" defTabSz="601118">
              <a:tabLst/>
            </a:pPr>
            <a:r>
              <a:rPr lang="fr-BE" altLang="fr-BE" sz="1067">
                <a:solidFill>
                  <a:schemeClr val="bg2"/>
                </a:solidFill>
              </a:rPr>
              <a:t>© Crown Copyright</a:t>
            </a:r>
            <a:r>
              <a:rPr lang="fr-BE" altLang="fr-BE" sz="1067" baseline="0">
                <a:solidFill>
                  <a:schemeClr val="bg2"/>
                </a:solidFill>
              </a:rPr>
              <a:t> 2018, Met Office</a:t>
            </a:r>
            <a:endParaRPr lang="en-GB" altLang="en-GB" sz="1067">
              <a:solidFill>
                <a:schemeClr val="bg2"/>
              </a:solidFill>
            </a:endParaRPr>
          </a:p>
        </p:txBody>
      </p:sp>
      <p:pic>
        <p:nvPicPr>
          <p:cNvPr id="10" name="MO_MASTER_for_dark_backg_RB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4800" y="72000"/>
            <a:ext cx="2405040" cy="754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40" y="72001"/>
            <a:ext cx="771840" cy="1254241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DB4324E-3A2E-4C2D-8361-B5027AF781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303" y="5923102"/>
            <a:ext cx="1428997" cy="61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265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9"/>
            <a:ext cx="12215059" cy="686925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314365"/>
            <a:ext cx="12192000" cy="543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0" rIns="480000" numCol="1" rtlCol="0" anchor="ctr"/>
          <a:lstStyle/>
          <a:p>
            <a:pPr algn="l" defTabSz="601118">
              <a:tabLst/>
            </a:pPr>
            <a:r>
              <a:rPr lang="fr-BE" altLang="fr-BE" sz="1067">
                <a:solidFill>
                  <a:schemeClr val="bg2"/>
                </a:solidFill>
              </a:rPr>
              <a:t>www.metoffice.gov.uk	</a:t>
            </a:r>
            <a:endParaRPr lang="en-GB" altLang="en-GB" sz="1067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622877" y="6314365"/>
            <a:ext cx="6569123" cy="543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0" rIns="480000" numCol="1" rtlCol="0" anchor="ctr"/>
          <a:lstStyle/>
          <a:p>
            <a:pPr algn="r" defTabSz="601118">
              <a:tabLst/>
            </a:pPr>
            <a:r>
              <a:rPr lang="fr-BE" altLang="fr-BE" sz="1067">
                <a:solidFill>
                  <a:schemeClr val="bg2"/>
                </a:solidFill>
              </a:rPr>
              <a:t>© Crown Copyright</a:t>
            </a:r>
            <a:r>
              <a:rPr lang="fr-BE" altLang="fr-BE" sz="1067" baseline="0">
                <a:solidFill>
                  <a:schemeClr val="bg2"/>
                </a:solidFill>
              </a:rPr>
              <a:t> 2018 Met Office</a:t>
            </a:r>
            <a:endParaRPr lang="en-GB" altLang="en-GB" sz="1067">
              <a:solidFill>
                <a:schemeClr val="bg2"/>
              </a:solidFill>
            </a:endParaRPr>
          </a:p>
        </p:txBody>
      </p:sp>
      <p:pic>
        <p:nvPicPr>
          <p:cNvPr id="10" name="MO_MASTER_for_dark_backg_RB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4800" y="72000"/>
            <a:ext cx="2405040" cy="7542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36000" y="1520827"/>
            <a:ext cx="6688048" cy="1543595"/>
          </a:xfrm>
        </p:spPr>
        <p:txBody>
          <a:bodyPr numCol="1" anchor="b">
            <a:normAutofit/>
          </a:bodyPr>
          <a:lstStyle>
            <a:lvl1pPr algn="l">
              <a:defRPr sz="4267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336000" y="3185048"/>
            <a:ext cx="5778197" cy="2419065"/>
          </a:xfrm>
        </p:spPr>
        <p:txBody>
          <a:bodyPr numCol="1"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40" y="72001"/>
            <a:ext cx="771840" cy="1254241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51460353-AFB6-4678-8682-AA509E0AC4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303" y="5923102"/>
            <a:ext cx="1428997" cy="61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878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5191" y="262497"/>
            <a:ext cx="1004700" cy="1004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967" y="280514"/>
            <a:ext cx="892333" cy="8923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/>
          <a:srcRect t="10967" b="45332"/>
          <a:stretch/>
        </p:blipFill>
        <p:spPr>
          <a:xfrm>
            <a:off x="6462359" y="326981"/>
            <a:ext cx="1413523" cy="617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1601" y="143818"/>
            <a:ext cx="1004700" cy="1004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442889" y="98836"/>
            <a:ext cx="676291" cy="11815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266" y="234899"/>
            <a:ext cx="985689" cy="93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5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000" y="1349739"/>
            <a:ext cx="11520000" cy="1543595"/>
          </a:xfrm>
        </p:spPr>
        <p:txBody>
          <a:bodyPr numCol="1"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000" y="3266365"/>
            <a:ext cx="11520000" cy="2419065"/>
          </a:xfrm>
        </p:spPr>
        <p:txBody>
          <a:bodyPr numCol="1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5622877" y="6314365"/>
            <a:ext cx="6569123" cy="543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0" rIns="480000" numCol="1" rtlCol="0" anchor="ctr"/>
          <a:lstStyle/>
          <a:p>
            <a:pPr algn="r" defTabSz="601118">
              <a:tabLst/>
            </a:pPr>
            <a:r>
              <a:rPr lang="fr-BE" altLang="fr-BE" sz="1067">
                <a:solidFill>
                  <a:schemeClr val="tx1"/>
                </a:solidFill>
              </a:rPr>
              <a:t>© Crown Copyright</a:t>
            </a:r>
            <a:r>
              <a:rPr lang="fr-BE" altLang="fr-BE" sz="1067" baseline="0">
                <a:solidFill>
                  <a:schemeClr val="tx1"/>
                </a:solidFill>
              </a:rPr>
              <a:t> 2018, Met Office</a:t>
            </a:r>
            <a:endParaRPr lang="en-GB" altLang="en-GB" sz="1067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314365"/>
            <a:ext cx="12192000" cy="543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0" rIns="480000" numCol="1" rtlCol="0" anchor="ctr"/>
          <a:lstStyle/>
          <a:p>
            <a:pPr algn="l" defTabSz="601118">
              <a:tabLst/>
            </a:pPr>
            <a:r>
              <a:rPr lang="fr-BE" altLang="fr-BE" sz="1067">
                <a:solidFill>
                  <a:schemeClr val="tx1"/>
                </a:solidFill>
              </a:rPr>
              <a:t>www.metoffice.gov.uk</a:t>
            </a:r>
            <a:r>
              <a:rPr lang="fr-BE" altLang="fr-BE" sz="1067">
                <a:solidFill>
                  <a:schemeClr val="bg2"/>
                </a:solidFill>
              </a:rPr>
              <a:t>	</a:t>
            </a:r>
            <a:endParaRPr lang="en-GB" altLang="en-GB" sz="1067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576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622877" y="6314365"/>
            <a:ext cx="6569123" cy="543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0" rIns="480000" numCol="1" rtlCol="0" anchor="ctr"/>
          <a:lstStyle/>
          <a:p>
            <a:pPr algn="r" defTabSz="601118">
              <a:tabLst/>
            </a:pPr>
            <a:r>
              <a:rPr lang="fr-BE" altLang="fr-BE" sz="1067">
                <a:solidFill>
                  <a:schemeClr val="tx1"/>
                </a:solidFill>
              </a:rPr>
              <a:t>© Crown Copyright</a:t>
            </a:r>
            <a:r>
              <a:rPr lang="fr-BE" altLang="fr-BE" sz="1067" baseline="0">
                <a:solidFill>
                  <a:schemeClr val="tx1"/>
                </a:solidFill>
              </a:rPr>
              <a:t> 2018, Met Office</a:t>
            </a:r>
            <a:endParaRPr lang="en-GB" altLang="en-GB" sz="1067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314365"/>
            <a:ext cx="12192000" cy="543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0" rIns="480000" numCol="1" rtlCol="0" anchor="ctr"/>
          <a:lstStyle/>
          <a:p>
            <a:pPr algn="l" defTabSz="601118">
              <a:tabLst/>
            </a:pPr>
            <a:r>
              <a:rPr lang="fr-BE" altLang="fr-BE" sz="1067">
                <a:solidFill>
                  <a:schemeClr val="tx1"/>
                </a:solidFill>
              </a:rPr>
              <a:t>www.metoffice.gov.uk</a:t>
            </a:r>
            <a:r>
              <a:rPr lang="fr-BE" altLang="fr-BE" sz="1067">
                <a:solidFill>
                  <a:schemeClr val="bg2"/>
                </a:solidFill>
              </a:rPr>
              <a:t>	</a:t>
            </a:r>
            <a:endParaRPr lang="en-GB" altLang="en-GB" sz="1067">
              <a:solidFill>
                <a:schemeClr val="bg2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36000" y="1349739"/>
            <a:ext cx="11520000" cy="1543595"/>
          </a:xfrm>
        </p:spPr>
        <p:txBody>
          <a:bodyPr numCol="1"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36000" y="3266365"/>
            <a:ext cx="11520000" cy="2419065"/>
          </a:xfrm>
        </p:spPr>
        <p:txBody>
          <a:bodyPr numCol="1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37018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64"/>
          <p:cNvSpPr/>
          <p:nvPr userDrawn="1"/>
        </p:nvSpPr>
        <p:spPr>
          <a:xfrm flipV="1">
            <a:off x="8256588" y="180000"/>
            <a:ext cx="0" cy="540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35719" tIns="35719" rIns="35719" bIns="35719" numCol="1" anchor="ctr"/>
          <a:lstStyle/>
          <a:p>
            <a:pPr marL="0" marR="0" lvl="0" indent="0" algn="ctr" defTabSz="292093" rtl="0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314365"/>
            <a:ext cx="12192000" cy="543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0" rIns="480000" numCol="1" rtlCol="0" anchor="ctr"/>
          <a:lstStyle/>
          <a:p>
            <a:pPr algn="l" defTabSz="601118">
              <a:tabLst/>
            </a:pPr>
            <a:r>
              <a:rPr lang="fr-BE" altLang="fr-BE" sz="1067">
                <a:solidFill>
                  <a:schemeClr val="tx1"/>
                </a:solidFill>
              </a:rPr>
              <a:t>www.metoffice.gov.uk</a:t>
            </a:r>
            <a:r>
              <a:rPr lang="fr-BE" altLang="fr-BE" sz="1067">
                <a:solidFill>
                  <a:schemeClr val="bg2"/>
                </a:solidFill>
              </a:rPr>
              <a:t>	</a:t>
            </a:r>
            <a:endParaRPr lang="en-GB" altLang="en-GB" sz="1067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5622877" y="6314365"/>
            <a:ext cx="6569123" cy="543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0" rIns="480000" numCol="1" rtlCol="0" anchor="ctr"/>
          <a:lstStyle/>
          <a:p>
            <a:pPr algn="r" defTabSz="601118">
              <a:tabLst/>
            </a:pPr>
            <a:r>
              <a:rPr lang="fr-BE" altLang="fr-BE" sz="1067">
                <a:solidFill>
                  <a:schemeClr val="tx1"/>
                </a:solidFill>
              </a:rPr>
              <a:t>© Crown Copyright</a:t>
            </a:r>
            <a:r>
              <a:rPr lang="fr-BE" altLang="fr-BE" sz="1067" baseline="0">
                <a:solidFill>
                  <a:schemeClr val="tx1"/>
                </a:solidFill>
              </a:rPr>
              <a:t> 2018, Met Office</a:t>
            </a:r>
            <a:endParaRPr lang="en-GB" altLang="en-GB" sz="1067">
              <a:solidFill>
                <a:schemeClr val="tx1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336000" y="1349739"/>
            <a:ext cx="11520000" cy="1543595"/>
          </a:xfrm>
        </p:spPr>
        <p:txBody>
          <a:bodyPr numCol="1"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336000" y="3266365"/>
            <a:ext cx="11520000" cy="2419065"/>
          </a:xfrm>
        </p:spPr>
        <p:txBody>
          <a:bodyPr numCol="1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2800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2125174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000" y="2392909"/>
            <a:ext cx="5450651" cy="3751092"/>
          </a:xfrm>
        </p:spPr>
        <p:txBody>
          <a:bodyPr numCol="1"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3200" y="2392907"/>
            <a:ext cx="5452800" cy="3751092"/>
          </a:xfrm>
        </p:spPr>
        <p:txBody>
          <a:bodyPr numCol="1"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89964" y="2064000"/>
            <a:ext cx="0" cy="40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96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030E4-0732-4BF6-8912-FA4081481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GB" alt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278F7-0E41-4AF0-8638-FD6EEC20E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alt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0A42E-DEE1-420C-A59E-775114DEB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6CBB529-5C9D-481B-9B86-7BC2E605EC50}" type="datetimeFigureOut">
              <a:rPr lang="en-GB" altLang="en-GB" smtClean="0"/>
              <a:t>26/05/2022</a:t>
            </a:fld>
            <a:endParaRPr lang="en-GB" alt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9609A-AE3A-4CFD-8388-3FA7A82A4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GB" alt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990FA-C74F-4DF9-A27D-B9CEEE924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2FDD736-5E7A-4646-AA3F-C235EED2A246}" type="slidenum">
              <a:rPr lang="en-GB" altLang="en-GB" smtClean="0"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1336899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 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000" y="2438400"/>
            <a:ext cx="7560000" cy="3705600"/>
          </a:xfrm>
        </p:spPr>
        <p:txBody>
          <a:bodyPr numCol="1"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56000" y="2438400"/>
            <a:ext cx="3600000" cy="3705600"/>
          </a:xfrm>
        </p:spPr>
        <p:txBody>
          <a:bodyPr numCol="1"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076469" y="2064000"/>
            <a:ext cx="0" cy="40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3743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000" y="2383809"/>
            <a:ext cx="3600000" cy="3760191"/>
          </a:xfrm>
        </p:spPr>
        <p:txBody>
          <a:bodyPr numCol="1"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56000" y="2383808"/>
            <a:ext cx="3600000" cy="3760192"/>
          </a:xfrm>
        </p:spPr>
        <p:txBody>
          <a:bodyPr numCol="1"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124684" y="2064000"/>
            <a:ext cx="0" cy="40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3"/>
          <p:cNvSpPr>
            <a:spLocks noGrp="1"/>
          </p:cNvSpPr>
          <p:nvPr>
            <p:ph sz="half" idx="10"/>
          </p:nvPr>
        </p:nvSpPr>
        <p:spPr>
          <a:xfrm>
            <a:off x="4296000" y="2383808"/>
            <a:ext cx="3600000" cy="3760192"/>
          </a:xfrm>
        </p:spPr>
        <p:txBody>
          <a:bodyPr numCol="1"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076469" y="2064000"/>
            <a:ext cx="0" cy="40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187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3940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  Description automatically generated with low confidence">
            <a:extLst>
              <a:ext uri="{FF2B5EF4-FFF2-40B4-BE49-F238E27FC236}">
                <a16:creationId xmlns:a16="http://schemas.microsoft.com/office/drawing/2014/main" id="{E2C4CA92-429B-4C94-AA32-4F712DF68B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99" y="19133"/>
            <a:ext cx="2597301" cy="1020073"/>
          </a:xfrm>
          <a:prstGeom prst="rect">
            <a:avLst/>
          </a:prstGeom>
        </p:spPr>
      </p:pic>
      <p:pic>
        <p:nvPicPr>
          <p:cNvPr id="1026" name="Picture 2" descr="BAS colour logo">
            <a:extLst>
              <a:ext uri="{FF2B5EF4-FFF2-40B4-BE49-F238E27FC236}">
                <a16:creationId xmlns:a16="http://schemas.microsoft.com/office/drawing/2014/main" id="{9E929F13-8490-46F1-955C-70CDDB8596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12595" y="295806"/>
            <a:ext cx="2094571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6708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- rea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314365"/>
            <a:ext cx="12192000" cy="5436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0" rIns="480000" numCol="1" rtlCol="0" anchor="ctr"/>
          <a:lstStyle/>
          <a:p>
            <a:pPr algn="l" defTabSz="601118">
              <a:tabLst/>
            </a:pPr>
            <a:r>
              <a:rPr lang="fr-BE" altLang="fr-BE" sz="1067">
                <a:solidFill>
                  <a:schemeClr val="tx1"/>
                </a:solidFill>
              </a:rPr>
              <a:t>	</a:t>
            </a:r>
            <a:endParaRPr lang="en-GB" altLang="en-GB" sz="106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387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304000"/>
            <a:ext cx="12192000" cy="455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GB" altLang="en-GB" sz="240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6000" y="2633973"/>
            <a:ext cx="11520000" cy="3510027"/>
          </a:xfrm>
        </p:spPr>
        <p:txBody>
          <a:bodyPr numCol="1"/>
          <a:lstStyle>
            <a:lvl1pPr marL="0" indent="0">
              <a:buNone/>
              <a:defRPr baseline="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314365"/>
            <a:ext cx="12192000" cy="543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0" rIns="480000" numCol="1" rtlCol="0" anchor="ctr"/>
          <a:lstStyle/>
          <a:p>
            <a:pPr algn="l" defTabSz="601118">
              <a:tabLst/>
            </a:pPr>
            <a:r>
              <a:rPr lang="fr-BE" altLang="fr-BE" sz="1067">
                <a:solidFill>
                  <a:schemeClr val="tx1"/>
                </a:solidFill>
              </a:rPr>
              <a:t>	</a:t>
            </a:r>
            <a:endParaRPr lang="en-GB" altLang="en-GB" sz="1067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36000" y="1349739"/>
            <a:ext cx="11520000" cy="954261"/>
          </a:xfrm>
        </p:spPr>
        <p:txBody>
          <a:bodyPr numCol="1"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89959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304000"/>
            <a:ext cx="12192000" cy="4554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GB" altLang="en-GB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00" y="1282889"/>
            <a:ext cx="11520000" cy="850097"/>
          </a:xfrm>
        </p:spPr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6000" y="2635200"/>
            <a:ext cx="11520000" cy="3508800"/>
          </a:xfrm>
        </p:spPr>
        <p:txBody>
          <a:bodyPr numCol="1"/>
          <a:lstStyle>
            <a:lvl1pPr marL="0" indent="0">
              <a:buNone/>
              <a:defRPr baseline="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314365"/>
            <a:ext cx="12192000" cy="543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0" rIns="480000" numCol="1" rtlCol="0" anchor="ctr"/>
          <a:lstStyle/>
          <a:p>
            <a:pPr algn="l" defTabSz="601118">
              <a:tabLst/>
            </a:pPr>
            <a:r>
              <a:rPr lang="fr-BE" altLang="fr-BE" sz="1067">
                <a:solidFill>
                  <a:schemeClr val="tx1"/>
                </a:solidFill>
              </a:rPr>
              <a:t>	</a:t>
            </a:r>
            <a:endParaRPr lang="en-GB" altLang="en-GB" sz="106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7376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304000"/>
            <a:ext cx="12192000" cy="4554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GB" altLang="en-GB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00" y="1346579"/>
            <a:ext cx="11520000" cy="786408"/>
          </a:xfrm>
        </p:spPr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6000" y="2635200"/>
            <a:ext cx="11520000" cy="3508800"/>
          </a:xfrm>
        </p:spPr>
        <p:txBody>
          <a:bodyPr numCol="1"/>
          <a:lstStyle>
            <a:lvl1pPr marL="0" indent="0">
              <a:buNone/>
              <a:defRPr baseline="0">
                <a:solidFill>
                  <a:schemeClr val="bg2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314365"/>
            <a:ext cx="12192000" cy="543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0" rIns="480000" numCol="1" rtlCol="0" anchor="ctr"/>
          <a:lstStyle/>
          <a:p>
            <a:pPr algn="l" defTabSz="601118">
              <a:tabLst/>
            </a:pPr>
            <a:r>
              <a:rPr lang="fr-BE" altLang="fr-BE" sz="1067">
                <a:solidFill>
                  <a:schemeClr val="bg2"/>
                </a:solidFill>
              </a:rPr>
              <a:t>	</a:t>
            </a:r>
            <a:endParaRPr lang="en-GB" altLang="en-GB" sz="1067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924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304000"/>
            <a:ext cx="12192000" cy="4554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GB" altLang="en-GB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00" y="1291987"/>
            <a:ext cx="11520000" cy="840999"/>
          </a:xfrm>
        </p:spPr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6000" y="2635200"/>
            <a:ext cx="11520000" cy="3508800"/>
          </a:xfrm>
        </p:spPr>
        <p:txBody>
          <a:bodyPr numCol="1"/>
          <a:lstStyle>
            <a:lvl1pPr marL="0" indent="0">
              <a:buNone/>
              <a:defRPr baseline="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314365"/>
            <a:ext cx="12192000" cy="543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0" rIns="480000" numCol="1" rtlCol="0" anchor="ctr"/>
          <a:lstStyle/>
          <a:p>
            <a:pPr algn="l" defTabSz="601118">
              <a:tabLst/>
            </a:pPr>
            <a:r>
              <a:rPr lang="fr-BE" altLang="fr-BE" sz="1067">
                <a:solidFill>
                  <a:schemeClr val="tx1"/>
                </a:solidFill>
              </a:rPr>
              <a:t>	</a:t>
            </a:r>
            <a:endParaRPr lang="en-GB" altLang="en-GB" sz="106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4788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304000"/>
            <a:ext cx="12192000" cy="4554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GB" altLang="en-GB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00" y="1355678"/>
            <a:ext cx="11520000" cy="777309"/>
          </a:xfrm>
        </p:spPr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6000" y="2635200"/>
            <a:ext cx="11520000" cy="3508800"/>
          </a:xfrm>
        </p:spPr>
        <p:txBody>
          <a:bodyPr numCol="1"/>
          <a:lstStyle>
            <a:lvl1pPr marL="0" indent="0">
              <a:buNone/>
              <a:defRPr baseline="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314365"/>
            <a:ext cx="12192000" cy="543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0" rIns="480000" numCol="1" rtlCol="0" anchor="ctr"/>
          <a:lstStyle/>
          <a:p>
            <a:pPr algn="l" defTabSz="601118">
              <a:tabLst/>
            </a:pPr>
            <a:r>
              <a:rPr lang="fr-BE" altLang="fr-BE" sz="1067">
                <a:solidFill>
                  <a:schemeClr val="tx1"/>
                </a:solidFill>
              </a:rPr>
              <a:t>	</a:t>
            </a:r>
            <a:endParaRPr lang="en-GB" altLang="en-GB" sz="106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918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09F93-3B01-424D-9605-851A6533A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numCol="1"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 alt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60CEF-7C3F-4201-B811-1F6142D83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numCol="1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099A8-F71C-4220-90DA-43CA7F3D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6CBB529-5C9D-481B-9B86-7BC2E605EC50}" type="datetimeFigureOut">
              <a:rPr lang="en-GB" altLang="en-GB" smtClean="0"/>
              <a:t>26/05/2022</a:t>
            </a:fld>
            <a:endParaRPr lang="en-GB" alt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E66D-711A-4D9D-A6DD-FA68AB2A0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GB" alt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16D5C-25E6-419B-94A0-F9D58989D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2FDD736-5E7A-4646-AA3F-C235EED2A246}" type="slidenum">
              <a:rPr lang="en-GB" altLang="en-GB" smtClean="0"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3153111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451" y="2890840"/>
            <a:ext cx="1211317" cy="12113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/>
          <a:srcRect t="10967" b="45332"/>
          <a:stretch/>
        </p:blipFill>
        <p:spPr>
          <a:xfrm>
            <a:off x="8247868" y="2890841"/>
            <a:ext cx="1806489" cy="7894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16029" y="2890840"/>
            <a:ext cx="1426112" cy="14261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659075" y="2606661"/>
            <a:ext cx="923984" cy="1614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950" y="2978281"/>
            <a:ext cx="1213756" cy="11549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56" y="2731611"/>
            <a:ext cx="916496" cy="1489307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2379945" y="-64243"/>
            <a:ext cx="943627" cy="161168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GB" altLang="en-GB" sz="2400"/>
          </a:p>
        </p:txBody>
      </p:sp>
      <p:sp>
        <p:nvSpPr>
          <p:cNvPr id="4" name="TextBox 3"/>
          <p:cNvSpPr txBox="1"/>
          <p:nvPr userDrawn="1"/>
        </p:nvSpPr>
        <p:spPr>
          <a:xfrm>
            <a:off x="4285847" y="1813688"/>
            <a:ext cx="2864285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altLang="en-GB" sz="3200"/>
              <a:t>India partners</a:t>
            </a:r>
          </a:p>
        </p:txBody>
      </p:sp>
      <p:pic>
        <p:nvPicPr>
          <p:cNvPr id="13" name="Image" descr="Image">
            <a:extLst>
              <a:ext uri="{FF2B5EF4-FFF2-40B4-BE49-F238E27FC236}">
                <a16:creationId xmlns:a16="http://schemas.microsoft.com/office/drawing/2014/main" id="{14C07BBF-2969-4FD8-8C3C-0588D469A49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 r="72541" b="12255"/>
          <a:stretch>
            <a:fillRect/>
          </a:stretch>
        </p:blipFill>
        <p:spPr>
          <a:xfrm>
            <a:off x="4020326" y="4752034"/>
            <a:ext cx="1628300" cy="725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icture 13" descr="A close up of a sign  Description automatically generated">
            <a:extLst>
              <a:ext uri="{FF2B5EF4-FFF2-40B4-BE49-F238E27FC236}">
                <a16:creationId xmlns:a16="http://schemas.microsoft.com/office/drawing/2014/main" id="{3A5225A5-BAE1-45A4-8942-1127C5AD57F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671" y="4518937"/>
            <a:ext cx="1136863" cy="113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024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430124"/>
            <a:ext cx="12192000" cy="455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GB" altLang="en-GB" sz="2667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6000" y="1364848"/>
            <a:ext cx="11520000" cy="768787"/>
          </a:xfrm>
        </p:spPr>
        <p:txBody>
          <a:bodyPr numCol="1"/>
          <a:lstStyle>
            <a:lvl1pPr>
              <a:defRPr/>
            </a:lvl1pPr>
          </a:lstStyle>
          <a:p>
            <a:r>
              <a:rPr lang="en-US"/>
              <a:t>Questions?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436285"/>
            <a:ext cx="12192000" cy="543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0" rIns="480000" numCol="1" rtlCol="0" anchor="ctr"/>
          <a:lstStyle/>
          <a:p>
            <a:pPr algn="l" defTabSz="601118">
              <a:tabLst/>
            </a:pPr>
            <a:r>
              <a:rPr lang="fr-BE" altLang="fr-BE" sz="1067">
                <a:solidFill>
                  <a:schemeClr val="tx1"/>
                </a:solidFill>
              </a:rPr>
              <a:t>www.metoffice.gov.uk	</a:t>
            </a:r>
            <a:endParaRPr lang="en-GB" altLang="en-GB" sz="1067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622877" y="6436285"/>
            <a:ext cx="6569123" cy="543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0" rIns="480000" numCol="1" rtlCol="0" anchor="ctr"/>
          <a:lstStyle/>
          <a:p>
            <a:pPr algn="r" defTabSz="601118">
              <a:tabLst/>
            </a:pPr>
            <a:r>
              <a:rPr lang="fr-BE" altLang="fr-BE" sz="1067">
                <a:solidFill>
                  <a:schemeClr val="tx1"/>
                </a:solidFill>
              </a:rPr>
              <a:t>© Crown Copyright</a:t>
            </a:r>
            <a:r>
              <a:rPr lang="fr-BE" altLang="fr-BE" sz="1067" baseline="0">
                <a:solidFill>
                  <a:schemeClr val="tx1"/>
                </a:solidFill>
              </a:rPr>
              <a:t> 2018, Met Office</a:t>
            </a:r>
            <a:endParaRPr lang="en-GB" altLang="en-GB" sz="1067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28939" y="2688230"/>
            <a:ext cx="11520000" cy="420564"/>
          </a:xfrm>
          <a:prstGeom prst="rect">
            <a:avLst/>
          </a:prstGeom>
          <a:noFill/>
        </p:spPr>
        <p:txBody>
          <a:bodyPr wrap="square" numCol="1" rtlCol="0" anchor="ctr">
            <a:spAutoFit/>
          </a:bodyPr>
          <a:lstStyle/>
          <a:p>
            <a:r>
              <a:rPr lang="fr-BE" altLang="fr-BE" sz="2133"/>
              <a:t>For more information </a:t>
            </a:r>
            <a:r>
              <a:rPr lang="fr-BE" altLang="fr-BE" sz="2133" err="1"/>
              <a:t>please</a:t>
            </a:r>
            <a:r>
              <a:rPr lang="fr-BE" altLang="fr-BE" sz="2133"/>
              <a:t> contact</a:t>
            </a:r>
            <a:endParaRPr lang="en-GB" altLang="en-GB" sz="2133"/>
          </a:p>
        </p:txBody>
      </p:sp>
      <p:sp>
        <p:nvSpPr>
          <p:cNvPr id="9" name="TextBox 8"/>
          <p:cNvSpPr txBox="1"/>
          <p:nvPr userDrawn="1"/>
        </p:nvSpPr>
        <p:spPr>
          <a:xfrm>
            <a:off x="1048939" y="3518307"/>
            <a:ext cx="10800000" cy="420564"/>
          </a:xfrm>
          <a:prstGeom prst="rect">
            <a:avLst/>
          </a:prstGeom>
          <a:noFill/>
        </p:spPr>
        <p:txBody>
          <a:bodyPr wrap="square" numCol="1" rtlCol="0" anchor="ctr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fr-BE" altLang="fr-BE" sz="2133"/>
              <a:t>www.metoffice.gov.uk/newton</a:t>
            </a:r>
            <a:endParaRPr lang="en-GB" altLang="en-GB" sz="2133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048939" y="5325704"/>
            <a:ext cx="10800000" cy="480000"/>
          </a:xfrm>
        </p:spPr>
        <p:txBody>
          <a:bodyPr numCol="1" anchor="ctr">
            <a:normAutofit/>
          </a:bodyPr>
          <a:lstStyle>
            <a:lvl1pPr marL="0" indent="0">
              <a:buNone/>
              <a:defRPr sz="2133" baseline="0"/>
            </a:lvl1pPr>
          </a:lstStyle>
          <a:p>
            <a:pPr lvl="0"/>
            <a:endParaRPr lang="en-GB" altLang="en-GB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48939" y="4411643"/>
            <a:ext cx="10800000" cy="480000"/>
          </a:xfrm>
        </p:spPr>
        <p:txBody>
          <a:bodyPr numCol="1" anchor="ctr">
            <a:normAutofit/>
          </a:bodyPr>
          <a:lstStyle>
            <a:lvl1pPr marL="0" indent="0">
              <a:buNone/>
              <a:defRPr sz="2133" baseline="0"/>
            </a:lvl1pPr>
          </a:lstStyle>
          <a:p>
            <a:pPr lvl="0"/>
            <a:endParaRPr lang="en-GB" altLang="en-GB"/>
          </a:p>
        </p:txBody>
      </p:sp>
      <p:pic>
        <p:nvPicPr>
          <p:cNvPr id="16" name="email-ico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05549" y="4390891"/>
            <a:ext cx="476903" cy="52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hone-ico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67226" y="5292037"/>
            <a:ext cx="553548" cy="52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web-icon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32001" y="3489743"/>
            <a:ext cx="623999" cy="52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86100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C7272-CCAE-4083-98F6-EEE6A2632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GB" alt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D69F2-088E-430C-A556-50B2091CEF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alt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9379DA-7850-4F97-B692-B07C27AC00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alt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BDD8C1-387E-4A1E-9F60-0900CC386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6CBB529-5C9D-481B-9B86-7BC2E605EC50}" type="datetimeFigureOut">
              <a:rPr lang="en-GB" altLang="en-GB" smtClean="0"/>
              <a:t>26/05/2022</a:t>
            </a:fld>
            <a:endParaRPr lang="en-GB" alt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CF65D5-A075-45DF-81EF-DCC305C0E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GB" alt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A1A5D2-B22F-4F22-AA1D-AE7F0E052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2FDD736-5E7A-4646-AA3F-C235EED2A246}" type="slidenum">
              <a:rPr lang="en-GB" altLang="en-GB" smtClean="0"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2182905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0AC21-5CE9-4B01-871A-F92424594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numCol="1"/>
          <a:lstStyle/>
          <a:p>
            <a:r>
              <a:rPr lang="en-US"/>
              <a:t>Click to edit Master title style</a:t>
            </a:r>
            <a:endParaRPr lang="en-GB" alt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573D2-31E8-4FAA-A6D1-7B5E8CFC2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CAA23C-363A-42EB-AC6C-9C59E2670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alt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5346F1-4B71-4BAA-B9A0-B29D61D60A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7B56BB-478F-4B90-92EF-0A7961B0BB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alt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C58317-7675-4108-BCC7-D4FC1AE74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6CBB529-5C9D-481B-9B86-7BC2E605EC50}" type="datetimeFigureOut">
              <a:rPr lang="en-GB" altLang="en-GB" smtClean="0"/>
              <a:t>26/05/2022</a:t>
            </a:fld>
            <a:endParaRPr lang="en-GB" alt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9C7B26-EA15-4F03-8422-A47D378EC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GB" alt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A50F75-D67A-471B-AF1E-5754B0494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2FDD736-5E7A-4646-AA3F-C235EED2A246}" type="slidenum">
              <a:rPr lang="en-GB" altLang="en-GB" smtClean="0"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991210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3691A-4CE2-4B6C-92CE-55432C398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GB" alt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0879FB-9ED4-433B-B731-AFCCE11E2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6CBB529-5C9D-481B-9B86-7BC2E605EC50}" type="datetimeFigureOut">
              <a:rPr lang="en-GB" altLang="en-GB" smtClean="0"/>
              <a:t>26/05/2022</a:t>
            </a:fld>
            <a:endParaRPr lang="en-GB" alt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BA0CB-10B8-43D0-8962-72BD69763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GB" alt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1E679F-FEFA-4F2B-92A6-31C81801B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2FDD736-5E7A-4646-AA3F-C235EED2A246}" type="slidenum">
              <a:rPr lang="en-GB" altLang="en-GB" smtClean="0"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3334379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10B08A-79F2-4A44-82B7-ECDC47BDD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6CBB529-5C9D-481B-9B86-7BC2E605EC50}" type="datetimeFigureOut">
              <a:rPr lang="en-GB" altLang="en-GB" smtClean="0"/>
              <a:t>26/05/2022</a:t>
            </a:fld>
            <a:endParaRPr lang="en-GB" alt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3C61F4-0CE2-45FB-A7B3-CF0D8F6E3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GB" alt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B54EAA-7B96-4EDB-8FCC-465DF0420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2FDD736-5E7A-4646-AA3F-C235EED2A246}" type="slidenum">
              <a:rPr lang="en-GB" altLang="en-GB" smtClean="0"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3168840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1D4FD-21E2-4983-A390-4EEEFBDDE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alt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4AFB6-292C-4616-81EA-00822819F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alt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17E29B-E90F-4F82-9F5A-EF5D8A7CF1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E1AE0A-8C73-4FAE-9772-FDECF825F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6CBB529-5C9D-481B-9B86-7BC2E605EC50}" type="datetimeFigureOut">
              <a:rPr lang="en-GB" altLang="en-GB" smtClean="0"/>
              <a:t>26/05/2022</a:t>
            </a:fld>
            <a:endParaRPr lang="en-GB" alt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51FF03-BC03-437C-ADA6-9CD949FD5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GB" alt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4F188-D7D3-4AC5-BD70-9B5788E62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2FDD736-5E7A-4646-AA3F-C235EED2A246}" type="slidenum">
              <a:rPr lang="en-GB" altLang="en-GB" smtClean="0"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4179712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71B23-2608-4E9B-BBEB-0F68281AC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alt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3CAF33-99F4-4122-A71F-63D04E5F2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alt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E9285-1CBE-48C2-A884-B67FC56EF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E7BE69-FA9E-41A2-849E-2ADDCD4EE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6CBB529-5C9D-481B-9B86-7BC2E605EC50}" type="datetimeFigureOut">
              <a:rPr lang="en-GB" altLang="en-GB" smtClean="0"/>
              <a:t>26/05/2022</a:t>
            </a:fld>
            <a:endParaRPr lang="en-GB" alt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B2E347-C626-4544-89AF-C7688A9D9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GB" alt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BF105-A390-4560-8000-C4F262DA8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02FDD736-5E7A-4646-AA3F-C235EED2A246}" type="slidenum">
              <a:rPr lang="en-GB" altLang="en-GB" smtClean="0"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4144188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729A09-B57A-4F49-BF61-5AB595B93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alt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4CC361-CB6D-408B-A1EA-B10E6CE11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alt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0AA53-DEA4-42F8-9E02-677626DBBD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BB529-5C9D-481B-9B86-7BC2E605EC50}" type="datetimeFigureOut">
              <a:rPr lang="en-GB" altLang="en-GB" smtClean="0"/>
              <a:t>26/05/2022</a:t>
            </a:fld>
            <a:endParaRPr lang="en-GB" alt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851CD-153F-4E30-94E7-0781AF9FC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alt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5D4FD-4C0C-4F35-B585-7B53834A4F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DD736-5E7A-4646-AA3F-C235EED2A246}" type="slidenum">
              <a:rPr lang="en-GB" altLang="en-GB" smtClean="0"/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2212439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6000" y="1506531"/>
            <a:ext cx="11520000" cy="768000"/>
          </a:xfrm>
          <a:prstGeom prst="rect">
            <a:avLst/>
          </a:prstGeom>
        </p:spPr>
        <p:txBody>
          <a:bodyPr vert="horz" lIns="91440" tIns="45720" rIns="91440" bIns="45720" numCol="1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000" y="2676467"/>
            <a:ext cx="11520000" cy="346753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MO_MASTER_black_mono_for_light_backg_RBG.png"/>
          <p:cNvPicPr>
            <a:picLocks noChangeAspect="1"/>
          </p:cNvPicPr>
          <p:nvPr userDrawn="1"/>
        </p:nvPicPr>
        <p:blipFill>
          <a:blip r:embed="rId22" cstate="print"/>
          <a:stretch>
            <a:fillRect/>
          </a:stretch>
        </p:blipFill>
        <p:spPr>
          <a:xfrm>
            <a:off x="-25175" y="67379"/>
            <a:ext cx="2449044" cy="76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 8"/>
          <p:cNvSpPr/>
          <p:nvPr userDrawn="1"/>
        </p:nvSpPr>
        <p:spPr>
          <a:xfrm>
            <a:off x="0" y="6314365"/>
            <a:ext cx="12192000" cy="5436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0" rIns="480000" numCol="1" rtlCol="0" anchor="ctr"/>
          <a:lstStyle/>
          <a:p>
            <a:pPr algn="l" defTabSz="601118">
              <a:tabLst/>
            </a:pPr>
            <a:r>
              <a:rPr lang="fr-BE" altLang="fr-BE" sz="1067">
                <a:solidFill>
                  <a:schemeClr val="tx1"/>
                </a:solidFill>
              </a:rPr>
              <a:t>	</a:t>
            </a:r>
            <a:endParaRPr lang="en-GB" altLang="en-GB" sz="1067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869" y="45847"/>
            <a:ext cx="432453" cy="70273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146AAF3-566A-4F1A-ADA4-B035BEEEA8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97892" y="239572"/>
            <a:ext cx="1795325" cy="7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65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2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698D1B-EB67-46A9-90B0-6BF7D15B7610}"/>
              </a:ext>
            </a:extLst>
          </p:cNvPr>
          <p:cNvSpPr txBox="1"/>
          <p:nvPr/>
        </p:nvSpPr>
        <p:spPr>
          <a:xfrm>
            <a:off x="0" y="1112724"/>
            <a:ext cx="12011025" cy="1027012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Postprocessing of precipitation forecasts over India with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Quantile Mapping and Ensemble Model Output Statistics</a:t>
            </a:r>
            <a:endParaRPr lang="en-GB" altLang="en-GB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017D72-539D-4924-A39F-D0766CB99959}"/>
              </a:ext>
            </a:extLst>
          </p:cNvPr>
          <p:cNvSpPr txBox="1"/>
          <p:nvPr/>
        </p:nvSpPr>
        <p:spPr>
          <a:xfrm>
            <a:off x="-366713" y="2296265"/>
            <a:ext cx="12744450" cy="315407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Martin Widmann, </a:t>
            </a:r>
            <a:r>
              <a:rPr lang="en-US" sz="1400" b="1" dirty="0">
                <a:solidFill>
                  <a:srgbClr val="2A2A2A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Michael Angus, </a:t>
            </a:r>
            <a:r>
              <a:rPr lang="en-US" sz="1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Andrew Orr, G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regor </a:t>
            </a:r>
            <a:r>
              <a:rPr lang="en-US" sz="14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Leckebusch</a:t>
            </a:r>
            <a:r>
              <a:rPr lang="en-US" sz="1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en-GB" altLang="en-GB" sz="14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9CD1CE-7A25-49A8-9030-CC291A91C059}"/>
              </a:ext>
            </a:extLst>
          </p:cNvPr>
          <p:cNvSpPr txBox="1"/>
          <p:nvPr/>
        </p:nvSpPr>
        <p:spPr>
          <a:xfrm>
            <a:off x="510026" y="4301684"/>
            <a:ext cx="5472119" cy="18774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numCol="1" rtlCol="0">
            <a:spAutoFit/>
          </a:bodyPr>
          <a:lstStyle/>
          <a:p>
            <a:r>
              <a:rPr lang="en-US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 two frequently used postprocessing methods for operational forecasts</a:t>
            </a:r>
            <a:endParaRPr lang="en-US" sz="16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6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Evaluate using multiple performance measures with a focus on heavy precipitation</a:t>
            </a:r>
            <a:endParaRPr lang="en-US" sz="16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C9714A-7423-4C76-BB44-693796F14EF2}"/>
              </a:ext>
            </a:extLst>
          </p:cNvPr>
          <p:cNvSpPr txBox="1"/>
          <p:nvPr/>
        </p:nvSpPr>
        <p:spPr>
          <a:xfrm>
            <a:off x="188839" y="6403553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 EGU22, HS4.3, 26.5.2022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37509C-E876-430A-8197-103D47D8C761}"/>
              </a:ext>
            </a:extLst>
          </p:cNvPr>
          <p:cNvSpPr txBox="1"/>
          <p:nvPr/>
        </p:nvSpPr>
        <p:spPr>
          <a:xfrm>
            <a:off x="6728693" y="2964580"/>
            <a:ext cx="5137953" cy="3323987"/>
          </a:xfrm>
          <a:prstGeom prst="rect">
            <a:avLst/>
          </a:prstGeom>
          <a:noFill/>
          <a:ln>
            <a:solidFill>
              <a:srgbClr val="B9DC0C"/>
            </a:solidFill>
          </a:ln>
        </p:spPr>
        <p:txBody>
          <a:bodyPr wrap="square" numCol="1">
            <a:spAutoFit/>
          </a:bodyPr>
          <a:lstStyle/>
          <a:p>
            <a:r>
              <a:rPr lang="en-GB" altLang="en-GB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Datasets</a:t>
            </a:r>
            <a:endParaRPr lang="en-GB" altLang="en-GB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altLang="en-GB" sz="16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Forecast: </a:t>
            </a:r>
          </a:p>
          <a:p>
            <a:endParaRPr lang="en-US" sz="1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GB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NEPS (NCMRWF): 12 km, 23 ensemble members,  </a:t>
            </a:r>
          </a:p>
          <a:p>
            <a:r>
              <a:rPr lang="en-GB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May - October 2018, 2019, day 1 forecast </a:t>
            </a:r>
          </a:p>
          <a:p>
            <a:endParaRPr lang="en-GB" sz="1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Observations:</a:t>
            </a:r>
          </a:p>
          <a:p>
            <a:endParaRPr lang="en-GB" sz="1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IMD gridded daily rain gauge data, 0.25 </a:t>
            </a:r>
            <a:r>
              <a:rPr lang="en-GB" sz="16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deg</a:t>
            </a:r>
            <a:endParaRPr lang="en-GB" sz="1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6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IMERG, I</a:t>
            </a:r>
            <a:r>
              <a:rPr lang="en-GB" sz="16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ntegrated Multi-</a:t>
            </a:r>
            <a:r>
              <a:rPr lang="en-GB" sz="1600" dirty="0" err="1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satellitE</a:t>
            </a:r>
            <a:r>
              <a:rPr lang="en-GB" sz="16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Retrievals for  </a:t>
            </a:r>
          </a:p>
          <a:p>
            <a:r>
              <a:rPr lang="en-GB" sz="16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GPM with rain gauge adjustments, 0.1 </a:t>
            </a:r>
            <a:r>
              <a:rPr lang="en-GB" sz="1600" dirty="0" err="1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deg</a:t>
            </a:r>
            <a:endParaRPr lang="en-GB" altLang="en-GB" sz="16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64CABD6-1464-462A-A746-AF85DDACB024}"/>
              </a:ext>
            </a:extLst>
          </p:cNvPr>
          <p:cNvGrpSpPr/>
          <p:nvPr/>
        </p:nvGrpSpPr>
        <p:grpSpPr>
          <a:xfrm>
            <a:off x="510026" y="3137835"/>
            <a:ext cx="5472119" cy="1108493"/>
            <a:chOff x="90486" y="4656963"/>
            <a:chExt cx="6829414" cy="1655836"/>
          </a:xfrm>
        </p:grpSpPr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E5528F57-70A4-40A2-B693-826B7A1A91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0486" y="4656963"/>
              <a:ext cx="2160240" cy="1618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C000391-C7B4-4894-A449-3D717059E621}"/>
                </a:ext>
              </a:extLst>
            </p:cNvPr>
            <p:cNvSpPr/>
            <p:nvPr/>
          </p:nvSpPr>
          <p:spPr>
            <a:xfrm>
              <a:off x="90486" y="5968938"/>
              <a:ext cx="3269934" cy="317565"/>
            </a:xfrm>
            <a:prstGeom prst="rect">
              <a:avLst/>
            </a:prstGeom>
          </p:spPr>
          <p:txBody>
            <a:bodyPr wrap="square" numCol="1">
              <a:spAutoFit/>
            </a:bodyPr>
            <a:lstStyle/>
            <a:p>
              <a:r>
                <a:rPr lang="en-GB" altLang="en-GB" sz="1400" b="1" kern="0" dirty="0">
                  <a:solidFill>
                    <a:prstClr val="white"/>
                  </a:solidFill>
                  <a:cs typeface="Arial" pitchFamily="34" charset="0"/>
                </a:rPr>
                <a:t>Bihar  Sept. 2019</a:t>
              </a:r>
              <a:endParaRPr lang="en-GB" altLang="en-GB" sz="1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22" name="Picture 2" descr="https://cdn.theatlantic.com/assets/media/img/photo/2013/06/early-monsoon-rains-flood-northern-india/i01_70122818/main_900.jpg?1420507672">
              <a:extLst>
                <a:ext uri="{FF2B5EF4-FFF2-40B4-BE49-F238E27FC236}">
                  <a16:creationId xmlns:a16="http://schemas.microsoft.com/office/drawing/2014/main" id="{C09E54D0-0EEC-473C-9FF0-9D71CC148D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250726" y="4656963"/>
              <a:ext cx="2463059" cy="1636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439F4CE-6D1B-4B67-AC06-2F1D18B602E2}"/>
                </a:ext>
              </a:extLst>
            </p:cNvPr>
            <p:cNvSpPr/>
            <p:nvPr/>
          </p:nvSpPr>
          <p:spPr>
            <a:xfrm>
              <a:off x="2250726" y="5978343"/>
              <a:ext cx="2463058" cy="317565"/>
            </a:xfrm>
            <a:prstGeom prst="rect">
              <a:avLst/>
            </a:prstGeom>
          </p:spPr>
          <p:txBody>
            <a:bodyPr wrap="square" numCol="1">
              <a:spAutoFit/>
            </a:bodyPr>
            <a:lstStyle/>
            <a:p>
              <a:r>
                <a:rPr lang="en-GB" altLang="en-GB" sz="1400" b="1" kern="0" dirty="0">
                  <a:solidFill>
                    <a:prstClr val="white"/>
                  </a:solidFill>
                  <a:cs typeface="Arial" pitchFamily="34" charset="0"/>
                </a:rPr>
                <a:t>Uttarakhand June 2013</a:t>
              </a:r>
              <a:endParaRPr lang="en-GB" altLang="en-GB" sz="1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62566B0-8D69-4CFF-B5D1-A1ABF3AFCB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853" r="17991"/>
            <a:stretch/>
          </p:blipFill>
          <p:spPr>
            <a:xfrm>
              <a:off x="4713785" y="4656963"/>
              <a:ext cx="2160239" cy="1655836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19EB396-BD3D-496C-BB94-19BF066C7DEC}"/>
                </a:ext>
              </a:extLst>
            </p:cNvPr>
            <p:cNvSpPr/>
            <p:nvPr/>
          </p:nvSpPr>
          <p:spPr>
            <a:xfrm>
              <a:off x="4727058" y="5970987"/>
              <a:ext cx="2192842" cy="3175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b="1" kern="0" dirty="0">
                  <a:solidFill>
                    <a:prstClr val="white"/>
                  </a:solidFill>
                  <a:cs typeface="Arial" pitchFamily="34" charset="0"/>
                </a:rPr>
                <a:t>Kerala August 2018</a:t>
              </a:r>
              <a:endParaRPr lang="en-GB" sz="1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732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4BB5A4-ED5B-4D51-8A6E-A49B0455638C}"/>
              </a:ext>
            </a:extLst>
          </p:cNvPr>
          <p:cNvSpPr/>
          <p:nvPr/>
        </p:nvSpPr>
        <p:spPr>
          <a:xfrm>
            <a:off x="-1" y="6574430"/>
            <a:ext cx="12192001" cy="295862"/>
          </a:xfrm>
          <a:prstGeom prst="rect">
            <a:avLst/>
          </a:prstGeom>
          <a:solidFill>
            <a:srgbClr val="B9D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GB" alt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04FDD0-0084-4302-9887-BA44031A8F82}"/>
              </a:ext>
            </a:extLst>
          </p:cNvPr>
          <p:cNvSpPr txBox="1"/>
          <p:nvPr/>
        </p:nvSpPr>
        <p:spPr>
          <a:xfrm>
            <a:off x="90486" y="131355"/>
            <a:ext cx="12011025" cy="410433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altLang="en-GB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Postprocessing methods</a:t>
            </a:r>
            <a:endParaRPr lang="en-GB" altLang="en-GB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E0872821-74D1-4E88-A65E-C9ADD93D7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9809" y="1419671"/>
            <a:ext cx="3915015" cy="287615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F80A5B6-2F27-4047-BE0E-812EBFA73D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3" b="96126" l="5784" r="92724">
                        <a14:foregroundMark x1="15217" y1="5080" x2="30970" y2="4017"/>
                        <a14:foregroundMark x1="9701" y1="5452" x2="10080" y2="5426"/>
                        <a14:foregroundMark x1="30970" y1="4017" x2="65858" y2="6743"/>
                        <a14:foregroundMark x1="65858" y1="6743" x2="86381" y2="13917"/>
                        <a14:foregroundMark x1="86381" y1="13917" x2="97388" y2="24247"/>
                        <a14:foregroundMark x1="97388" y1="24247" x2="91978" y2="36872"/>
                        <a14:foregroundMark x1="91978" y1="36872" x2="64739" y2="48350"/>
                        <a14:foregroundMark x1="64739" y1="48350" x2="28358" y2="51076"/>
                        <a14:foregroundMark x1="28358" y1="51076" x2="11567" y2="26973"/>
                        <a14:foregroundMark x1="8695" y1="7098" x2="8582" y2="6313"/>
                        <a14:foregroundMark x1="11567" y1="26973" x2="9194" y2="10548"/>
                        <a14:foregroundMark x1="7463" y1="35151" x2="14366" y2="90674"/>
                        <a14:foregroundMark x1="14366" y1="90674" x2="30037" y2="97418"/>
                        <a14:foregroundMark x1="30037" y1="97418" x2="47201" y2="96700"/>
                        <a14:foregroundMark x1="47201" y1="96700" x2="82463" y2="97561"/>
                        <a14:foregroundMark x1="82463" y1="97561" x2="92537" y2="87374"/>
                        <a14:foregroundMark x1="92537" y1="87374" x2="89925" y2="16786"/>
                        <a14:foregroundMark x1="89925" y1="16786" x2="91978" y2="13773"/>
                        <a14:foregroundMark x1="10261" y1="43759" x2="69590" y2="51076"/>
                        <a14:foregroundMark x1="69590" y1="51076" x2="55784" y2="59971"/>
                        <a14:foregroundMark x1="55784" y1="59971" x2="5784" y2="57102"/>
                        <a14:foregroundMark x1="5784" y1="57102" x2="35075" y2="46341"/>
                        <a14:foregroundMark x1="35075" y1="46341" x2="54478" y2="45194"/>
                        <a14:foregroundMark x1="54478" y1="45194" x2="32649" y2="48350"/>
                        <a14:foregroundMark x1="32649" y1="48350" x2="65299" y2="51937"/>
                        <a14:foregroundMark x1="65299" y1="51937" x2="43843" y2="51506"/>
                        <a14:foregroundMark x1="43843" y1="51506" x2="79291" y2="54806"/>
                        <a14:foregroundMark x1="79291" y1="54806" x2="41978" y2="52224"/>
                        <a14:foregroundMark x1="41978" y1="52224" x2="68843" y2="53085"/>
                        <a14:foregroundMark x1="68843" y1="53085" x2="24254" y2="57819"/>
                        <a14:foregroundMark x1="24254" y1="57819" x2="71082" y2="51650"/>
                        <a14:foregroundMark x1="71082" y1="51650" x2="79851" y2="52511"/>
                        <a14:foregroundMark x1="78731" y1="4304" x2="95336" y2="65567"/>
                        <a14:foregroundMark x1="95336" y1="65567" x2="81530" y2="72597"/>
                        <a14:foregroundMark x1="81530" y1="72597" x2="68284" y2="61836"/>
                        <a14:foregroundMark x1="68284" y1="61836" x2="51119" y2="63989"/>
                        <a14:foregroundMark x1="51119" y1="63989" x2="73134" y2="65854"/>
                        <a14:foregroundMark x1="73134" y1="65854" x2="54664" y2="64419"/>
                        <a14:foregroundMark x1="54664" y1="64419" x2="76493" y2="62554"/>
                        <a14:foregroundMark x1="76493" y1="62554" x2="59328" y2="60689"/>
                        <a14:foregroundMark x1="59328" y1="60689" x2="92910" y2="68723"/>
                        <a14:foregroundMark x1="92910" y1="68723" x2="72761" y2="61119"/>
                        <a14:foregroundMark x1="72761" y1="61119" x2="91604" y2="59541"/>
                        <a14:foregroundMark x1="91604" y1="59541" x2="72948" y2="64849"/>
                        <a14:foregroundMark x1="72948" y1="64849" x2="29291" y2="63415"/>
                        <a14:foregroundMark x1="14925" y1="67719" x2="16604" y2="68293"/>
                        <a14:foregroundMark x1="51119" y1="73314" x2="70336" y2="74175"/>
                        <a14:foregroundMark x1="70336" y1="74175" x2="72388" y2="74749"/>
                        <a14:foregroundMark x1="64552" y1="72166" x2="80597" y2="77044"/>
                        <a14:foregroundMark x1="80597" y1="77044" x2="73694" y2="76040"/>
                        <a14:foregroundMark x1="43843" y1="64419" x2="43097" y2="62841"/>
                        <a14:foregroundMark x1="28172" y1="7174" x2="54291" y2="12769"/>
                        <a14:foregroundMark x1="54291" y1="12769" x2="37873" y2="8321"/>
                        <a14:foregroundMark x1="37873" y1="8321" x2="37313" y2="7604"/>
                        <a14:foregroundMark x1="54851" y1="8895" x2="54851" y2="8321"/>
                        <a14:foregroundMark x1="49440" y1="7604" x2="50187" y2="8321"/>
                        <a14:foregroundMark x1="26679" y1="77188" x2="45336" y2="82066"/>
                        <a14:foregroundMark x1="45336" y1="82066" x2="24254" y2="88666"/>
                        <a14:foregroundMark x1="24254" y1="88666" x2="77985" y2="85940"/>
                        <a14:foregroundMark x1="77985" y1="85940" x2="70149" y2="97561"/>
                        <a14:foregroundMark x1="70149" y1="97561" x2="54291" y2="93257"/>
                        <a14:foregroundMark x1="54291" y1="93257" x2="42910" y2="92683"/>
                        <a14:foregroundMark x1="26679" y1="84362" x2="44963" y2="84362"/>
                        <a14:foregroundMark x1="44963" y1="84362" x2="62127" y2="79627"/>
                        <a14:foregroundMark x1="62127" y1="79627" x2="42724" y2="85509"/>
                        <a14:foregroundMark x1="42724" y1="85509" x2="42537" y2="81492"/>
                        <a14:foregroundMark x1="35448" y1="82496" x2="54664" y2="86370"/>
                        <a14:foregroundMark x1="54664" y1="86370" x2="48134" y2="85079"/>
                        <a14:foregroundMark x1="54478" y1="43042" x2="91791" y2="55237"/>
                        <a14:foregroundMark x1="91791" y1="55237" x2="78172" y2="36155"/>
                        <a14:foregroundMark x1="78172" y1="36155" x2="85821" y2="50502"/>
                        <a14:foregroundMark x1="85821" y1="50502" x2="62687" y2="54950"/>
                        <a14:foregroundMark x1="62687" y1="54950" x2="78918" y2="59397"/>
                        <a14:foregroundMark x1="78918" y1="59397" x2="60448" y2="47059"/>
                        <a14:foregroundMark x1="60448" y1="47059" x2="82836" y2="55667"/>
                        <a14:foregroundMark x1="82836" y1="55667" x2="70896" y2="44189"/>
                        <a14:foregroundMark x1="70896" y1="44189" x2="83396" y2="59254"/>
                        <a14:foregroundMark x1="83396" y1="59254" x2="74813" y2="46485"/>
                        <a14:foregroundMark x1="74813" y1="46485" x2="77985" y2="61406"/>
                        <a14:foregroundMark x1="77985" y1="61406" x2="65485" y2="49641"/>
                        <a14:foregroundMark x1="65485" y1="49641" x2="51679" y2="49928"/>
                        <a14:foregroundMark x1="52052" y1="13056" x2="57090" y2="8752"/>
                        <a14:foregroundMark x1="38993" y1="62123" x2="49067" y2="63415"/>
                        <a14:foregroundMark x1="26306" y1="93544" x2="49813" y2="94978"/>
                        <a14:foregroundMark x1="49813" y1="94978" x2="30037" y2="96413"/>
                        <a14:foregroundMark x1="30037" y1="96413" x2="47201" y2="92683"/>
                        <a14:foregroundMark x1="47201" y1="92683" x2="31343" y2="96126"/>
                        <a14:backgroundMark x1="8396" y1="7461" x2="13246" y2="7461"/>
                        <a14:backgroundMark x1="8582" y1="7174" x2="8396" y2="8178"/>
                        <a14:backgroundMark x1="7463" y1="12482" x2="6716" y2="7604"/>
                      </a14:backgroundRemoval>
                    </a14:imgEffect>
                  </a14:imgLayer>
                </a14:imgProps>
              </a:ext>
            </a:extLst>
          </a:blip>
          <a:srcRect l="6202" t="2897" r="4808" b="1281"/>
          <a:stretch/>
        </p:blipFill>
        <p:spPr>
          <a:xfrm>
            <a:off x="6738582" y="1419671"/>
            <a:ext cx="2195270" cy="307380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BE53B19-15EA-4C60-9713-E0239D050C60}"/>
              </a:ext>
            </a:extLst>
          </p:cNvPr>
          <p:cNvSpPr txBox="1"/>
          <p:nvPr/>
        </p:nvSpPr>
        <p:spPr>
          <a:xfrm>
            <a:off x="9400119" y="4008274"/>
            <a:ext cx="910863" cy="4616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altLang="en-GB" sz="1200" i="1" dirty="0"/>
              <a:t>Schefzik et al. 2017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83C90F-79E9-4DD1-99FE-32ED72F11FD5}"/>
              </a:ext>
            </a:extLst>
          </p:cNvPr>
          <p:cNvSpPr/>
          <p:nvPr/>
        </p:nvSpPr>
        <p:spPr>
          <a:xfrm>
            <a:off x="1796094" y="892415"/>
            <a:ext cx="2471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Quantile Mapping (QM)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5C038E-B3B7-436C-84D8-F69F0B1B7A23}"/>
              </a:ext>
            </a:extLst>
          </p:cNvPr>
          <p:cNvSpPr/>
          <p:nvPr/>
        </p:nvSpPr>
        <p:spPr>
          <a:xfrm>
            <a:off x="6728750" y="892415"/>
            <a:ext cx="4456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Ensemble Member Output Statistics (EMOS)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4F41BC-0DC8-40FF-8A6C-B095359A8B22}"/>
              </a:ext>
            </a:extLst>
          </p:cNvPr>
          <p:cNvSpPr/>
          <p:nvPr/>
        </p:nvSpPr>
        <p:spPr>
          <a:xfrm>
            <a:off x="82163" y="1695564"/>
            <a:ext cx="17139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rgbClr val="2A2A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CDF of all daily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rgbClr val="2A2A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alues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</a:t>
            </a:r>
            <a:r>
              <a:rPr lang="en-US" kern="0" dirty="0">
                <a:solidFill>
                  <a:srgbClr val="2A2A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rgbClr val="2A2A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iven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location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3E05C3-108B-4D20-91D0-52DA8AE6D6B4}"/>
              </a:ext>
            </a:extLst>
          </p:cNvPr>
          <p:cNvSpPr/>
          <p:nvPr/>
        </p:nvSpPr>
        <p:spPr>
          <a:xfrm>
            <a:off x="9400119" y="1695564"/>
            <a:ext cx="27918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kern="0" dirty="0">
                <a:solidFill>
                  <a:srgbClr val="2A2A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PDF of ensemble members on a given day at a given location</a:t>
            </a:r>
            <a:endParaRPr lang="en-GB" kern="0" dirty="0">
              <a:solidFill>
                <a:sysClr val="windowText" lastClr="0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191FEC-77F2-4EE7-883F-7B3E88AB9A85}"/>
              </a:ext>
            </a:extLst>
          </p:cNvPr>
          <p:cNvSpPr/>
          <p:nvPr/>
        </p:nvSpPr>
        <p:spPr>
          <a:xfrm>
            <a:off x="157980" y="4497324"/>
            <a:ext cx="59380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dirty="0">
              <a:solidFill>
                <a:srgbClr val="2A2A2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A2A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Yields correct distribution by construction except from fitting and sampling effects</a:t>
            </a:r>
          </a:p>
          <a:p>
            <a:pPr lvl="0"/>
            <a:endParaRPr lang="en-US" dirty="0">
              <a:solidFill>
                <a:srgbClr val="2A2A2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A2A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Uncontrolled effect on ensemble spread depending on whether variance is reduced or increased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41D2FC6-8248-42DD-9778-2FFF557CF2F8}"/>
              </a:ext>
            </a:extLst>
          </p:cNvPr>
          <p:cNvSpPr/>
          <p:nvPr/>
        </p:nvSpPr>
        <p:spPr>
          <a:xfrm>
            <a:off x="6728750" y="4473966"/>
            <a:ext cx="53052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2A2A2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A2A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Optimises</a:t>
            </a:r>
            <a:r>
              <a:rPr lang="en-US" dirty="0">
                <a:solidFill>
                  <a:srgbClr val="2A2A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ensemble spread</a:t>
            </a:r>
          </a:p>
          <a:p>
            <a:pPr lvl="0"/>
            <a:endParaRPr lang="en-US" dirty="0">
              <a:solidFill>
                <a:srgbClr val="2A2A2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en-US" dirty="0">
              <a:solidFill>
                <a:srgbClr val="2A2A2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A2A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Uncontrolled effect on distribution of all values</a:t>
            </a:r>
          </a:p>
        </p:txBody>
      </p:sp>
    </p:spTree>
    <p:extLst>
      <p:ext uri="{BB962C8B-B14F-4D97-AF65-F5344CB8AC3E}">
        <p14:creationId xmlns:p14="http://schemas.microsoft.com/office/powerpoint/2010/main" val="1093608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04FDD0-0084-4302-9887-BA44031A8F82}"/>
              </a:ext>
            </a:extLst>
          </p:cNvPr>
          <p:cNvSpPr txBox="1"/>
          <p:nvPr/>
        </p:nvSpPr>
        <p:spPr>
          <a:xfrm>
            <a:off x="90486" y="131355"/>
            <a:ext cx="12011025" cy="410433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altLang="en-GB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Validation setup</a:t>
            </a:r>
            <a:endParaRPr lang="en-GB" altLang="en-GB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5B202C-E3CC-4C85-8B2C-24F284EE6C4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995" y="600934"/>
            <a:ext cx="4145279" cy="30784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A79EF8-A5A0-4FAC-A0EC-3B4EE5D315A7}"/>
              </a:ext>
            </a:extLst>
          </p:cNvPr>
          <p:cNvSpPr txBox="1"/>
          <p:nvPr/>
        </p:nvSpPr>
        <p:spPr>
          <a:xfrm>
            <a:off x="180023" y="719785"/>
            <a:ext cx="6529388" cy="2031325"/>
          </a:xfrm>
          <a:prstGeom prst="rect">
            <a:avLst/>
          </a:prstGeom>
          <a:noFill/>
          <a:ln>
            <a:solidFill>
              <a:srgbClr val="B9DC0C"/>
            </a:solidFill>
          </a:ln>
        </p:spPr>
        <p:txBody>
          <a:bodyPr wrap="square" numCol="1">
            <a:spAutoFit/>
          </a:bodyPr>
          <a:lstStyle/>
          <a:p>
            <a:endParaRPr lang="en-GB" altLang="en-GB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GB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Postprocessing performed on each 0.25°x.0.25° grid cell in the IMD observed dataset</a:t>
            </a:r>
          </a:p>
          <a:p>
            <a:endParaRPr lang="en-GB" altLang="en-GB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GB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Validation at </a:t>
            </a:r>
            <a:r>
              <a:rPr lang="en-GB" altLang="en-GB" sz="18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test locations representing a range of climates across India</a:t>
            </a:r>
          </a:p>
          <a:p>
            <a:endParaRPr lang="en-GB" altLang="en-GB" sz="18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ADD2D1-D867-4ED1-83CC-959E2B138A96}"/>
              </a:ext>
            </a:extLst>
          </p:cNvPr>
          <p:cNvSpPr txBox="1"/>
          <p:nvPr/>
        </p:nvSpPr>
        <p:spPr>
          <a:xfrm>
            <a:off x="7228263" y="3625789"/>
            <a:ext cx="440010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1.  Mumbai, 18.3°N, 73.3°E </a:t>
            </a:r>
          </a:p>
          <a:p>
            <a:r>
              <a:rPr lang="en-GB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2.  Rajasthan 25.0°N, 74.0°E </a:t>
            </a:r>
          </a:p>
          <a:p>
            <a:r>
              <a:rPr lang="en-GB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3.  Kerala 10.0°N, 76.6°E </a:t>
            </a:r>
          </a:p>
          <a:p>
            <a:pPr marL="342900" indent="-342900">
              <a:buAutoNum type="arabicPeriod" startAt="4"/>
            </a:pPr>
            <a:r>
              <a:rPr lang="en-GB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Shimla 32.4°N, 76.4°E </a:t>
            </a:r>
          </a:p>
          <a:p>
            <a:pPr marL="342900" indent="-342900">
              <a:buAutoNum type="arabicPeriod" startAt="4"/>
            </a:pPr>
            <a:r>
              <a:rPr lang="en-GB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Delhi 28.4°N, 77.1°E </a:t>
            </a:r>
          </a:p>
          <a:p>
            <a:pPr marL="342900" indent="-342900">
              <a:buAutoNum type="arabicPeriod" startAt="4"/>
            </a:pPr>
            <a:r>
              <a:rPr lang="en-GB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Hyderabad 17.5°N, 77.8°E</a:t>
            </a:r>
          </a:p>
          <a:p>
            <a:pPr marL="342900" indent="-342900">
              <a:buAutoNum type="arabicPeriod" startAt="4"/>
            </a:pPr>
            <a:r>
              <a:rPr lang="en-GB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Patna 26.4°N, 84.8°E </a:t>
            </a:r>
          </a:p>
          <a:p>
            <a:pPr marL="342900" indent="-342900">
              <a:buAutoNum type="arabicPeriod" startAt="4"/>
            </a:pPr>
            <a:r>
              <a:rPr lang="en-GB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Bhubaneswar 20.5°N, 85.7°E </a:t>
            </a:r>
          </a:p>
          <a:p>
            <a:pPr marL="342900" indent="-342900">
              <a:buAutoNum type="arabicPeriod" startAt="4"/>
            </a:pPr>
            <a:r>
              <a:rPr lang="en-GB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Meghalaya 25.6°N, 91.5°E.</a:t>
            </a:r>
            <a:endParaRPr lang="en-GB" dirty="0"/>
          </a:p>
        </p:txBody>
      </p:sp>
      <p:pic>
        <p:nvPicPr>
          <p:cNvPr id="8" name="Picture 7" descr="Graphical user interface, map&#10;&#10;Description automatically generated">
            <a:extLst>
              <a:ext uri="{FF2B5EF4-FFF2-40B4-BE49-F238E27FC236}">
                <a16:creationId xmlns:a16="http://schemas.microsoft.com/office/drawing/2014/main" id="{0E46810D-56DC-440B-B819-54CED2DE9D26}"/>
              </a:ext>
            </a:extLst>
          </p:cNvPr>
          <p:cNvPicPr/>
          <p:nvPr/>
        </p:nvPicPr>
        <p:blipFill rotWithShape="1">
          <a:blip r:embed="rId3"/>
          <a:srcRect l="56141" t="53877" b="6284"/>
          <a:stretch/>
        </p:blipFill>
        <p:spPr>
          <a:xfrm>
            <a:off x="3083236" y="3538012"/>
            <a:ext cx="3626175" cy="25316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6B30E8-DDEA-4B12-B8FD-E7DB8D9569EA}"/>
              </a:ext>
            </a:extLst>
          </p:cNvPr>
          <p:cNvSpPr txBox="1"/>
          <p:nvPr/>
        </p:nvSpPr>
        <p:spPr>
          <a:xfrm>
            <a:off x="180023" y="4094799"/>
            <a:ext cx="2903213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alt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90th percentile of daily rainfall at each IMD grid cell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BCE088-9F56-4C5F-9641-F3B50FEFC601}"/>
              </a:ext>
            </a:extLst>
          </p:cNvPr>
          <p:cNvSpPr/>
          <p:nvPr/>
        </p:nvSpPr>
        <p:spPr>
          <a:xfrm>
            <a:off x="-1" y="6574430"/>
            <a:ext cx="12192001" cy="295862"/>
          </a:xfrm>
          <a:prstGeom prst="rect">
            <a:avLst/>
          </a:prstGeom>
          <a:solidFill>
            <a:srgbClr val="B9D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1715692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C472C2-A37F-4135-9542-49330E182FA1}"/>
              </a:ext>
            </a:extLst>
          </p:cNvPr>
          <p:cNvSpPr txBox="1"/>
          <p:nvPr/>
        </p:nvSpPr>
        <p:spPr>
          <a:xfrm>
            <a:off x="0" y="93774"/>
            <a:ext cx="12011025" cy="410433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Marginal Distributions</a:t>
            </a:r>
            <a:endParaRPr lang="en-GB" altLang="en-GB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 descr="A picture containing text, sky, indoor, screenshot&#10;&#10;Description automatically generated">
            <a:extLst>
              <a:ext uri="{FF2B5EF4-FFF2-40B4-BE49-F238E27FC236}">
                <a16:creationId xmlns:a16="http://schemas.microsoft.com/office/drawing/2014/main" id="{4D312BE3-F323-4B95-8BBB-DD6B48ABAF34}"/>
              </a:ext>
            </a:extLst>
          </p:cNvPr>
          <p:cNvPicPr/>
          <p:nvPr/>
        </p:nvPicPr>
        <p:blipFill rotWithShape="1">
          <a:blip r:embed="rId2"/>
          <a:srcRect r="3225"/>
          <a:stretch/>
        </p:blipFill>
        <p:spPr>
          <a:xfrm>
            <a:off x="2766021" y="904240"/>
            <a:ext cx="9218327" cy="47650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8171787-8DED-4E99-9582-BB2C49545137}"/>
              </a:ext>
            </a:extLst>
          </p:cNvPr>
          <p:cNvSpPr txBox="1"/>
          <p:nvPr/>
        </p:nvSpPr>
        <p:spPr>
          <a:xfrm>
            <a:off x="207652" y="1301601"/>
            <a:ext cx="3344070" cy="3970318"/>
          </a:xfrm>
          <a:prstGeom prst="rect">
            <a:avLst/>
          </a:prstGeom>
          <a:noFill/>
          <a:ln>
            <a:solidFill>
              <a:srgbClr val="B9DC0C"/>
            </a:solidFill>
          </a:ln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QM closer to observations (IMD) than EMOS in most cases</a:t>
            </a:r>
            <a:endParaRPr lang="en-GB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QM not perfect because parametric fitting (2 x Gamma) is used</a:t>
            </a:r>
          </a:p>
          <a:p>
            <a:endParaRPr lang="en-GB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EMOS sometimes close to raw forecast and sometimes not</a:t>
            </a:r>
          </a:p>
          <a:p>
            <a:endParaRPr lang="en-GB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C8E113-2616-45F5-8785-1500B468C2CC}"/>
              </a:ext>
            </a:extLst>
          </p:cNvPr>
          <p:cNvSpPr/>
          <p:nvPr/>
        </p:nvSpPr>
        <p:spPr>
          <a:xfrm>
            <a:off x="-1" y="6574430"/>
            <a:ext cx="12192001" cy="295862"/>
          </a:xfrm>
          <a:prstGeom prst="rect">
            <a:avLst/>
          </a:prstGeom>
          <a:solidFill>
            <a:srgbClr val="B9D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375726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C472C2-A37F-4135-9542-49330E182FA1}"/>
              </a:ext>
            </a:extLst>
          </p:cNvPr>
          <p:cNvSpPr txBox="1"/>
          <p:nvPr/>
        </p:nvSpPr>
        <p:spPr>
          <a:xfrm>
            <a:off x="0" y="93774"/>
            <a:ext cx="12011025" cy="410433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Ensemble Spread: Rank Histograms</a:t>
            </a:r>
            <a:endParaRPr lang="en-GB" altLang="en-GB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171787-8DED-4E99-9582-BB2C49545137}"/>
              </a:ext>
            </a:extLst>
          </p:cNvPr>
          <p:cNvSpPr txBox="1"/>
          <p:nvPr/>
        </p:nvSpPr>
        <p:spPr>
          <a:xfrm>
            <a:off x="207652" y="974453"/>
            <a:ext cx="3459573" cy="3108543"/>
          </a:xfrm>
          <a:prstGeom prst="rect">
            <a:avLst/>
          </a:prstGeom>
          <a:noFill/>
          <a:ln>
            <a:solidFill>
              <a:srgbClr val="B9DC0C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Raw forecast is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underdispersive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most locations</a:t>
            </a:r>
          </a:p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QM is still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underdispersive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in some locations even more than raw forecast</a:t>
            </a:r>
          </a:p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EMOS has correct spread</a:t>
            </a:r>
            <a:endParaRPr lang="en-GB" sz="16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6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18728C1D-E7B6-424C-ABA6-7C3684003959}"/>
              </a:ext>
            </a:extLst>
          </p:cNvPr>
          <p:cNvPicPr/>
          <p:nvPr/>
        </p:nvPicPr>
        <p:blipFill rotWithShape="1">
          <a:blip r:embed="rId2"/>
          <a:srcRect r="7011"/>
          <a:stretch/>
        </p:blipFill>
        <p:spPr>
          <a:xfrm>
            <a:off x="3807277" y="792481"/>
            <a:ext cx="8039283" cy="43248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6C83CD-94E6-4B51-A045-6FF4FFA50C94}"/>
              </a:ext>
            </a:extLst>
          </p:cNvPr>
          <p:cNvSpPr txBox="1"/>
          <p:nvPr/>
        </p:nvSpPr>
        <p:spPr>
          <a:xfrm>
            <a:off x="3962400" y="5209168"/>
            <a:ext cx="78841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GB" sz="1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 each test location, the rank of the observations with respect to the 23 ensemble members of the raw and postprocessed forecast is shown as a frequency histogram. Only wet days (more than 0 mm/day) are included in the relative frequencies). A rank of 1 (24) indicates the observed rainfall was wetter (drier) than all ensemble members.   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5E3C51-FFA8-4001-B4E2-9F222F2E9234}"/>
              </a:ext>
            </a:extLst>
          </p:cNvPr>
          <p:cNvSpPr/>
          <p:nvPr/>
        </p:nvSpPr>
        <p:spPr>
          <a:xfrm>
            <a:off x="-1" y="6574430"/>
            <a:ext cx="12192001" cy="295862"/>
          </a:xfrm>
          <a:prstGeom prst="rect">
            <a:avLst/>
          </a:prstGeom>
          <a:solidFill>
            <a:srgbClr val="B9D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187678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1254" y="1038549"/>
            <a:ext cx="5742384" cy="4921265"/>
          </a:xfrm>
          <a:ln w="12700">
            <a:solidFill>
              <a:srgbClr val="CCFF33"/>
            </a:solidFill>
          </a:ln>
        </p:spPr>
        <p:txBody>
          <a:bodyPr/>
          <a:lstStyle/>
          <a:p>
            <a:pPr eaLnBrk="1" hangingPunct="1">
              <a:buNone/>
            </a:pPr>
            <a:endParaRPr lang="en-GB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None/>
            </a:pPr>
            <a:r>
              <a:rPr lang="en-GB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Continuous Ranked Probability Score (CRPS):</a:t>
            </a:r>
          </a:p>
          <a:p>
            <a:pPr eaLnBrk="1" hangingPunct="1">
              <a:buNone/>
            </a:pPr>
            <a:endParaRPr lang="en-GB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None/>
            </a:pPr>
            <a:endParaRPr lang="en-GB" sz="20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None/>
            </a:pPr>
            <a:endParaRPr lang="en-GB" sz="20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None/>
            </a:pPr>
            <a:endParaRPr lang="en-GB" sz="20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None/>
            </a:pP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None/>
            </a:pP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None/>
            </a:pP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None/>
            </a:pPr>
            <a:r>
              <a:rPr lang="en-GB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Continuous Ranked Probability Skill Score (CRPSS):</a:t>
            </a:r>
          </a:p>
          <a:p>
            <a:pPr eaLnBrk="1" hangingPunct="1">
              <a:buNone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None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None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None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None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None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None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CC29E2D-DF96-4C73-BA66-FDEA58CDF3AD}"/>
                  </a:ext>
                </a:extLst>
              </p:cNvPr>
              <p:cNvSpPr/>
              <p:nvPr/>
            </p:nvSpPr>
            <p:spPr>
              <a:xfrm>
                <a:off x="46395" y="1982993"/>
                <a:ext cx="5742384" cy="9326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𝐶𝑅𝑃𝑆</m:t>
                      </m:r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limLoc m:val="subSup"/>
                              <m:ctrlP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− ∞</m:t>
                              </m:r>
                            </m:sub>
                            <m:sup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+ 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{</m:t>
                                  </m:r>
                                  <m:sSub>
                                    <m:sSubPr>
                                      <m:ctrlPr>
                                        <a:rPr lang="en-GB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GB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GB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GB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GB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  <m:t>{</m:t>
                                      </m:r>
                                      <m:r>
                                        <a:rPr lang="en-GB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  <m:t>≥</m:t>
                                      </m:r>
                                      <m:sSub>
                                        <m:sSubPr>
                                          <m:ctrlPr>
                                            <a:rPr lang="en-GB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MS Mincho" panose="02020609040205080304" pitchFamily="49" charset="-128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MS Mincho" panose="02020609040205080304" pitchFamily="49" charset="-128"/>
                                              <a:cs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GB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MS Mincho" panose="02020609040205080304" pitchFamily="49" charset="-128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GB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S Mincho" panose="02020609040205080304" pitchFamily="49" charset="-128"/>
                                          <a:cs typeface="Times New Roman" panose="02020603050405020304" pitchFamily="18" charset="0"/>
                                        </a:rPr>
                                        <m:t>}</m:t>
                                      </m:r>
                                    </m:sub>
                                  </m:sSub>
                                  <m:r>
                                    <a:rPr lang="en-GB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}</m:t>
                                  </m:r>
                                </m:e>
                                <m:sup>
                                  <m:r>
                                    <a:rPr lang="en-GB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CC29E2D-DF96-4C73-BA66-FDEA58CDF3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5" y="1982993"/>
                <a:ext cx="5742384" cy="9326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EFE9B13-3FB4-46E7-BBBC-B36AAF08C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411" y="2985389"/>
            <a:ext cx="3168352" cy="11427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DFE872-ABEC-4A76-BB81-494ABC3AA27E}"/>
              </a:ext>
            </a:extLst>
          </p:cNvPr>
          <p:cNvPicPr/>
          <p:nvPr/>
        </p:nvPicPr>
        <p:blipFill rotWithShape="1">
          <a:blip r:embed="rId5"/>
          <a:srcRect l="5583" b="6646"/>
          <a:stretch/>
        </p:blipFill>
        <p:spPr>
          <a:xfrm>
            <a:off x="6338497" y="1441956"/>
            <a:ext cx="5972603" cy="438218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A190C1C-F805-4559-809C-37CDB28202E9}"/>
                  </a:ext>
                </a:extLst>
              </p:cNvPr>
              <p:cNvSpPr/>
              <p:nvPr/>
            </p:nvSpPr>
            <p:spPr>
              <a:xfrm>
                <a:off x="656280" y="4962422"/>
                <a:ext cx="3696525" cy="857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𝐶𝑅𝑃𝑆𝑆</m:t>
                      </m:r>
                      <m:r>
                        <a:rPr lang="en-GB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=1− 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  <m:t>𝐶𝑅𝑃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𝑆</m:t>
                          </m:r>
                        </m:num>
                        <m:den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Arial" panose="020B0604020202020204" pitchFamily="34" charset="0"/>
                                </a:rPr>
                                <m:t>𝐶𝑅𝑃</m:t>
                              </m:r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  <m:r>
                                <a:rPr lang="en-GB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𝑎𝑤</m:t>
                              </m:r>
                              <m:r>
                                <a:rPr lang="en-GB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GB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𝑓𝑜𝑟𝑒𝑐𝑎𝑠𝑡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0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A190C1C-F805-4559-809C-37CDB28202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80" y="4962422"/>
                <a:ext cx="3696525" cy="8570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5E76AFFE-1552-4121-A3B5-6EFD4B528337}"/>
              </a:ext>
            </a:extLst>
          </p:cNvPr>
          <p:cNvSpPr/>
          <p:nvPr/>
        </p:nvSpPr>
        <p:spPr>
          <a:xfrm>
            <a:off x="7399090" y="1386415"/>
            <a:ext cx="5629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QM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3984C2-F348-459D-8DD2-AB9096E0F5ED}"/>
              </a:ext>
            </a:extLst>
          </p:cNvPr>
          <p:cNvSpPr/>
          <p:nvPr/>
        </p:nvSpPr>
        <p:spPr>
          <a:xfrm>
            <a:off x="9950325" y="1441956"/>
            <a:ext cx="8499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EMOS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8BF63E-A951-4D77-BF3B-E18AD76B2BFA}"/>
              </a:ext>
            </a:extLst>
          </p:cNvPr>
          <p:cNvSpPr/>
          <p:nvPr/>
        </p:nvSpPr>
        <p:spPr>
          <a:xfrm>
            <a:off x="8052785" y="4172837"/>
            <a:ext cx="9361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EMOS</a:t>
            </a:r>
          </a:p>
          <a:p>
            <a:pPr lvl="0"/>
            <a:endParaRPr lang="en-GB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GB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QM</a:t>
            </a:r>
          </a:p>
          <a:p>
            <a:pPr lvl="0"/>
            <a:endParaRPr lang="en-GB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GB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RAW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A4B1E9-F4FE-44E3-A211-14C35B30D7D4}"/>
              </a:ext>
            </a:extLst>
          </p:cNvPr>
          <p:cNvSpPr/>
          <p:nvPr/>
        </p:nvSpPr>
        <p:spPr>
          <a:xfrm>
            <a:off x="1126156" y="198653"/>
            <a:ext cx="10599463" cy="410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Performance across all values: Continuous Ranked Probability Score</a:t>
            </a:r>
            <a:endParaRPr lang="en-GB" altLang="en-GB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B4278C-10A1-445B-A8A4-80FA9C9F2FF7}"/>
              </a:ext>
            </a:extLst>
          </p:cNvPr>
          <p:cNvSpPr/>
          <p:nvPr/>
        </p:nvSpPr>
        <p:spPr>
          <a:xfrm>
            <a:off x="-1" y="6574430"/>
            <a:ext cx="12192001" cy="295862"/>
          </a:xfrm>
          <a:prstGeom prst="rect">
            <a:avLst/>
          </a:prstGeom>
          <a:solidFill>
            <a:srgbClr val="B9D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GB" alt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0D6AC1-FD83-4F1A-97CB-9096D43DA10B}"/>
              </a:ext>
            </a:extLst>
          </p:cNvPr>
          <p:cNvSpPr/>
          <p:nvPr/>
        </p:nvSpPr>
        <p:spPr>
          <a:xfrm>
            <a:off x="6837442" y="5959814"/>
            <a:ext cx="2542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EMOS performs best</a:t>
            </a:r>
            <a:endParaRPr lang="en-GB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0282DF-99DA-4541-BF28-CE2B6E19E6F6}"/>
              </a:ext>
            </a:extLst>
          </p:cNvPr>
          <p:cNvSpPr/>
          <p:nvPr/>
        </p:nvSpPr>
        <p:spPr>
          <a:xfrm>
            <a:off x="9710514" y="3633049"/>
            <a:ext cx="17994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90</a:t>
            </a:r>
            <a:r>
              <a:rPr lang="en-GB" sz="2000" baseline="30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GB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percentile</a:t>
            </a:r>
            <a:endParaRPr lang="en-GB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003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C472C2-A37F-4135-9542-49330E182FA1}"/>
              </a:ext>
            </a:extLst>
          </p:cNvPr>
          <p:cNvSpPr txBox="1"/>
          <p:nvPr/>
        </p:nvSpPr>
        <p:spPr>
          <a:xfrm>
            <a:off x="-47773" y="135977"/>
            <a:ext cx="12011025" cy="410433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Performance for heavy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US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ainfall (90</a:t>
            </a:r>
            <a:r>
              <a:rPr lang="en-US" sz="2000" b="1" baseline="30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percentile):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Brier</a:t>
            </a:r>
            <a:r>
              <a:rPr lang="en-US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Skill </a:t>
            </a:r>
            <a:r>
              <a:rPr lang="en-US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Score</a:t>
            </a:r>
            <a:endParaRPr lang="en-GB" altLang="en-GB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8171787-8DED-4E99-9582-BB2C49545137}"/>
                  </a:ext>
                </a:extLst>
              </p:cNvPr>
              <p:cNvSpPr txBox="1"/>
              <p:nvPr/>
            </p:nvSpPr>
            <p:spPr>
              <a:xfrm>
                <a:off x="213464" y="678299"/>
                <a:ext cx="5395484" cy="4368953"/>
              </a:xfrm>
              <a:prstGeom prst="rect">
                <a:avLst/>
              </a:prstGeom>
              <a:noFill/>
              <a:ln>
                <a:solidFill>
                  <a:srgbClr val="B9DC0C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GB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Brier Score (BS)</a:t>
                </a:r>
                <a:r>
                  <a:rPr lang="en-GB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>
                  <a:lnSpc>
                    <a:spcPct val="115000"/>
                  </a:lnSpc>
                </a:pPr>
                <a:endParaRPr lang="en-GB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lnSpc>
                    <a:spcPct val="115000"/>
                  </a:lnSpc>
                </a:pPr>
                <a:r>
                  <a:rPr lang="en-GB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:r>
                  <a:rPr lang="en-GB" sz="2000" dirty="0">
                    <a:ea typeface="MS Mincho" panose="020206090402050803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𝐵𝑆</m:t>
                    </m:r>
                    <m:r>
                      <a:rPr lang="en-GB" sz="2000" i="1"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en-GB" sz="20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GB" sz="20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GB" sz="2000" i="1">
                            <a:latin typeface="Cambria Math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GB" sz="200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GB" sz="2000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GB" sz="200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𝑜</m:t>
                                </m:r>
                              </m:e>
                              <m:sub>
                                <m:r>
                                  <a:rPr lang="en-GB" sz="2000" i="1"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GB" sz="200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GB" sz="2000" i="1">
                                <a:latin typeface="Cambria Math" panose="02040503050406030204" pitchFamily="18" charset="0"/>
                                <a:ea typeface="MS Mincho" panose="02020609040205080304" pitchFamily="49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GB" sz="2000" i="1" dirty="0">
                  <a:effectLst/>
                  <a:latin typeface="Cambria Math" panose="02040503050406030204" pitchFamily="18" charset="0"/>
                  <a:ea typeface="MS Mincho" panose="02020609040205080304" pitchFamily="49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endParaRPr lang="en-GB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GB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where n is the number of events, </a:t>
                </a:r>
                <a:r>
                  <a:rPr lang="en-GB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y</a:t>
                </a:r>
                <a:r>
                  <a:rPr lang="en-GB" baseline="-250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</a:t>
                </a:r>
                <a:r>
                  <a:rPr lang="en-GB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is the forecast probability and o</a:t>
                </a:r>
                <a:r>
                  <a:rPr lang="en-GB" baseline="-250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</a:t>
                </a:r>
                <a:r>
                  <a:rPr lang="en-GB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is the binary of the </a:t>
                </a:r>
                <a:r>
                  <a:rPr lang="en-GB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ith</a:t>
                </a:r>
                <a:r>
                  <a:rPr lang="en-GB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event (0 for non-occurrence, 1 for occurrence). </a:t>
                </a:r>
              </a:p>
              <a:p>
                <a:endParaRPr lang="en-GB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GB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Brier Skill Score (BSS):</a:t>
                </a:r>
              </a:p>
              <a:p>
                <a:endParaRPr lang="en-GB" sz="16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𝐵𝑆𝑆</m:t>
                      </m:r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=1− 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Arial" panose="020B0604020202020204" pitchFamily="34" charset="0"/>
                            </a:rPr>
                            <m:t>𝐵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𝑆</m:t>
                          </m:r>
                        </m:num>
                        <m:den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Arial" panose="020B0604020202020204" pitchFamily="34" charset="0"/>
                                </a:rPr>
                                <m:t>𝐵</m:t>
                              </m:r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  <m:r>
                                <a:rPr lang="en-GB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𝑎𝑤</m:t>
                              </m:r>
                              <m:r>
                                <a:rPr lang="en-GB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GB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  <a:cs typeface="Times New Roman" panose="02020603050405020304" pitchFamily="18" charset="0"/>
                                </a:rPr>
                                <m:t>𝑓𝑜𝑟𝑒𝑐𝑎𝑠𝑡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1600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8171787-8DED-4E99-9582-BB2C49545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64" y="678299"/>
                <a:ext cx="5395484" cy="4368953"/>
              </a:xfrm>
              <a:prstGeom prst="rect">
                <a:avLst/>
              </a:prstGeom>
              <a:blipFill>
                <a:blip r:embed="rId2"/>
                <a:stretch>
                  <a:fillRect l="-789" t="-278"/>
                </a:stretch>
              </a:blipFill>
              <a:ln>
                <a:solidFill>
                  <a:srgbClr val="B9DC0C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C6C83CD-94E6-4B51-A045-6FF4FFA50C94}"/>
              </a:ext>
            </a:extLst>
          </p:cNvPr>
          <p:cNvSpPr txBox="1"/>
          <p:nvPr/>
        </p:nvSpPr>
        <p:spPr>
          <a:xfrm>
            <a:off x="5957740" y="5032149"/>
            <a:ext cx="60532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GB" sz="12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GB" sz="1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64D1B5-9844-4785-B334-B1097E8611B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" r="749"/>
          <a:stretch/>
        </p:blipFill>
        <p:spPr>
          <a:xfrm>
            <a:off x="6080289" y="1059120"/>
            <a:ext cx="5898247" cy="44857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C10537-48B5-4A75-B731-D79957050D08}"/>
              </a:ext>
            </a:extLst>
          </p:cNvPr>
          <p:cNvSpPr txBox="1"/>
          <p:nvPr/>
        </p:nvSpPr>
        <p:spPr>
          <a:xfrm>
            <a:off x="956562" y="5390423"/>
            <a:ext cx="9929611" cy="954107"/>
          </a:xfrm>
          <a:prstGeom prst="rect">
            <a:avLst/>
          </a:prstGeom>
          <a:noFill/>
          <a:ln>
            <a:solidFill>
              <a:srgbClr val="B9DC0C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EMOS performs best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skill score is above zero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almost everywhere</a:t>
            </a:r>
            <a:endParaRPr lang="en-GB" sz="1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GB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QM is consistently outperformed by EMOS, and by the forecast in most locations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E58F8B-6890-4C68-B984-53FC11FE2ED2}"/>
              </a:ext>
            </a:extLst>
          </p:cNvPr>
          <p:cNvSpPr/>
          <p:nvPr/>
        </p:nvSpPr>
        <p:spPr>
          <a:xfrm>
            <a:off x="7383934" y="1059120"/>
            <a:ext cx="526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QM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D89226-836F-4684-AF27-DDBC0681952E}"/>
              </a:ext>
            </a:extLst>
          </p:cNvPr>
          <p:cNvSpPr/>
          <p:nvPr/>
        </p:nvSpPr>
        <p:spPr>
          <a:xfrm>
            <a:off x="9833143" y="943809"/>
            <a:ext cx="784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EMOS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23B3F0-3D80-4679-8861-377B0027CD9D}"/>
              </a:ext>
            </a:extLst>
          </p:cNvPr>
          <p:cNvSpPr/>
          <p:nvPr/>
        </p:nvSpPr>
        <p:spPr>
          <a:xfrm>
            <a:off x="8148272" y="3649323"/>
            <a:ext cx="71846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EMOS</a:t>
            </a:r>
          </a:p>
          <a:p>
            <a:pPr lvl="0"/>
            <a:endParaRPr lang="en-GB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GB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QM</a:t>
            </a:r>
          </a:p>
          <a:p>
            <a:pPr lvl="0"/>
            <a:endParaRPr lang="en-GB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GB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RAW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1BBC70-0DA0-44AD-A4BD-046D0FF50F08}"/>
              </a:ext>
            </a:extLst>
          </p:cNvPr>
          <p:cNvSpPr/>
          <p:nvPr/>
        </p:nvSpPr>
        <p:spPr>
          <a:xfrm>
            <a:off x="9717598" y="3249213"/>
            <a:ext cx="17994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90</a:t>
            </a:r>
            <a:r>
              <a:rPr lang="en-GB" sz="2000" baseline="30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GB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percentile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452D63-A89D-4BD1-9DC8-D85919764DC3}"/>
              </a:ext>
            </a:extLst>
          </p:cNvPr>
          <p:cNvSpPr/>
          <p:nvPr/>
        </p:nvSpPr>
        <p:spPr>
          <a:xfrm>
            <a:off x="-1" y="6574430"/>
            <a:ext cx="12192001" cy="295862"/>
          </a:xfrm>
          <a:prstGeom prst="rect">
            <a:avLst/>
          </a:prstGeom>
          <a:solidFill>
            <a:srgbClr val="B9D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3381458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4BB5A4-ED5B-4D51-8A6E-A49B0455638C}"/>
              </a:ext>
            </a:extLst>
          </p:cNvPr>
          <p:cNvSpPr/>
          <p:nvPr/>
        </p:nvSpPr>
        <p:spPr>
          <a:xfrm>
            <a:off x="-3" y="6311591"/>
            <a:ext cx="12192001" cy="546409"/>
          </a:xfrm>
          <a:prstGeom prst="rect">
            <a:avLst/>
          </a:prstGeom>
          <a:solidFill>
            <a:srgbClr val="B9D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GB" alt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C27E21-1862-41CF-AD86-8A68B97C63F9}"/>
              </a:ext>
            </a:extLst>
          </p:cNvPr>
          <p:cNvSpPr txBox="1"/>
          <p:nvPr/>
        </p:nvSpPr>
        <p:spPr>
          <a:xfrm>
            <a:off x="90486" y="131355"/>
            <a:ext cx="12011025" cy="410433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Summary and Conclusions </a:t>
            </a:r>
            <a:endParaRPr lang="en-GB" altLang="en-GB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F00B38-8AA5-4E33-9A06-A9352AD5D9C5}"/>
              </a:ext>
            </a:extLst>
          </p:cNvPr>
          <p:cNvSpPr txBox="1"/>
          <p:nvPr/>
        </p:nvSpPr>
        <p:spPr>
          <a:xfrm>
            <a:off x="461453" y="887533"/>
            <a:ext cx="11269088" cy="5078313"/>
          </a:xfrm>
          <a:prstGeom prst="rect">
            <a:avLst/>
          </a:prstGeom>
          <a:noFill/>
          <a:ln>
            <a:solidFill>
              <a:srgbClr val="B9DC0C"/>
            </a:solidFill>
          </a:ln>
        </p:spPr>
        <p:txBody>
          <a:bodyPr wrap="square" numCol="1">
            <a:spAutoFit/>
          </a:bodyPr>
          <a:lstStyle/>
          <a:p>
            <a:r>
              <a:rPr lang="en-GB" altLang="en-GB" sz="18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QM is moderately better than the raw forecast and EMOS for distributions of all daily rainfall values</a:t>
            </a:r>
          </a:p>
          <a:p>
            <a:r>
              <a:rPr lang="en-GB" altLang="en-GB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(as expected per construction)</a:t>
            </a:r>
          </a:p>
          <a:p>
            <a:endParaRPr lang="en-GB" altLang="en-GB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altLang="en-GB" sz="18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altLang="en-GB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EMOS corrects under/overdispersion very well</a:t>
            </a:r>
          </a:p>
          <a:p>
            <a:endParaRPr lang="en-GB" altLang="en-GB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altLang="en-GB" sz="18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altLang="en-GB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user-relevant skill scores (CRPSS, BSS) EMOS is clearly better than the raw forecast and QM</a:t>
            </a:r>
          </a:p>
          <a:p>
            <a:endParaRPr lang="en-GB" altLang="en-GB" sz="1800" b="1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altLang="en-GB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Receiver Operating Characteristics (ROC) Skill Scores (not shown) are inconclusive</a:t>
            </a:r>
          </a:p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 also hold for IMERG 0.1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observations (not shown)</a:t>
            </a:r>
          </a:p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Outlook: Implement EMOS operationally using the UK Met Office IMPROVER post-processing system</a:t>
            </a:r>
          </a:p>
          <a:p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065B39-020F-4124-A248-7E69167E7839}"/>
              </a:ext>
            </a:extLst>
          </p:cNvPr>
          <p:cNvSpPr txBox="1"/>
          <p:nvPr/>
        </p:nvSpPr>
        <p:spPr>
          <a:xfrm>
            <a:off x="-3" y="6406438"/>
            <a:ext cx="7908759" cy="315407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altLang="en-GB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Thank you! If you have questions please email m.widmann@bham.ac.uk</a:t>
            </a:r>
            <a:endParaRPr lang="en-GB" altLang="en-GB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52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8C1554-1FD9-4908-9A0F-D09592C3EADE}"/>
              </a:ext>
            </a:extLst>
          </p:cNvPr>
          <p:cNvSpPr/>
          <p:nvPr/>
        </p:nvSpPr>
        <p:spPr>
          <a:xfrm>
            <a:off x="-3" y="6311591"/>
            <a:ext cx="12192001" cy="546409"/>
          </a:xfrm>
          <a:prstGeom prst="rect">
            <a:avLst/>
          </a:prstGeom>
          <a:solidFill>
            <a:srgbClr val="B9D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GB" alt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E8C2C3-C18D-44E7-A8AF-A7326F815631}"/>
              </a:ext>
            </a:extLst>
          </p:cNvPr>
          <p:cNvSpPr txBox="1"/>
          <p:nvPr/>
        </p:nvSpPr>
        <p:spPr>
          <a:xfrm>
            <a:off x="90486" y="131355"/>
            <a:ext cx="12011025" cy="410433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References</a:t>
            </a:r>
            <a:endParaRPr lang="en-GB" altLang="en-GB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3E58ED-4F48-4424-AB62-D7763A2D2DEF}"/>
              </a:ext>
            </a:extLst>
          </p:cNvPr>
          <p:cNvSpPr txBox="1"/>
          <p:nvPr/>
        </p:nvSpPr>
        <p:spPr>
          <a:xfrm>
            <a:off x="357803" y="1028343"/>
            <a:ext cx="11027373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Baran, S., &amp; </a:t>
            </a:r>
            <a:r>
              <a:rPr lang="en-GB" dirty="0" err="1"/>
              <a:t>Nemoda</a:t>
            </a:r>
            <a:r>
              <a:rPr lang="en-GB" dirty="0"/>
              <a:t>, D. (2016). Censored and shifted gamma distribution based EMOS model for probabilistic quantitative precipitation forecasting. </a:t>
            </a:r>
            <a:r>
              <a:rPr lang="en-GB" dirty="0" err="1"/>
              <a:t>Environmetrics</a:t>
            </a:r>
            <a:r>
              <a:rPr lang="en-GB" dirty="0"/>
              <a:t>, 27(5), 280-292.</a:t>
            </a:r>
          </a:p>
          <a:p>
            <a:r>
              <a:rPr lang="en-GB" dirty="0" err="1"/>
              <a:t>Gneiting</a:t>
            </a:r>
            <a:r>
              <a:rPr lang="en-GB" dirty="0"/>
              <a:t>, T., Raftery, A. E., </a:t>
            </a:r>
            <a:r>
              <a:rPr lang="en-GB" dirty="0" err="1"/>
              <a:t>Westveld</a:t>
            </a:r>
            <a:r>
              <a:rPr lang="en-GB" dirty="0"/>
              <a:t> III, A. H., &amp; Goldman, T. (2005). Calibrated probabilistic forecasting using ensemble model output statistics and minimum CRPS estimation. Monthly Weather Review, 133(5), 1098-1118.</a:t>
            </a:r>
          </a:p>
          <a:p>
            <a:r>
              <a:rPr lang="en-GB" dirty="0" err="1"/>
              <a:t>Javanshiri</a:t>
            </a:r>
            <a:r>
              <a:rPr lang="en-GB" dirty="0"/>
              <a:t> Z, </a:t>
            </a:r>
            <a:r>
              <a:rPr lang="en-GB" dirty="0" err="1"/>
              <a:t>Fathi</a:t>
            </a:r>
            <a:r>
              <a:rPr lang="en-GB" dirty="0"/>
              <a:t> M, </a:t>
            </a:r>
            <a:r>
              <a:rPr lang="en-GB" dirty="0" err="1"/>
              <a:t>Mohammadi</a:t>
            </a:r>
            <a:r>
              <a:rPr lang="en-GB" dirty="0"/>
              <a:t> SA. (2021) Comparison of the BMA and EMOS statistical methods for probabilistic quantitative precipitation forecasting. </a:t>
            </a:r>
            <a:r>
              <a:rPr lang="en-GB" dirty="0" err="1"/>
              <a:t>Meteorol</a:t>
            </a:r>
            <a:r>
              <a:rPr lang="en-GB" dirty="0"/>
              <a:t> Appl. 28:e1974. https://doi.org/10.1002/met.1974</a:t>
            </a:r>
          </a:p>
          <a:p>
            <a:r>
              <a:rPr lang="en-GB" dirty="0" err="1"/>
              <a:t>Maraun</a:t>
            </a:r>
            <a:r>
              <a:rPr lang="en-GB" dirty="0"/>
              <a:t>, D., &amp; </a:t>
            </a:r>
            <a:r>
              <a:rPr lang="en-GB" dirty="0" err="1"/>
              <a:t>Widmann</a:t>
            </a:r>
            <a:r>
              <a:rPr lang="en-GB" dirty="0"/>
              <a:t>, M. (2018). Statistical downscaling and bias correction for climate research. Cambridge University Press.</a:t>
            </a:r>
          </a:p>
          <a:p>
            <a:r>
              <a:rPr lang="en-GB" dirty="0" err="1"/>
              <a:t>Pastén</a:t>
            </a:r>
            <a:r>
              <a:rPr lang="en-GB" dirty="0"/>
              <a:t>-Zapata, E., Jones, J. M., </a:t>
            </a:r>
            <a:r>
              <a:rPr lang="en-GB" dirty="0" err="1"/>
              <a:t>Moggridge</a:t>
            </a:r>
            <a:r>
              <a:rPr lang="en-GB" dirty="0"/>
              <a:t>, H., &amp; </a:t>
            </a:r>
            <a:r>
              <a:rPr lang="en-GB" dirty="0" err="1"/>
              <a:t>Widmann</a:t>
            </a:r>
            <a:r>
              <a:rPr lang="en-GB" dirty="0"/>
              <a:t>, M. (2020). Evaluation of the performance of Euro-CORDEX Regional Climate Models for assessing hydrological climate change impacts in Great Britain: A comparison of different spatial resolutions and quantile mapping bias correction methods. Journal of Hydrology, 584, 124653.</a:t>
            </a:r>
          </a:p>
          <a:p>
            <a:r>
              <a:rPr lang="en-GB" dirty="0"/>
              <a:t>Schefzik, R. (2017). Ensemble calibration with preserved correlations: unifying and comparing ensemble copula coupling and member‐by‐member postprocessing. Quarterly Journal of the Royal Meteorological Society, 143(703), 999-1008.</a:t>
            </a:r>
          </a:p>
          <a:p>
            <a:r>
              <a:rPr lang="en-GB" dirty="0"/>
              <a:t>Wilks, D.S. (2006) Comparison of ensemble MOS methods in the Lorenz 96 setting. Meteorological Applications, 13, 243–256.</a:t>
            </a:r>
          </a:p>
          <a:p>
            <a:r>
              <a:rPr lang="en-GB" dirty="0"/>
              <a:t>Wilks, D.S. (2011) Statistical Methods in the Atmospheric Sciences, 3rd edition. New York: Academic Press</a:t>
            </a:r>
          </a:p>
        </p:txBody>
      </p:sp>
    </p:spTree>
    <p:extLst>
      <p:ext uri="{BB962C8B-B14F-4D97-AF65-F5344CB8AC3E}">
        <p14:creationId xmlns:p14="http://schemas.microsoft.com/office/powerpoint/2010/main" val="2607832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Met Office">
      <a:dk1>
        <a:srgbClr val="2A2A2A"/>
      </a:dk1>
      <a:lt1>
        <a:srgbClr val="B9DC0C"/>
      </a:lt1>
      <a:dk2>
        <a:srgbClr val="2A2A2A"/>
      </a:dk2>
      <a:lt2>
        <a:srgbClr val="FFFFFF"/>
      </a:lt2>
      <a:accent1>
        <a:srgbClr val="50B9A4"/>
      </a:accent1>
      <a:accent2>
        <a:srgbClr val="007AA9"/>
      </a:accent2>
      <a:accent3>
        <a:srgbClr val="E47452"/>
      </a:accent3>
      <a:accent4>
        <a:srgbClr val="A1A0AA"/>
      </a:accent4>
      <a:accent5>
        <a:srgbClr val="FFFFFF"/>
      </a:accent5>
      <a:accent6>
        <a:srgbClr val="FFFFFF"/>
      </a:accent6>
      <a:hlink>
        <a:srgbClr val="0673F9"/>
      </a:hlink>
      <a:folHlink>
        <a:srgbClr val="6F2735"/>
      </a:folHlink>
    </a:clrScheme>
    <a:fontScheme name="Met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C19B062-023A-40C9-A3F4-13BE4308F963}" vid="{E3889E12-D829-4549-AA70-6F580A5BA26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996</Words>
  <Application>Microsoft Office PowerPoint</Application>
  <PresentationFormat>Widescreen</PresentationFormat>
  <Paragraphs>154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MS Mincho</vt:lpstr>
      <vt:lpstr>Arial</vt:lpstr>
      <vt:lpstr>Calibri</vt:lpstr>
      <vt:lpstr>Calibri Light</vt:lpstr>
      <vt:lpstr>Cambria Math</vt:lpstr>
      <vt:lpstr>Helvetica Light</vt:lpstr>
      <vt:lpstr>Tahoma</vt:lpstr>
      <vt:lpstr>Times New Roman</vt:lpstr>
      <vt:lpstr>Verdana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Angus (Geography)</dc:creator>
  <cp:lastModifiedBy>Martin Widmann (Geography)</cp:lastModifiedBy>
  <cp:revision>194</cp:revision>
  <dcterms:created xsi:type="dcterms:W3CDTF">2021-01-28T10:13:42Z</dcterms:created>
  <dcterms:modified xsi:type="dcterms:W3CDTF">2022-05-26T11:43:49Z</dcterms:modified>
</cp:coreProperties>
</file>