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82" r:id="rId4"/>
    <p:sldId id="281" r:id="rId5"/>
    <p:sldId id="309" r:id="rId6"/>
    <p:sldId id="284" r:id="rId7"/>
    <p:sldId id="289" r:id="rId8"/>
    <p:sldId id="300" r:id="rId9"/>
    <p:sldId id="290" r:id="rId10"/>
    <p:sldId id="291" r:id="rId11"/>
    <p:sldId id="292" r:id="rId12"/>
    <p:sldId id="303" r:id="rId13"/>
    <p:sldId id="299" r:id="rId14"/>
    <p:sldId id="296" r:id="rId15"/>
    <p:sldId id="306" r:id="rId16"/>
    <p:sldId id="307" r:id="rId17"/>
    <p:sldId id="302" r:id="rId18"/>
    <p:sldId id="301" r:id="rId19"/>
    <p:sldId id="304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1" y="6613207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Christophe.Lerot@aeronomie.be  - https://glyretro.aeronomie.be/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53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0756C-33DC-45D1-8CE9-A603DFA7D1E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FE10E-A1C0-4FD9-B2B3-2739E751F516}" type="datetimeFigureOut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613207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Christophe.Lerot@aeronomie.be  - https://glyretro.aeronomie.be/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191" y="5667891"/>
            <a:ext cx="1377084" cy="1377084"/>
          </a:xfrm>
          <a:prstGeom prst="rect">
            <a:avLst/>
          </a:prstGeom>
        </p:spPr>
      </p:pic>
      <p:pic>
        <p:nvPicPr>
          <p:cNvPr id="11" name="Picture 10" descr="logo-bira_iasb-2010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462"/>
          <a:stretch/>
        </p:blipFill>
        <p:spPr bwMode="auto">
          <a:xfrm>
            <a:off x="31750" y="6020204"/>
            <a:ext cx="1847849" cy="8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52401" y="6638142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tx1"/>
                </a:solidFill>
              </a:rPr>
              <a:t>Christophe.Lerot@aeronomie.be  - https://glyretro.aeronomie.be/</a:t>
            </a:r>
            <a:endParaRPr lang="en-GB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FE10E-A1C0-4FD9-B2B3-2739E751F516}" type="datetimeFigureOut">
              <a:rPr lang="en-GB" smtClean="0"/>
              <a:pPr/>
              <a:t>24/05/2022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0756C-33DC-45D1-8CE9-A603DFA7D1E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5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E10E-A1C0-4FD9-B2B3-2739E751F51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756C-33DC-45D1-8CE9-A603DFA7D1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79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 txBox="1">
            <a:spLocks/>
          </p:cNvSpPr>
          <p:nvPr/>
        </p:nvSpPr>
        <p:spPr bwMode="auto">
          <a:xfrm>
            <a:off x="693107" y="2578129"/>
            <a:ext cx="11110588" cy="29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000" u="sng" dirty="0" smtClean="0">
                <a:solidFill>
                  <a:schemeClr val="tx1"/>
                </a:solidFill>
              </a:rPr>
              <a:t>Christophe Lerot</a:t>
            </a:r>
            <a:r>
              <a:rPr lang="en-US" sz="2000" dirty="0" smtClean="0">
                <a:solidFill>
                  <a:schemeClr val="tx1"/>
                </a:solidFill>
              </a:rPr>
              <a:t>, Nicolas </a:t>
            </a:r>
            <a:r>
              <a:rPr lang="en-US" sz="2000" dirty="0" err="1" smtClean="0">
                <a:solidFill>
                  <a:schemeClr val="tx1"/>
                </a:solidFill>
              </a:rPr>
              <a:t>Theys</a:t>
            </a:r>
            <a:r>
              <a:rPr lang="en-US" sz="2000" dirty="0" smtClean="0">
                <a:solidFill>
                  <a:schemeClr val="tx1"/>
                </a:solidFill>
              </a:rPr>
              <a:t>, Isabelle </a:t>
            </a:r>
            <a:r>
              <a:rPr lang="en-US" sz="2000" dirty="0">
                <a:solidFill>
                  <a:schemeClr val="tx1"/>
                </a:solidFill>
              </a:rPr>
              <a:t>De </a:t>
            </a:r>
            <a:r>
              <a:rPr lang="en-US" sz="2000" dirty="0" err="1" smtClean="0">
                <a:solidFill>
                  <a:schemeClr val="tx1"/>
                </a:solidFill>
              </a:rPr>
              <a:t>Smedt</a:t>
            </a:r>
            <a:r>
              <a:rPr lang="en-US" sz="2000" dirty="0" smtClean="0">
                <a:solidFill>
                  <a:schemeClr val="tx1"/>
                </a:solidFill>
              </a:rPr>
              <a:t>, Michel </a:t>
            </a:r>
            <a:r>
              <a:rPr lang="en-US" sz="2000" dirty="0">
                <a:solidFill>
                  <a:schemeClr val="tx1"/>
                </a:solidFill>
              </a:rPr>
              <a:t>Van </a:t>
            </a:r>
            <a:r>
              <a:rPr lang="en-US" sz="2000" dirty="0" err="1" smtClean="0">
                <a:solidFill>
                  <a:schemeClr val="tx1"/>
                </a:solidFill>
              </a:rPr>
              <a:t>Roozendael</a:t>
            </a:r>
            <a:r>
              <a:rPr lang="en-US" sz="2000" dirty="0" smtClean="0">
                <a:solidFill>
                  <a:schemeClr val="tx1"/>
                </a:solidFill>
              </a:rPr>
              <a:t>,                               Jenny </a:t>
            </a:r>
            <a:r>
              <a:rPr lang="en-US" sz="2000" dirty="0" err="1" smtClean="0">
                <a:solidFill>
                  <a:schemeClr val="tx1"/>
                </a:solidFill>
              </a:rPr>
              <a:t>Stavrakou</a:t>
            </a:r>
            <a:r>
              <a:rPr lang="en-US" sz="2000" dirty="0" smtClean="0">
                <a:solidFill>
                  <a:schemeClr val="tx1"/>
                </a:solidFill>
              </a:rPr>
              <a:t>, Jean-François Müller</a:t>
            </a:r>
          </a:p>
          <a:p>
            <a:pPr algn="ctr">
              <a:lnSpc>
                <a:spcPct val="10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US" sz="2400" baseline="30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1700" i="1" dirty="0" smtClean="0">
                <a:solidFill>
                  <a:schemeClr val="tx1"/>
                </a:solidFill>
              </a:rPr>
              <a:t>Royal Belgian Institute for Space </a:t>
            </a:r>
            <a:r>
              <a:rPr lang="en-US" sz="1700" i="1" dirty="0" err="1" smtClean="0">
                <a:solidFill>
                  <a:schemeClr val="tx1"/>
                </a:solidFill>
              </a:rPr>
              <a:t>Aeronomy</a:t>
            </a:r>
            <a:r>
              <a:rPr lang="en-US" sz="1700" i="1" dirty="0" smtClean="0">
                <a:solidFill>
                  <a:schemeClr val="tx1"/>
                </a:solidFill>
              </a:rPr>
              <a:t> (BIRA-IASB)</a:t>
            </a:r>
          </a:p>
          <a:p>
            <a:pPr algn="ctr">
              <a:lnSpc>
                <a:spcPct val="100000"/>
              </a:lnSpc>
            </a:pPr>
            <a:endParaRPr lang="en-US" sz="1700" baseline="30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US" sz="1700" baseline="30000" dirty="0" smtClean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endParaRPr lang="en-US" sz="1800" baseline="300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2800" baseline="30000" dirty="0" smtClean="0">
                <a:solidFill>
                  <a:schemeClr val="accent1"/>
                </a:solidFill>
              </a:rPr>
              <a:t>EGU General Assembly 2022, </a:t>
            </a:r>
            <a:r>
              <a:rPr lang="en-US" sz="2800" baseline="30000" dirty="0">
                <a:solidFill>
                  <a:schemeClr val="accent1"/>
                </a:solidFill>
              </a:rPr>
              <a:t>23-27 May</a:t>
            </a:r>
            <a:endParaRPr lang="en-GB" sz="2800" baseline="30000" dirty="0">
              <a:solidFill>
                <a:schemeClr val="accent1"/>
              </a:solidFill>
            </a:endParaRPr>
          </a:p>
        </p:txBody>
      </p:sp>
      <p:pic>
        <p:nvPicPr>
          <p:cNvPr id="4" name="Picture 3" descr="logo-bira_iasb-20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462"/>
          <a:stretch/>
        </p:blipFill>
        <p:spPr bwMode="auto">
          <a:xfrm>
            <a:off x="31750" y="6020204"/>
            <a:ext cx="1847849" cy="81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97002" y="810116"/>
            <a:ext cx="10642599" cy="10907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4"/>
                </a:solidFill>
                <a:ea typeface="Calibri" panose="020F0502020204030204" pitchFamily="34" charset="0"/>
              </a:rPr>
              <a:t>Investigation of the glyoxal tropospheric column variability observed from space during wildfire events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191" y="5667891"/>
            <a:ext cx="1377084" cy="13770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1" y="6638142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tx1"/>
                </a:solidFill>
              </a:rPr>
              <a:t>Christophe.Lerot@aeronomie.be  - https://glyretro.aeronomie.be/</a:t>
            </a:r>
            <a:endParaRPr lang="en-GB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5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Global Analysis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03" y="3297749"/>
            <a:ext cx="4438700" cy="3329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/>
          <a:stretch/>
        </p:blipFill>
        <p:spPr>
          <a:xfrm>
            <a:off x="6932532" y="1219202"/>
            <a:ext cx="4432620" cy="31723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1493" y="1107285"/>
            <a:ext cx="658915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July 2018 – December 2021; global scale.</a:t>
            </a:r>
            <a:endParaRPr lang="en-US" sz="22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Filters applied to keep TROPOMI data only near fire sources (glyoxal signal expected to be high).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CHOCHO SCD decreases when effective scene altitude is high, as opposed to HCHO. </a:t>
            </a:r>
            <a:r>
              <a:rPr lang="en-US" sz="2200" dirty="0" err="1" smtClean="0"/>
              <a:t>Rgf</a:t>
            </a:r>
            <a:r>
              <a:rPr lang="en-US" sz="2200" dirty="0" smtClean="0"/>
              <a:t> follows the same pattern.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51262" y="3296592"/>
            <a:ext cx="28933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CHOCHO SCDs (molec.cm-2)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830932" y="4647494"/>
            <a:ext cx="4130088" cy="2051932"/>
            <a:chOff x="3169914" y="1011522"/>
            <a:chExt cx="5852172" cy="28985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76" b="48459"/>
            <a:stretch/>
          </p:blipFill>
          <p:spPr>
            <a:xfrm>
              <a:off x="3169914" y="1011522"/>
              <a:ext cx="5852172" cy="250960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52"/>
            <a:stretch/>
          </p:blipFill>
          <p:spPr>
            <a:xfrm>
              <a:off x="3169914" y="3464657"/>
              <a:ext cx="5852172" cy="44537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 rot="16200000">
            <a:off x="693512" y="4821137"/>
            <a:ext cx="1335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32690" y="6411367"/>
            <a:ext cx="23199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Scene Pressure (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45661" y="4197940"/>
            <a:ext cx="23199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Scene Pressure (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6401032" y="2620723"/>
            <a:ext cx="1335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6216366" y="5299948"/>
            <a:ext cx="13353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Rgf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35978" y="6400654"/>
            <a:ext cx="23199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Scene Pressure (</a:t>
            </a:r>
            <a:r>
              <a:rPr lang="en-US" dirty="0" err="1" smtClean="0"/>
              <a:t>hPa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449321" y="1059673"/>
            <a:ext cx="28933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Rgf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11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2229" y="3724230"/>
            <a:ext cx="334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© https://pyrocb.ssec.wisc.edu/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Summary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013" y="1329341"/>
            <a:ext cx="1135017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Wildfire events become more frequent and more intense because of climate </a:t>
            </a:r>
            <a:r>
              <a:rPr lang="en-US" sz="2200" dirty="0"/>
              <a:t>change. Such events have a significant impact on air </a:t>
            </a:r>
            <a:r>
              <a:rPr lang="en-US" sz="2200" dirty="0" smtClean="0"/>
              <a:t>quality. 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Highest glyoxal columns are expected near the fire sources. Sudden reductions are however observed in case of </a:t>
            </a:r>
            <a:r>
              <a:rPr lang="en-US" sz="2200" dirty="0" err="1" smtClean="0"/>
              <a:t>Pyrocumulonimbus</a:t>
            </a:r>
            <a:r>
              <a:rPr lang="en-US" sz="2200" dirty="0" smtClean="0"/>
              <a:t> occurrences. </a:t>
            </a:r>
            <a:endParaRPr lang="en-US" sz="2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We attribute this removal to aqueous processing on droplets formed at high altitude, </a:t>
            </a:r>
            <a:r>
              <a:rPr lang="en-US" sz="2200" dirty="0"/>
              <a:t>i.e. the </a:t>
            </a:r>
            <a:r>
              <a:rPr lang="en-US" sz="2200" dirty="0" smtClean="0"/>
              <a:t>gaseous </a:t>
            </a:r>
            <a:r>
              <a:rPr lang="en-US" sz="2200" dirty="0"/>
              <a:t>glyoxal </a:t>
            </a:r>
            <a:r>
              <a:rPr lang="en-US" sz="2200" dirty="0" smtClean="0"/>
              <a:t>is absorbed by </a:t>
            </a:r>
            <a:r>
              <a:rPr lang="en-US" sz="2200" dirty="0"/>
              <a:t>cloud water, where it can be either chemically processed or eliminated from the atmosphere through precipitation</a:t>
            </a:r>
            <a:r>
              <a:rPr lang="en-US" sz="2200" dirty="0" smtClean="0"/>
              <a:t>.</a:t>
            </a:r>
            <a:endParaRPr lang="en-US" sz="2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Although difficult to quantify, the phenomenon is believed to be marginal for the glyoxal budget. </a:t>
            </a:r>
            <a:r>
              <a:rPr lang="en-US" sz="2200" dirty="0"/>
              <a:t>It might however become </a:t>
            </a:r>
            <a:r>
              <a:rPr lang="en-US" sz="2200" dirty="0" smtClean="0"/>
              <a:t>more important as </a:t>
            </a:r>
            <a:r>
              <a:rPr lang="en-US" sz="2200" dirty="0" err="1" smtClean="0"/>
              <a:t>PCb</a:t>
            </a:r>
            <a:r>
              <a:rPr lang="en-US" sz="2200" dirty="0" smtClean="0"/>
              <a:t> occur more and more frequently.</a:t>
            </a:r>
            <a:endParaRPr lang="en-US" sz="22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Many </a:t>
            </a:r>
            <a:r>
              <a:rPr lang="en-US" sz="2200" dirty="0" err="1" smtClean="0"/>
              <a:t>PyroCb</a:t>
            </a:r>
            <a:r>
              <a:rPr lang="en-US" sz="2200" dirty="0" smtClean="0"/>
              <a:t> events are missed by TROPOMI. In the future, TEMPO will help tracking </a:t>
            </a:r>
            <a:r>
              <a:rPr lang="en-US" sz="2200" dirty="0" err="1" smtClean="0"/>
              <a:t>PCb</a:t>
            </a:r>
            <a:r>
              <a:rPr lang="en-US" sz="2200" dirty="0" smtClean="0"/>
              <a:t> formation.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7962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2229" y="3724230"/>
            <a:ext cx="334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© https://pyrocb.ssec.wisc.edu/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984" y="1329341"/>
            <a:ext cx="11350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smtClean="0"/>
              <a:t>Extra slides:</a:t>
            </a:r>
          </a:p>
          <a:p>
            <a:pPr algn="ctr">
              <a:spcAft>
                <a:spcPts val="1200"/>
              </a:spcAft>
            </a:pPr>
            <a:endParaRPr lang="en-US" sz="4000" dirty="0"/>
          </a:p>
          <a:p>
            <a:pPr algn="ctr">
              <a:spcAft>
                <a:spcPts val="1200"/>
              </a:spcAft>
            </a:pPr>
            <a:r>
              <a:rPr lang="en-US" sz="3600" dirty="0" smtClean="0"/>
              <a:t>Other examples of CHOCHO depletion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09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10075" r="11420" b="8476"/>
          <a:stretch/>
        </p:blipFill>
        <p:spPr>
          <a:xfrm>
            <a:off x="4294193" y="1810700"/>
            <a:ext cx="7061467" cy="457200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Glyoxal depletion in fire plumes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211250" y="4705079"/>
            <a:ext cx="269916" cy="2950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183429" y="5730369"/>
            <a:ext cx="232613" cy="204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6058330" y="5405515"/>
            <a:ext cx="60260" cy="324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638459" y="5832373"/>
            <a:ext cx="227784" cy="336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11250" y="2325567"/>
            <a:ext cx="269916" cy="2950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183429" y="3350857"/>
            <a:ext cx="232613" cy="204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058330" y="3026003"/>
            <a:ext cx="60260" cy="324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638459" y="3452861"/>
            <a:ext cx="227784" cy="336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9953012" y="2325567"/>
            <a:ext cx="269916" cy="2950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925191" y="3350857"/>
            <a:ext cx="232613" cy="204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9800092" y="3026003"/>
            <a:ext cx="60260" cy="324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9380221" y="3452861"/>
            <a:ext cx="227784" cy="336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999" y="1881530"/>
            <a:ext cx="424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During the extreme 2019/2020 Australian bushfires, local minima in glyoxal (</a:t>
            </a:r>
            <a:r>
              <a:rPr lang="en-US" sz="2000" dirty="0" err="1" smtClean="0"/>
              <a:t>Rgf</a:t>
            </a:r>
            <a:r>
              <a:rPr lang="en-US" sz="2000" dirty="0" smtClean="0"/>
              <a:t>) distributions have been occasionally identified near fires!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Only CHOCHO shows such a behavior.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766774" y="1066808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2019/2020 bushfires in Australia 30/12/2019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3737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9649" r="11691" b="7195"/>
          <a:stretch/>
        </p:blipFill>
        <p:spPr>
          <a:xfrm>
            <a:off x="4243560" y="1737036"/>
            <a:ext cx="7112100" cy="4669561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Glyoxal depletion in fire plumes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6774" y="1066808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2019/2020 bushfires in Australia 31/12/2019</a:t>
            </a:r>
            <a:endParaRPr lang="en-GB" sz="20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8999" y="1881530"/>
            <a:ext cx="424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During the extreme 2019/2020 Australian bushfires, local minima in glyoxal (</a:t>
            </a:r>
            <a:r>
              <a:rPr lang="en-US" sz="2000" dirty="0" err="1" smtClean="0"/>
              <a:t>Rgf</a:t>
            </a:r>
            <a:r>
              <a:rPr lang="en-US" sz="2000" dirty="0" smtClean="0"/>
              <a:t>) distributions have been occasionally identified near fires!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Only CHOCHO shows such a behavior.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07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7536" t="11441" r="7790" b="10226"/>
          <a:stretch/>
        </p:blipFill>
        <p:spPr>
          <a:xfrm rot="21591000">
            <a:off x="1193895" y="1526307"/>
            <a:ext cx="9673650" cy="5220149"/>
          </a:xfrm>
          <a:prstGeom prst="rect">
            <a:avLst/>
          </a:prstGeom>
          <a:ln>
            <a:noFill/>
          </a:ln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PyroCb</a:t>
            </a:r>
            <a:r>
              <a:rPr lang="en-US" sz="3600" b="1" dirty="0">
                <a:solidFill>
                  <a:schemeClr val="accent4"/>
                </a:solidFill>
                <a:ea typeface="Calibri" panose="020F0502020204030204" pitchFamily="34" charset="0"/>
              </a:rPr>
              <a:t> events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8013" y="933370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Australia</a:t>
            </a:r>
          </a:p>
          <a:p>
            <a:pPr algn="ctr"/>
            <a:r>
              <a:rPr lang="en-GB" sz="2000" b="1" i="1" dirty="0" smtClean="0"/>
              <a:t>22/02/2019</a:t>
            </a:r>
            <a:endParaRPr lang="en-GB" sz="2000" b="1" i="1" dirty="0"/>
          </a:p>
        </p:txBody>
      </p:sp>
      <p:sp>
        <p:nvSpPr>
          <p:cNvPr id="6" name="Oval 5"/>
          <p:cNvSpPr/>
          <p:nvPr/>
        </p:nvSpPr>
        <p:spPr>
          <a:xfrm rot="2456982">
            <a:off x="9083186" y="2701518"/>
            <a:ext cx="518908" cy="520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456982">
            <a:off x="2830888" y="2701519"/>
            <a:ext cx="518908" cy="520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456982">
            <a:off x="8967071" y="5487821"/>
            <a:ext cx="518908" cy="520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 rotWithShape="1">
          <a:blip r:embed="rId2"/>
          <a:srcRect l="8765" t="11815" r="7114" b="12831"/>
          <a:stretch/>
        </p:blipFill>
        <p:spPr>
          <a:xfrm>
            <a:off x="1219200" y="1641256"/>
            <a:ext cx="9444295" cy="4934858"/>
          </a:xfrm>
          <a:prstGeom prst="rect">
            <a:avLst/>
          </a:prstGeom>
          <a:ln>
            <a:noFill/>
          </a:ln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PyroCb</a:t>
            </a:r>
            <a:r>
              <a:rPr lang="en-US" sz="3600" b="1" dirty="0">
                <a:solidFill>
                  <a:schemeClr val="accent4"/>
                </a:solidFill>
                <a:ea typeface="Calibri" panose="020F0502020204030204" pitchFamily="34" charset="0"/>
              </a:rPr>
              <a:t> events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8013" y="933370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Australia</a:t>
            </a:r>
          </a:p>
          <a:p>
            <a:pPr algn="ctr"/>
            <a:r>
              <a:rPr lang="en-GB" sz="2000" b="1" i="1" dirty="0" smtClean="0"/>
              <a:t>05/03/2019</a:t>
            </a:r>
            <a:endParaRPr lang="en-GB" sz="2000" b="1" i="1" dirty="0"/>
          </a:p>
        </p:txBody>
      </p:sp>
      <p:sp>
        <p:nvSpPr>
          <p:cNvPr id="6" name="Oval 5"/>
          <p:cNvSpPr/>
          <p:nvPr/>
        </p:nvSpPr>
        <p:spPr>
          <a:xfrm rot="2456982">
            <a:off x="8084476" y="2782982"/>
            <a:ext cx="614369" cy="389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456982">
            <a:off x="8084476" y="5591497"/>
            <a:ext cx="614369" cy="389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456982">
            <a:off x="1981219" y="2782982"/>
            <a:ext cx="614369" cy="389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8" y="1579701"/>
            <a:ext cx="8444624" cy="496593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PyroCb</a:t>
            </a:r>
            <a:r>
              <a:rPr lang="en-US" sz="3600" b="1" dirty="0">
                <a:solidFill>
                  <a:schemeClr val="accent4"/>
                </a:solidFill>
                <a:ea typeface="Calibri" panose="020F0502020204030204" pitchFamily="34" charset="0"/>
              </a:rPr>
              <a:t> events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8013" y="933370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Bootleg Fire – California</a:t>
            </a:r>
          </a:p>
          <a:p>
            <a:pPr algn="ctr"/>
            <a:r>
              <a:rPr lang="en-GB" sz="2000" b="1" i="1" dirty="0" smtClean="0"/>
              <a:t>13/08/2021</a:t>
            </a:r>
            <a:endParaRPr lang="en-GB" sz="2000" b="1" i="1" dirty="0"/>
          </a:p>
        </p:txBody>
      </p:sp>
      <p:sp>
        <p:nvSpPr>
          <p:cNvPr id="15" name="Oval 14"/>
          <p:cNvSpPr/>
          <p:nvPr/>
        </p:nvSpPr>
        <p:spPr>
          <a:xfrm rot="2456982">
            <a:off x="7565840" y="2133857"/>
            <a:ext cx="324510" cy="30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456982">
            <a:off x="7189789" y="2824149"/>
            <a:ext cx="423579" cy="40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2456982">
            <a:off x="3778820" y="2133855"/>
            <a:ext cx="324510" cy="30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456982">
            <a:off x="3358273" y="2770679"/>
            <a:ext cx="488039" cy="439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456982">
            <a:off x="3772455" y="4732703"/>
            <a:ext cx="324510" cy="30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456982">
            <a:off x="3369471" y="5362969"/>
            <a:ext cx="472925" cy="452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2456982">
            <a:off x="7565841" y="4732704"/>
            <a:ext cx="324510" cy="3086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456982">
            <a:off x="7139063" y="5371520"/>
            <a:ext cx="493527" cy="435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86" y="1926324"/>
            <a:ext cx="7419207" cy="4362925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PyroCb</a:t>
            </a:r>
            <a:r>
              <a:rPr lang="en-US" sz="3600" b="1" dirty="0">
                <a:solidFill>
                  <a:schemeClr val="accent4"/>
                </a:solidFill>
                <a:ea typeface="Calibri" panose="020F0502020204030204" pitchFamily="34" charset="0"/>
              </a:rPr>
              <a:t> events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8013" y="933370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Creek Fire – California</a:t>
            </a:r>
          </a:p>
          <a:p>
            <a:pPr algn="ctr"/>
            <a:r>
              <a:rPr lang="en-GB" sz="2000" b="1" i="1" dirty="0" smtClean="0"/>
              <a:t>09/09/2021</a:t>
            </a:r>
            <a:endParaRPr lang="en-GB" sz="2000" b="1" i="1" dirty="0"/>
          </a:p>
        </p:txBody>
      </p:sp>
      <p:sp>
        <p:nvSpPr>
          <p:cNvPr id="15" name="Oval 14"/>
          <p:cNvSpPr/>
          <p:nvPr/>
        </p:nvSpPr>
        <p:spPr>
          <a:xfrm rot="2456982">
            <a:off x="3625953" y="2367087"/>
            <a:ext cx="386298" cy="835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456982">
            <a:off x="3625953" y="4653086"/>
            <a:ext cx="386298" cy="835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456982">
            <a:off x="6977888" y="2367086"/>
            <a:ext cx="386298" cy="835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456982">
            <a:off x="6914586" y="4653086"/>
            <a:ext cx="386298" cy="8350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PyroCb</a:t>
            </a:r>
            <a:r>
              <a:rPr lang="en-US" sz="3600" b="1" dirty="0">
                <a:solidFill>
                  <a:schemeClr val="accent4"/>
                </a:solidFill>
                <a:ea typeface="Calibri" panose="020F0502020204030204" pitchFamily="34" charset="0"/>
              </a:rPr>
              <a:t> events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8013" y="933370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Cranston Fire – California</a:t>
            </a:r>
          </a:p>
          <a:p>
            <a:pPr algn="ctr"/>
            <a:r>
              <a:rPr lang="en-GB" sz="2000" b="1" i="1" dirty="0" smtClean="0"/>
              <a:t>26/07/2018</a:t>
            </a:r>
            <a:endParaRPr lang="en-GB" sz="2000" b="1" i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9602" t="9498" r="5346" b="8897"/>
          <a:stretch/>
        </p:blipFill>
        <p:spPr>
          <a:xfrm>
            <a:off x="1654629" y="1553028"/>
            <a:ext cx="8998857" cy="5036458"/>
          </a:xfrm>
          <a:prstGeom prst="rect">
            <a:avLst/>
          </a:prstGeom>
          <a:ln>
            <a:noFill/>
          </a:ln>
        </p:spPr>
      </p:pic>
      <p:sp>
        <p:nvSpPr>
          <p:cNvPr id="12" name="Oval 11"/>
          <p:cNvSpPr/>
          <p:nvPr/>
        </p:nvSpPr>
        <p:spPr>
          <a:xfrm rot="2456982">
            <a:off x="8878427" y="2728509"/>
            <a:ext cx="381156" cy="520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2456982">
            <a:off x="8878428" y="5261252"/>
            <a:ext cx="381156" cy="520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87693" y="1270722"/>
            <a:ext cx="686624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Wildfires emit large amounts of pollutants and aerosols.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Climate change leads to more frequent and more intense wild fires </a:t>
            </a:r>
            <a:r>
              <a:rPr lang="en-GB" sz="2200" dirty="0" smtClean="0">
                <a:sym typeface="Wingdings" panose="05000000000000000000" pitchFamily="2" charset="2"/>
              </a:rPr>
              <a:t></a:t>
            </a:r>
            <a:r>
              <a:rPr lang="en-GB" sz="2200" dirty="0" smtClean="0"/>
              <a:t> huge impact on ecosystems and air quality.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TROPOMI/S5p </a:t>
            </a:r>
            <a:r>
              <a:rPr lang="en-US" sz="2200" dirty="0"/>
              <a:t>provides </a:t>
            </a:r>
            <a:r>
              <a:rPr lang="en-US" sz="2200" dirty="0" smtClean="0"/>
              <a:t>crucial </a:t>
            </a:r>
            <a:r>
              <a:rPr lang="en-US" sz="2200" dirty="0"/>
              <a:t>information on </a:t>
            </a:r>
            <a:r>
              <a:rPr lang="en-US" sz="2200" dirty="0" smtClean="0"/>
              <a:t>key </a:t>
            </a:r>
            <a:r>
              <a:rPr lang="en-US" sz="2200" dirty="0"/>
              <a:t>trace gases </a:t>
            </a:r>
            <a:r>
              <a:rPr lang="en-US" sz="2200" dirty="0" smtClean="0"/>
              <a:t>and aerosols produced by fire events. Observed spatial patterns are directly related to the respective production mechanisms and lifetimes.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Context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62" y="1632792"/>
            <a:ext cx="4122106" cy="27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PyroCb</a:t>
            </a:r>
            <a:r>
              <a:rPr lang="en-US" sz="3600" b="1" dirty="0">
                <a:solidFill>
                  <a:schemeClr val="accent4"/>
                </a:solidFill>
                <a:ea typeface="Calibri" panose="020F0502020204030204" pitchFamily="34" charset="0"/>
              </a:rPr>
              <a:t> events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98013" y="933370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South Africa </a:t>
            </a:r>
          </a:p>
          <a:p>
            <a:pPr algn="ctr"/>
            <a:r>
              <a:rPr lang="en-GB" sz="2000" b="1" i="1" dirty="0" smtClean="0"/>
              <a:t>29/10/2018</a:t>
            </a:r>
            <a:endParaRPr lang="en-GB" sz="2000" b="1" i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467" t="9404" r="7165" b="8540"/>
          <a:stretch/>
        </p:blipFill>
        <p:spPr>
          <a:xfrm>
            <a:off x="1494970" y="1641256"/>
            <a:ext cx="8930933" cy="5007429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>
          <a:xfrm rot="2456982">
            <a:off x="8585803" y="2737364"/>
            <a:ext cx="518908" cy="520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2456982">
            <a:off x="2859916" y="2737364"/>
            <a:ext cx="518908" cy="520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2456982">
            <a:off x="8530233" y="5241077"/>
            <a:ext cx="518908" cy="520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Spatial distribution of probed trace gases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2" t="50400" b="12593"/>
          <a:stretch/>
        </p:blipFill>
        <p:spPr>
          <a:xfrm>
            <a:off x="2192803" y="1218089"/>
            <a:ext cx="2915653" cy="2748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8" t="9630" b="53925"/>
          <a:stretch/>
        </p:blipFill>
        <p:spPr>
          <a:xfrm>
            <a:off x="5248825" y="1218089"/>
            <a:ext cx="2996222" cy="2706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9" t="9630" r="33337" b="53056"/>
          <a:stretch/>
        </p:blipFill>
        <p:spPr>
          <a:xfrm>
            <a:off x="8385416" y="1218089"/>
            <a:ext cx="3039979" cy="2770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91" y="3924543"/>
            <a:ext cx="3721770" cy="2772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5" t="49644" r="33823" b="12593"/>
          <a:stretch/>
        </p:blipFill>
        <p:spPr>
          <a:xfrm>
            <a:off x="2236919" y="3908523"/>
            <a:ext cx="2871537" cy="2804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t="9630" r="67524" b="54353"/>
          <a:stretch/>
        </p:blipFill>
        <p:spPr>
          <a:xfrm>
            <a:off x="8469456" y="3924543"/>
            <a:ext cx="2871897" cy="267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60" y="1824059"/>
            <a:ext cx="23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Primary emissions: PE</a:t>
            </a:r>
          </a:p>
          <a:p>
            <a:r>
              <a:rPr lang="en-US" sz="1600" b="1" i="1" dirty="0" smtClean="0"/>
              <a:t>Secondary </a:t>
            </a:r>
            <a:r>
              <a:rPr lang="en-US" sz="1600" b="1" i="1" dirty="0"/>
              <a:t>emissions: </a:t>
            </a:r>
            <a:r>
              <a:rPr lang="en-US" sz="1600" b="1" i="1" dirty="0" smtClean="0"/>
              <a:t>SE</a:t>
            </a:r>
            <a:endParaRPr lang="en-US" sz="16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7171" y="3171003"/>
            <a:ext cx="210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PE: </a:t>
            </a:r>
            <a:r>
              <a:rPr lang="en-US" sz="1600" b="1" dirty="0" smtClean="0"/>
              <a:t>++</a:t>
            </a:r>
          </a:p>
          <a:p>
            <a:pPr algn="r"/>
            <a:r>
              <a:rPr lang="en-US" sz="1600" b="1" dirty="0" smtClean="0"/>
              <a:t>Lifetime</a:t>
            </a:r>
            <a:r>
              <a:rPr lang="en-US" sz="1600" b="1" dirty="0"/>
              <a:t>: </a:t>
            </a:r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93329" y="3166780"/>
            <a:ext cx="210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PE: +++</a:t>
            </a:r>
          </a:p>
          <a:p>
            <a:pPr algn="r"/>
            <a:r>
              <a:rPr lang="en-US" sz="1600" b="1" dirty="0" smtClean="0"/>
              <a:t>Lifetime: --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691861" y="3178641"/>
            <a:ext cx="210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PE: </a:t>
            </a:r>
            <a:r>
              <a:rPr lang="en-US" sz="1600" b="1" dirty="0" smtClean="0"/>
              <a:t>++, SE: +</a:t>
            </a:r>
          </a:p>
          <a:p>
            <a:pPr algn="r"/>
            <a:r>
              <a:rPr lang="en-US" sz="1600" b="1" dirty="0" smtClean="0"/>
              <a:t>Lifetime</a:t>
            </a:r>
            <a:r>
              <a:rPr lang="en-US" sz="1600" b="1" dirty="0"/>
              <a:t>: </a:t>
            </a:r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93329" y="5915010"/>
            <a:ext cx="210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PE: </a:t>
            </a:r>
            <a:r>
              <a:rPr lang="en-US" sz="1600" b="1" dirty="0" smtClean="0"/>
              <a:t>+, SE: ++</a:t>
            </a:r>
          </a:p>
          <a:p>
            <a:pPr algn="r"/>
            <a:r>
              <a:rPr lang="en-US" sz="1600" b="1" dirty="0" smtClean="0"/>
              <a:t>Lifetime</a:t>
            </a:r>
            <a:r>
              <a:rPr lang="en-US" sz="1600" b="1" dirty="0"/>
              <a:t>: </a:t>
            </a:r>
            <a:r>
              <a:rPr lang="en-US" sz="1600" b="1" dirty="0" smtClean="0"/>
              <a:t>-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87171" y="5840934"/>
            <a:ext cx="210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PE: </a:t>
            </a:r>
            <a:r>
              <a:rPr lang="en-US" sz="1600" b="1" dirty="0" smtClean="0"/>
              <a:t>++, SE: +</a:t>
            </a:r>
          </a:p>
          <a:p>
            <a:pPr algn="r"/>
            <a:r>
              <a:rPr lang="en-US" sz="1600" b="1" dirty="0" smtClean="0"/>
              <a:t>Lifetime</a:t>
            </a:r>
            <a:r>
              <a:rPr lang="en-US" sz="1600" b="1" dirty="0"/>
              <a:t>: </a:t>
            </a:r>
            <a:r>
              <a:rPr lang="en-US" sz="1600" b="1" dirty="0" smtClean="0"/>
              <a:t>+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635171" y="5851618"/>
            <a:ext cx="2102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PE: </a:t>
            </a:r>
            <a:r>
              <a:rPr lang="en-US" sz="1600" b="1" dirty="0" smtClean="0"/>
              <a:t>++, SE: +</a:t>
            </a:r>
          </a:p>
          <a:p>
            <a:pPr algn="r"/>
            <a:r>
              <a:rPr lang="en-US" sz="1600" b="1" dirty="0" smtClean="0"/>
              <a:t>Lifetime</a:t>
            </a:r>
            <a:r>
              <a:rPr lang="en-US" sz="1600" b="1" dirty="0"/>
              <a:t>: </a:t>
            </a:r>
            <a:r>
              <a:rPr lang="en-US" sz="1600" b="1" dirty="0" smtClean="0"/>
              <a:t>+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98056" y="1218089"/>
            <a:ext cx="1897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HONO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689534" y="1174679"/>
            <a:ext cx="1897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NO2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826125" y="1174679"/>
            <a:ext cx="1897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CHOCHO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94046" y="3860137"/>
            <a:ext cx="1897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HCHO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83803" y="3872779"/>
            <a:ext cx="1897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839898" y="3881133"/>
            <a:ext cx="1897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AAI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389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Spatial distribution of glyoxal and formaldehyde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3" t="55541" r="35030" b="14386"/>
          <a:stretch/>
        </p:blipFill>
        <p:spPr>
          <a:xfrm>
            <a:off x="10464800" y="1980735"/>
            <a:ext cx="1144373" cy="2283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0675" y="1063291"/>
            <a:ext cx="5571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Canadian wildfires – CHOCHO SCDs (10/08/2018)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2444" y="1263346"/>
            <a:ext cx="604705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Heterogeneous </a:t>
            </a:r>
            <a:r>
              <a:rPr lang="en-US" sz="2200" dirty="0"/>
              <a:t>uptake of </a:t>
            </a:r>
            <a:r>
              <a:rPr lang="en-US" sz="2200" dirty="0" smtClean="0"/>
              <a:t>glyoxal can </a:t>
            </a:r>
            <a:r>
              <a:rPr lang="en-US" sz="2200" dirty="0"/>
              <a:t>contribute to the formation of secondary organic aerosol and brown </a:t>
            </a:r>
            <a:r>
              <a:rPr lang="en-US" sz="2200" dirty="0" smtClean="0"/>
              <a:t>carbon.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Enhanced CHOCHO and HCHO signals are sometimes observed at long distances from fire sources (</a:t>
            </a:r>
            <a:r>
              <a:rPr lang="en-US" sz="2200" i="1" dirty="0" smtClean="0"/>
              <a:t>Alvarado </a:t>
            </a:r>
            <a:r>
              <a:rPr lang="en-US" sz="2200" i="1" dirty="0"/>
              <a:t>et al., ACP, </a:t>
            </a:r>
            <a:r>
              <a:rPr lang="en-US" sz="2200" i="1" dirty="0" smtClean="0"/>
              <a:t>2020)</a:t>
            </a:r>
            <a:r>
              <a:rPr lang="en-US" sz="22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24327" r="53990" b="34090"/>
          <a:stretch/>
        </p:blipFill>
        <p:spPr>
          <a:xfrm>
            <a:off x="6777579" y="1463400"/>
            <a:ext cx="3687221" cy="270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Spatial distribution of glyoxal and formaldehyde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12165" r="7553" b="12941"/>
          <a:stretch/>
        </p:blipFill>
        <p:spPr>
          <a:xfrm>
            <a:off x="4572000" y="2008517"/>
            <a:ext cx="7620000" cy="28459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5337" y="1305250"/>
            <a:ext cx="498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Australian wildfires – 05/12/2019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305250"/>
            <a:ext cx="4735327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Direct </a:t>
            </a:r>
            <a:r>
              <a:rPr lang="en-US" sz="2200" dirty="0"/>
              <a:t>emissions from fires larger for CHOCHO than for </a:t>
            </a:r>
            <a:r>
              <a:rPr lang="en-US" sz="2200" dirty="0" smtClean="0"/>
              <a:t>HCHO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n-US" sz="2200" dirty="0">
                <a:sym typeface="Wingdings" panose="05000000000000000000" pitchFamily="2" charset="2"/>
              </a:rPr>
              <a:t>Clear CHOCHO hot spots near the fire sources.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200" dirty="0" smtClean="0">
                <a:sym typeface="Wingdings" panose="05000000000000000000" pitchFamily="2" charset="2"/>
              </a:rPr>
              <a:t>The </a:t>
            </a:r>
            <a:r>
              <a:rPr lang="en-US" sz="2200" dirty="0">
                <a:sym typeface="Wingdings" panose="05000000000000000000" pitchFamily="2" charset="2"/>
              </a:rPr>
              <a:t>CHOCHO/HCHO ratio (</a:t>
            </a:r>
            <a:r>
              <a:rPr lang="en-US" sz="2200" dirty="0" err="1">
                <a:sym typeface="Wingdings" panose="05000000000000000000" pitchFamily="2" charset="2"/>
              </a:rPr>
              <a:t>Rgf</a:t>
            </a:r>
            <a:r>
              <a:rPr lang="en-US" sz="2200" dirty="0">
                <a:sym typeface="Wingdings" panose="05000000000000000000" pitchFamily="2" charset="2"/>
              </a:rPr>
              <a:t>) typically has maximum values near the fires and decreases downwind.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5123543" y="1719932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CHOCHO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98229" y="1719932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HCHO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72915" y="1705360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Rgf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35816" y="5820785"/>
                <a:ext cx="3758850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𝑔𝑓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𝑆𝐶𝐷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𝐶𝐻𝑂𝐶𝐻𝑂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𝑆𝐶𝐷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𝐻𝐶𝐻𝑂</m:t>
                              </m:r>
                            </m:sub>
                          </m:sSub>
                        </m:den>
                      </m:f>
                      <m:r>
                        <a:rPr lang="fr-BE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𝑆𝐶𝐷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𝑁𝑂</m:t>
                              </m:r>
                              <m:r>
                                <a:rPr lang="fr-BE" b="0" i="1" smtClean="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BE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BE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𝑈𝑉</m:t>
                          </m:r>
                          <m:r>
                            <a:rPr lang="fr-BE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fr-BE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𝑆𝐶𝐷</m:t>
                              </m:r>
                            </m:e>
                            <m:sub>
                              <m:r>
                                <a:rPr lang="fr-BE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𝑁𝑂</m:t>
                              </m:r>
                              <m:r>
                                <a:rPr lang="fr-BE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fr-BE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𝑉𝑖𝑠𝑖𝑏𝑙𝑒</m:t>
                          </m:r>
                          <m:r>
                            <a:rPr lang="fr-BE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816" y="5820785"/>
                <a:ext cx="3758850" cy="576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1635" y="4997767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Note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: Differences of sensitivity between Visible and UV spectral ranges are accounted for by computing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Rgf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7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Glyoxal depletion in fire plumes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1568" y="907154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2019/2020 bushfires in Australia 04/01/2020</a:t>
            </a:r>
            <a:endParaRPr lang="en-GB" sz="20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6899" r="10062" b="7624"/>
          <a:stretch/>
        </p:blipFill>
        <p:spPr>
          <a:xfrm>
            <a:off x="4506980" y="1541401"/>
            <a:ext cx="7125012" cy="4713393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>
            <a:off x="5807920" y="4411746"/>
            <a:ext cx="177133" cy="344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403216" y="4584198"/>
            <a:ext cx="185321" cy="393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817763" y="4952344"/>
            <a:ext cx="230124" cy="2543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261843" y="5536624"/>
            <a:ext cx="232613" cy="204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403655" y="5011321"/>
            <a:ext cx="354389" cy="68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5831601" y="2102058"/>
            <a:ext cx="177133" cy="344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6426897" y="2274510"/>
            <a:ext cx="185321" cy="393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841444" y="2642656"/>
            <a:ext cx="230124" cy="2543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285524" y="3226936"/>
            <a:ext cx="232613" cy="204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427336" y="2701633"/>
            <a:ext cx="354389" cy="68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423384" y="2769811"/>
            <a:ext cx="185321" cy="393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426283" y="5079499"/>
            <a:ext cx="185321" cy="393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9474144" y="2094503"/>
            <a:ext cx="177133" cy="344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0069440" y="2266955"/>
            <a:ext cx="185321" cy="393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9483987" y="2635101"/>
            <a:ext cx="230124" cy="2543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928067" y="3219381"/>
            <a:ext cx="232613" cy="2045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069879" y="2694078"/>
            <a:ext cx="354389" cy="681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0065927" y="2762256"/>
            <a:ext cx="185321" cy="393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446" y="1416352"/>
            <a:ext cx="44592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 smtClean="0"/>
              <a:t>During the extreme 2019/2020 Australian bushfires, local minima in glyoxal (</a:t>
            </a:r>
            <a:r>
              <a:rPr lang="en-US" sz="2200" dirty="0" err="1" smtClean="0"/>
              <a:t>Rgf</a:t>
            </a:r>
            <a:r>
              <a:rPr lang="en-US" sz="2200" dirty="0" smtClean="0"/>
              <a:t>) distributions have been occasionally identified near fire sources!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CHOCHO is the only species to show such a behavior.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5381357" y="1460267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CHOCHO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31545" y="1452712"/>
            <a:ext cx="1291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HCHO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73920" y="3865841"/>
            <a:ext cx="1291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Rgf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160680" y="3848007"/>
            <a:ext cx="12917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73" y="1227222"/>
            <a:ext cx="5371647" cy="40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chemeClr val="accent4"/>
                </a:solidFill>
                <a:ea typeface="Calibri" panose="020F0502020204030204" pitchFamily="34" charset="0"/>
              </a:rPr>
              <a:t>PyroCb</a:t>
            </a:r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 events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327" y="1287126"/>
            <a:ext cx="6083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Record-breaking number of </a:t>
            </a:r>
            <a:r>
              <a:rPr lang="en-US" sz="2200" dirty="0" err="1" smtClean="0"/>
              <a:t>pyrocumulonimbus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PCb</a:t>
            </a:r>
            <a:r>
              <a:rPr lang="en-US" sz="2200" dirty="0"/>
              <a:t>) formed during </a:t>
            </a:r>
            <a:r>
              <a:rPr lang="en-US" sz="2200" smtClean="0"/>
              <a:t>the 2019/2020 Australian </a:t>
            </a:r>
            <a:r>
              <a:rPr lang="en-US" sz="2200" dirty="0"/>
              <a:t>“Black summer”. </a:t>
            </a:r>
            <a:endParaRPr lang="en-US" sz="22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Such clouds form above intense heat source such as fires. Because of the strong involved convective processes, humid air condenses at high altitudes on the large amounts of injected particles.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Occurring more and more frequently, they become a significant source of particles in the UTLS.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80620" y="4983857"/>
            <a:ext cx="391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© Bureau </a:t>
            </a:r>
            <a:r>
              <a:rPr lang="en-GB" b="1" dirty="0">
                <a:solidFill>
                  <a:schemeClr val="bg1"/>
                </a:solidFill>
              </a:rPr>
              <a:t>of Meteorology, Victoria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3" b="49332"/>
          <a:stretch/>
        </p:blipFill>
        <p:spPr>
          <a:xfrm>
            <a:off x="5355012" y="1643724"/>
            <a:ext cx="6901447" cy="2435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513" t="34666" r="30417" b="20111"/>
          <a:stretch/>
        </p:blipFill>
        <p:spPr>
          <a:xfrm>
            <a:off x="1390936" y="4093562"/>
            <a:ext cx="3474999" cy="2451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7470" y="6235303"/>
            <a:ext cx="334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© https://pyrocb.ssec.wisc.edu/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solidFill>
                  <a:schemeClr val="accent4"/>
                </a:solidFill>
                <a:ea typeface="Calibri" panose="020F0502020204030204" pitchFamily="34" charset="0"/>
              </a:rPr>
              <a:t>PyroCb</a:t>
            </a:r>
            <a:r>
              <a:rPr lang="en-US" sz="3600" b="1" dirty="0" smtClean="0">
                <a:solidFill>
                  <a:schemeClr val="accent4"/>
                </a:solidFill>
                <a:ea typeface="Calibri" panose="020F0502020204030204" pitchFamily="34" charset="0"/>
              </a:rPr>
              <a:t> events</a:t>
            </a:r>
            <a:endParaRPr lang="en-US" sz="3600" b="1" dirty="0">
              <a:solidFill>
                <a:schemeClr val="accent4"/>
              </a:solidFill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9498" y="924784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2019/2020 bushfires in Australia 04/01/2020</a:t>
            </a:r>
            <a:endParaRPr lang="en-GB" sz="2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1901" y="1102171"/>
            <a:ext cx="533311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/>
              <a:t>Glyoxal depletion correlates with presence of higher </a:t>
            </a:r>
            <a:r>
              <a:rPr lang="en-US" sz="2200" dirty="0" err="1" smtClean="0"/>
              <a:t>PCb</a:t>
            </a:r>
            <a:r>
              <a:rPr lang="en-US" sz="2200" dirty="0" smtClean="0"/>
              <a:t> (low FRESCO effective scene pressures).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ym typeface="Wingdings" panose="05000000000000000000" pitchFamily="2" charset="2"/>
              </a:rPr>
              <a:t>Glyoxal is highly soluble (H</a:t>
            </a:r>
            <a:r>
              <a:rPr lang="en-US" sz="2200" baseline="-25000" dirty="0" smtClean="0">
                <a:sym typeface="Wingdings" panose="05000000000000000000" pitchFamily="2" charset="2"/>
              </a:rPr>
              <a:t>CHOCHO</a:t>
            </a:r>
            <a:r>
              <a:rPr lang="en-US" sz="2200" dirty="0" smtClean="0">
                <a:sym typeface="Wingdings" panose="05000000000000000000" pitchFamily="2" charset="2"/>
              </a:rPr>
              <a:t>=3e5-5e7 M/</a:t>
            </a:r>
            <a:r>
              <a:rPr lang="en-US" sz="2200" dirty="0" err="1" smtClean="0">
                <a:sym typeface="Wingdings" panose="05000000000000000000" pitchFamily="2" charset="2"/>
              </a:rPr>
              <a:t>atm</a:t>
            </a:r>
            <a:r>
              <a:rPr lang="en-US" sz="2200" dirty="0" smtClean="0">
                <a:sym typeface="Wingdings" panose="05000000000000000000" pitchFamily="2" charset="2"/>
              </a:rPr>
              <a:t>; H</a:t>
            </a:r>
            <a:r>
              <a:rPr lang="en-US" sz="2200" baseline="-25000" dirty="0" smtClean="0">
                <a:sym typeface="Wingdings" panose="05000000000000000000" pitchFamily="2" charset="2"/>
              </a:rPr>
              <a:t>HCHO</a:t>
            </a:r>
            <a:r>
              <a:rPr lang="en-US" sz="2200" dirty="0" smtClean="0">
                <a:sym typeface="Wingdings" panose="05000000000000000000" pitchFamily="2" charset="2"/>
              </a:rPr>
              <a:t>=2e2-1e4 M/</a:t>
            </a:r>
            <a:r>
              <a:rPr lang="en-US" sz="2200" dirty="0" err="1" smtClean="0">
                <a:sym typeface="Wingdings" panose="05000000000000000000" pitchFamily="2" charset="2"/>
              </a:rPr>
              <a:t>atm</a:t>
            </a:r>
            <a:r>
              <a:rPr lang="en-US" sz="2200" dirty="0" smtClean="0">
                <a:sym typeface="Wingdings" panose="05000000000000000000" pitchFamily="2" charset="2"/>
              </a:rPr>
              <a:t>; </a:t>
            </a:r>
            <a:r>
              <a:rPr lang="en-US" sz="2200" i="1" dirty="0" smtClean="0">
                <a:sym typeface="Wingdings" panose="05000000000000000000" pitchFamily="2" charset="2"/>
              </a:rPr>
              <a:t>R. Sander, ACP, 2015</a:t>
            </a:r>
            <a:r>
              <a:rPr lang="en-US" sz="2200" dirty="0" smtClean="0">
                <a:sym typeface="Wingdings" panose="05000000000000000000" pitchFamily="2" charset="2"/>
              </a:rPr>
              <a:t>) </a:t>
            </a:r>
          </a:p>
          <a:p>
            <a:r>
              <a:rPr lang="en-US" sz="2200" b="1" dirty="0" smtClean="0">
                <a:sym typeface="Wingdings" panose="05000000000000000000" pitchFamily="2" charset="2"/>
              </a:rPr>
              <a:t> </a:t>
            </a:r>
            <a:r>
              <a:rPr lang="en-US" sz="2200" b="1" dirty="0">
                <a:sym typeface="Wingdings" panose="05000000000000000000" pitchFamily="2" charset="2"/>
              </a:rPr>
              <a:t>a</a:t>
            </a:r>
            <a:r>
              <a:rPr lang="en-US" sz="2200" b="1" dirty="0" smtClean="0">
                <a:sym typeface="Wingdings" panose="05000000000000000000" pitchFamily="2" charset="2"/>
              </a:rPr>
              <a:t>queous processing?</a:t>
            </a: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7"/>
          <a:stretch/>
        </p:blipFill>
        <p:spPr>
          <a:xfrm>
            <a:off x="6241484" y="4078514"/>
            <a:ext cx="3957562" cy="27794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2403735">
            <a:off x="8079711" y="4943981"/>
            <a:ext cx="1978042" cy="11602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749299" y="219057"/>
            <a:ext cx="10820401" cy="6755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chemeClr val="accent4"/>
                </a:solidFill>
                <a:ea typeface="Calibri" panose="020F0502020204030204" pitchFamily="34" charset="0"/>
              </a:rPr>
              <a:t>PyroCb</a:t>
            </a:r>
            <a:r>
              <a:rPr lang="en-US" sz="3600" b="1" dirty="0">
                <a:solidFill>
                  <a:schemeClr val="accent4"/>
                </a:solidFill>
                <a:ea typeface="Calibri" panose="020F0502020204030204" pitchFamily="34" charset="0"/>
              </a:rPr>
              <a:t> events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33174" t="33378" r="15159" b="20444"/>
          <a:stretch/>
        </p:blipFill>
        <p:spPr>
          <a:xfrm>
            <a:off x="181445" y="1679994"/>
            <a:ext cx="3711016" cy="20729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7889" y="1718689"/>
            <a:ext cx="292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Credits: NASA Worldview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51086" y="1684083"/>
            <a:ext cx="7903411" cy="4918067"/>
            <a:chOff x="5050444" y="1684084"/>
            <a:chExt cx="7004053" cy="43584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29513" t="34666" r="30417" b="20111"/>
            <a:stretch/>
          </p:blipFill>
          <p:spPr>
            <a:xfrm>
              <a:off x="5231039" y="1684084"/>
              <a:ext cx="3474999" cy="245116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92229" y="3724230"/>
              <a:ext cx="3343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© https://pyrocb.ssec.wisc.edu/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98"/>
            <a:stretch/>
          </p:blipFill>
          <p:spPr>
            <a:xfrm>
              <a:off x="5050444" y="1684084"/>
              <a:ext cx="7004053" cy="435842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9304421" y="2605521"/>
              <a:ext cx="240632" cy="2406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304421" y="4869342"/>
              <a:ext cx="240632" cy="2406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18867" y="4869342"/>
              <a:ext cx="240632" cy="2406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918867" y="2605521"/>
              <a:ext cx="240632" cy="2406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898013" y="933370"/>
            <a:ext cx="42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/>
              <a:t>Creek Fire – California</a:t>
            </a:r>
          </a:p>
          <a:p>
            <a:pPr algn="ctr"/>
            <a:r>
              <a:rPr lang="en-GB" sz="2000" b="1" i="1" dirty="0" smtClean="0"/>
              <a:t>05/09/2020</a:t>
            </a:r>
            <a:endParaRPr lang="en-GB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-30736" y="4580349"/>
            <a:ext cx="3923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Other examples in the updated material.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28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4734</TotalTime>
  <Words>878</Words>
  <Application>Microsoft Office PowerPoint</Application>
  <PresentationFormat>Widescreen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Cambria Math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Gasbarra</dc:creator>
  <cp:lastModifiedBy>Christophe Lerot</cp:lastModifiedBy>
  <cp:revision>315</cp:revision>
  <dcterms:created xsi:type="dcterms:W3CDTF">2021-11-10T13:54:30Z</dcterms:created>
  <dcterms:modified xsi:type="dcterms:W3CDTF">2022-05-24T13:46:50Z</dcterms:modified>
</cp:coreProperties>
</file>