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5"/>
  </p:sldMasterIdLst>
  <p:notesMasterIdLst>
    <p:notesMasterId r:id="rId15"/>
  </p:notesMasterIdLst>
  <p:handoutMasterIdLst>
    <p:handoutMasterId r:id="rId16"/>
  </p:handoutMasterIdLst>
  <p:sldIdLst>
    <p:sldId id="260" r:id="rId6"/>
    <p:sldId id="273" r:id="rId7"/>
    <p:sldId id="264" r:id="rId8"/>
    <p:sldId id="268" r:id="rId9"/>
    <p:sldId id="269" r:id="rId10"/>
    <p:sldId id="270" r:id="rId11"/>
    <p:sldId id="271" r:id="rId12"/>
    <p:sldId id="272" r:id="rId13"/>
    <p:sldId id="263" r:id="rId14"/>
  </p:sldIdLst>
  <p:sldSz cx="12190413" cy="6858000"/>
  <p:notesSz cx="6858000" cy="9144000"/>
  <p:custDataLst>
    <p:tags r:id="rId17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99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098" autoAdjust="0"/>
  </p:normalViewPr>
  <p:slideViewPr>
    <p:cSldViewPr showGuides="1">
      <p:cViewPr varScale="1">
        <p:scale>
          <a:sx n="64" d="100"/>
          <a:sy n="64" d="100"/>
        </p:scale>
        <p:origin x="56" y="32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38f832fa-2113-4fd8-a783-2bd1169a7ce0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 Space</a:t>
            </a:r>
          </a:p>
        </p:txBody>
      </p:sp>
      <p:sp>
        <p:nvSpPr>
          <p:cNvPr id="5" name="date" descr="{&quot;templafy&quot;:{&quot;id&quot;:&quot;01694831-34fe-4668-941f-9c57f8f87f20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27 May 2022</a:t>
            </a:r>
          </a:p>
        </p:txBody>
      </p:sp>
      <p:sp>
        <p:nvSpPr>
          <p:cNvPr id="7" name="text" descr="{&quot;templafy&quot;:{&quot;id&quot;:&quot;c96e6b52-f68c-418d-8474-27e651c8a491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Improved Monitoring of Subglacial Lake Activity in Greenland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8/s41467-019-10821-w" TargetMode="External"/><Relationship Id="rId3" Type="http://schemas.openxmlformats.org/officeDocument/2006/relationships/hyperlink" Target="https://doi.org/10.1038/s43017-021-00246-9" TargetMode="External"/><Relationship Id="rId7" Type="http://schemas.openxmlformats.org/officeDocument/2006/relationships/hyperlink" Target="https://earth.esa.int/eogateway/news/cryosats-swath-processing-techniqu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38/nature14116" TargetMode="External"/><Relationship Id="rId5" Type="http://schemas.openxmlformats.org/officeDocument/2006/relationships/hyperlink" Target="https://doi.org/10.1016/j.asr.2017.11.014" TargetMode="External"/><Relationship Id="rId4" Type="http://schemas.openxmlformats.org/officeDocument/2006/relationships/hyperlink" Target="https://doi.org/10.1038/ncomms94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870" y="3975218"/>
            <a:ext cx="10798413" cy="1978532"/>
          </a:xfrm>
        </p:spPr>
        <p:txBody>
          <a:bodyPr/>
          <a:lstStyle/>
          <a:p>
            <a:r>
              <a:rPr lang="en-GB" sz="1400" dirty="0"/>
              <a:t>Rasmus Bahbah Nielsen</a:t>
            </a:r>
            <a:r>
              <a:rPr lang="en-GB" sz="1400" baseline="30000" dirty="0"/>
              <a:t>1,*</a:t>
            </a:r>
            <a:r>
              <a:rPr lang="en-GB" sz="1400" dirty="0"/>
              <a:t>, Louise Sandberg Sørensen</a:t>
            </a:r>
            <a:r>
              <a:rPr lang="en-GB" sz="1400" baseline="30000" dirty="0"/>
              <a:t>1,*</a:t>
            </a:r>
            <a:r>
              <a:rPr lang="en-GB" sz="1400" dirty="0"/>
              <a:t>, Sebastian B. Simonsen</a:t>
            </a:r>
            <a:r>
              <a:rPr lang="en-GB" sz="1400" baseline="30000" dirty="0"/>
              <a:t>1</a:t>
            </a:r>
            <a:r>
              <a:rPr lang="en-GB" sz="1400" dirty="0"/>
              <a:t>, Natalia </a:t>
            </a:r>
            <a:r>
              <a:rPr lang="en-GB" sz="1400" dirty="0" err="1"/>
              <a:t>Havelund</a:t>
            </a:r>
            <a:br>
              <a:rPr lang="en-GB" sz="1400" dirty="0"/>
            </a:br>
            <a:r>
              <a:rPr lang="en-GB" sz="1400" dirty="0"/>
              <a:t>Andersen</a:t>
            </a:r>
            <a:r>
              <a:rPr lang="en-GB" sz="1400" baseline="30000" dirty="0"/>
              <a:t>1</a:t>
            </a:r>
            <a:r>
              <a:rPr lang="en-GB" sz="1400" dirty="0"/>
              <a:t>, Jade Bowling</a:t>
            </a:r>
            <a:r>
              <a:rPr lang="en-GB" sz="1400" baseline="30000" dirty="0"/>
              <a:t>2,3</a:t>
            </a:r>
            <a:r>
              <a:rPr lang="en-GB" sz="1400" dirty="0"/>
              <a:t>, Noel Gourmelen</a:t>
            </a:r>
            <a:r>
              <a:rPr lang="en-GB" sz="1400" baseline="30000" dirty="0"/>
              <a:t>4,5</a:t>
            </a:r>
            <a:r>
              <a:rPr lang="en-GB" sz="1400" dirty="0"/>
              <a:t>, Alex Horton</a:t>
            </a:r>
            <a:r>
              <a:rPr lang="en-GB" sz="1400" baseline="30000" dirty="0"/>
              <a:t>5</a:t>
            </a:r>
            <a:r>
              <a:rPr lang="en-GB" sz="1400" dirty="0"/>
              <a:t>, Amber Leeson</a:t>
            </a:r>
            <a:r>
              <a:rPr lang="en-GB" sz="1400" baseline="30000" dirty="0"/>
              <a:t>2</a:t>
            </a:r>
            <a:r>
              <a:rPr lang="en-GB" sz="1400" dirty="0"/>
              <a:t>,</a:t>
            </a:r>
            <a:br>
              <a:rPr lang="en-GB" sz="1400" dirty="0"/>
            </a:br>
            <a:r>
              <a:rPr lang="en-GB" sz="1400" dirty="0"/>
              <a:t>Jenny Maddalena</a:t>
            </a:r>
            <a:r>
              <a:rPr lang="en-GB" sz="1400" baseline="30000" dirty="0"/>
              <a:t>2</a:t>
            </a:r>
            <a:r>
              <a:rPr lang="en-GB" sz="1400" dirty="0"/>
              <a:t>, Malcolm McMillan</a:t>
            </a:r>
            <a:r>
              <a:rPr lang="en-GB" sz="1400" baseline="30000" dirty="0"/>
              <a:t>2</a:t>
            </a:r>
            <a:r>
              <a:rPr lang="en-GB" sz="1400" dirty="0"/>
              <a:t>, Nanna B. Karlsson</a:t>
            </a:r>
            <a:r>
              <a:rPr lang="en-GB" sz="1400" baseline="30000" dirty="0"/>
              <a:t>6</a:t>
            </a:r>
            <a:r>
              <a:rPr lang="en-GB" sz="1400" dirty="0"/>
              <a:t>, Anne M. Solgaard</a:t>
            </a:r>
            <a:r>
              <a:rPr lang="en-GB" sz="1400" baseline="30000" dirty="0"/>
              <a:t>6</a:t>
            </a:r>
            <a:r>
              <a:rPr lang="en-GB" sz="1400" dirty="0"/>
              <a:t>, and Birgit Wessel</a:t>
            </a:r>
            <a:r>
              <a:rPr lang="en-GB" sz="1400" baseline="30000" dirty="0"/>
              <a:t>5</a:t>
            </a:r>
            <a:br>
              <a:rPr lang="en-GB" sz="1200" dirty="0"/>
            </a:br>
            <a:r>
              <a:rPr lang="en-GB" sz="900" baseline="30000" dirty="0"/>
              <a:t>1</a:t>
            </a:r>
            <a:r>
              <a:rPr lang="en-GB" sz="900" dirty="0"/>
              <a:t>Geodesy and Earth Observation, DTU Space, Technical University of </a:t>
            </a:r>
            <a:r>
              <a:rPr lang="en-GB" sz="900" dirty="0" err="1"/>
              <a:t>Denmark,Kgs</a:t>
            </a:r>
            <a:r>
              <a:rPr lang="en-GB" sz="900" dirty="0"/>
              <a:t>. Lyngby, DENMARK</a:t>
            </a:r>
            <a:br>
              <a:rPr lang="en-GB" sz="900" dirty="0"/>
            </a:br>
            <a:r>
              <a:rPr lang="en-GB" sz="900" baseline="30000" dirty="0"/>
              <a:t>2</a:t>
            </a:r>
            <a:r>
              <a:rPr lang="en-GB" sz="900" dirty="0"/>
              <a:t>Centre for Polar Observation &amp; Modelling, Centre for Excellence in Environmental Data Science, Lancaster University,</a:t>
            </a:r>
            <a:br>
              <a:rPr lang="en-GB" sz="900" dirty="0"/>
            </a:br>
            <a:r>
              <a:rPr lang="en-GB" sz="900" dirty="0"/>
              <a:t>Lancaster, UNITED KINGDOM</a:t>
            </a:r>
            <a:br>
              <a:rPr lang="en-GB" sz="900" dirty="0"/>
            </a:br>
            <a:r>
              <a:rPr lang="en-GB" sz="900" baseline="30000" dirty="0"/>
              <a:t>3</a:t>
            </a:r>
            <a:r>
              <a:rPr lang="en-GB" sz="900" dirty="0"/>
              <a:t>Lancaster Environment Centre, Lancaster University, Lancaster, UNITED KINGDOM</a:t>
            </a:r>
            <a:br>
              <a:rPr lang="en-GB" sz="900" dirty="0"/>
            </a:br>
            <a:r>
              <a:rPr lang="en-GB" sz="900" baseline="30000" dirty="0"/>
              <a:t>4</a:t>
            </a:r>
            <a:r>
              <a:rPr lang="en-GB" sz="900" dirty="0"/>
              <a:t>School of </a:t>
            </a:r>
            <a:r>
              <a:rPr lang="en-GB" sz="900" dirty="0" err="1"/>
              <a:t>GeoSciences</a:t>
            </a:r>
            <a:r>
              <a:rPr lang="en-GB" sz="900" dirty="0"/>
              <a:t>, University of Edinburgh, Edinburgh, UNITED KINGDOM</a:t>
            </a:r>
            <a:br>
              <a:rPr lang="en-GB" sz="900" dirty="0"/>
            </a:br>
            <a:r>
              <a:rPr lang="en-GB" sz="900" baseline="30000" dirty="0"/>
              <a:t>5</a:t>
            </a:r>
            <a:r>
              <a:rPr lang="en-GB" sz="900" dirty="0"/>
              <a:t>EarthWave Ltd., Edinburgh, UNITED KINGDOM</a:t>
            </a:r>
            <a:br>
              <a:rPr lang="en-GB" sz="900" dirty="0"/>
            </a:br>
            <a:r>
              <a:rPr lang="en-GB" sz="900" baseline="30000" dirty="0"/>
              <a:t>6</a:t>
            </a:r>
            <a:r>
              <a:rPr lang="en-GB" sz="900" dirty="0"/>
              <a:t>Geological Survey of Denmark and Greenland, Copenhagen, DENMARK</a:t>
            </a:r>
            <a:br>
              <a:rPr lang="en-GB" sz="900" dirty="0"/>
            </a:br>
            <a:r>
              <a:rPr lang="en-GB" sz="900" dirty="0"/>
              <a:t>7German Aerospace </a:t>
            </a:r>
            <a:r>
              <a:rPr lang="en-GB" sz="900" dirty="0" err="1"/>
              <a:t>Center</a:t>
            </a:r>
            <a:r>
              <a:rPr lang="en-GB" sz="900" dirty="0"/>
              <a:t> (DLR), German Remote Data </a:t>
            </a:r>
            <a:r>
              <a:rPr lang="en-GB" sz="900" dirty="0" err="1"/>
              <a:t>Center</a:t>
            </a:r>
            <a:r>
              <a:rPr lang="en-GB" sz="900" dirty="0"/>
              <a:t> (DFD), </a:t>
            </a:r>
            <a:r>
              <a:rPr lang="en-GB" sz="900" dirty="0" err="1"/>
              <a:t>Wessling</a:t>
            </a:r>
            <a:r>
              <a:rPr lang="en-GB" sz="900" dirty="0"/>
              <a:t>, GERMANY</a:t>
            </a:r>
            <a:br>
              <a:rPr lang="en-GB" sz="900" dirty="0"/>
            </a:br>
            <a:r>
              <a:rPr lang="en-GB" sz="900" dirty="0"/>
              <a:t>*These authors contributed equally to this work.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72" y="1268760"/>
            <a:ext cx="10840028" cy="2706458"/>
          </a:xfrm>
        </p:spPr>
        <p:txBody>
          <a:bodyPr/>
          <a:lstStyle/>
          <a:p>
            <a:r>
              <a:rPr lang="en-GB" sz="4800" b="0" dirty="0"/>
              <a:t>Improved Monitoring of Subglacial Lake Activity in Greenland</a:t>
            </a:r>
            <a:endParaRPr lang="en-GB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A16EA-CD9A-4F22-B852-6A18E342A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94" y="3975218"/>
            <a:ext cx="2303465" cy="2303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8A8F-19E9-4CD0-98F2-1610D776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63" y="116632"/>
            <a:ext cx="7444883" cy="504056"/>
          </a:xfrm>
          <a:solidFill>
            <a:srgbClr val="FFFF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What is a Subglacial Lake in Greenland?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D8CA-38D6-426D-A4D0-3C7E291E5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5589E-B7DF-44C5-BB9A-5081DF1F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9" y="2052292"/>
            <a:ext cx="6865329" cy="4294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65404-E412-47FE-A9BD-F7074735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515" y="977280"/>
            <a:ext cx="4752528" cy="5472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4F90FD-26CD-42D8-ABE0-2C2EAC409884}"/>
              </a:ext>
            </a:extLst>
          </p:cNvPr>
          <p:cNvSpPr txBox="1"/>
          <p:nvPr/>
        </p:nvSpPr>
        <p:spPr>
          <a:xfrm>
            <a:off x="9832993" y="6171956"/>
            <a:ext cx="2088232" cy="246221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/>
              <a:t>Livingstone</a:t>
            </a:r>
            <a:r>
              <a:rPr lang="en-GB" dirty="0">
                <a:latin typeface="+mn-lt"/>
              </a:rPr>
              <a:t> et al. 2022</a:t>
            </a:r>
            <a:endParaRPr lang="en-DK" dirty="0" err="1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761A4-7AFD-4358-A76B-B4871CDD6633}"/>
              </a:ext>
            </a:extLst>
          </p:cNvPr>
          <p:cNvSpPr txBox="1"/>
          <p:nvPr/>
        </p:nvSpPr>
        <p:spPr>
          <a:xfrm>
            <a:off x="269188" y="6221044"/>
            <a:ext cx="2088232" cy="246221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/>
              <a:t>Livingstone</a:t>
            </a:r>
            <a:r>
              <a:rPr lang="en-GB" dirty="0">
                <a:latin typeface="+mn-lt"/>
              </a:rPr>
              <a:t> et al. 2022</a:t>
            </a:r>
            <a:endParaRPr lang="en-DK" dirty="0" err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6130-A37D-4755-960E-3A5A19BE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333" y="764704"/>
            <a:ext cx="6438181" cy="1235556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Lakes under the </a:t>
            </a:r>
            <a:r>
              <a:rPr lang="en-GB" dirty="0" err="1"/>
              <a:t>GrIS</a:t>
            </a:r>
            <a:endParaRPr lang="en-GB" dirty="0"/>
          </a:p>
          <a:p>
            <a:r>
              <a:rPr lang="en-GB" dirty="0"/>
              <a:t>The active lakes drains and increase the discharge at the bedrock</a:t>
            </a:r>
          </a:p>
          <a:p>
            <a:r>
              <a:rPr lang="en-GB" dirty="0"/>
              <a:t>A drainage event creates an observable </a:t>
            </a:r>
            <a:r>
              <a:rPr lang="en-GB" b="1" dirty="0"/>
              <a:t>collapse basin</a:t>
            </a:r>
          </a:p>
          <a:p>
            <a:endParaRPr lang="en-DK" dirty="0"/>
          </a:p>
          <a:p>
            <a:endParaRPr lang="en-GB" dirty="0"/>
          </a:p>
          <a:p>
            <a:endParaRPr lang="en-DK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EBDEFB-25A7-4E60-B78C-E56572F6EFD8}"/>
              </a:ext>
            </a:extLst>
          </p:cNvPr>
          <p:cNvSpPr txBox="1">
            <a:spLocks/>
          </p:cNvSpPr>
          <p:nvPr/>
        </p:nvSpPr>
        <p:spPr bwMode="auto">
          <a:xfrm rot="19799711">
            <a:off x="2634996" y="3115908"/>
            <a:ext cx="3732394" cy="9849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kern="0" dirty="0"/>
              <a:t>Active lakes in Greenland create small collapse basins, </a:t>
            </a:r>
          </a:p>
          <a:p>
            <a:pPr marL="0" indent="0">
              <a:buNone/>
            </a:pPr>
            <a:r>
              <a:rPr lang="en-GB" kern="0" dirty="0"/>
              <a:t>and are difficult to monitor</a:t>
            </a:r>
            <a:endParaRPr lang="en-GB" b="1" kern="0" dirty="0"/>
          </a:p>
          <a:p>
            <a:endParaRPr lang="en-DK" kern="0" dirty="0"/>
          </a:p>
        </p:txBody>
      </p:sp>
    </p:spTree>
    <p:extLst>
      <p:ext uri="{BB962C8B-B14F-4D97-AF65-F5344CB8AC3E}">
        <p14:creationId xmlns:p14="http://schemas.microsoft.com/office/powerpoint/2010/main" val="26123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8A8F-19E9-4CD0-98F2-1610D776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63" y="156540"/>
            <a:ext cx="9312374" cy="972716"/>
          </a:xfrm>
          <a:solidFill>
            <a:srgbClr val="FFFF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Why CryoSat-2 Swath and </a:t>
            </a:r>
            <a:r>
              <a:rPr lang="en-GB" dirty="0" err="1"/>
              <a:t>TanDEM</a:t>
            </a:r>
            <a:r>
              <a:rPr lang="en-GB" dirty="0"/>
              <a:t>-X Improves Monitoring of Subglacial Lake Activity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6130-A37D-4755-960E-3A5A19BE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294" y="2708919"/>
            <a:ext cx="3955720" cy="1656185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Former subglacial lake studies in Greenland have mostly relied on the </a:t>
            </a:r>
            <a:r>
              <a:rPr lang="en-GB" dirty="0" err="1"/>
              <a:t>ArcticDEM</a:t>
            </a:r>
            <a:r>
              <a:rPr lang="en-GB" dirty="0"/>
              <a:t> </a:t>
            </a:r>
          </a:p>
          <a:p>
            <a:r>
              <a:rPr lang="en-GB" dirty="0"/>
              <a:t>The </a:t>
            </a:r>
            <a:r>
              <a:rPr lang="en-GB" dirty="0" err="1"/>
              <a:t>ArcticDEM</a:t>
            </a:r>
            <a:r>
              <a:rPr lang="en-GB" dirty="0"/>
              <a:t> has a spatial resolution of 2m</a:t>
            </a:r>
          </a:p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D8CA-38D6-426D-A4D0-3C7E291E5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B7751-3E54-42BB-BFF7-A6807833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1" y="1129256"/>
            <a:ext cx="6092536" cy="5256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4F90FD-26CD-42D8-ABE0-2C2EAC409884}"/>
              </a:ext>
            </a:extLst>
          </p:cNvPr>
          <p:cNvSpPr txBox="1"/>
          <p:nvPr/>
        </p:nvSpPr>
        <p:spPr>
          <a:xfrm>
            <a:off x="4427430" y="1211939"/>
            <a:ext cx="1656184" cy="246221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Palmer et al. 2015</a:t>
            </a:r>
            <a:endParaRPr lang="en-DK" dirty="0" err="1"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93A5A0-0643-4F01-AE92-7754475A587D}"/>
              </a:ext>
            </a:extLst>
          </p:cNvPr>
          <p:cNvSpPr txBox="1">
            <a:spLocks/>
          </p:cNvSpPr>
          <p:nvPr/>
        </p:nvSpPr>
        <p:spPr bwMode="auto">
          <a:xfrm rot="19799711">
            <a:off x="1599914" y="3034629"/>
            <a:ext cx="3955720" cy="84194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kern="0" dirty="0"/>
              <a:t>Only </a:t>
            </a:r>
            <a:r>
              <a:rPr lang="en-GB" b="1" kern="0" dirty="0"/>
              <a:t>5</a:t>
            </a:r>
            <a:r>
              <a:rPr lang="en-GB" kern="0" dirty="0"/>
              <a:t> </a:t>
            </a:r>
            <a:r>
              <a:rPr lang="en-GB" kern="0" dirty="0" err="1"/>
              <a:t>ArcticDEM</a:t>
            </a:r>
            <a:r>
              <a:rPr lang="en-GB" kern="0" dirty="0"/>
              <a:t> scenes between </a:t>
            </a:r>
            <a:r>
              <a:rPr lang="en-GB" b="1" kern="0" dirty="0"/>
              <a:t>2011</a:t>
            </a:r>
            <a:r>
              <a:rPr lang="en-GB" kern="0" dirty="0"/>
              <a:t> and </a:t>
            </a:r>
            <a:r>
              <a:rPr lang="en-GB" b="1" kern="0" dirty="0"/>
              <a:t>2017, </a:t>
            </a:r>
            <a:r>
              <a:rPr lang="en-GB" kern="0" dirty="0"/>
              <a:t>after the</a:t>
            </a:r>
            <a:r>
              <a:rPr lang="en-GB" b="1" kern="0" dirty="0"/>
              <a:t> </a:t>
            </a:r>
            <a:r>
              <a:rPr lang="en-GB" kern="0" dirty="0"/>
              <a:t>drainage event</a:t>
            </a:r>
            <a:r>
              <a:rPr lang="en-GB" b="1" kern="0" dirty="0"/>
              <a:t> </a:t>
            </a:r>
            <a:r>
              <a:rPr lang="en-GB" kern="0" dirty="0"/>
              <a:t>in Palmer study</a:t>
            </a:r>
            <a:endParaRPr lang="en-GB" b="1" kern="0" dirty="0"/>
          </a:p>
          <a:p>
            <a:endParaRPr lang="en-DK" kern="0" dirty="0"/>
          </a:p>
        </p:txBody>
      </p:sp>
    </p:spTree>
    <p:extLst>
      <p:ext uri="{BB962C8B-B14F-4D97-AF65-F5344CB8AC3E}">
        <p14:creationId xmlns:p14="http://schemas.microsoft.com/office/powerpoint/2010/main" val="4590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8A8F-19E9-4CD0-98F2-1610D776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63" y="116632"/>
            <a:ext cx="9312374" cy="972716"/>
          </a:xfrm>
          <a:solidFill>
            <a:srgbClr val="FFFF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Why CryoSat-2 Swath and </a:t>
            </a:r>
            <a:r>
              <a:rPr lang="en-GB" dirty="0" err="1"/>
              <a:t>TanDEM</a:t>
            </a:r>
            <a:r>
              <a:rPr lang="en-GB" dirty="0"/>
              <a:t>-X Improves Monitoring of Subglacial Lake Activity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6130-A37D-4755-960E-3A5A19BE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198" y="2822662"/>
            <a:ext cx="3993741" cy="1450907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Former subglacial lake studies in Greenland have mostly relied on the </a:t>
            </a:r>
            <a:r>
              <a:rPr lang="en-GB" dirty="0" err="1"/>
              <a:t>ArcticDEM</a:t>
            </a:r>
            <a:r>
              <a:rPr lang="en-GB" dirty="0"/>
              <a:t> </a:t>
            </a:r>
          </a:p>
          <a:p>
            <a:r>
              <a:rPr lang="en-GB" dirty="0"/>
              <a:t>The </a:t>
            </a:r>
            <a:r>
              <a:rPr lang="en-GB" dirty="0" err="1"/>
              <a:t>ArcticDEM</a:t>
            </a:r>
            <a:r>
              <a:rPr lang="en-GB" dirty="0"/>
              <a:t> has a spatial resolution of 2m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D8CA-38D6-426D-A4D0-3C7E291E5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61019-5B8A-4915-BB3C-BEF9F6B5D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29" y="1186005"/>
            <a:ext cx="4343121" cy="5277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E829B-F064-4009-A79D-1470DA87403E}"/>
              </a:ext>
            </a:extLst>
          </p:cNvPr>
          <p:cNvSpPr txBox="1"/>
          <p:nvPr/>
        </p:nvSpPr>
        <p:spPr>
          <a:xfrm>
            <a:off x="3945738" y="1186005"/>
            <a:ext cx="1521012" cy="246221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Willis et al. 2015</a:t>
            </a:r>
            <a:endParaRPr lang="en-DK" dirty="0" err="1"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89FB1E-B014-4683-8FFA-EAF2FF3A8C16}"/>
              </a:ext>
            </a:extLst>
          </p:cNvPr>
          <p:cNvSpPr txBox="1">
            <a:spLocks/>
          </p:cNvSpPr>
          <p:nvPr/>
        </p:nvSpPr>
        <p:spPr bwMode="auto">
          <a:xfrm rot="19799711">
            <a:off x="1216611" y="3107715"/>
            <a:ext cx="3955720" cy="113189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kern="0" dirty="0"/>
              <a:t> </a:t>
            </a:r>
            <a:r>
              <a:rPr lang="en-GB" b="1" kern="0" dirty="0"/>
              <a:t>44 </a:t>
            </a:r>
            <a:r>
              <a:rPr lang="en-GB" kern="0" dirty="0" err="1"/>
              <a:t>ArcticDEM</a:t>
            </a:r>
            <a:r>
              <a:rPr lang="en-GB" kern="0" dirty="0"/>
              <a:t> scenes between </a:t>
            </a:r>
            <a:r>
              <a:rPr lang="en-GB" b="1" kern="0" dirty="0"/>
              <a:t>2012</a:t>
            </a:r>
            <a:r>
              <a:rPr lang="en-GB" kern="0" dirty="0"/>
              <a:t> and </a:t>
            </a:r>
            <a:r>
              <a:rPr lang="en-GB" b="1" kern="0" dirty="0"/>
              <a:t>2017 </a:t>
            </a:r>
            <a:r>
              <a:rPr lang="en-GB" kern="0" dirty="0"/>
              <a:t>(mostly during summer), the drainage event was in </a:t>
            </a:r>
            <a:r>
              <a:rPr lang="en-GB" b="1" kern="0" dirty="0"/>
              <a:t>2011, </a:t>
            </a:r>
            <a:r>
              <a:rPr lang="en-GB" kern="0" dirty="0"/>
              <a:t>in Willis study</a:t>
            </a:r>
            <a:endParaRPr lang="en-GB" b="1" kern="0" dirty="0"/>
          </a:p>
          <a:p>
            <a:endParaRPr lang="en-DK" kern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BED48D-DC10-4153-9DCD-80DC5A7CEC8D}"/>
              </a:ext>
            </a:extLst>
          </p:cNvPr>
          <p:cNvSpPr txBox="1">
            <a:spLocks/>
          </p:cNvSpPr>
          <p:nvPr/>
        </p:nvSpPr>
        <p:spPr bwMode="auto">
          <a:xfrm rot="19799711">
            <a:off x="1035890" y="2249505"/>
            <a:ext cx="6921980" cy="159304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3200" dirty="0"/>
              <a:t>We don’t have a data source that can periodically monitor subglacial activity</a:t>
            </a:r>
            <a:endParaRPr lang="en-DK" sz="3200" dirty="0"/>
          </a:p>
          <a:p>
            <a:pPr marL="0" indent="0">
              <a:buNone/>
            </a:pPr>
            <a:r>
              <a:rPr lang="en-GB" sz="3200" kern="0" dirty="0"/>
              <a:t>In Greenland</a:t>
            </a:r>
            <a:endParaRPr lang="en-DK" sz="3200" kern="0" dirty="0"/>
          </a:p>
        </p:txBody>
      </p:sp>
    </p:spTree>
    <p:extLst>
      <p:ext uri="{BB962C8B-B14F-4D97-AF65-F5344CB8AC3E}">
        <p14:creationId xmlns:p14="http://schemas.microsoft.com/office/powerpoint/2010/main" val="16284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8A8F-19E9-4CD0-98F2-1610D776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63" y="116632"/>
            <a:ext cx="9312374" cy="972716"/>
          </a:xfrm>
          <a:solidFill>
            <a:srgbClr val="FFFF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Why CryoSat-2 Swath and </a:t>
            </a:r>
            <a:r>
              <a:rPr lang="en-GB" dirty="0" err="1"/>
              <a:t>TanDEM</a:t>
            </a:r>
            <a:r>
              <a:rPr lang="en-GB" dirty="0"/>
              <a:t>-X Improves Monitoring of Subglacial Lake Activity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6130-A37D-4755-960E-3A5A19BE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776" y="3645024"/>
            <a:ext cx="3955720" cy="1834885"/>
          </a:xfrm>
          <a:solidFill>
            <a:srgbClr val="FFFF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Using the CryoSat-2 interferometric mode, we can enhance the resolution</a:t>
            </a:r>
          </a:p>
          <a:p>
            <a:r>
              <a:rPr lang="en-GB" dirty="0"/>
              <a:t>The processor is finely tuned to monitor small scale structures, e.g. collapse basins</a:t>
            </a:r>
          </a:p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D8CA-38D6-426D-A4D0-3C7E291E5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7912B2-B6A2-4EC4-9632-45B7BB9FB145}"/>
              </a:ext>
            </a:extLst>
          </p:cNvPr>
          <p:cNvSpPr txBox="1">
            <a:spLocks/>
          </p:cNvSpPr>
          <p:nvPr/>
        </p:nvSpPr>
        <p:spPr bwMode="auto">
          <a:xfrm>
            <a:off x="5936062" y="3638126"/>
            <a:ext cx="3528392" cy="184178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/>
              <a:t>High resolution radar interferometry DEM provided by the German Aerospace Centre (DLR)</a:t>
            </a:r>
          </a:p>
          <a:p>
            <a:r>
              <a:rPr lang="en-GB" kern="0" dirty="0"/>
              <a:t>Further improves the temporal resolution of subglacial activity</a:t>
            </a:r>
            <a:endParaRPr lang="en-DK" kern="0" dirty="0"/>
          </a:p>
        </p:txBody>
      </p:sp>
      <p:pic>
        <p:nvPicPr>
          <p:cNvPr id="1026" name="Picture 2" descr="Swath processing">
            <a:extLst>
              <a:ext uri="{FF2B5EF4-FFF2-40B4-BE49-F238E27FC236}">
                <a16:creationId xmlns:a16="http://schemas.microsoft.com/office/drawing/2014/main" id="{7F1E733A-9B20-4474-80E9-856FF70E6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1183440"/>
            <a:ext cx="3955720" cy="2245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D12F9D-FC14-491A-A466-50F718DCD1B9}"/>
              </a:ext>
            </a:extLst>
          </p:cNvPr>
          <p:cNvSpPr txBox="1"/>
          <p:nvPr/>
        </p:nvSpPr>
        <p:spPr>
          <a:xfrm>
            <a:off x="903776" y="1183441"/>
            <a:ext cx="2095086" cy="246221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ESA/Planetary Visions</a:t>
            </a:r>
            <a:endParaRPr lang="en-DK" dirty="0" err="1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8DA609-0C82-4BC1-9D3A-25504459F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90" y="1183440"/>
            <a:ext cx="3955720" cy="22539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61C1B0-AB59-4076-800E-0C5F828773CD}"/>
              </a:ext>
            </a:extLst>
          </p:cNvPr>
          <p:cNvSpPr txBox="1"/>
          <p:nvPr/>
        </p:nvSpPr>
        <p:spPr>
          <a:xfrm>
            <a:off x="5951190" y="1183441"/>
            <a:ext cx="1440160" cy="246221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Zink et al. 2015</a:t>
            </a:r>
            <a:endParaRPr lang="en-DK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175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8A8F-19E9-4CD0-98F2-1610D776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63" y="116632"/>
            <a:ext cx="9312374" cy="972716"/>
          </a:xfrm>
          <a:solidFill>
            <a:srgbClr val="FFFF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Why CryoSat-2 Swath and </a:t>
            </a:r>
            <a:r>
              <a:rPr lang="en-GB" dirty="0" err="1"/>
              <a:t>TanDEM</a:t>
            </a:r>
            <a:r>
              <a:rPr lang="en-GB" dirty="0"/>
              <a:t>-X Improves Monitoring of Subglacial Lake Activity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6130-A37D-4755-960E-3A5A19BE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9342" y="1218052"/>
            <a:ext cx="3955720" cy="3075044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Elevation data confirms the drainage happened in the period May-August 2011</a:t>
            </a:r>
          </a:p>
          <a:p>
            <a:r>
              <a:rPr lang="en-GB" dirty="0"/>
              <a:t>The lake recharge happens in the melt season, arguing for surface melt filling the lake</a:t>
            </a:r>
          </a:p>
          <a:p>
            <a:r>
              <a:rPr lang="en-GB" dirty="0"/>
              <a:t>Due to the ice sheet dynamics the collapse basin drift away from the lake, thus stagnating the uplift after 2014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D8CA-38D6-426D-A4D0-3C7E291E5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44A07B2-BD51-440C-98B0-5E82D2C12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65" y="1246653"/>
            <a:ext cx="7103264" cy="51632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314A4E-D693-431D-B2BA-A1F79989D785}"/>
              </a:ext>
            </a:extLst>
          </p:cNvPr>
          <p:cNvSpPr txBox="1">
            <a:spLocks/>
          </p:cNvSpPr>
          <p:nvPr/>
        </p:nvSpPr>
        <p:spPr bwMode="auto">
          <a:xfrm rot="19799711">
            <a:off x="1757397" y="3075253"/>
            <a:ext cx="3955720" cy="88462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b="1" kern="0" dirty="0">
                <a:solidFill>
                  <a:srgbClr val="00B050"/>
                </a:solidFill>
              </a:rPr>
              <a:t>12</a:t>
            </a:r>
            <a:r>
              <a:rPr lang="en-GB" kern="0" dirty="0">
                <a:solidFill>
                  <a:srgbClr val="00B050"/>
                </a:solidFill>
              </a:rPr>
              <a:t> </a:t>
            </a:r>
            <a:r>
              <a:rPr lang="en-GB" kern="0" dirty="0"/>
              <a:t>CryoSat-2 Swath tracks and </a:t>
            </a:r>
            <a:r>
              <a:rPr lang="en-GB" b="1" kern="0" dirty="0">
                <a:solidFill>
                  <a:srgbClr val="00B050"/>
                </a:solidFill>
              </a:rPr>
              <a:t>5</a:t>
            </a:r>
            <a:r>
              <a:rPr lang="en-GB" kern="0" dirty="0"/>
              <a:t> </a:t>
            </a:r>
            <a:r>
              <a:rPr lang="en-GB" kern="0" dirty="0" err="1"/>
              <a:t>TanDEM</a:t>
            </a:r>
            <a:r>
              <a:rPr lang="en-GB" kern="0" dirty="0"/>
              <a:t>-X scenes with </a:t>
            </a:r>
            <a:r>
              <a:rPr lang="en-GB" b="1" kern="0" dirty="0"/>
              <a:t>5</a:t>
            </a:r>
            <a:r>
              <a:rPr lang="en-GB" kern="0" dirty="0"/>
              <a:t> </a:t>
            </a:r>
            <a:r>
              <a:rPr lang="en-GB" kern="0" dirty="0" err="1"/>
              <a:t>ArcticDEM</a:t>
            </a:r>
            <a:r>
              <a:rPr lang="en-GB" kern="0" dirty="0"/>
              <a:t> scenes </a:t>
            </a:r>
          </a:p>
          <a:p>
            <a:endParaRPr lang="en-DK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954C20-7136-4F3D-86C1-1EBFD0876550}"/>
              </a:ext>
            </a:extLst>
          </p:cNvPr>
          <p:cNvSpPr txBox="1">
            <a:spLocks/>
          </p:cNvSpPr>
          <p:nvPr/>
        </p:nvSpPr>
        <p:spPr bwMode="auto">
          <a:xfrm>
            <a:off x="7319342" y="4581128"/>
            <a:ext cx="3955720" cy="57606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Same lake described in Palmer et al. 2015</a:t>
            </a:r>
            <a:endParaRPr lang="en-DK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215EC3-ED09-41F8-A42B-4950E9EECB67}"/>
                  </a:ext>
                </a:extLst>
              </p:cNvPr>
              <p:cNvSpPr txBox="1"/>
              <p:nvPr/>
            </p:nvSpPr>
            <p:spPr>
              <a:xfrm>
                <a:off x="109989" y="4015648"/>
                <a:ext cx="1610723" cy="2462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:r>
                  <a:rPr lang="en-GB" dirty="0">
                    <a:latin typeface="+mn-lt"/>
                  </a:rPr>
                  <a:t>Area of ~1.6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+mn-lt"/>
                  </a:rPr>
                  <a:t> </a:t>
                </a:r>
                <a:endParaRPr lang="en-DK" dirty="0" err="1">
                  <a:latin typeface="+mn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215EC3-ED09-41F8-A42B-4950E9EEC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9" y="4015648"/>
                <a:ext cx="16107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7D601C-663C-4BA9-964B-5130C4C9F563}"/>
              </a:ext>
            </a:extLst>
          </p:cNvPr>
          <p:cNvCxnSpPr>
            <a:cxnSpLocks/>
          </p:cNvCxnSpPr>
          <p:nvPr/>
        </p:nvCxnSpPr>
        <p:spPr bwMode="auto">
          <a:xfrm>
            <a:off x="810562" y="4293096"/>
            <a:ext cx="612000" cy="72008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8A8F-19E9-4CD0-98F2-1610D776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63" y="116632"/>
            <a:ext cx="9312374" cy="972716"/>
          </a:xfrm>
          <a:solidFill>
            <a:srgbClr val="FFFF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Why CryoSat-2 Swath and </a:t>
            </a:r>
            <a:r>
              <a:rPr lang="en-GB" dirty="0" err="1"/>
              <a:t>TanDEM</a:t>
            </a:r>
            <a:r>
              <a:rPr lang="en-GB" dirty="0"/>
              <a:t>-X Improves Monitoring of Subglacial Lake Activity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6130-A37D-4755-960E-3A5A19BE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9342" y="1218051"/>
            <a:ext cx="3955720" cy="2787013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Elevation data confirms the drainage happened in the period May-August 2011</a:t>
            </a:r>
          </a:p>
          <a:p>
            <a:r>
              <a:rPr lang="en-GB" dirty="0"/>
              <a:t>The collapse basin was 20 meters deeper than previous studies       (100 m)</a:t>
            </a:r>
          </a:p>
          <a:p>
            <a:r>
              <a:rPr lang="en-GB" dirty="0"/>
              <a:t>The recharge deaccelerated after the first melt season in 2012</a:t>
            </a:r>
          </a:p>
          <a:p>
            <a:r>
              <a:rPr lang="en-GB" dirty="0"/>
              <a:t>The lake drained again in 2019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D8CA-38D6-426D-A4D0-3C7E291E5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2D366C-5AA6-4942-9365-FAA1A4D65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218050"/>
            <a:ext cx="7181309" cy="52352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51A4CD-97DA-45CC-B7B0-6719A0679DE4}"/>
              </a:ext>
            </a:extLst>
          </p:cNvPr>
          <p:cNvSpPr txBox="1">
            <a:spLocks/>
          </p:cNvSpPr>
          <p:nvPr/>
        </p:nvSpPr>
        <p:spPr bwMode="auto">
          <a:xfrm rot="19799711">
            <a:off x="1770442" y="2888434"/>
            <a:ext cx="3955720" cy="81911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b="1" kern="0" dirty="0">
                <a:solidFill>
                  <a:srgbClr val="00B050"/>
                </a:solidFill>
              </a:rPr>
              <a:t>46</a:t>
            </a:r>
            <a:r>
              <a:rPr lang="en-GB" kern="0" dirty="0"/>
              <a:t> CryoSat-2 Swath tracks and </a:t>
            </a:r>
            <a:r>
              <a:rPr lang="en-GB" b="1" kern="0" dirty="0">
                <a:solidFill>
                  <a:srgbClr val="00B050"/>
                </a:solidFill>
              </a:rPr>
              <a:t>9</a:t>
            </a:r>
            <a:r>
              <a:rPr lang="en-GB" kern="0" dirty="0"/>
              <a:t> </a:t>
            </a:r>
            <a:r>
              <a:rPr lang="en-GB" kern="0" dirty="0" err="1"/>
              <a:t>TanDEM</a:t>
            </a:r>
            <a:r>
              <a:rPr lang="en-GB" kern="0" dirty="0"/>
              <a:t>-X scenes with </a:t>
            </a:r>
            <a:r>
              <a:rPr lang="en-GB" b="1" kern="0" dirty="0"/>
              <a:t>44</a:t>
            </a:r>
            <a:r>
              <a:rPr lang="en-GB" kern="0" dirty="0"/>
              <a:t> </a:t>
            </a:r>
            <a:r>
              <a:rPr lang="en-GB" kern="0" dirty="0" err="1"/>
              <a:t>ArcticDEM</a:t>
            </a:r>
            <a:r>
              <a:rPr lang="en-GB" kern="0" dirty="0"/>
              <a:t> scenes </a:t>
            </a:r>
          </a:p>
          <a:p>
            <a:endParaRPr lang="en-DK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CCDD11-85B1-4E84-B334-59AA1F1D56F8}"/>
              </a:ext>
            </a:extLst>
          </p:cNvPr>
          <p:cNvSpPr txBox="1">
            <a:spLocks/>
          </p:cNvSpPr>
          <p:nvPr/>
        </p:nvSpPr>
        <p:spPr bwMode="auto">
          <a:xfrm>
            <a:off x="1029892" y="2723018"/>
            <a:ext cx="8287679" cy="9727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3200" b="1" kern="0" dirty="0">
                <a:solidFill>
                  <a:srgbClr val="00B050"/>
                </a:solidFill>
              </a:rPr>
              <a:t>CryoSat-2 Swath proves to substantial improve active subglacial lake monitoring </a:t>
            </a:r>
            <a:endParaRPr lang="en-GB" sz="3200" kern="0" dirty="0"/>
          </a:p>
          <a:p>
            <a:endParaRPr lang="en-DK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01A913-5B0C-4C6D-827B-7BC2C6FE7797}"/>
              </a:ext>
            </a:extLst>
          </p:cNvPr>
          <p:cNvSpPr txBox="1">
            <a:spLocks/>
          </p:cNvSpPr>
          <p:nvPr/>
        </p:nvSpPr>
        <p:spPr bwMode="auto">
          <a:xfrm>
            <a:off x="7319342" y="4246443"/>
            <a:ext cx="3955720" cy="62271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Same lake described in Willis et al. 2015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0D5FF3-724A-4D0E-A8BC-64E446824B85}"/>
                  </a:ext>
                </a:extLst>
              </p:cNvPr>
              <p:cNvSpPr txBox="1"/>
              <p:nvPr/>
            </p:nvSpPr>
            <p:spPr>
              <a:xfrm>
                <a:off x="109989" y="4005064"/>
                <a:ext cx="1610723" cy="2462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:r>
                  <a:rPr lang="en-GB" dirty="0">
                    <a:latin typeface="+mn-lt"/>
                  </a:rPr>
                  <a:t>Area of ~44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+mn-lt"/>
                  </a:rPr>
                  <a:t> </a:t>
                </a:r>
                <a:endParaRPr lang="en-DK" dirty="0" err="1">
                  <a:latin typeface="+mn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0D5FF3-724A-4D0E-A8BC-64E446824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9" y="4005064"/>
                <a:ext cx="16107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910078-2A9D-467A-BDE3-22FB01A8FFF0}"/>
              </a:ext>
            </a:extLst>
          </p:cNvPr>
          <p:cNvCxnSpPr>
            <a:cxnSpLocks/>
          </p:cNvCxnSpPr>
          <p:nvPr/>
        </p:nvCxnSpPr>
        <p:spPr bwMode="auto">
          <a:xfrm>
            <a:off x="810563" y="4246443"/>
            <a:ext cx="748139" cy="61768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6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8A8F-19E9-4CD0-98F2-1610D776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63" y="116632"/>
            <a:ext cx="4276532" cy="544327"/>
          </a:xfrm>
          <a:solidFill>
            <a:srgbClr val="FFFF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Challenges and Future</a:t>
            </a:r>
            <a:endParaRPr lang="en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3A6130-A37D-4755-960E-3A5A19BE47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8370" y="2420888"/>
                <a:ext cx="4276531" cy="1872208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 dirty="0"/>
                  <a:t>CryoSat-2 Swath cannot monitor small collapse basins (Area &lt; </a:t>
                </a:r>
                <a:r>
                  <a:rPr lang="en-DK" dirty="0"/>
                  <a:t>0.</a:t>
                </a:r>
                <a:r>
                  <a:rPr lang="en-GB" dirty="0"/>
                  <a:t>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km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) like the two in Bowling et al. 2019</a:t>
                </a:r>
              </a:p>
              <a:p>
                <a:r>
                  <a:rPr lang="en-GB" dirty="0"/>
                  <a:t>The lake described in Palmer et al. 2015 is close to the CryoSat-2 Swath limit</a:t>
                </a:r>
              </a:p>
              <a:p>
                <a:pPr marL="0" indent="0">
                  <a:buNone/>
                </a:pPr>
                <a:endParaRPr lang="en-DK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3A6130-A37D-4755-960E-3A5A19BE4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370" y="2420888"/>
                <a:ext cx="4276531" cy="1872208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D8CA-38D6-426D-A4D0-3C7E291E5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605AEE-D87B-4DBF-9B14-F9C19A4DC530}"/>
              </a:ext>
            </a:extLst>
          </p:cNvPr>
          <p:cNvSpPr txBox="1">
            <a:spLocks/>
          </p:cNvSpPr>
          <p:nvPr/>
        </p:nvSpPr>
        <p:spPr bwMode="auto">
          <a:xfrm>
            <a:off x="6331185" y="2420888"/>
            <a:ext cx="3955720" cy="25922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Try to monitor smaller lakes by improving the CryoSat-2 Swath processor </a:t>
            </a:r>
          </a:p>
          <a:p>
            <a:r>
              <a:rPr lang="en-GB" kern="0" dirty="0"/>
              <a:t>Try to detect new collapse basins with CryoSat-2 Swath</a:t>
            </a:r>
          </a:p>
          <a:p>
            <a:r>
              <a:rPr lang="en-GB" kern="0" dirty="0"/>
              <a:t>Extend the timeseries for identified subglacial lakes with the still operational CryoSat-2</a:t>
            </a:r>
          </a:p>
          <a:p>
            <a:endParaRPr lang="en-GB" kern="0" dirty="0"/>
          </a:p>
          <a:p>
            <a:pPr marL="0" indent="0">
              <a:buFontTx/>
              <a:buNone/>
            </a:pPr>
            <a:endParaRPr lang="en-DK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45B9D-7E0E-45C7-823A-3F108542C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22" y="1052736"/>
            <a:ext cx="94773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4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ar bear in Greenland seen 'waving,' photographs reveal | Fox News">
            <a:extLst>
              <a:ext uri="{FF2B5EF4-FFF2-40B4-BE49-F238E27FC236}">
                <a16:creationId xmlns:a16="http://schemas.microsoft.com/office/drawing/2014/main" id="{2AE15C95-74F8-49AA-9151-F04ECC14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4625"/>
            <a:ext cx="12190413" cy="64965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31898-8C59-4DE3-A5BB-86010571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926" y="130271"/>
            <a:ext cx="4536504" cy="490123"/>
          </a:xfrm>
        </p:spPr>
        <p:txBody>
          <a:bodyPr/>
          <a:lstStyle/>
          <a:p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Thank You For Listening</a:t>
            </a:r>
            <a:endParaRPr lang="en-DK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50956-FDB8-45A9-BA14-424E764BD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48" y="706040"/>
            <a:ext cx="11434995" cy="625105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Livingstone, S.J., Li, Y., </a:t>
            </a:r>
            <a:r>
              <a:rPr lang="en-GB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Rutishauser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A. </a:t>
            </a:r>
            <a:r>
              <a:rPr lang="en-GB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et al.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Subglacial lakes and their changing role in a warming climate. </a:t>
            </a:r>
            <a:r>
              <a:rPr lang="en-GB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Nat Rev Earth Environ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3</a:t>
            </a:r>
            <a:r>
              <a:rPr lang="en-GB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 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106–124 (2022). 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https://doi.org/10.1038/s43017-021-00246-9</a:t>
            </a:r>
            <a:endParaRPr lang="en-GB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Palmer, S. </a:t>
            </a:r>
            <a:r>
              <a:rPr lang="en-GB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et al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Subglacial lake drainage detected beneath the Greenland ice sheet. </a:t>
            </a:r>
            <a:r>
              <a:rPr lang="en-GB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Nat. </a:t>
            </a:r>
            <a:r>
              <a:rPr lang="en-GB" i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Commun</a:t>
            </a:r>
            <a:r>
              <a:rPr lang="en-GB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6:8408 </a:t>
            </a:r>
            <a:r>
              <a:rPr lang="en-GB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doi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10.1038/ncomms9408 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(2015).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 err="1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Gourmelen</a:t>
            </a:r>
            <a:r>
              <a:rPr lang="en-GB" dirty="0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, N., </a:t>
            </a:r>
            <a:r>
              <a:rPr lang="en-GB" dirty="0" err="1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Escorihuela</a:t>
            </a:r>
            <a:r>
              <a:rPr lang="en-GB" dirty="0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, M., Shepherd, A., </a:t>
            </a:r>
            <a:r>
              <a:rPr lang="en-GB" dirty="0" err="1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Foresta</a:t>
            </a:r>
            <a:r>
              <a:rPr lang="en-GB" dirty="0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, L., Muir, A., Garcia-</a:t>
            </a:r>
            <a:r>
              <a:rPr lang="en-GB" dirty="0" err="1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Mondejar</a:t>
            </a:r>
            <a:r>
              <a:rPr lang="en-GB" dirty="0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, A., Roca, M., Baker, S., &amp; Drinkwater, M. R. (2018). CryoSat-2 swath interferometric altimetry for mapping ice elevation and elevation change. </a:t>
            </a:r>
            <a:r>
              <a:rPr lang="en-GB" i="1" dirty="0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Advances in Space Research</a:t>
            </a:r>
            <a:r>
              <a:rPr lang="en-GB" dirty="0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, </a:t>
            </a:r>
            <a:r>
              <a:rPr lang="en-GB" i="1" dirty="0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62</a:t>
            </a:r>
            <a:r>
              <a:rPr lang="en-GB" dirty="0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(6), 1226-1242. </a:t>
            </a:r>
            <a:r>
              <a:rPr lang="en-GB" dirty="0">
                <a:ln w="3175">
                  <a:solidFill>
                    <a:srgbClr val="000000"/>
                  </a:solidFill>
                </a:ln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https://doi.org/10.1016/j.asr.2017.11.014</a:t>
            </a:r>
            <a:endParaRPr lang="en-GB" dirty="0">
              <a:ln w="3175"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Willis, M., </a:t>
            </a:r>
            <a:r>
              <a:rPr lang="en-GB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Herried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B., Bevis, M. </a:t>
            </a:r>
            <a:r>
              <a:rPr lang="en-GB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et al.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Recharge of a subglacial lake by surface meltwater in northeast Greenland. </a:t>
            </a:r>
            <a:r>
              <a:rPr lang="en-GB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Nature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518</a:t>
            </a:r>
            <a:r>
              <a:rPr lang="en-GB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 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223–227 (2015). 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https://doi.org/10.1038/nature14116</a:t>
            </a:r>
            <a:endParaRPr lang="en-GB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ESA/ Planetary Visions, 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https://earth.esa.int/eogateway/news/cryosats-swath-processing-technique</a:t>
            </a:r>
            <a:endParaRPr lang="en-GB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Manfred Zink and Gerhard Krieger and </a:t>
            </a:r>
            <a:r>
              <a:rPr lang="en-GB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Hauke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Fiedler and Irena </a:t>
            </a:r>
            <a:r>
              <a:rPr lang="en-GB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Hajnsek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and Alberto Moreira and Marian Werner, The </a:t>
            </a:r>
            <a:r>
              <a:rPr lang="en-GB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TanDEM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-X Mission (2015)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Bowling, J.S., Livingstone, S.J., Sole, A.J. </a:t>
            </a:r>
            <a:r>
              <a:rPr lang="en-GB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et al.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Distribution and dynamics of Greenland subglacial lakes. </a:t>
            </a:r>
            <a:r>
              <a:rPr lang="en-GB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Nat </a:t>
            </a:r>
            <a:r>
              <a:rPr lang="en-GB" i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Commun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10</a:t>
            </a:r>
            <a:r>
              <a:rPr lang="en-GB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 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2810 (2019). </a:t>
            </a:r>
            <a:r>
              <a:rPr lang="en-GB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https://doi.org/10.1038/s41467-019-10821-w</a:t>
            </a:r>
            <a:endParaRPr lang="en-GB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ln w="63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DK" sz="2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BF74-56F7-47A2-B28D-931035779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4DBC3B-47BD-4DE8-8386-6E03D9675702}"/>
              </a:ext>
            </a:extLst>
          </p:cNvPr>
          <p:cNvSpPr txBox="1">
            <a:spLocks/>
          </p:cNvSpPr>
          <p:nvPr/>
        </p:nvSpPr>
        <p:spPr bwMode="auto">
          <a:xfrm>
            <a:off x="242948" y="399682"/>
            <a:ext cx="4536504" cy="49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400" kern="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References:</a:t>
            </a:r>
            <a:endParaRPr lang="en-DK" sz="2400" kern="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629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4rRurx+RfWZaUU29AVyfEA=="},{"name":"PresentationTitle","value":"UzDtIftwaQ057xoPx4bXWDUyX/nYPqUaUHX1esw0egaWPw0yoUDe4kZsWWQmIYSIoD4FYNMsdPSJy/uv9g0MEg=="}]}]]></Templafy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43763224-B85A-4B53-A86A-261D26A71C30}">
  <ds:schemaRefs/>
</ds:datastoreItem>
</file>

<file path=customXml/itemProps2.xml><?xml version="1.0" encoding="utf-8"?>
<ds:datastoreItem xmlns:ds="http://schemas.openxmlformats.org/officeDocument/2006/customXml" ds:itemID="{CA9FC985-930B-40D4-827F-9FAC5D35EA8C}">
  <ds:schemaRefs/>
</ds:datastoreItem>
</file>

<file path=customXml/itemProps3.xml><?xml version="1.0" encoding="utf-8"?>
<ds:datastoreItem xmlns:ds="http://schemas.openxmlformats.org/officeDocument/2006/customXml" ds:itemID="{1680B9DC-2D51-4402-BB2C-B8DE0C5AC522}">
  <ds:schemaRefs/>
</ds:datastoreItem>
</file>

<file path=customXml/itemProps4.xml><?xml version="1.0" encoding="utf-8"?>
<ds:datastoreItem xmlns:ds="http://schemas.openxmlformats.org/officeDocument/2006/customXml" ds:itemID="{5DEE4BEE-00BA-4E32-BD26-AF535B50AC9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23135</TotalTime>
  <Words>990</Words>
  <Application>Microsoft Office PowerPoint</Application>
  <PresentationFormat>Custom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Cambria Math</vt:lpstr>
      <vt:lpstr>Verdana</vt:lpstr>
      <vt:lpstr>Blank</vt:lpstr>
      <vt:lpstr>Improved Monitoring of Subglacial Lake Activity in Greenland</vt:lpstr>
      <vt:lpstr>What is a Subglacial Lake in Greenland?</vt:lpstr>
      <vt:lpstr>Why CryoSat-2 Swath and TanDEM-X Improves Monitoring of Subglacial Lake Activity</vt:lpstr>
      <vt:lpstr>Why CryoSat-2 Swath and TanDEM-X Improves Monitoring of Subglacial Lake Activity</vt:lpstr>
      <vt:lpstr>Why CryoSat-2 Swath and TanDEM-X Improves Monitoring of Subglacial Lake Activity</vt:lpstr>
      <vt:lpstr>Why CryoSat-2 Swath and TanDEM-X Improves Monitoring of Subglacial Lake Activity</vt:lpstr>
      <vt:lpstr>Why CryoSat-2 Swath and TanDEM-X Improves Monitoring of Subglacial Lake Activity</vt:lpstr>
      <vt:lpstr>Challenges and Future</vt:lpstr>
      <vt:lpstr>Thank You For Listening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Yassin Rasmus Bahbah Nielsen</cp:lastModifiedBy>
  <cp:revision>142</cp:revision>
  <dcterms:created xsi:type="dcterms:W3CDTF">2017-07-31T08:31:56Z</dcterms:created>
  <dcterms:modified xsi:type="dcterms:W3CDTF">2022-05-25T15:49:46Z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637640950127594938</vt:lpwstr>
  </property>
  <property fmtid="{D5CDD505-2E9C-101B-9397-08002B2CF9AE}" pid="6" name="TemplafyLanguageCode">
    <vt:lpwstr>en-GB</vt:lpwstr>
  </property>
</Properties>
</file>