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94" r:id="rId3"/>
    <p:sldId id="280" r:id="rId4"/>
    <p:sldId id="281" r:id="rId5"/>
    <p:sldId id="282" r:id="rId6"/>
    <p:sldId id="284" r:id="rId7"/>
    <p:sldId id="285" r:id="rId8"/>
    <p:sldId id="295" r:id="rId9"/>
    <p:sldId id="287" r:id="rId10"/>
    <p:sldId id="283" r:id="rId11"/>
    <p:sldId id="288" r:id="rId12"/>
    <p:sldId id="289" r:id="rId13"/>
    <p:sldId id="293" r:id="rId14"/>
    <p:sldId id="300" r:id="rId15"/>
    <p:sldId id="296" r:id="rId16"/>
    <p:sldId id="29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>
                <a:solidFill>
                  <a:schemeClr val="tx1"/>
                </a:solidFill>
              </a:rPr>
              <a:t>Land</a:t>
            </a:r>
            <a:r>
              <a:rPr lang="it-IT" sz="1800" baseline="0">
                <a:solidFill>
                  <a:schemeClr val="tx1"/>
                </a:solidFill>
              </a:rPr>
              <a:t> cover percentages in the catchment area</a:t>
            </a:r>
            <a:endParaRPr lang="it-IT" sz="18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9377777777777777"/>
          <c:y val="4.6296296296296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5.3914260717410324E-2"/>
          <c:y val="0.14814814814814814"/>
          <c:w val="0.70509448818897635"/>
          <c:h val="0.744452464275298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uds_torr!$H$9</c:f>
              <c:strCache>
                <c:ptCount val="1"/>
                <c:pt idx="0">
                  <c:v>Urban and built-up areas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uds_torr!$L$9</c:f>
              <c:numCache>
                <c:formatCode>General</c:formatCode>
                <c:ptCount val="1"/>
                <c:pt idx="0">
                  <c:v>1</c:v>
                </c:pt>
              </c:numCache>
            </c:numRef>
          </c:cat>
          <c:val>
            <c:numRef>
              <c:f>uds_torr!$N$9</c:f>
              <c:numCache>
                <c:formatCode>General</c:formatCode>
                <c:ptCount val="1"/>
                <c:pt idx="0">
                  <c:v>31.716722782870999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9A-42CA-B644-07411F9AC253}"/>
            </c:ext>
          </c:extLst>
        </c:ser>
        <c:ser>
          <c:idx val="1"/>
          <c:order val="1"/>
          <c:tx>
            <c:strRef>
              <c:f>uds_torr!$H$10</c:f>
              <c:strCache>
                <c:ptCount val="1"/>
                <c:pt idx="0">
                  <c:v>Croplands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uds_torr!$L$11</c:f>
              <c:numCache>
                <c:formatCode>General</c:formatCode>
                <c:ptCount val="1"/>
                <c:pt idx="0">
                  <c:v>2</c:v>
                </c:pt>
              </c:numCache>
            </c:numRef>
          </c:cat>
          <c:val>
            <c:numRef>
              <c:f>uds_torr!$N$10</c:f>
              <c:numCache>
                <c:formatCode>General</c:formatCode>
                <c:ptCount val="1"/>
                <c:pt idx="0">
                  <c:v>8.0310067153843931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9A-42CA-B644-07411F9AC253}"/>
            </c:ext>
          </c:extLst>
        </c:ser>
        <c:ser>
          <c:idx val="2"/>
          <c:order val="2"/>
          <c:tx>
            <c:strRef>
              <c:f>uds_torr!$H$11</c:f>
              <c:strCache>
                <c:ptCount val="1"/>
                <c:pt idx="0">
                  <c:v>Forests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uds_torr!$L$10</c:f>
              <c:numCache>
                <c:formatCode>General</c:formatCode>
                <c:ptCount val="1"/>
                <c:pt idx="0">
                  <c:v>3</c:v>
                </c:pt>
              </c:numCache>
            </c:numRef>
          </c:cat>
          <c:val>
            <c:numRef>
              <c:f>uds_torr!$N$11</c:f>
              <c:numCache>
                <c:formatCode>General</c:formatCode>
                <c:ptCount val="1"/>
                <c:pt idx="0">
                  <c:v>59.403724118622812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9A-42CA-B644-07411F9AC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7441391"/>
        <c:axId val="1636567903"/>
      </c:barChart>
      <c:catAx>
        <c:axId val="16174413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6567903"/>
        <c:crosses val="autoZero"/>
        <c:auto val="1"/>
        <c:lblAlgn val="ctr"/>
        <c:lblOffset val="100"/>
        <c:noMultiLvlLbl val="0"/>
      </c:catAx>
      <c:valAx>
        <c:axId val="1636567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1744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649475065616812"/>
          <c:y val="0.3272561242344707"/>
          <c:w val="0.23072747156605425"/>
          <c:h val="0.38252478856809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50800" dir="5400000" sx="5000" sy="5000" algn="ctr" rotWithShape="0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/>
              <a:t>River-bed grain-size </a:t>
            </a:r>
            <a:r>
              <a:rPr lang="it-IT" dirty="0" err="1"/>
              <a:t>distribution</a:t>
            </a:r>
            <a:endParaRPr lang="it-IT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1859290808715575"/>
          <c:y val="0.17947500851825071"/>
          <c:w val="0.8028775333409417"/>
          <c:h val="0.66315098603325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Foglio1!$R$2:$R$9</c:f>
              <c:numCache>
                <c:formatCode>0.0</c:formatCode>
                <c:ptCount val="8"/>
                <c:pt idx="0" formatCode="General">
                  <c:v>-6.5</c:v>
                </c:pt>
                <c:pt idx="1">
                  <c:v>-6</c:v>
                </c:pt>
                <c:pt idx="2" formatCode="General">
                  <c:v>-5.5</c:v>
                </c:pt>
                <c:pt idx="3">
                  <c:v>-5</c:v>
                </c:pt>
                <c:pt idx="4">
                  <c:v>-4.5</c:v>
                </c:pt>
                <c:pt idx="5">
                  <c:v>-4</c:v>
                </c:pt>
                <c:pt idx="6">
                  <c:v>-3.5</c:v>
                </c:pt>
                <c:pt idx="7">
                  <c:v>-3</c:v>
                </c:pt>
              </c:numCache>
            </c:numRef>
          </c:cat>
          <c:val>
            <c:numRef>
              <c:f>Foglio1!$W$2:$W$9</c:f>
              <c:numCache>
                <c:formatCode>General</c:formatCode>
                <c:ptCount val="8"/>
                <c:pt idx="0">
                  <c:v>44.941967131974017</c:v>
                </c:pt>
                <c:pt idx="1">
                  <c:v>24.239980937406365</c:v>
                </c:pt>
                <c:pt idx="2">
                  <c:v>18.245220572865286</c:v>
                </c:pt>
                <c:pt idx="3">
                  <c:v>7.7359623962824227</c:v>
                </c:pt>
                <c:pt idx="4">
                  <c:v>3.2054430495347055</c:v>
                </c:pt>
                <c:pt idx="5">
                  <c:v>1.1357694403887677</c:v>
                </c:pt>
                <c:pt idx="6">
                  <c:v>0.49565647154842207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5B-4315-A400-8791F5FED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225600"/>
        <c:axId val="121227904"/>
      </c:barChart>
      <c:catAx>
        <c:axId val="1212256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l-GR" sz="1200">
                    <a:latin typeface="Calibri"/>
                  </a:rPr>
                  <a:t>φ</a:t>
                </a:r>
                <a:endParaRPr lang="it-IT" sz="12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1227904"/>
        <c:crosses val="autoZero"/>
        <c:auto val="1"/>
        <c:lblAlgn val="ctr"/>
        <c:lblOffset val="100"/>
        <c:noMultiLvlLbl val="0"/>
      </c:catAx>
      <c:valAx>
        <c:axId val="121227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 sz="1200"/>
                  <a:t>%vol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1225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Flow</a:t>
            </a:r>
            <a:r>
              <a:rPr lang="it-IT" baseline="0"/>
              <a:t>-depth values comparison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281714785651793"/>
          <c:y val="0.17171296296296296"/>
          <c:w val="0.61147375328083986"/>
          <c:h val="0.70696741032370958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Foglio3!$A$2</c:f>
              <c:strCache>
                <c:ptCount val="1"/>
                <c:pt idx="0">
                  <c:v>Campomaggiore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Foglio3!$B$2:$C$2</c:f>
              <c:numCache>
                <c:formatCode>General</c:formatCode>
                <c:ptCount val="2"/>
                <c:pt idx="0">
                  <c:v>4.5</c:v>
                </c:pt>
                <c:pt idx="1">
                  <c:v>4.9000000000000004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57-4A7E-9786-830062C25170}"/>
            </c:ext>
          </c:extLst>
        </c:ser>
        <c:ser>
          <c:idx val="1"/>
          <c:order val="1"/>
          <c:tx>
            <c:strRef>
              <c:f>Foglio3!$A$3</c:f>
              <c:strCache>
                <c:ptCount val="1"/>
                <c:pt idx="0">
                  <c:v>Grassano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Foglio3!$B$3:$C$3</c:f>
              <c:numCache>
                <c:formatCode>General</c:formatCode>
                <c:ptCount val="2"/>
                <c:pt idx="0">
                  <c:v>3.2</c:v>
                </c:pt>
                <c:pt idx="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257-4A7E-9786-830062C25170}"/>
            </c:ext>
          </c:extLst>
        </c:ser>
        <c:ser>
          <c:idx val="2"/>
          <c:order val="2"/>
          <c:tx>
            <c:strRef>
              <c:f>Foglio3!$A$4</c:f>
              <c:strCache>
                <c:ptCount val="1"/>
                <c:pt idx="0">
                  <c:v>Ferrandina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Foglio3!$B$4:$C$4</c:f>
              <c:numCache>
                <c:formatCode>General</c:formatCode>
                <c:ptCount val="2"/>
                <c:pt idx="0">
                  <c:v>3.5</c:v>
                </c:pt>
                <c:pt idx="1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257-4A7E-9786-830062C25170}"/>
            </c:ext>
          </c:extLst>
        </c:ser>
        <c:ser>
          <c:idx val="3"/>
          <c:order val="3"/>
          <c:tx>
            <c:strRef>
              <c:f>Foglio3!$A$5</c:f>
              <c:strCache>
                <c:ptCount val="1"/>
                <c:pt idx="0">
                  <c:v>Torre Accio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Foglio3!$B$5:$C$5</c:f>
              <c:numCache>
                <c:formatCode>General</c:formatCode>
                <c:ptCount val="2"/>
                <c:pt idx="0">
                  <c:v>4.5</c:v>
                </c:pt>
                <c:pt idx="1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257-4A7E-9786-830062C25170}"/>
            </c:ext>
          </c:extLst>
        </c:ser>
        <c:ser>
          <c:idx val="4"/>
          <c:order val="4"/>
          <c:tx>
            <c:strRef>
              <c:f>Foglio3!$A$6</c:f>
              <c:strCache>
                <c:ptCount val="1"/>
                <c:pt idx="0">
                  <c:v>Basento S.S. 106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Foglio3!$B$6:$C$6</c:f>
              <c:numCache>
                <c:formatCode>General</c:formatCode>
                <c:ptCount val="2"/>
                <c:pt idx="0">
                  <c:v>6.5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257-4A7E-9786-830062C25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8324863"/>
        <c:axId val="1258326111"/>
      </c:scatterChart>
      <c:valAx>
        <c:axId val="1258324863"/>
        <c:scaling>
          <c:orientation val="minMax"/>
          <c:min val="0.5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Computed           vs           FLO-2D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crossAx val="1258326111"/>
        <c:crosses val="autoZero"/>
        <c:crossBetween val="midCat"/>
      </c:valAx>
      <c:valAx>
        <c:axId val="1258326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FDlow 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583248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17979002624656"/>
          <c:y val="0.24470909886264217"/>
          <c:w val="0.24515354330708661"/>
          <c:h val="0.510998104403616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Velocity values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281714785651793"/>
          <c:y val="0.17171296296296296"/>
          <c:w val="0.61881915923300279"/>
          <c:h val="0.57270815106445028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Foglio3!$A$2</c:f>
              <c:strCache>
                <c:ptCount val="1"/>
                <c:pt idx="0">
                  <c:v>Campomaggiore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Foglio3!$H$2:$I$2</c:f>
              <c:numCache>
                <c:formatCode>General</c:formatCode>
                <c:ptCount val="2"/>
                <c:pt idx="0">
                  <c:v>4.13</c:v>
                </c:pt>
                <c:pt idx="1">
                  <c:v>4.5999999999999996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9D-4420-BF8B-DD5F592B530B}"/>
            </c:ext>
          </c:extLst>
        </c:ser>
        <c:ser>
          <c:idx val="1"/>
          <c:order val="1"/>
          <c:tx>
            <c:strRef>
              <c:f>Foglio3!$A$3</c:f>
              <c:strCache>
                <c:ptCount val="1"/>
                <c:pt idx="0">
                  <c:v>Grassano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Foglio3!$H$3:$I$3</c:f>
              <c:numCache>
                <c:formatCode>General</c:formatCode>
                <c:ptCount val="2"/>
                <c:pt idx="0">
                  <c:v>4</c:v>
                </c:pt>
                <c:pt idx="1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9D-4420-BF8B-DD5F592B530B}"/>
            </c:ext>
          </c:extLst>
        </c:ser>
        <c:ser>
          <c:idx val="2"/>
          <c:order val="2"/>
          <c:tx>
            <c:strRef>
              <c:f>Foglio3!$A$4</c:f>
              <c:strCache>
                <c:ptCount val="1"/>
                <c:pt idx="0">
                  <c:v>Ferrandina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Foglio3!$H$4:$I$4</c:f>
              <c:numCache>
                <c:formatCode>General</c:formatCode>
                <c:ptCount val="2"/>
                <c:pt idx="0">
                  <c:v>3.5</c:v>
                </c:pt>
                <c:pt idx="1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39D-4420-BF8B-DD5F592B530B}"/>
            </c:ext>
          </c:extLst>
        </c:ser>
        <c:ser>
          <c:idx val="3"/>
          <c:order val="3"/>
          <c:tx>
            <c:strRef>
              <c:f>Foglio3!$A$5</c:f>
              <c:strCache>
                <c:ptCount val="1"/>
                <c:pt idx="0">
                  <c:v>Torre Accio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Foglio3!$H$5:$I$5</c:f>
              <c:numCache>
                <c:formatCode>General</c:formatCode>
                <c:ptCount val="2"/>
                <c:pt idx="0">
                  <c:v>2.86</c:v>
                </c:pt>
                <c:pt idx="1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39D-4420-BF8B-DD5F592B530B}"/>
            </c:ext>
          </c:extLst>
        </c:ser>
        <c:ser>
          <c:idx val="4"/>
          <c:order val="4"/>
          <c:tx>
            <c:strRef>
              <c:f>Foglio3!$A$6</c:f>
              <c:strCache>
                <c:ptCount val="1"/>
                <c:pt idx="0">
                  <c:v>Basento S.S. 106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Foglio3!$B$8:$C$8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Foglio3!$H$6:$I$6</c:f>
              <c:numCache>
                <c:formatCode>General</c:formatCode>
                <c:ptCount val="2"/>
                <c:pt idx="0">
                  <c:v>1.35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39D-4420-BF8B-DD5F592B53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8324863"/>
        <c:axId val="1258326111"/>
      </c:scatterChart>
      <c:valAx>
        <c:axId val="1258324863"/>
        <c:scaling>
          <c:orientation val="minMax"/>
          <c:min val="0.5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Computed             vs             FLO-2D</a:t>
                </a:r>
              </a:p>
            </c:rich>
          </c:tx>
          <c:layout>
            <c:manualLayout>
              <c:xMode val="edge"/>
              <c:yMode val="edge"/>
              <c:x val="0.21385168423714476"/>
              <c:y val="0.74442111402741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crossAx val="1258326111"/>
        <c:crosses val="autoZero"/>
        <c:crossBetween val="midCat"/>
      </c:valAx>
      <c:valAx>
        <c:axId val="1258326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Velocity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583248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51252605052286"/>
          <c:y val="0.22156095071449403"/>
          <c:w val="0.24987617826841413"/>
          <c:h val="0.492479585885097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939CF-348D-4489-B1FA-3F7ADD0AE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D34821-B63D-4765-96BE-442EF220D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76B1D8-6900-4174-8FBC-E4CF59E9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29BF5C-D48C-4809-9B5B-F800B3145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44E680-92D2-460B-ADD6-BD43F24B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84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6EF15D-54ED-4340-B09E-6CAED3D45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B56270-5CF3-4712-8519-68666130B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D74CA8-FE8E-4493-9910-9BB3E4C0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A008C8-CE6C-41FE-A97F-9B948595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8C0B65-5DEA-4BD0-99C0-AD15BD60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58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1A3DB9F-F716-4ED1-B180-918813D53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ADB329-78D8-49C7-B957-A1EC67375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C12B02-0E10-4747-A000-C3C15480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7C25A8-C399-47B7-95C9-7F6332AD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9B8DE7-D113-49A0-8A26-BF2A335E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52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90050-62FC-4C99-85B9-C4E59DA2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C1174A-C71B-468B-AADD-70D231C4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03DB32-6806-441C-AE5E-D60A2C1D6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A5E0A9-0C75-4438-A39F-26F9A88C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5DDFAA-31D8-44F4-B12B-42AF0B0A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33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E169F2-E099-443F-B8BF-4812823C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52D3C3-6584-4CEC-A409-B3B269B62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D0C672-C759-43C5-97FB-F85AA2A16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ABD6BE-4BCE-4050-A2BC-83C2B983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FDAFA0-F96B-47B4-BB4E-FF41ED2E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24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BF33B-AC9D-4AD9-96A1-5A03A384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CF43C2-6320-4263-AF46-7865DD58C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1EB13D-BD37-4FF1-BD27-B1C5DD954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69CEB5-915B-4088-A16C-BED5E694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889CEF-C944-4660-90C8-F27ACC82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BE85BC-4239-4DAE-B53D-A7A969F8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49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A0EB6-B121-4958-9504-527F0443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4497FA-856A-44F8-B7E7-AC454888A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1178CA-4F98-4B12-8C64-C38ECC74E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4BC7A5-7505-494B-B306-BC8EEBE34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AFA1FE-65BB-4520-8562-E99755961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579319-9EF4-4DBD-B9CC-77430A25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B1348D-1950-496A-9D00-C625EDD4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2E60DDB-6015-4679-BCAD-72715B97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6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EBE0C-4A06-4A4F-8685-120C9DBA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0B0C9BE-1600-45B6-85DA-1F373AF0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CFC4E8-C41A-49BF-B9F7-A4D61FE7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50E87F-4CA8-4348-8360-F74147E6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25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ACF29ED-0C41-4036-8FCE-3475525A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B5926C-279C-4D37-A42C-A22F74E5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62F069-F2B6-4E16-B4A9-6891AB08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78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DDFA6E-C016-4A9E-ABCA-2336B0A44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4F7436-2488-4DEB-AB8F-298A10A41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8D14D4-E276-47FD-A914-7F13791C7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38020C-09E0-4707-9D81-09212E73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032457-FB93-45CB-9090-FFD31128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AA7863-A288-4FB8-8A8B-021A9481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59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6E7D0-9AAD-4E32-89D0-67CD00E2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3B86C2-EB08-4EB7-8B37-3911BC6A9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CAAD76-0B7F-4254-82A6-198514942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FCA3A8-4D3B-41BE-A3BC-D3F88817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90A43C-16EF-493C-8A97-478931436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38770E-9B24-4734-9490-E5942C45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17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29066F-8AE1-4AEA-9CBE-7AD90613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6A513D-0C31-48F0-B007-18FAFC1A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8B2D29-110C-4406-BB59-935DB9E2D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388A-0867-4785-A349-F7471D72AC7C}" type="datetimeFigureOut">
              <a:rPr lang="it-IT" smtClean="0"/>
              <a:t>05/06/2022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74D3A7-AD6A-4363-8032-DFF6FDAE7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A7FCC9-5FE2-4452-AF3F-C1DBB42FC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68BF-CE49-4A87-A314-BC26BB97B2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.jpg"/><Relationship Id="rId5" Type="http://schemas.openxmlformats.org/officeDocument/2006/relationships/image" Target="../media/image36.png"/><Relationship Id="rId10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.png"/><Relationship Id="rId7" Type="http://schemas.openxmlformats.org/officeDocument/2006/relationships/chart" Target="../charts/chart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chart" Target="../charts/chart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7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chart" Target="../charts/chart1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.jpg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12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package" Target="../embeddings/Microsoft_Excel_Worksheet4.xlsx"/><Relationship Id="rId10" Type="http://schemas.openxmlformats.org/officeDocument/2006/relationships/image" Target="../media/image33.png"/><Relationship Id="rId9" Type="http://schemas.openxmlformats.org/officeDocument/2006/relationships/image" Target="../media/image32.png"/><Relationship Id="rId1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D0C539F-514C-4DD7-BA07-1FFEA728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43" y="0"/>
            <a:ext cx="1017295" cy="81400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2EBF1B-1115-4A5A-A684-E6B45A5A4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28596D-AB1B-4CA4-ACEB-44B54F71C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40" y="84842"/>
            <a:ext cx="1017295" cy="142421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222070-67B3-602B-F7B9-E76ADDA6D4D1}"/>
              </a:ext>
            </a:extLst>
          </p:cNvPr>
          <p:cNvSpPr txBox="1"/>
          <p:nvPr/>
        </p:nvSpPr>
        <p:spPr>
          <a:xfrm>
            <a:off x="211225" y="1539050"/>
            <a:ext cx="11769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latin typeface="Lato" panose="020F0502020204030203" pitchFamily="34" charset="0"/>
                <a:cs typeface="Arial" panose="020B0604020202020204" pitchFamily="34" charset="0"/>
              </a:rPr>
              <a:t>New approach for flood risk estimation </a:t>
            </a:r>
          </a:p>
          <a:p>
            <a:pPr algn="ctr"/>
            <a:r>
              <a:rPr lang="it-IT" sz="4400" dirty="0">
                <a:latin typeface="Lato" panose="020F0502020204030203" pitchFamily="34" charset="0"/>
                <a:cs typeface="Arial" panose="020B0604020202020204" pitchFamily="34" charset="0"/>
              </a:rPr>
              <a:t>by integrating remote sensing and in-situ data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1C43B7-C9CC-3175-62A0-FC325B10DABB}"/>
              </a:ext>
            </a:extLst>
          </p:cNvPr>
          <p:cNvSpPr txBox="1"/>
          <p:nvPr/>
        </p:nvSpPr>
        <p:spPr>
          <a:xfrm>
            <a:off x="2152605" y="3398256"/>
            <a:ext cx="801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Rodolfo Roseto</a:t>
            </a:r>
            <a:r>
              <a:rPr lang="it-IT" sz="2400" dirty="0"/>
              <a:t>, Domenico Capolongo, Pierfrancesco Dellino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41FA9C-449E-191E-57F0-C7025C66DF36}"/>
              </a:ext>
            </a:extLst>
          </p:cNvPr>
          <p:cNvSpPr txBox="1"/>
          <p:nvPr/>
        </p:nvSpPr>
        <p:spPr>
          <a:xfrm>
            <a:off x="10434905" y="6372520"/>
            <a:ext cx="175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May 26</a:t>
            </a:r>
            <a:r>
              <a:rPr lang="it-IT" baseline="30000" dirty="0"/>
              <a:t>th</a:t>
            </a:r>
            <a:r>
              <a:rPr lang="it-IT" dirty="0"/>
              <a:t>, 2022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814FF8-46CD-4EAB-EE09-FC7F3A4DC745}"/>
              </a:ext>
            </a:extLst>
          </p:cNvPr>
          <p:cNvSpPr txBox="1"/>
          <p:nvPr/>
        </p:nvSpPr>
        <p:spPr>
          <a:xfrm>
            <a:off x="640388" y="5385086"/>
            <a:ext cx="11040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Session HS1.2.2 </a:t>
            </a:r>
            <a:r>
              <a:rPr lang="en-US" sz="1600" dirty="0"/>
              <a:t>– 'Advances in river monitoring and modelling for a climate emergency: data-scarce environments, real-time approaches, inter-comparison of innovative and classical frameworks, uncertainties, harmonisation of methods and good practices'</a:t>
            </a:r>
            <a:endParaRPr lang="it-IT" sz="1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BB8693-B343-A59A-A38C-9A465AB6B2C9}"/>
              </a:ext>
            </a:extLst>
          </p:cNvPr>
          <p:cNvSpPr txBox="1"/>
          <p:nvPr/>
        </p:nvSpPr>
        <p:spPr>
          <a:xfrm>
            <a:off x="2455104" y="4187599"/>
            <a:ext cx="685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Department of Earth and Geoenvironmental Sciences, </a:t>
            </a:r>
          </a:p>
          <a:p>
            <a:pPr algn="ctr"/>
            <a:r>
              <a:rPr lang="it-IT" dirty="0"/>
              <a:t>University of Bari, Italy</a:t>
            </a:r>
          </a:p>
        </p:txBody>
      </p:sp>
    </p:spTree>
    <p:extLst>
      <p:ext uri="{BB962C8B-B14F-4D97-AF65-F5344CB8AC3E}">
        <p14:creationId xmlns:p14="http://schemas.microsoft.com/office/powerpoint/2010/main" val="322605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B43309-0498-6F16-7058-16B441CF110E}"/>
              </a:ext>
            </a:extLst>
          </p:cNvPr>
          <p:cNvSpPr txBox="1"/>
          <p:nvPr/>
        </p:nvSpPr>
        <p:spPr>
          <a:xfrm>
            <a:off x="224476" y="910538"/>
            <a:ext cx="52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Pluviometric stations and </a:t>
            </a:r>
            <a:r>
              <a:rPr lang="it-IT" sz="2400" dirty="0" err="1"/>
              <a:t>influence</a:t>
            </a:r>
            <a:r>
              <a:rPr lang="it-IT" sz="2400" dirty="0"/>
              <a:t> </a:t>
            </a:r>
            <a:r>
              <a:rPr lang="it-IT" sz="2400" dirty="0" err="1"/>
              <a:t>areas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9EA909-6FCF-272B-52D0-2DEDB9DC50B8}"/>
              </a:ext>
            </a:extLst>
          </p:cNvPr>
          <p:cNvSpPr txBox="1"/>
          <p:nvPr/>
        </p:nvSpPr>
        <p:spPr>
          <a:xfrm>
            <a:off x="8193890" y="1372203"/>
            <a:ext cx="3527939" cy="256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Influence</a:t>
            </a:r>
            <a:r>
              <a:rPr lang="it-IT" sz="2400" dirty="0"/>
              <a:t> </a:t>
            </a:r>
            <a:r>
              <a:rPr lang="it-IT" sz="2400" dirty="0" err="1"/>
              <a:t>areas</a:t>
            </a:r>
            <a:r>
              <a:rPr lang="it-IT" sz="2400" dirty="0"/>
              <a:t>:</a:t>
            </a:r>
          </a:p>
          <a:p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Potenza: 912.38 km</a:t>
            </a:r>
            <a:r>
              <a:rPr lang="it-IT" sz="2000" baseline="30000" dirty="0"/>
              <a:t>2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Ferrandina: 387.52 km</a:t>
            </a:r>
            <a:r>
              <a:rPr lang="it-IT" sz="2000" baseline="30000" dirty="0"/>
              <a:t>2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Torre Accio: 185.27 km</a:t>
            </a:r>
            <a:r>
              <a:rPr lang="it-IT" sz="2000" baseline="30000" dirty="0"/>
              <a:t>2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Basento freatimetro: 74.41 km</a:t>
            </a:r>
            <a:r>
              <a:rPr lang="it-IT" sz="2000" baseline="30000" dirty="0"/>
              <a:t>2</a:t>
            </a:r>
          </a:p>
        </p:txBody>
      </p:sp>
      <p:pic>
        <p:nvPicPr>
          <p:cNvPr id="14" name="Immagine 13" descr="Immagine che contiene mappa&#10;&#10;Descrizione generata automaticamente">
            <a:extLst>
              <a:ext uri="{FF2B5EF4-FFF2-40B4-BE49-F238E27FC236}">
                <a16:creationId xmlns:a16="http://schemas.microsoft.com/office/drawing/2014/main" id="{51DFF42A-EA58-499C-3667-B6834CC85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6" y="1372203"/>
            <a:ext cx="7546295" cy="53353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13DA18-87DD-722A-2D3A-70AF2B7090ED}"/>
              </a:ext>
            </a:extLst>
          </p:cNvPr>
          <p:cNvSpPr txBox="1"/>
          <p:nvPr/>
        </p:nvSpPr>
        <p:spPr>
          <a:xfrm>
            <a:off x="703862" y="3429000"/>
            <a:ext cx="97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Potenza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FF2280-553A-C233-896A-E060F03E96D1}"/>
              </a:ext>
            </a:extLst>
          </p:cNvPr>
          <p:cNvSpPr txBox="1"/>
          <p:nvPr/>
        </p:nvSpPr>
        <p:spPr>
          <a:xfrm>
            <a:off x="4591071" y="4042636"/>
            <a:ext cx="12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Ferrandina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B239312-4AD1-2CFD-641D-30CB8B8622AF}"/>
              </a:ext>
            </a:extLst>
          </p:cNvPr>
          <p:cNvSpPr txBox="1"/>
          <p:nvPr/>
        </p:nvSpPr>
        <p:spPr>
          <a:xfrm>
            <a:off x="5683968" y="4785495"/>
            <a:ext cx="12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Torre Accio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14C733-58CB-9310-AAA2-0C0AD9D71DB2}"/>
              </a:ext>
            </a:extLst>
          </p:cNvPr>
          <p:cNvSpPr txBox="1"/>
          <p:nvPr/>
        </p:nvSpPr>
        <p:spPr>
          <a:xfrm>
            <a:off x="6473270" y="5389854"/>
            <a:ext cx="136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Basento Freatimetro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4190275-AF77-9F5E-FAD7-684A13C3E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9B3A133-F6DC-E906-D97E-731ABC34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9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FD1EFD1-FB01-14CB-E4CA-136DCA911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7" y="1463454"/>
            <a:ext cx="4179426" cy="24038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81FAA93-7D39-12E4-01FC-AE0C55DD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05" y="1463454"/>
            <a:ext cx="4179426" cy="24038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F29D0AC-B7D0-0A56-676B-99A580256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18" y="4192621"/>
            <a:ext cx="4179426" cy="25291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363C73-28D3-2BF3-BE3E-8F3C90D2C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405" y="4192621"/>
            <a:ext cx="4179426" cy="2529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A4C87C-1412-B62C-9FE0-51B8448B0411}"/>
              </a:ext>
            </a:extLst>
          </p:cNvPr>
          <p:cNvSpPr txBox="1"/>
          <p:nvPr/>
        </p:nvSpPr>
        <p:spPr>
          <a:xfrm>
            <a:off x="224475" y="910538"/>
            <a:ext cx="871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IDF-</a:t>
            </a:r>
            <a:r>
              <a:rPr lang="it-IT" sz="2400" dirty="0" err="1"/>
              <a:t>curves</a:t>
            </a:r>
            <a:r>
              <a:rPr lang="it-IT" sz="2400" dirty="0"/>
              <a:t> to rainfall </a:t>
            </a:r>
            <a:r>
              <a:rPr lang="it-IT" sz="2400" dirty="0" err="1"/>
              <a:t>distribution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the time of </a:t>
            </a:r>
            <a:r>
              <a:rPr lang="it-IT" sz="2400" dirty="0" err="1"/>
              <a:t>concentration</a:t>
            </a:r>
            <a:endParaRPr lang="it-IT" sz="2400" dirty="0"/>
          </a:p>
          <a:p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197789-CC9A-606D-836C-67294F0A6D66}"/>
                  </a:ext>
                </a:extLst>
              </p:cNvPr>
              <p:cNvSpPr txBox="1"/>
              <p:nvPr/>
            </p:nvSpPr>
            <p:spPr>
              <a:xfrm>
                <a:off x="9117831" y="1896543"/>
                <a:ext cx="2975636" cy="9620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𝑟𝑎𝑖𝑛𝑓𝑎𝑙𝑙</m:t>
                      </m:r>
                      <m:r>
                        <a:rPr lang="it-IT" sz="2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it-IT" sz="2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it-IT" sz="20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it-IT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it-IT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197789-CC9A-606D-836C-67294F0A6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7831" y="1896543"/>
                <a:ext cx="2975636" cy="9620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3F0D9E20-2FD1-71F2-DA91-568039F53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DFD05B6-FC31-CACA-424D-03B5EA95E0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147CE1-3E8F-F344-959C-9A994EE699E3}"/>
              </a:ext>
            </a:extLst>
          </p:cNvPr>
          <p:cNvSpPr txBox="1"/>
          <p:nvPr/>
        </p:nvSpPr>
        <p:spPr>
          <a:xfrm>
            <a:off x="224476" y="910538"/>
            <a:ext cx="501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Flood probability for </a:t>
            </a:r>
            <a:r>
              <a:rPr lang="it-IT" sz="2400" dirty="0" err="1"/>
              <a:t>each</a:t>
            </a:r>
            <a:r>
              <a:rPr lang="it-IT" sz="2400" dirty="0"/>
              <a:t> cross section</a:t>
            </a:r>
          </a:p>
          <a:p>
            <a:endParaRPr lang="it-IT" sz="2400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D4ED3EF-FFCD-8921-DB1E-986FD62E4066}"/>
              </a:ext>
            </a:extLst>
          </p:cNvPr>
          <p:cNvSpPr/>
          <p:nvPr/>
        </p:nvSpPr>
        <p:spPr>
          <a:xfrm rot="16200000">
            <a:off x="10080143" y="3387468"/>
            <a:ext cx="2567383" cy="89519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A59D7E2D-66CA-8CF3-9561-405E214F6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83303"/>
              </p:ext>
            </p:extLst>
          </p:nvPr>
        </p:nvGraphicFramePr>
        <p:xfrm>
          <a:off x="203558" y="2554663"/>
          <a:ext cx="11784883" cy="2366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61133" imgH="1478359" progId="Excel.Sheet.12">
                  <p:embed/>
                </p:oleObj>
              </mc:Choice>
              <mc:Fallback>
                <p:oleObj name="Worksheet" r:id="rId2" imgW="7361133" imgH="14783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558" y="2554663"/>
                        <a:ext cx="11784883" cy="2366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8F6D9F73-BEDF-E850-0EAC-D36195E45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0409BDF-88D0-E242-01FC-C015D40AB8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68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7E04F5B7-23EC-CA55-6366-EB772C598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1" y="1518728"/>
            <a:ext cx="3412526" cy="2411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D8754280-C3EF-317E-158D-A29432E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1" y="4091694"/>
            <a:ext cx="3412526" cy="2411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4257CC8E-5915-18BC-7820-C4535ACE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71" y="1518727"/>
            <a:ext cx="3412525" cy="24112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2C02D4F-D47F-E6B0-F2CC-FBBBFFDD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72" y="4091694"/>
            <a:ext cx="3412526" cy="2411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A51B40C-E5B2-7453-C129-1FAFEB14F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79" y="1518726"/>
            <a:ext cx="3412525" cy="24112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94E14F92-1061-3F31-F8BF-42A5333C0B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776744"/>
              </p:ext>
            </p:extLst>
          </p:nvPr>
        </p:nvGraphicFramePr>
        <p:xfrm>
          <a:off x="7440377" y="40916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5A9B11-7ADA-4D03-D9C4-0C92512C40E7}"/>
              </a:ext>
            </a:extLst>
          </p:cNvPr>
          <p:cNvSpPr txBox="1"/>
          <p:nvPr/>
        </p:nvSpPr>
        <p:spPr>
          <a:xfrm>
            <a:off x="224476" y="910538"/>
            <a:ext cx="608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FLO-2D model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comparison</a:t>
            </a:r>
            <a:r>
              <a:rPr lang="it-IT" sz="2400" dirty="0"/>
              <a:t> (Flow </a:t>
            </a:r>
            <a:r>
              <a:rPr lang="it-IT" sz="2400" dirty="0" err="1"/>
              <a:t>depth</a:t>
            </a:r>
            <a:r>
              <a:rPr lang="it-IT" sz="2400" dirty="0"/>
              <a:t>)</a:t>
            </a:r>
          </a:p>
          <a:p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EC3930B-4965-A179-7A23-3335BE7F0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B55803F-FCCE-68E3-7E23-51858C646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1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75FFF563-24B9-C13E-30C8-0350F3F61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2" y="1531239"/>
            <a:ext cx="3465094" cy="24483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FA9108E4-4B9D-D05D-299C-723C0E8E3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2" y="4173630"/>
            <a:ext cx="3465097" cy="24483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1BDA45BD-63A8-2391-E8AC-5201C28EA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98" y="1531239"/>
            <a:ext cx="3465094" cy="2448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31774-A648-06EA-AB5B-25446B79C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98" y="4182710"/>
            <a:ext cx="3452247" cy="2439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03F3FB-280D-5A65-621C-FFB5E715D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24" y="1531239"/>
            <a:ext cx="3465095" cy="24483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C08915-1871-3034-7BBB-80F4C26E3F11}"/>
              </a:ext>
            </a:extLst>
          </p:cNvPr>
          <p:cNvSpPr txBox="1"/>
          <p:nvPr/>
        </p:nvSpPr>
        <p:spPr>
          <a:xfrm>
            <a:off x="224476" y="910538"/>
            <a:ext cx="608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FLO-2D model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comparison</a:t>
            </a:r>
            <a:r>
              <a:rPr lang="it-IT" sz="2400" dirty="0"/>
              <a:t> (</a:t>
            </a:r>
            <a:r>
              <a:rPr lang="it-IT" sz="2400" dirty="0" err="1"/>
              <a:t>Velocity</a:t>
            </a:r>
            <a:r>
              <a:rPr lang="it-IT" sz="2400" dirty="0"/>
              <a:t>)</a:t>
            </a:r>
          </a:p>
          <a:p>
            <a:endParaRPr lang="it-IT" sz="2400" dirty="0"/>
          </a:p>
        </p:txBody>
      </p:sp>
      <p:graphicFrame>
        <p:nvGraphicFramePr>
          <p:cNvPr id="23" name="Grafico 22">
            <a:extLst>
              <a:ext uri="{FF2B5EF4-FFF2-40B4-BE49-F238E27FC236}">
                <a16:creationId xmlns:a16="http://schemas.microsoft.com/office/drawing/2014/main" id="{131DAE3A-DA78-408A-A678-655337A22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202380"/>
              </p:ext>
            </p:extLst>
          </p:nvPr>
        </p:nvGraphicFramePr>
        <p:xfrm>
          <a:off x="7354792" y="4162027"/>
          <a:ext cx="4914857" cy="2977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4" name="Immagine 23">
            <a:extLst>
              <a:ext uri="{FF2B5EF4-FFF2-40B4-BE49-F238E27FC236}">
                <a16:creationId xmlns:a16="http://schemas.microsoft.com/office/drawing/2014/main" id="{07F45DB6-AC75-BBC2-8884-5F8BD1A50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A7F86198-4482-FF5D-1BAC-DBCF02B51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1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D88C69-926A-6DB4-3836-3528F60F1788}"/>
              </a:ext>
            </a:extLst>
          </p:cNvPr>
          <p:cNvSpPr txBox="1"/>
          <p:nvPr/>
        </p:nvSpPr>
        <p:spPr>
          <a:xfrm>
            <a:off x="224476" y="910538"/>
            <a:ext cx="175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Conclusions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14BE2E-83A7-0DF0-AFCA-904DB55F9A3C}"/>
              </a:ext>
            </a:extLst>
          </p:cNvPr>
          <p:cNvSpPr txBox="1"/>
          <p:nvPr/>
        </p:nvSpPr>
        <p:spPr>
          <a:xfrm>
            <a:off x="369651" y="1605064"/>
            <a:ext cx="10593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DTM &gt; Cross </a:t>
            </a:r>
            <a:r>
              <a:rPr lang="it-IT" dirty="0" err="1"/>
              <a:t>sections</a:t>
            </a:r>
            <a:endParaRPr lang="it-IT" dirty="0"/>
          </a:p>
          <a:p>
            <a:r>
              <a:rPr lang="it-IT" dirty="0"/>
              <a:t>                                                                                                                                                     Hydraulic parameters</a:t>
            </a:r>
          </a:p>
          <a:p>
            <a:pPr marL="285750" indent="-285750">
              <a:buFontTx/>
              <a:buChar char="-"/>
            </a:pPr>
            <a:r>
              <a:rPr lang="it-IT" dirty="0"/>
              <a:t>Photo </a:t>
            </a:r>
            <a:r>
              <a:rPr lang="it-IT" dirty="0" err="1"/>
              <a:t>sieving</a:t>
            </a:r>
            <a:r>
              <a:rPr lang="it-IT" dirty="0"/>
              <a:t> &gt; </a:t>
            </a:r>
            <a:r>
              <a:rPr lang="it-IT" dirty="0" err="1"/>
              <a:t>Roughness</a:t>
            </a:r>
            <a:r>
              <a:rPr lang="it-IT" dirty="0"/>
              <a:t> </a:t>
            </a:r>
            <a:r>
              <a:rPr lang="it-IT" dirty="0" err="1"/>
              <a:t>Coefficient</a:t>
            </a:r>
            <a:endParaRPr lang="it-IT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3B5AF9F-A618-DBEF-6A2B-B6A5228FB92C}"/>
              </a:ext>
            </a:extLst>
          </p:cNvPr>
          <p:cNvCxnSpPr>
            <a:cxnSpLocks/>
          </p:cNvCxnSpPr>
          <p:nvPr/>
        </p:nvCxnSpPr>
        <p:spPr>
          <a:xfrm>
            <a:off x="2771480" y="1809946"/>
            <a:ext cx="5429840" cy="235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48F0805-F14D-1691-0E57-1DC8662AC018}"/>
              </a:ext>
            </a:extLst>
          </p:cNvPr>
          <p:cNvCxnSpPr>
            <a:cxnSpLocks/>
          </p:cNvCxnSpPr>
          <p:nvPr/>
        </p:nvCxnSpPr>
        <p:spPr>
          <a:xfrm flipV="1">
            <a:off x="4336330" y="2130458"/>
            <a:ext cx="3864990" cy="207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4B64435-51CC-2608-2178-281F9459872C}"/>
              </a:ext>
            </a:extLst>
          </p:cNvPr>
          <p:cNvSpPr txBox="1"/>
          <p:nvPr/>
        </p:nvSpPr>
        <p:spPr>
          <a:xfrm>
            <a:off x="369651" y="3115442"/>
            <a:ext cx="10593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Land cover &gt; </a:t>
            </a:r>
            <a:r>
              <a:rPr lang="it-IT" dirty="0" err="1"/>
              <a:t>runoff</a:t>
            </a:r>
            <a:r>
              <a:rPr lang="it-IT" dirty="0"/>
              <a:t> </a:t>
            </a:r>
            <a:r>
              <a:rPr lang="it-IT" dirty="0" err="1"/>
              <a:t>coefficient</a:t>
            </a:r>
            <a:r>
              <a:rPr lang="it-IT" dirty="0"/>
              <a:t> </a:t>
            </a:r>
          </a:p>
          <a:p>
            <a:r>
              <a:rPr lang="it-IT" dirty="0"/>
              <a:t>                                                                    </a:t>
            </a:r>
          </a:p>
          <a:p>
            <a:pPr marL="285750" indent="-285750">
              <a:buFontTx/>
              <a:buChar char="-"/>
            </a:pPr>
            <a:r>
              <a:rPr lang="it-IT" dirty="0"/>
              <a:t>Rainfall time series &gt; IDF </a:t>
            </a:r>
            <a:r>
              <a:rPr lang="it-IT" dirty="0" err="1"/>
              <a:t>curves</a:t>
            </a:r>
            <a:r>
              <a:rPr lang="it-IT" dirty="0"/>
              <a:t>                                                                                           Rainfall </a:t>
            </a:r>
            <a:r>
              <a:rPr lang="it-IT" dirty="0" err="1"/>
              <a:t>intensity</a:t>
            </a:r>
            <a:endParaRPr lang="it-IT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84C77FC-F41A-4737-F082-5CAACF40224D}"/>
              </a:ext>
            </a:extLst>
          </p:cNvPr>
          <p:cNvCxnSpPr>
            <a:cxnSpLocks/>
          </p:cNvCxnSpPr>
          <p:nvPr/>
        </p:nvCxnSpPr>
        <p:spPr>
          <a:xfrm>
            <a:off x="3659172" y="3337255"/>
            <a:ext cx="4711830" cy="490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5BAA044-E4A2-671F-E859-B3B27DF4EFD9}"/>
              </a:ext>
            </a:extLst>
          </p:cNvPr>
          <p:cNvCxnSpPr>
            <a:cxnSpLocks/>
          </p:cNvCxnSpPr>
          <p:nvPr/>
        </p:nvCxnSpPr>
        <p:spPr>
          <a:xfrm>
            <a:off x="3786432" y="3875866"/>
            <a:ext cx="45845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25E1552-E0F1-69AE-FD56-4ACC988824E3}"/>
              </a:ext>
            </a:extLst>
          </p:cNvPr>
          <p:cNvSpPr txBox="1"/>
          <p:nvPr/>
        </p:nvSpPr>
        <p:spPr>
          <a:xfrm>
            <a:off x="369651" y="5818834"/>
            <a:ext cx="1027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</a:t>
            </a:r>
            <a:r>
              <a:rPr lang="en-US" dirty="0"/>
              <a:t>The match between simulation and modelling encourage the application of our model to other river catchment areas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E467665-5B61-4C2A-E38C-63F7EC17A459}"/>
              </a:ext>
            </a:extLst>
          </p:cNvPr>
          <p:cNvSpPr txBox="1"/>
          <p:nvPr/>
        </p:nvSpPr>
        <p:spPr>
          <a:xfrm>
            <a:off x="8371002" y="5068270"/>
            <a:ext cx="191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Flood </a:t>
            </a:r>
            <a:r>
              <a:rPr lang="it-IT" dirty="0" err="1"/>
              <a:t>probability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510A684-1A62-7D96-2F8A-B0A39D36A819}"/>
              </a:ext>
            </a:extLst>
          </p:cNvPr>
          <p:cNvCxnSpPr/>
          <p:nvPr/>
        </p:nvCxnSpPr>
        <p:spPr>
          <a:xfrm>
            <a:off x="9228841" y="4128940"/>
            <a:ext cx="0" cy="84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B90E619-C34E-2479-20A1-B763E7964D6C}"/>
              </a:ext>
            </a:extLst>
          </p:cNvPr>
          <p:cNvCxnSpPr/>
          <p:nvPr/>
        </p:nvCxnSpPr>
        <p:spPr>
          <a:xfrm>
            <a:off x="9211558" y="2492193"/>
            <a:ext cx="0" cy="845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B932F8E4-5071-A89A-DEFD-8939A59C1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DC2317F-B9F3-2376-7658-3EC9C5A3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027760-F0B8-4290-1D14-52AC3D7C635B}"/>
              </a:ext>
            </a:extLst>
          </p:cNvPr>
          <p:cNvSpPr txBox="1"/>
          <p:nvPr/>
        </p:nvSpPr>
        <p:spPr>
          <a:xfrm>
            <a:off x="95267" y="95529"/>
            <a:ext cx="64876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/>
              <a:t>Thank </a:t>
            </a:r>
            <a:r>
              <a:rPr lang="it-IT" sz="4000" i="1" dirty="0" err="1"/>
              <a:t>you</a:t>
            </a:r>
            <a:r>
              <a:rPr lang="it-IT" sz="4000" i="1" dirty="0"/>
              <a:t> for </a:t>
            </a:r>
            <a:r>
              <a:rPr lang="it-IT" sz="4000" i="1" dirty="0" err="1"/>
              <a:t>your</a:t>
            </a:r>
            <a:r>
              <a:rPr lang="it-IT" sz="4000" i="1" dirty="0"/>
              <a:t> </a:t>
            </a:r>
            <a:r>
              <a:rPr lang="it-IT" sz="4000" i="1" dirty="0" err="1"/>
              <a:t>attention</a:t>
            </a:r>
            <a:endParaRPr lang="it-IT" sz="4000" i="1" dirty="0"/>
          </a:p>
          <a:p>
            <a:endParaRPr lang="it-IT" sz="4000" i="1" dirty="0"/>
          </a:p>
          <a:p>
            <a:r>
              <a:rPr lang="it-IT" sz="3200" i="1" dirty="0"/>
              <a:t>rodolfo.roseto@uniba.it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7827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B43309-0498-6F16-7058-16B441CF110E}"/>
              </a:ext>
            </a:extLst>
          </p:cNvPr>
          <p:cNvSpPr txBox="1"/>
          <p:nvPr/>
        </p:nvSpPr>
        <p:spPr>
          <a:xfrm>
            <a:off x="224475" y="910538"/>
            <a:ext cx="6983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Study area: Basento river (Basilicata, Southern Italy)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DFB27B7-B5F3-A348-94F0-4AC8872FB09F}"/>
              </a:ext>
            </a:extLst>
          </p:cNvPr>
          <p:cNvSpPr/>
          <p:nvPr/>
        </p:nvSpPr>
        <p:spPr>
          <a:xfrm>
            <a:off x="1064045" y="1509055"/>
            <a:ext cx="1317847" cy="814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246E1F6-E28E-32C2-6875-81BDF79F1F68}"/>
              </a:ext>
            </a:extLst>
          </p:cNvPr>
          <p:cNvSpPr/>
          <p:nvPr/>
        </p:nvSpPr>
        <p:spPr>
          <a:xfrm>
            <a:off x="1064045" y="2882627"/>
            <a:ext cx="1317847" cy="814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59E6033-D607-4140-5675-9C5CEBFC12D8}"/>
              </a:ext>
            </a:extLst>
          </p:cNvPr>
          <p:cNvSpPr/>
          <p:nvPr/>
        </p:nvSpPr>
        <p:spPr>
          <a:xfrm>
            <a:off x="1064045" y="4463261"/>
            <a:ext cx="1317847" cy="814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DF46BFE-40A4-E29A-85CC-E8CECFD2BF84}"/>
              </a:ext>
            </a:extLst>
          </p:cNvPr>
          <p:cNvSpPr/>
          <p:nvPr/>
        </p:nvSpPr>
        <p:spPr>
          <a:xfrm>
            <a:off x="64401" y="3730456"/>
            <a:ext cx="962538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241A1D2-6A93-00DF-0A37-AAAF235FA9D7}"/>
              </a:ext>
            </a:extLst>
          </p:cNvPr>
          <p:cNvSpPr/>
          <p:nvPr/>
        </p:nvSpPr>
        <p:spPr>
          <a:xfrm>
            <a:off x="3412709" y="2895363"/>
            <a:ext cx="1317847" cy="847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5B7AA95-F35A-5684-BE98-CAA76EE1C9EF}"/>
              </a:ext>
            </a:extLst>
          </p:cNvPr>
          <p:cNvSpPr/>
          <p:nvPr/>
        </p:nvSpPr>
        <p:spPr>
          <a:xfrm>
            <a:off x="3412709" y="4475241"/>
            <a:ext cx="1317847" cy="8107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75C14DA-D6E8-0AA0-02D4-B4803B7EABBF}"/>
              </a:ext>
            </a:extLst>
          </p:cNvPr>
          <p:cNvSpPr txBox="1"/>
          <p:nvPr/>
        </p:nvSpPr>
        <p:spPr>
          <a:xfrm>
            <a:off x="1081194" y="4549882"/>
            <a:ext cx="12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Hydraulic parameters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D1E1CD-8209-893E-843D-384365FF07D9}"/>
              </a:ext>
            </a:extLst>
          </p:cNvPr>
          <p:cNvSpPr txBox="1"/>
          <p:nvPr/>
        </p:nvSpPr>
        <p:spPr>
          <a:xfrm>
            <a:off x="72975" y="3744715"/>
            <a:ext cx="94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Land </a:t>
            </a:r>
          </a:p>
          <a:p>
            <a:pPr algn="ctr"/>
            <a:r>
              <a:rPr lang="it-IT" dirty="0"/>
              <a:t>Cover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6071FCC2-16CF-C7C5-8DED-07A6E355F992}"/>
              </a:ext>
            </a:extLst>
          </p:cNvPr>
          <p:cNvSpPr/>
          <p:nvPr/>
        </p:nvSpPr>
        <p:spPr>
          <a:xfrm>
            <a:off x="2381894" y="3738633"/>
            <a:ext cx="962538" cy="6463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2207461-AC0A-1859-5780-1DFFD38C137A}"/>
              </a:ext>
            </a:extLst>
          </p:cNvPr>
          <p:cNvSpPr txBox="1"/>
          <p:nvPr/>
        </p:nvSpPr>
        <p:spPr>
          <a:xfrm>
            <a:off x="2390468" y="3754456"/>
            <a:ext cx="94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Photo</a:t>
            </a:r>
          </a:p>
          <a:p>
            <a:pPr algn="ctr"/>
            <a:r>
              <a:rPr lang="it-IT" dirty="0"/>
              <a:t>Sieving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B14AD59-BABD-E1CA-FF50-8809D546A6FF}"/>
              </a:ext>
            </a:extLst>
          </p:cNvPr>
          <p:cNvSpPr txBox="1"/>
          <p:nvPr/>
        </p:nvSpPr>
        <p:spPr>
          <a:xfrm>
            <a:off x="1084980" y="2969248"/>
            <a:ext cx="12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Cross Sections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E6A44E5-8CDE-D9D5-94A3-845BE0BEB2CC}"/>
              </a:ext>
            </a:extLst>
          </p:cNvPr>
          <p:cNvSpPr txBox="1"/>
          <p:nvPr/>
        </p:nvSpPr>
        <p:spPr>
          <a:xfrm>
            <a:off x="1297512" y="1731393"/>
            <a:ext cx="9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DTMs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7C0E4A6-E7AA-949D-7B27-BFF0EC6D59BF}"/>
              </a:ext>
            </a:extLst>
          </p:cNvPr>
          <p:cNvSpPr txBox="1"/>
          <p:nvPr/>
        </p:nvSpPr>
        <p:spPr>
          <a:xfrm>
            <a:off x="3429858" y="2996111"/>
            <a:ext cx="12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Rainfall time series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12BB90E-0FCA-3CE1-2286-6E342BD6A646}"/>
              </a:ext>
            </a:extLst>
          </p:cNvPr>
          <p:cNvSpPr txBox="1"/>
          <p:nvPr/>
        </p:nvSpPr>
        <p:spPr>
          <a:xfrm>
            <a:off x="3488701" y="4688381"/>
            <a:ext cx="122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IDF curves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57561FE-7E66-309D-ABDD-F6223F6C00BB}"/>
              </a:ext>
            </a:extLst>
          </p:cNvPr>
          <p:cNvSpPr/>
          <p:nvPr/>
        </p:nvSpPr>
        <p:spPr>
          <a:xfrm>
            <a:off x="988441" y="5630484"/>
            <a:ext cx="1476626" cy="91328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E31F6B1B-5AAC-DFF0-EA51-60E35CF5AE0F}"/>
              </a:ext>
            </a:extLst>
          </p:cNvPr>
          <p:cNvSpPr/>
          <p:nvPr/>
        </p:nvSpPr>
        <p:spPr>
          <a:xfrm>
            <a:off x="3352022" y="5630482"/>
            <a:ext cx="1476626" cy="91328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5F87456D-6151-FDE4-37B7-32519A6C6D26}"/>
              </a:ext>
            </a:extLst>
          </p:cNvPr>
          <p:cNvSpPr/>
          <p:nvPr/>
        </p:nvSpPr>
        <p:spPr>
          <a:xfrm>
            <a:off x="5061087" y="5630482"/>
            <a:ext cx="1476626" cy="91328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F1BC902-A35A-9180-4EF0-6D82D333B9B2}"/>
              </a:ext>
            </a:extLst>
          </p:cNvPr>
          <p:cNvSpPr txBox="1"/>
          <p:nvPr/>
        </p:nvSpPr>
        <p:spPr>
          <a:xfrm>
            <a:off x="1084980" y="5632286"/>
            <a:ext cx="1283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Filled capacity discharge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C3C9DD8-60F0-09B7-EBD6-173450CC3446}"/>
              </a:ext>
            </a:extLst>
          </p:cNvPr>
          <p:cNvSpPr txBox="1"/>
          <p:nvPr/>
        </p:nvSpPr>
        <p:spPr>
          <a:xfrm>
            <a:off x="3429858" y="5739410"/>
            <a:ext cx="12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Rainfall intensity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336F765-0ADB-02DF-C9AF-4D5DC8801BFD}"/>
              </a:ext>
            </a:extLst>
          </p:cNvPr>
          <p:cNvSpPr txBox="1"/>
          <p:nvPr/>
        </p:nvSpPr>
        <p:spPr>
          <a:xfrm>
            <a:off x="5157626" y="5739411"/>
            <a:ext cx="12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Flood probability</a:t>
            </a:r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92B52795-4142-CF1F-999F-F539060B1735}"/>
              </a:ext>
            </a:extLst>
          </p:cNvPr>
          <p:cNvSpPr/>
          <p:nvPr/>
        </p:nvSpPr>
        <p:spPr>
          <a:xfrm>
            <a:off x="1654410" y="3766306"/>
            <a:ext cx="111749" cy="646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E0B949DE-97A1-6461-8586-1BFB9FBB6B31}"/>
              </a:ext>
            </a:extLst>
          </p:cNvPr>
          <p:cNvSpPr/>
          <p:nvPr/>
        </p:nvSpPr>
        <p:spPr>
          <a:xfrm>
            <a:off x="1654411" y="2395595"/>
            <a:ext cx="130500" cy="414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in giù 36">
            <a:extLst>
              <a:ext uri="{FF2B5EF4-FFF2-40B4-BE49-F238E27FC236}">
                <a16:creationId xmlns:a16="http://schemas.microsoft.com/office/drawing/2014/main" id="{968708ED-852C-2A65-DC34-6556E848A784}"/>
              </a:ext>
            </a:extLst>
          </p:cNvPr>
          <p:cNvSpPr/>
          <p:nvPr/>
        </p:nvSpPr>
        <p:spPr>
          <a:xfrm>
            <a:off x="1655458" y="5314117"/>
            <a:ext cx="110701" cy="236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in giù 37">
            <a:extLst>
              <a:ext uri="{FF2B5EF4-FFF2-40B4-BE49-F238E27FC236}">
                <a16:creationId xmlns:a16="http://schemas.microsoft.com/office/drawing/2014/main" id="{DA3B98B3-1ECB-A6CA-F571-ABCB9727BE65}"/>
              </a:ext>
            </a:extLst>
          </p:cNvPr>
          <p:cNvSpPr/>
          <p:nvPr/>
        </p:nvSpPr>
        <p:spPr>
          <a:xfrm>
            <a:off x="4034460" y="5339899"/>
            <a:ext cx="110701" cy="236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35CC938D-BF72-81DC-41E8-6EAFF74A9962}"/>
              </a:ext>
            </a:extLst>
          </p:cNvPr>
          <p:cNvSpPr/>
          <p:nvPr/>
        </p:nvSpPr>
        <p:spPr>
          <a:xfrm>
            <a:off x="4034460" y="3786051"/>
            <a:ext cx="111749" cy="646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a destra 39">
            <a:extLst>
              <a:ext uri="{FF2B5EF4-FFF2-40B4-BE49-F238E27FC236}">
                <a16:creationId xmlns:a16="http://schemas.microsoft.com/office/drawing/2014/main" id="{FE0DD719-B95D-0751-8F52-24A0B782C63A}"/>
              </a:ext>
            </a:extLst>
          </p:cNvPr>
          <p:cNvSpPr/>
          <p:nvPr/>
        </p:nvSpPr>
        <p:spPr>
          <a:xfrm>
            <a:off x="1081194" y="4056404"/>
            <a:ext cx="505336" cy="5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>
            <a:extLst>
              <a:ext uri="{FF2B5EF4-FFF2-40B4-BE49-F238E27FC236}">
                <a16:creationId xmlns:a16="http://schemas.microsoft.com/office/drawing/2014/main" id="{9FF00CBE-C466-195A-B60B-F0010D096E05}"/>
              </a:ext>
            </a:extLst>
          </p:cNvPr>
          <p:cNvSpPr/>
          <p:nvPr/>
        </p:nvSpPr>
        <p:spPr>
          <a:xfrm rot="10800000">
            <a:off x="1829479" y="4064581"/>
            <a:ext cx="505336" cy="5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B1D1E5F6-7809-FBF7-56A2-046492769407}"/>
              </a:ext>
            </a:extLst>
          </p:cNvPr>
          <p:cNvSpPr/>
          <p:nvPr/>
        </p:nvSpPr>
        <p:spPr>
          <a:xfrm>
            <a:off x="2542903" y="6022211"/>
            <a:ext cx="736705" cy="11634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F4FF825B-27CE-2AA8-3155-52D3AC641D29}"/>
              </a:ext>
            </a:extLst>
          </p:cNvPr>
          <p:cNvSpPr/>
          <p:nvPr/>
        </p:nvSpPr>
        <p:spPr>
          <a:xfrm>
            <a:off x="4848488" y="6028948"/>
            <a:ext cx="194714" cy="1163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EAC05F83-F84D-38BC-1A9C-3BDA3C9F2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43" y="0"/>
            <a:ext cx="1017295" cy="81400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BDDC9B6-92A7-EE66-65D0-15BAEA5D1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65210E99-AEE6-0D9E-1F6C-0AAF08BB9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40" y="84842"/>
            <a:ext cx="1017295" cy="1424213"/>
          </a:xfrm>
          <a:prstGeom prst="rect">
            <a:avLst/>
          </a:prstGeom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01501178-5136-D0A7-5C43-A48AA80AE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67" y="1868260"/>
            <a:ext cx="7041079" cy="35855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7A319F9B-1CEA-9981-1EB1-48A14CBEA1EB}"/>
              </a:ext>
            </a:extLst>
          </p:cNvPr>
          <p:cNvSpPr/>
          <p:nvPr/>
        </p:nvSpPr>
        <p:spPr>
          <a:xfrm>
            <a:off x="8469054" y="3580666"/>
            <a:ext cx="616580" cy="205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 descr="Immagine che contiene mappa&#10;&#10;Descrizione generata automaticamente">
            <a:extLst>
              <a:ext uri="{FF2B5EF4-FFF2-40B4-BE49-F238E27FC236}">
                <a16:creationId xmlns:a16="http://schemas.microsoft.com/office/drawing/2014/main" id="{CB6B9245-E373-E097-625A-BA6C24BC0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75" y="1863827"/>
            <a:ext cx="7041079" cy="356861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181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6B1AA5-0EDB-6DC0-8639-179F304028F5}"/>
              </a:ext>
            </a:extLst>
          </p:cNvPr>
          <p:cNvSpPr txBox="1"/>
          <p:nvPr/>
        </p:nvSpPr>
        <p:spPr>
          <a:xfrm>
            <a:off x="224476" y="910538"/>
            <a:ext cx="40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From DTM to cross-</a:t>
            </a:r>
            <a:r>
              <a:rPr lang="it-IT" sz="2400" dirty="0" err="1"/>
              <a:t>sections</a:t>
            </a:r>
            <a:endParaRPr lang="it-IT" sz="240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AE09C8E3-BC33-6850-60CC-247D4A01E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r="3915"/>
          <a:stretch/>
        </p:blipFill>
        <p:spPr>
          <a:xfrm>
            <a:off x="8668604" y="4442988"/>
            <a:ext cx="2467029" cy="125819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6F45D9B-404E-50CF-8D0E-4EA2F600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r="4202" b="3841"/>
          <a:stretch/>
        </p:blipFill>
        <p:spPr>
          <a:xfrm>
            <a:off x="8651137" y="2055891"/>
            <a:ext cx="2467027" cy="120403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1586451-1258-701A-8113-063C51F17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 r="4202" b="3841"/>
          <a:stretch/>
        </p:blipFill>
        <p:spPr>
          <a:xfrm>
            <a:off x="8668605" y="5654496"/>
            <a:ext cx="2467028" cy="119664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184CAC4D-1374-DC3D-15C9-38D50F39F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 r="4202" b="3841"/>
          <a:stretch/>
        </p:blipFill>
        <p:spPr>
          <a:xfrm>
            <a:off x="8651137" y="852529"/>
            <a:ext cx="2467027" cy="120403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B89C00B-94C3-4F41-81DF-128BA0E465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 r="4202" b="3352"/>
          <a:stretch/>
        </p:blipFill>
        <p:spPr>
          <a:xfrm>
            <a:off x="8668605" y="3259921"/>
            <a:ext cx="2467028" cy="1204031"/>
          </a:xfrm>
          <a:prstGeom prst="rect">
            <a:avLst/>
          </a:prstGeom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A4C2013B-0664-09BD-526B-2BCF9F51C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8" y="1327475"/>
            <a:ext cx="7599583" cy="53730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EB14710-BE19-C7B7-928A-70D9B2F2DAA3}"/>
              </a:ext>
            </a:extLst>
          </p:cNvPr>
          <p:cNvCxnSpPr>
            <a:cxnSpLocks/>
          </p:cNvCxnSpPr>
          <p:nvPr/>
        </p:nvCxnSpPr>
        <p:spPr>
          <a:xfrm flipV="1">
            <a:off x="4007796" y="2505781"/>
            <a:ext cx="4497789" cy="1093453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6A96F65-4918-C325-488C-A7716DAFAD80}"/>
              </a:ext>
            </a:extLst>
          </p:cNvPr>
          <p:cNvCxnSpPr>
            <a:cxnSpLocks/>
          </p:cNvCxnSpPr>
          <p:nvPr/>
        </p:nvCxnSpPr>
        <p:spPr>
          <a:xfrm flipV="1">
            <a:off x="5612860" y="3684087"/>
            <a:ext cx="2892725" cy="625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FCEC151-9AFD-2F6C-7AF6-807CDB49A198}"/>
              </a:ext>
            </a:extLst>
          </p:cNvPr>
          <p:cNvCxnSpPr>
            <a:cxnSpLocks/>
          </p:cNvCxnSpPr>
          <p:nvPr/>
        </p:nvCxnSpPr>
        <p:spPr>
          <a:xfrm flipV="1">
            <a:off x="6595353" y="4874025"/>
            <a:ext cx="1910232" cy="3789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AD69BC5-D60E-5B67-5E7D-157BC6340D9F}"/>
              </a:ext>
            </a:extLst>
          </p:cNvPr>
          <p:cNvCxnSpPr>
            <a:cxnSpLocks/>
          </p:cNvCxnSpPr>
          <p:nvPr/>
        </p:nvCxnSpPr>
        <p:spPr>
          <a:xfrm>
            <a:off x="7393021" y="5447489"/>
            <a:ext cx="1112564" cy="5999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60C6876-A612-B613-B6A5-7A815E53A5F0}"/>
              </a:ext>
            </a:extLst>
          </p:cNvPr>
          <p:cNvCxnSpPr>
            <a:cxnSpLocks/>
          </p:cNvCxnSpPr>
          <p:nvPr/>
        </p:nvCxnSpPr>
        <p:spPr>
          <a:xfrm flipV="1">
            <a:off x="2996119" y="1327475"/>
            <a:ext cx="5509466" cy="26608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696BCD7-AA31-9525-1B38-DFAA3864AD0B}"/>
              </a:ext>
            </a:extLst>
          </p:cNvPr>
          <p:cNvSpPr txBox="1"/>
          <p:nvPr/>
        </p:nvSpPr>
        <p:spPr>
          <a:xfrm>
            <a:off x="2817969" y="4034592"/>
            <a:ext cx="39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C920097-58C4-628C-B1BB-FE85BC37D1E1}"/>
              </a:ext>
            </a:extLst>
          </p:cNvPr>
          <p:cNvSpPr txBox="1"/>
          <p:nvPr/>
        </p:nvSpPr>
        <p:spPr>
          <a:xfrm>
            <a:off x="3877627" y="3549801"/>
            <a:ext cx="39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49561D5-567A-DD06-0F93-DBF2A71BA540}"/>
              </a:ext>
            </a:extLst>
          </p:cNvPr>
          <p:cNvSpPr txBox="1"/>
          <p:nvPr/>
        </p:nvSpPr>
        <p:spPr>
          <a:xfrm>
            <a:off x="5336120" y="4309353"/>
            <a:ext cx="39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057259E-FDED-B3A3-7FBF-AE525FE4393D}"/>
              </a:ext>
            </a:extLst>
          </p:cNvPr>
          <p:cNvSpPr txBox="1"/>
          <p:nvPr/>
        </p:nvSpPr>
        <p:spPr>
          <a:xfrm>
            <a:off x="6395936" y="4822818"/>
            <a:ext cx="39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B35D1BA-EA35-3E9F-469D-8748CFBB343C}"/>
              </a:ext>
            </a:extLst>
          </p:cNvPr>
          <p:cNvSpPr txBox="1"/>
          <p:nvPr/>
        </p:nvSpPr>
        <p:spPr>
          <a:xfrm>
            <a:off x="7151635" y="5423664"/>
            <a:ext cx="39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4A8F08C8-5F5A-54EB-CEE7-A62F8ED47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E3FD26B4-6D61-4C41-2D8E-6E03773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5" grpId="0"/>
      <p:bldP spid="37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mappa&#10;&#10;Descrizione generata automaticamente">
            <a:extLst>
              <a:ext uri="{FF2B5EF4-FFF2-40B4-BE49-F238E27FC236}">
                <a16:creationId xmlns:a16="http://schemas.microsoft.com/office/drawing/2014/main" id="{61DDDE17-99E9-8F0C-31CE-8FF98D0C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7" y="1402585"/>
            <a:ext cx="7496078" cy="52998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91272C-BE08-3412-BEC0-2CBB88D8060C}"/>
              </a:ext>
            </a:extLst>
          </p:cNvPr>
          <p:cNvSpPr txBox="1"/>
          <p:nvPr/>
        </p:nvSpPr>
        <p:spPr>
          <a:xfrm>
            <a:off x="224476" y="910538"/>
            <a:ext cx="7496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From cross-</a:t>
            </a:r>
            <a:r>
              <a:rPr lang="it-IT" sz="2400" dirty="0" err="1"/>
              <a:t>sections</a:t>
            </a:r>
            <a:r>
              <a:rPr lang="it-IT" sz="2400" dirty="0"/>
              <a:t> to </a:t>
            </a:r>
            <a:r>
              <a:rPr lang="it-IT" sz="2400" dirty="0" err="1"/>
              <a:t>velocity</a:t>
            </a:r>
            <a:r>
              <a:rPr lang="it-IT" sz="2400" dirty="0"/>
              <a:t> and time of </a:t>
            </a:r>
            <a:r>
              <a:rPr lang="it-IT" sz="2400" dirty="0" err="1"/>
              <a:t>concentration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4B0A44-83E6-EA51-8079-3327B1E413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3210" b="4587"/>
          <a:stretch/>
        </p:blipFill>
        <p:spPr>
          <a:xfrm>
            <a:off x="8809058" y="4525220"/>
            <a:ext cx="2316758" cy="11188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E53CC1-CCA7-E32D-9B78-9C72389FF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690" r="4071" b="2502"/>
          <a:stretch/>
        </p:blipFill>
        <p:spPr>
          <a:xfrm>
            <a:off x="8829648" y="5730114"/>
            <a:ext cx="2296168" cy="11188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7AAC462-CAFB-9B90-3B2F-4D8A97FA92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4" r="4559" b="3363"/>
          <a:stretch/>
        </p:blipFill>
        <p:spPr>
          <a:xfrm>
            <a:off x="8806016" y="910538"/>
            <a:ext cx="2263645" cy="11188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EAF8401-5107-C8AA-4121-DD1FB79DC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3" r="4071" b="3119"/>
          <a:stretch/>
        </p:blipFill>
        <p:spPr>
          <a:xfrm>
            <a:off x="8817590" y="3320326"/>
            <a:ext cx="2268332" cy="11188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81D0D26-9799-43AE-BDAB-AA6E2BBC7F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r="4071" b="3608"/>
          <a:stretch/>
        </p:blipFill>
        <p:spPr>
          <a:xfrm>
            <a:off x="8789757" y="2115432"/>
            <a:ext cx="2296165" cy="1118812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2A9A14E-F37E-FF92-DBE6-A6328536AC30}"/>
              </a:ext>
            </a:extLst>
          </p:cNvPr>
          <p:cNvCxnSpPr>
            <a:cxnSpLocks/>
          </p:cNvCxnSpPr>
          <p:nvPr/>
        </p:nvCxnSpPr>
        <p:spPr>
          <a:xfrm flipV="1">
            <a:off x="3871609" y="2534005"/>
            <a:ext cx="4918148" cy="90638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C5A8195-C7C9-1ECA-3EF3-8134B1BAFA8B}"/>
              </a:ext>
            </a:extLst>
          </p:cNvPr>
          <p:cNvCxnSpPr>
            <a:cxnSpLocks/>
          </p:cNvCxnSpPr>
          <p:nvPr/>
        </p:nvCxnSpPr>
        <p:spPr>
          <a:xfrm flipV="1">
            <a:off x="5466945" y="3763347"/>
            <a:ext cx="3322812" cy="3792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3729B4B-95A2-A1A6-9AC8-C67AA80CDC0E}"/>
              </a:ext>
            </a:extLst>
          </p:cNvPr>
          <p:cNvCxnSpPr>
            <a:cxnSpLocks/>
          </p:cNvCxnSpPr>
          <p:nvPr/>
        </p:nvCxnSpPr>
        <p:spPr>
          <a:xfrm flipV="1">
            <a:off x="6429983" y="4973063"/>
            <a:ext cx="2359774" cy="5033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003A5B73-9CFD-DACE-F6BC-C3F5DB9FB07F}"/>
              </a:ext>
            </a:extLst>
          </p:cNvPr>
          <p:cNvCxnSpPr>
            <a:cxnSpLocks/>
          </p:cNvCxnSpPr>
          <p:nvPr/>
        </p:nvCxnSpPr>
        <p:spPr>
          <a:xfrm>
            <a:off x="7227651" y="5282119"/>
            <a:ext cx="1562106" cy="85603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BE8AEBA-255B-12A9-30EB-D165A1A26C1E}"/>
              </a:ext>
            </a:extLst>
          </p:cNvPr>
          <p:cNvCxnSpPr>
            <a:cxnSpLocks/>
          </p:cNvCxnSpPr>
          <p:nvPr/>
        </p:nvCxnSpPr>
        <p:spPr>
          <a:xfrm flipV="1">
            <a:off x="2869660" y="1326036"/>
            <a:ext cx="5920097" cy="249693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A55B2D8C-7E0D-3118-454A-8730B43847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439180C-9B83-F5A6-9CD1-1FD74D6CFD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B958D05F-B497-119C-7860-258C42A80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73165"/>
              </p:ext>
            </p:extLst>
          </p:nvPr>
        </p:nvGraphicFramePr>
        <p:xfrm>
          <a:off x="245894" y="1951350"/>
          <a:ext cx="11700212" cy="3846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02603" imgH="2301319" progId="Excel.Sheet.12">
                  <p:embed/>
                </p:oleObj>
              </mc:Choice>
              <mc:Fallback>
                <p:oleObj name="Worksheet" r:id="rId2" imgW="7002603" imgH="23013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5894" y="1951350"/>
                        <a:ext cx="11700212" cy="3846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6B6C0E9E-4BBA-35A2-5523-B307267A3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E6EF97E-12F6-CD35-5DFC-6D9FA5A0F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EF96C7-EE6D-E62D-0029-D6B1EDF21BDC}"/>
              </a:ext>
            </a:extLst>
          </p:cNvPr>
          <p:cNvSpPr txBox="1"/>
          <p:nvPr/>
        </p:nvSpPr>
        <p:spPr>
          <a:xfrm>
            <a:off x="224476" y="910538"/>
            <a:ext cx="7496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Hydraulic parameters for </a:t>
            </a:r>
            <a:r>
              <a:rPr lang="it-IT" sz="2400" dirty="0" err="1"/>
              <a:t>each</a:t>
            </a:r>
            <a:r>
              <a:rPr lang="it-IT" sz="2400" dirty="0"/>
              <a:t> cross-</a:t>
            </a:r>
            <a:r>
              <a:rPr lang="it-IT" sz="2400" dirty="0" err="1"/>
              <a:t>sections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0317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10D65569-DB6A-0D8F-8092-999378F3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2" y="1432873"/>
            <a:ext cx="7401808" cy="5233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C9B359-F458-B379-CC90-B1FCC4722AA7}"/>
              </a:ext>
            </a:extLst>
          </p:cNvPr>
          <p:cNvSpPr txBox="1"/>
          <p:nvPr/>
        </p:nvSpPr>
        <p:spPr>
          <a:xfrm>
            <a:off x="224476" y="910538"/>
            <a:ext cx="5368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From </a:t>
            </a:r>
            <a:r>
              <a:rPr lang="it-IT" sz="2400" dirty="0" err="1"/>
              <a:t>land</a:t>
            </a:r>
            <a:r>
              <a:rPr lang="it-IT" sz="2400" dirty="0"/>
              <a:t> cover to </a:t>
            </a:r>
            <a:r>
              <a:rPr lang="it-IT" sz="2400" dirty="0" err="1"/>
              <a:t>runoff</a:t>
            </a:r>
            <a:r>
              <a:rPr lang="it-IT" sz="2400" dirty="0"/>
              <a:t> </a:t>
            </a:r>
            <a:r>
              <a:rPr lang="it-IT" sz="2400" dirty="0" err="1"/>
              <a:t>coefficient</a:t>
            </a:r>
            <a:endParaRPr lang="it-IT" sz="2400" dirty="0"/>
          </a:p>
          <a:p>
            <a:endParaRPr lang="it-IT" sz="2400" dirty="0"/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A88E19A9-53DF-0F2C-7DAD-38AF83A886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349654"/>
              </p:ext>
            </p:extLst>
          </p:nvPr>
        </p:nvGraphicFramePr>
        <p:xfrm>
          <a:off x="7997402" y="5496135"/>
          <a:ext cx="3889686" cy="116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453569" imgH="738967" progId="Excel.Sheet.12">
                  <p:embed/>
                </p:oleObj>
              </mc:Choice>
              <mc:Fallback>
                <p:oleObj name="Worksheet" r:id="rId3" imgW="2453569" imgH="738967" progId="Excel.Sheet.12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9A10835F-A6E8-BF93-0BE9-D60B07D9A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7402" y="5496135"/>
                        <a:ext cx="3889686" cy="116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B90E9CBC-B828-8E35-511E-0CCA051DAC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943949"/>
              </p:ext>
            </p:extLst>
          </p:nvPr>
        </p:nvGraphicFramePr>
        <p:xfrm>
          <a:off x="7706720" y="1429581"/>
          <a:ext cx="4404216" cy="2743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8A21BA89-8793-90F6-31B2-AEE014B24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AB91598-04E2-D2EE-E0BA-42C1C728A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2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283E02A8-BE24-A04A-C76A-2B34FCE6C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915403"/>
              </p:ext>
            </p:extLst>
          </p:nvPr>
        </p:nvGraphicFramePr>
        <p:xfrm>
          <a:off x="213530" y="4090777"/>
          <a:ext cx="3624308" cy="256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686" imgH="4533492" progId="Acrobat.Document.DC">
                  <p:embed/>
                </p:oleObj>
              </mc:Choice>
              <mc:Fallback>
                <p:oleObj name="Acrobat Document" r:id="rId2" imgW="6415686" imgH="4533492" progId="Acrobat.Document.DC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F149BB77-CABE-4930-BAB5-22BC3A30CA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530" y="4090777"/>
                        <a:ext cx="3624308" cy="25615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E65289D3-EF8E-641E-9C82-4AB800634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031198"/>
              </p:ext>
            </p:extLst>
          </p:nvPr>
        </p:nvGraphicFramePr>
        <p:xfrm>
          <a:off x="3946419" y="4077458"/>
          <a:ext cx="3661940" cy="2588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415686" imgH="4533492" progId="Acrobat.Document.DC">
                  <p:embed/>
                </p:oleObj>
              </mc:Choice>
              <mc:Fallback>
                <p:oleObj name="Acrobat Document" r:id="rId4" imgW="6415686" imgH="4533492" progId="Acrobat.Document.DC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8F836B7A-B5F9-4773-A7C6-BBD9B848B7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6419" y="4077458"/>
                        <a:ext cx="3661940" cy="2588097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CC8D0DBE-786E-25B1-DAFB-4B6984E18D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215185"/>
              </p:ext>
            </p:extLst>
          </p:nvPr>
        </p:nvGraphicFramePr>
        <p:xfrm>
          <a:off x="213530" y="1400718"/>
          <a:ext cx="3624308" cy="256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415686" imgH="4533492" progId="Acrobat.Document.DC">
                  <p:embed/>
                </p:oleObj>
              </mc:Choice>
              <mc:Fallback>
                <p:oleObj name="Acrobat Document" r:id="rId6" imgW="6415686" imgH="4533492" progId="Acrobat.Document.DC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2C456681-C425-4DAF-9A79-477E95E5F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3530" y="1400718"/>
                        <a:ext cx="3624308" cy="256150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31A9EEAA-DCCA-9E5A-5D7E-465CF24C57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463043"/>
              </p:ext>
            </p:extLst>
          </p:nvPr>
        </p:nvGraphicFramePr>
        <p:xfrm>
          <a:off x="7679310" y="1387438"/>
          <a:ext cx="3643097" cy="2574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6415686" imgH="4533492" progId="Acrobat.Document.DC">
                  <p:embed/>
                </p:oleObj>
              </mc:Choice>
              <mc:Fallback>
                <p:oleObj name="Acrobat Document" r:id="rId8" imgW="6415686" imgH="4533492" progId="Acrobat.Document.DC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BA673E1D-8F41-4341-ADBA-A6838E9075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79310" y="1387438"/>
                        <a:ext cx="3643097" cy="2574781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6B22E519-8970-9210-2C66-1BFEA3C22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082191"/>
              </p:ext>
            </p:extLst>
          </p:nvPr>
        </p:nvGraphicFramePr>
        <p:xfrm>
          <a:off x="3946421" y="1391632"/>
          <a:ext cx="3618376" cy="255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6415686" imgH="4533492" progId="Acrobat.Document.DC">
                  <p:embed/>
                </p:oleObj>
              </mc:Choice>
              <mc:Fallback>
                <p:oleObj name="Acrobat Document" r:id="rId10" imgW="6415686" imgH="4533492" progId="Acrobat.Document.DC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96597946-625B-490D-B1F1-D536146795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46421" y="1391632"/>
                        <a:ext cx="3618376" cy="2557308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6E4D-8BB8-C8C3-0174-F21AF54AD3D3}"/>
              </a:ext>
            </a:extLst>
          </p:cNvPr>
          <p:cNvSpPr txBox="1"/>
          <p:nvPr/>
        </p:nvSpPr>
        <p:spPr>
          <a:xfrm>
            <a:off x="2631792" y="3483672"/>
            <a:ext cx="12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 = 0.29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793DF1-9B2C-B0B2-EF0A-10DDAED001AB}"/>
              </a:ext>
            </a:extLst>
          </p:cNvPr>
          <p:cNvSpPr txBox="1"/>
          <p:nvPr/>
        </p:nvSpPr>
        <p:spPr>
          <a:xfrm>
            <a:off x="6364681" y="3500553"/>
            <a:ext cx="12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 = 0.29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B2C5E09-208A-0185-2841-8EC3BA659419}"/>
              </a:ext>
            </a:extLst>
          </p:cNvPr>
          <p:cNvSpPr txBox="1"/>
          <p:nvPr/>
        </p:nvSpPr>
        <p:spPr>
          <a:xfrm>
            <a:off x="2692013" y="6190611"/>
            <a:ext cx="12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 = 0.31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6303EB-F4DC-2F19-A126-92B237105138}"/>
              </a:ext>
            </a:extLst>
          </p:cNvPr>
          <p:cNvSpPr txBox="1"/>
          <p:nvPr/>
        </p:nvSpPr>
        <p:spPr>
          <a:xfrm>
            <a:off x="6364681" y="6190612"/>
            <a:ext cx="12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 = 0.32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E32B2C-CFB2-F92F-1413-786A676B83B2}"/>
              </a:ext>
            </a:extLst>
          </p:cNvPr>
          <p:cNvSpPr txBox="1"/>
          <p:nvPr/>
        </p:nvSpPr>
        <p:spPr>
          <a:xfrm>
            <a:off x="10122291" y="3500552"/>
            <a:ext cx="120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 = 0.30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68C04AF-CE58-D108-08C4-35FA42576EA2}"/>
              </a:ext>
            </a:extLst>
          </p:cNvPr>
          <p:cNvSpPr txBox="1"/>
          <p:nvPr/>
        </p:nvSpPr>
        <p:spPr>
          <a:xfrm>
            <a:off x="224475" y="910538"/>
            <a:ext cx="5009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From </a:t>
            </a:r>
            <a:r>
              <a:rPr lang="it-IT" sz="2400" dirty="0" err="1"/>
              <a:t>land</a:t>
            </a:r>
            <a:r>
              <a:rPr lang="it-IT" sz="2400" dirty="0"/>
              <a:t> cover to </a:t>
            </a:r>
            <a:r>
              <a:rPr lang="it-IT" sz="2400" dirty="0" err="1"/>
              <a:t>runoff</a:t>
            </a:r>
            <a:r>
              <a:rPr lang="it-IT" sz="2400" dirty="0"/>
              <a:t> </a:t>
            </a:r>
            <a:r>
              <a:rPr lang="it-IT" sz="2400" dirty="0" err="1"/>
              <a:t>coefficient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630CA08-303C-5AD1-04DD-3A508CC2C2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145F3EF-275B-629B-0D19-AD2AF0FE4C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68C04AF-CE58-D108-08C4-35FA42576EA2}"/>
              </a:ext>
            </a:extLst>
          </p:cNvPr>
          <p:cNvSpPr txBox="1"/>
          <p:nvPr/>
        </p:nvSpPr>
        <p:spPr>
          <a:xfrm>
            <a:off x="224476" y="910538"/>
            <a:ext cx="6458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Photo </a:t>
            </a:r>
            <a:r>
              <a:rPr lang="it-IT" sz="2400" dirty="0" err="1"/>
              <a:t>sieving</a:t>
            </a:r>
            <a:r>
              <a:rPr lang="it-IT" sz="2400" dirty="0"/>
              <a:t> to </a:t>
            </a:r>
            <a:r>
              <a:rPr lang="it-IT" sz="2400" dirty="0" err="1"/>
              <a:t>calculate</a:t>
            </a:r>
            <a:r>
              <a:rPr lang="it-IT" sz="2400" dirty="0"/>
              <a:t> </a:t>
            </a:r>
            <a:r>
              <a:rPr lang="it-IT" sz="2400" dirty="0" err="1"/>
              <a:t>roughness</a:t>
            </a:r>
            <a:r>
              <a:rPr lang="it-IT" sz="2400" dirty="0"/>
              <a:t> </a:t>
            </a:r>
            <a:r>
              <a:rPr lang="it-IT" sz="2400" dirty="0" err="1"/>
              <a:t>coefficient</a:t>
            </a:r>
            <a:endParaRPr lang="it-IT" sz="2400" dirty="0"/>
          </a:p>
          <a:p>
            <a:endParaRPr lang="it-IT" sz="2400" dirty="0"/>
          </a:p>
        </p:txBody>
      </p:sp>
      <p:pic>
        <p:nvPicPr>
          <p:cNvPr id="19" name="Immagine 18" descr="C:\Users\Rodolfo\Desktop\Capitoli\an.imm.inc1.png">
            <a:extLst>
              <a:ext uri="{FF2B5EF4-FFF2-40B4-BE49-F238E27FC236}">
                <a16:creationId xmlns:a16="http://schemas.microsoft.com/office/drawing/2014/main" id="{E33021D3-9129-31B4-2F6D-A636248AADB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651" y="1410511"/>
            <a:ext cx="7721847" cy="525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81C5C19-80D4-8A88-564F-FC5B7F800177}"/>
                  </a:ext>
                </a:extLst>
              </p:cNvPr>
              <p:cNvSpPr txBox="1"/>
              <p:nvPr/>
            </p:nvSpPr>
            <p:spPr>
              <a:xfrm>
                <a:off x="8390043" y="5561376"/>
                <a:ext cx="33983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𝐺𝑆𝐷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84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𝑝𝑒𝑟𝑐𝑒𝑛𝑡𝑖𝑙𝑒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81C5C19-80D4-8A88-564F-FC5B7F800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043" y="5561376"/>
                <a:ext cx="3398324" cy="369332"/>
              </a:xfrm>
              <a:prstGeom prst="rect">
                <a:avLst/>
              </a:prstGeom>
              <a:blipFill>
                <a:blip r:embed="rId6"/>
                <a:stretch>
                  <a:fillRect r="-538" b="-344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840119"/>
              </p:ext>
            </p:extLst>
          </p:nvPr>
        </p:nvGraphicFramePr>
        <p:xfrm>
          <a:off x="7947498" y="2597285"/>
          <a:ext cx="4283414" cy="2594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BB416A92-2E78-C84A-9932-E7B5ECB3B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772EDF-3F15-2E36-2E3A-257AF63F92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3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4B581F0-9D03-709E-ACE4-2FBC2D5F12E8}"/>
                  </a:ext>
                </a:extLst>
              </p:cNvPr>
              <p:cNvSpPr txBox="1"/>
              <p:nvPr/>
            </p:nvSpPr>
            <p:spPr>
              <a:xfrm>
                <a:off x="8646727" y="1942681"/>
                <a:ext cx="1768561" cy="574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𝑡𝑐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4B581F0-9D03-709E-ACE4-2FBC2D5F1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727" y="1942681"/>
                <a:ext cx="1768561" cy="5742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AB24AD-F039-E961-3B9D-D381BEAC5E08}"/>
              </a:ext>
            </a:extLst>
          </p:cNvPr>
          <p:cNvSpPr txBox="1"/>
          <p:nvPr/>
        </p:nvSpPr>
        <p:spPr>
          <a:xfrm>
            <a:off x="1801514" y="1182706"/>
            <a:ext cx="2837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Filled capacity discharge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CB75FE-B362-9961-38C1-50E18F901010}"/>
              </a:ext>
            </a:extLst>
          </p:cNvPr>
          <p:cNvSpPr txBox="1"/>
          <p:nvPr/>
        </p:nvSpPr>
        <p:spPr>
          <a:xfrm>
            <a:off x="8646727" y="1182706"/>
            <a:ext cx="1753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Peak discharge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DDDF1C31-D389-1277-EB25-F848D70499B4}"/>
              </a:ext>
            </a:extLst>
          </p:cNvPr>
          <p:cNvSpPr/>
          <p:nvPr/>
        </p:nvSpPr>
        <p:spPr>
          <a:xfrm>
            <a:off x="9320744" y="2824243"/>
            <a:ext cx="405352" cy="689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Uguale a 14">
            <a:extLst>
              <a:ext uri="{FF2B5EF4-FFF2-40B4-BE49-F238E27FC236}">
                <a16:creationId xmlns:a16="http://schemas.microsoft.com/office/drawing/2014/main" id="{52E1CCD5-33CA-800F-31AE-02E494E3CD1E}"/>
              </a:ext>
            </a:extLst>
          </p:cNvPr>
          <p:cNvSpPr/>
          <p:nvPr/>
        </p:nvSpPr>
        <p:spPr>
          <a:xfrm>
            <a:off x="5884892" y="1083158"/>
            <a:ext cx="1008668" cy="59920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F3E1B80B-93F3-D877-E6D0-C0FE9AC225A2}"/>
                  </a:ext>
                </a:extLst>
              </p:cNvPr>
              <p:cNvSpPr txBox="1"/>
              <p:nvPr/>
            </p:nvSpPr>
            <p:spPr>
              <a:xfrm>
                <a:off x="1128972" y="1858883"/>
                <a:ext cx="4182552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it-IT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sz="20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e>
                          </m:func>
                        </m:e>
                      </m:d>
                      <m:r>
                        <a:rPr lang="it-IT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F3E1B80B-93F3-D877-E6D0-C0FE9AC22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972" y="1858883"/>
                <a:ext cx="4182552" cy="7838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4F4EFA3-E809-842E-9D91-8A14E2B436CD}"/>
                  </a:ext>
                </a:extLst>
              </p:cNvPr>
              <p:cNvSpPr txBox="1"/>
              <p:nvPr/>
            </p:nvSpPr>
            <p:spPr>
              <a:xfrm>
                <a:off x="8839201" y="3821518"/>
                <a:ext cx="1193340" cy="607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4F4EFA3-E809-842E-9D91-8A14E2B43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1" y="3821518"/>
                <a:ext cx="1193340" cy="6078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e 19">
            <a:extLst>
              <a:ext uri="{FF2B5EF4-FFF2-40B4-BE49-F238E27FC236}">
                <a16:creationId xmlns:a16="http://schemas.microsoft.com/office/drawing/2014/main" id="{5641E341-E721-C1F0-F782-A5E50853009C}"/>
              </a:ext>
            </a:extLst>
          </p:cNvPr>
          <p:cNvSpPr/>
          <p:nvPr/>
        </p:nvSpPr>
        <p:spPr>
          <a:xfrm rot="16200000">
            <a:off x="6838367" y="5128964"/>
            <a:ext cx="2369735" cy="10883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41E6CA-42BC-776F-27B6-F587B4D6FCE8}"/>
              </a:ext>
            </a:extLst>
          </p:cNvPr>
          <p:cNvSpPr txBox="1"/>
          <p:nvPr/>
        </p:nvSpPr>
        <p:spPr>
          <a:xfrm>
            <a:off x="9760908" y="1630335"/>
            <a:ext cx="2431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Upstream catchment area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09566E-91ED-897A-A96A-2367E2002C96}"/>
              </a:ext>
            </a:extLst>
          </p:cNvPr>
          <p:cNvSpPr txBox="1"/>
          <p:nvPr/>
        </p:nvSpPr>
        <p:spPr>
          <a:xfrm>
            <a:off x="10402679" y="2473475"/>
            <a:ext cx="1742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Runoff</a:t>
            </a:r>
            <a:r>
              <a:rPr lang="it-IT" sz="1600" dirty="0"/>
              <a:t> </a:t>
            </a:r>
            <a:r>
              <a:rPr lang="it-IT" sz="1600" dirty="0" err="1"/>
              <a:t>coefficient</a:t>
            </a:r>
            <a:endParaRPr lang="it-IT" sz="16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BAE52AB-8AD0-F6E3-2253-D455963B982A}"/>
              </a:ext>
            </a:extLst>
          </p:cNvPr>
          <p:cNvCxnSpPr>
            <a:cxnSpLocks/>
          </p:cNvCxnSpPr>
          <p:nvPr/>
        </p:nvCxnSpPr>
        <p:spPr>
          <a:xfrm flipV="1">
            <a:off x="9760908" y="1891056"/>
            <a:ext cx="146663" cy="231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909A629-852C-6DE8-884C-7422B24853C2}"/>
              </a:ext>
            </a:extLst>
          </p:cNvPr>
          <p:cNvCxnSpPr>
            <a:cxnSpLocks/>
          </p:cNvCxnSpPr>
          <p:nvPr/>
        </p:nvCxnSpPr>
        <p:spPr>
          <a:xfrm>
            <a:off x="10303497" y="2402432"/>
            <a:ext cx="111791" cy="262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5A73F7C5-418F-9DE2-C63F-EF0F510D9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7887"/>
              </p:ext>
            </p:extLst>
          </p:nvPr>
        </p:nvGraphicFramePr>
        <p:xfrm>
          <a:off x="152547" y="4555917"/>
          <a:ext cx="8560168" cy="2234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722443" imgH="1493630" progId="Excel.Sheet.12">
                  <p:embed/>
                </p:oleObj>
              </mc:Choice>
              <mc:Fallback>
                <p:oleObj name="Worksheet" r:id="rId11" imgW="5722443" imgH="14936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547" y="4555917"/>
                        <a:ext cx="8560168" cy="2234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Immagine 21">
            <a:extLst>
              <a:ext uri="{FF2B5EF4-FFF2-40B4-BE49-F238E27FC236}">
                <a16:creationId xmlns:a16="http://schemas.microsoft.com/office/drawing/2014/main" id="{4A55B05C-3FB7-4AF7-DD95-6BB45DEA2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" y="84842"/>
            <a:ext cx="1757096" cy="81071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9482F09-11B4-94CA-A9EA-2B1EC83BBE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3" y="65196"/>
            <a:ext cx="1017295" cy="8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Lato</vt:lpstr>
      <vt:lpstr>Tema di Office</vt:lpstr>
      <vt:lpstr>Worksheet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Rodolfo Roseto</dc:creator>
  <cp:lastModifiedBy>Rodolfo Roseto</cp:lastModifiedBy>
  <cp:revision>39</cp:revision>
  <dcterms:created xsi:type="dcterms:W3CDTF">2022-05-02T08:32:54Z</dcterms:created>
  <dcterms:modified xsi:type="dcterms:W3CDTF">2022-06-05T07:08:40Z</dcterms:modified>
</cp:coreProperties>
</file>