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9" r:id="rId2"/>
    <p:sldId id="277" r:id="rId3"/>
    <p:sldId id="278" r:id="rId4"/>
    <p:sldId id="283" r:id="rId5"/>
    <p:sldId id="281" r:id="rId6"/>
    <p:sldId id="260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4" d="100"/>
          <a:sy n="64" d="100"/>
        </p:scale>
        <p:origin x="624" y="72"/>
      </p:cViewPr>
      <p:guideLst>
        <p:guide orient="horz" pos="323"/>
        <p:guide pos="29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A97FD-9A72-9C46-AEE3-5F153440F67A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EBDAF-6207-A649-ADAC-2BB382EBA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47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59B18-25D9-4335-9F62-FAAF1050C6EC}" type="datetimeFigureOut">
              <a:rPr lang="nb-NO" smtClean="0"/>
              <a:t>23.05.2022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5EE99-A6E5-469A-81E2-7E3F46ACC25A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981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5EE99-A6E5-469A-81E2-7E3F46ACC25A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049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5EE99-A6E5-469A-81E2-7E3F46ACC25A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83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5EE99-A6E5-469A-81E2-7E3F46ACC25A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606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188640"/>
            <a:ext cx="5472113" cy="431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solidFill>
                  <a:srgbClr val="660066"/>
                </a:solidFill>
                <a:latin typeface="Arvo"/>
              </a:defRPr>
            </a:lvl1pPr>
          </a:lstStyle>
          <a:p>
            <a:pPr lvl="0"/>
            <a:r>
              <a:rPr lang="nb-NO" dirty="0"/>
              <a:t>An </a:t>
            </a:r>
            <a:r>
              <a:rPr lang="nb-NO" dirty="0" err="1"/>
              <a:t>abbreviated</a:t>
            </a:r>
            <a:r>
              <a:rPr lang="nb-NO" dirty="0"/>
              <a:t> </a:t>
            </a:r>
            <a:r>
              <a:rPr lang="nb-NO" dirty="0" err="1"/>
              <a:t>version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title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talk…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2" y="1196975"/>
            <a:ext cx="7200900" cy="50323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latin typeface="Arvo"/>
              </a:defRPr>
            </a:lvl1pPr>
            <a:lvl2pPr marL="457200" indent="0">
              <a:buFontTx/>
              <a:buNone/>
              <a:defRPr sz="1600">
                <a:latin typeface="Arvo"/>
              </a:defRPr>
            </a:lvl2pPr>
            <a:lvl3pPr marL="914400" indent="0">
              <a:buFontTx/>
              <a:buNone/>
              <a:defRPr sz="1600">
                <a:latin typeface="Arvo"/>
              </a:defRPr>
            </a:lvl3pPr>
            <a:lvl4pPr marL="1371600" indent="0">
              <a:buFontTx/>
              <a:buNone/>
              <a:defRPr sz="1600">
                <a:latin typeface="Arvo"/>
              </a:defRPr>
            </a:lvl4pPr>
            <a:lvl5pPr marL="1828800" indent="0">
              <a:buFontTx/>
              <a:buNone/>
              <a:defRPr sz="1600">
                <a:latin typeface="Arvo"/>
              </a:defRPr>
            </a:lvl5pPr>
          </a:lstStyle>
          <a:p>
            <a:pPr lvl="0"/>
            <a:r>
              <a:rPr lang="nb-NO" dirty="0"/>
              <a:t>Header for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page</a:t>
            </a:r>
            <a:endParaRPr lang="nb-NO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1700808"/>
            <a:ext cx="7200900" cy="316865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30000"/>
              <a:buFont typeface="Arial"/>
              <a:buChar char="•"/>
              <a:tabLst/>
              <a:defRPr sz="1300">
                <a:latin typeface="Arial"/>
              </a:defRPr>
            </a:lvl1pPr>
            <a:lvl2pPr marL="457200" indent="0">
              <a:buNone/>
              <a:defRPr sz="1200">
                <a:latin typeface="Arial"/>
              </a:defRPr>
            </a:lvl2pPr>
            <a:lvl3pPr>
              <a:defRPr sz="1200">
                <a:latin typeface="Arial"/>
              </a:defRPr>
            </a:lvl3pPr>
            <a:lvl4pPr>
              <a:defRPr sz="1200">
                <a:latin typeface="Arial"/>
              </a:defRPr>
            </a:lvl4pPr>
            <a:lvl5pPr>
              <a:defRPr sz="1200">
                <a:latin typeface="Arial"/>
              </a:defRPr>
            </a:lvl5pPr>
          </a:lstStyle>
          <a:p>
            <a:pPr>
              <a:buSzPct val="130000"/>
            </a:pPr>
            <a:r>
              <a:rPr lang="en-US" sz="1400" dirty="0">
                <a:solidFill>
                  <a:srgbClr val="13272C"/>
                </a:solidFill>
              </a:rPr>
              <a:t>Subhead: In September, Ms. </a:t>
            </a:r>
            <a:r>
              <a:rPr lang="en-US" sz="1400" dirty="0" err="1">
                <a:solidFill>
                  <a:srgbClr val="13272C"/>
                </a:solidFill>
              </a:rPr>
              <a:t>Nyad</a:t>
            </a:r>
            <a:r>
              <a:rPr lang="en-US" sz="1400" dirty="0">
                <a:solidFill>
                  <a:srgbClr val="13272C"/>
                </a:solidFill>
              </a:rPr>
              <a:t> completed a two-day, two-night swim that covered a 110-mile route from Cuba to Florida, making her the first person to do so without a protective shark cage. </a:t>
            </a:r>
            <a:endParaRPr lang="nb-NO" sz="1300" dirty="0">
              <a:solidFill>
                <a:schemeClr val="tx1"/>
              </a:solidFill>
            </a:endParaRPr>
          </a:p>
          <a:p>
            <a:pPr>
              <a:buSzPct val="130000"/>
            </a:pPr>
            <a:endParaRPr lang="nb-NO" sz="1300" dirty="0">
              <a:solidFill>
                <a:schemeClr val="tx1"/>
              </a:solidFill>
            </a:endParaRPr>
          </a:p>
          <a:p>
            <a:pPr>
              <a:buSzPct val="130000"/>
            </a:pPr>
            <a:r>
              <a:rPr lang="en-US" sz="1400" dirty="0">
                <a:solidFill>
                  <a:srgbClr val="13272C"/>
                </a:solidFill>
              </a:rPr>
              <a:t>Subhead: In September, Ms. </a:t>
            </a:r>
            <a:r>
              <a:rPr lang="en-US" sz="1400" dirty="0" err="1">
                <a:solidFill>
                  <a:srgbClr val="13272C"/>
                </a:solidFill>
              </a:rPr>
              <a:t>Nyad</a:t>
            </a:r>
            <a:r>
              <a:rPr lang="en-US" sz="1400" dirty="0">
                <a:solidFill>
                  <a:srgbClr val="13272C"/>
                </a:solidFill>
              </a:rPr>
              <a:t> completed a two-day, two-night swim that covered a 110-mile route from Cuba to Florida, making her the first person to do so without a protective shark cage. </a:t>
            </a:r>
          </a:p>
          <a:p>
            <a:pPr>
              <a:buSzPct val="130000"/>
            </a:pPr>
            <a:endParaRPr lang="en-US" sz="1400" dirty="0">
              <a:solidFill>
                <a:srgbClr val="1327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188640"/>
            <a:ext cx="5472113" cy="431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solidFill>
                  <a:srgbClr val="660066"/>
                </a:solidFill>
                <a:latin typeface="Arvo"/>
              </a:defRPr>
            </a:lvl1pPr>
          </a:lstStyle>
          <a:p>
            <a:pPr lvl="0"/>
            <a:r>
              <a:rPr lang="nb-NO" dirty="0"/>
              <a:t>An </a:t>
            </a:r>
            <a:r>
              <a:rPr lang="nb-NO" dirty="0" err="1"/>
              <a:t>abbreviated</a:t>
            </a:r>
            <a:r>
              <a:rPr lang="nb-NO" dirty="0"/>
              <a:t> </a:t>
            </a:r>
            <a:r>
              <a:rPr lang="nb-NO" dirty="0" err="1"/>
              <a:t>version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title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talk…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2" y="1196975"/>
            <a:ext cx="7200900" cy="50323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latin typeface="Arvo"/>
              </a:defRPr>
            </a:lvl1pPr>
            <a:lvl2pPr marL="457200" indent="0">
              <a:buFontTx/>
              <a:buNone/>
              <a:defRPr sz="1600">
                <a:latin typeface="Arvo"/>
              </a:defRPr>
            </a:lvl2pPr>
            <a:lvl3pPr marL="914400" indent="0">
              <a:buFontTx/>
              <a:buNone/>
              <a:defRPr sz="1600">
                <a:latin typeface="Arvo"/>
              </a:defRPr>
            </a:lvl3pPr>
            <a:lvl4pPr marL="1371600" indent="0">
              <a:buFontTx/>
              <a:buNone/>
              <a:defRPr sz="1600">
                <a:latin typeface="Arvo"/>
              </a:defRPr>
            </a:lvl4pPr>
            <a:lvl5pPr marL="1828800" indent="0">
              <a:buFontTx/>
              <a:buNone/>
              <a:defRPr sz="1600">
                <a:latin typeface="Arvo"/>
              </a:defRPr>
            </a:lvl5pPr>
          </a:lstStyle>
          <a:p>
            <a:pPr lvl="0"/>
            <a:r>
              <a:rPr lang="nb-NO" dirty="0"/>
              <a:t>Header for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page</a:t>
            </a:r>
            <a:endParaRPr lang="nb-NO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1700808"/>
            <a:ext cx="5544418" cy="316865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30000"/>
              <a:buFont typeface="Arial"/>
              <a:buChar char="•"/>
              <a:tabLst/>
              <a:defRPr sz="1300">
                <a:latin typeface="Arial"/>
              </a:defRPr>
            </a:lvl1pPr>
            <a:lvl2pPr marL="457200" indent="0">
              <a:buNone/>
              <a:defRPr sz="1200">
                <a:latin typeface="Arial"/>
              </a:defRPr>
            </a:lvl2pPr>
            <a:lvl3pPr>
              <a:defRPr sz="1200">
                <a:latin typeface="Arial"/>
              </a:defRPr>
            </a:lvl3pPr>
            <a:lvl4pPr>
              <a:defRPr sz="1200">
                <a:latin typeface="Arial"/>
              </a:defRPr>
            </a:lvl4pPr>
            <a:lvl5pPr>
              <a:defRPr sz="1200">
                <a:latin typeface="Arial"/>
              </a:defRPr>
            </a:lvl5pPr>
          </a:lstStyle>
          <a:p>
            <a:pPr>
              <a:buSzPct val="130000"/>
            </a:pPr>
            <a:r>
              <a:rPr lang="en-US" sz="1400" dirty="0">
                <a:solidFill>
                  <a:srgbClr val="13272C"/>
                </a:solidFill>
              </a:rPr>
              <a:t>Subhead: In September, Ms. </a:t>
            </a:r>
            <a:r>
              <a:rPr lang="en-US" sz="1400" dirty="0" err="1">
                <a:solidFill>
                  <a:srgbClr val="13272C"/>
                </a:solidFill>
              </a:rPr>
              <a:t>Nyad</a:t>
            </a:r>
            <a:r>
              <a:rPr lang="en-US" sz="1400" dirty="0">
                <a:solidFill>
                  <a:srgbClr val="13272C"/>
                </a:solidFill>
              </a:rPr>
              <a:t> completed a two-day, two-night swim that covered a 110-mile route from Cuba to Florida, making her the first person to do so without a protective shark cage. </a:t>
            </a:r>
            <a:endParaRPr lang="nb-NO" sz="1300" dirty="0">
              <a:solidFill>
                <a:schemeClr val="tx1"/>
              </a:solidFill>
            </a:endParaRPr>
          </a:p>
          <a:p>
            <a:pPr>
              <a:buSzPct val="130000"/>
            </a:pPr>
            <a:endParaRPr lang="nb-NO" sz="1300" dirty="0">
              <a:solidFill>
                <a:schemeClr val="tx1"/>
              </a:solidFill>
            </a:endParaRPr>
          </a:p>
          <a:p>
            <a:pPr>
              <a:buSzPct val="130000"/>
            </a:pPr>
            <a:r>
              <a:rPr lang="en-US" sz="1400" dirty="0">
                <a:solidFill>
                  <a:srgbClr val="13272C"/>
                </a:solidFill>
              </a:rPr>
              <a:t>Subhead: In September, Ms. </a:t>
            </a:r>
            <a:r>
              <a:rPr lang="en-US" sz="1400" dirty="0" err="1">
                <a:solidFill>
                  <a:srgbClr val="13272C"/>
                </a:solidFill>
              </a:rPr>
              <a:t>Nyad</a:t>
            </a:r>
            <a:r>
              <a:rPr lang="en-US" sz="1400" dirty="0">
                <a:solidFill>
                  <a:srgbClr val="13272C"/>
                </a:solidFill>
              </a:rPr>
              <a:t> completed a two-day, two-night swim that covered a 110-mile route from Cuba to Florida, making her the first person to do so without a protective shark cage. </a:t>
            </a:r>
          </a:p>
          <a:p>
            <a:pPr>
              <a:buSzPct val="130000"/>
            </a:pPr>
            <a:endParaRPr lang="en-US" sz="1400" dirty="0">
              <a:solidFill>
                <a:srgbClr val="13272C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72225" y="1700213"/>
            <a:ext cx="2303463" cy="2881312"/>
          </a:xfrm>
          <a:prstGeom prst="rect">
            <a:avLst/>
          </a:prstGeom>
        </p:spPr>
        <p:txBody>
          <a:bodyPr vert="horz"/>
          <a:lstStyle>
            <a:lvl1pPr>
              <a:defRPr sz="1300" b="0" i="1">
                <a:latin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2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117600" y="3402633"/>
            <a:ext cx="6378575" cy="110648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300">
                <a:latin typeface=""/>
              </a:defRPr>
            </a:lvl1pPr>
          </a:lstStyle>
          <a:p>
            <a:pPr algn="l"/>
            <a:r>
              <a:rPr lang="en-US" sz="1400" dirty="0">
                <a:solidFill>
                  <a:srgbClr val="13272C"/>
                </a:solidFill>
              </a:rPr>
              <a:t>Names of the presenter(s): Thomas Jefferson, George Washington, John Adams, Betsy Ross, John Hamilton, Paul Revere, Benjamin Franklin</a:t>
            </a:r>
            <a:endParaRPr lang="en-US" sz="1400" dirty="0">
              <a:solidFill>
                <a:srgbClr val="13272C"/>
              </a:solidFill>
              <a:latin typeface="Arvo"/>
              <a:cs typeface="Arvo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117599" y="1916113"/>
            <a:ext cx="6378575" cy="12700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atin typeface="Arvo"/>
              </a:defRPr>
            </a:lvl1pPr>
            <a:lvl2pPr marL="457200" indent="0">
              <a:buFontTx/>
              <a:buNone/>
              <a:defRPr sz="2000">
                <a:latin typeface="Arvo"/>
              </a:defRPr>
            </a:lvl2pPr>
            <a:lvl3pPr marL="914400" indent="0">
              <a:buFontTx/>
              <a:buNone/>
              <a:defRPr sz="2000">
                <a:latin typeface="Arvo"/>
              </a:defRPr>
            </a:lvl3pPr>
            <a:lvl4pPr marL="1371600" indent="0">
              <a:buFontTx/>
              <a:buNone/>
              <a:defRPr sz="2000">
                <a:latin typeface="Arvo"/>
              </a:defRPr>
            </a:lvl4pPr>
            <a:lvl5pPr marL="1828800" indent="0">
              <a:buFontTx/>
              <a:buNone/>
              <a:defRPr sz="2000">
                <a:latin typeface="Arvo"/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Type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name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your</a:t>
            </a:r>
            <a:r>
              <a:rPr lang="nb-NO" dirty="0"/>
              <a:t> talk.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have up to </a:t>
            </a:r>
            <a:r>
              <a:rPr lang="nb-NO" dirty="0" err="1"/>
              <a:t>four</a:t>
            </a:r>
            <a:r>
              <a:rPr lang="nb-NO" dirty="0"/>
              <a:t> lines. Type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name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your</a:t>
            </a:r>
            <a:r>
              <a:rPr lang="nb-NO" dirty="0"/>
              <a:t> talk.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have up to </a:t>
            </a:r>
            <a:r>
              <a:rPr lang="nb-NO" dirty="0" err="1"/>
              <a:t>four</a:t>
            </a:r>
            <a:r>
              <a:rPr lang="nb-NO" dirty="0"/>
              <a:t> lines. Type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name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your</a:t>
            </a:r>
            <a:r>
              <a:rPr lang="nb-NO" dirty="0"/>
              <a:t> talk.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have up to </a:t>
            </a:r>
            <a:r>
              <a:rPr lang="nb-NO" dirty="0" err="1"/>
              <a:t>three</a:t>
            </a:r>
            <a:r>
              <a:rPr lang="nb-NO" dirty="0"/>
              <a:t> lines.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523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SS_PPT_v4_p2_19-01-2014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143" y="0"/>
            <a:ext cx="9144000" cy="687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4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ille.maliniemi@uib.no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117600" y="4869160"/>
            <a:ext cx="6378575" cy="1800200"/>
          </a:xfrm>
        </p:spPr>
        <p:txBody>
          <a:bodyPr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Ville Maliniemi</a:t>
            </a:r>
            <a:br>
              <a:rPr lang="en-US" sz="16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</a:b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University of Bergen, Norway</a:t>
            </a:r>
          </a:p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hlinkClick r:id="rId2"/>
              </a:rPr>
              <a:t>ville.maliniemi@uib.no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https://acp.copernicus.org/preprints/acp-2022-151/</a:t>
            </a: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95536" y="1556792"/>
            <a:ext cx="8064895" cy="180020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Influence of energetic particle precipitation on Antarctic stratospheric chlorine and ozone over the 20</a:t>
            </a: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th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 century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30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428" y="45442"/>
            <a:ext cx="7200900" cy="503238"/>
          </a:xfrm>
        </p:spPr>
        <p:txBody>
          <a:bodyPr/>
          <a:lstStyle/>
          <a:p>
            <a:pPr algn="ctr"/>
            <a:r>
              <a:rPr lang="fi-FI" sz="24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Energetic Particle Precipitation and NOx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0127171A-478C-4ACF-B4CD-B0622398F0DC}"/>
              </a:ext>
            </a:extLst>
          </p:cNvPr>
          <p:cNvSpPr txBox="1">
            <a:spLocks/>
          </p:cNvSpPr>
          <p:nvPr/>
        </p:nvSpPr>
        <p:spPr>
          <a:xfrm>
            <a:off x="0" y="980728"/>
            <a:ext cx="8964488" cy="565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Solar activity → energetic particles into the upper (polar) atmosphere</a:t>
            </a: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EPP = auroral electrons (&lt;30 keV) and radiation belt electrons (&gt;30 keV), solar proton events and galactic cosmic rays + everything else</a:t>
            </a:r>
          </a:p>
          <a:p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noEPP = everything else (CO2, O3, TSI etc.)</a:t>
            </a:r>
          </a:p>
          <a:p>
            <a:pPr marL="457200" lvl="1" indent="0">
              <a:buNone/>
            </a:pP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indent="-285750"/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Produce nitrogen oxides (NOx), which descends to stratosphere during winter</a:t>
            </a: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endParaRPr lang="fi-FI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1600" dirty="0">
              <a:solidFill>
                <a:srgbClr val="FF00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50B36A-020E-5164-F689-3E9D05FD9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68" y="3928044"/>
            <a:ext cx="7862416" cy="235017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299CE0-677E-CB6B-218E-6C4692615B1E}"/>
              </a:ext>
            </a:extLst>
          </p:cNvPr>
          <p:cNvSpPr txBox="1"/>
          <p:nvPr/>
        </p:nvSpPr>
        <p:spPr>
          <a:xfrm>
            <a:off x="3131840" y="629015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10-20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Oct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nb-NO" sz="1400" i="1" dirty="0">
                <a:solidFill>
                  <a:srgbClr val="0070C0"/>
                </a:solidFill>
              </a:rPr>
              <a:t>EPP (</a:t>
            </a:r>
            <a:r>
              <a:rPr lang="nb-NO" sz="1400" i="1" dirty="0" err="1">
                <a:solidFill>
                  <a:srgbClr val="0070C0"/>
                </a:solidFill>
              </a:rPr>
              <a:t>blue</a:t>
            </a:r>
            <a:r>
              <a:rPr lang="nb-NO" sz="1400" i="1" dirty="0">
                <a:solidFill>
                  <a:srgbClr val="0070C0"/>
                </a:solidFill>
              </a:rPr>
              <a:t>) 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nb-NO" sz="1400" i="1" dirty="0" err="1">
                <a:solidFill>
                  <a:srgbClr val="FF0000"/>
                </a:solidFill>
              </a:rPr>
              <a:t>noEPP</a:t>
            </a:r>
            <a:r>
              <a:rPr lang="nb-NO" sz="1400" i="1" dirty="0">
                <a:solidFill>
                  <a:srgbClr val="FF0000"/>
                </a:solidFill>
              </a:rPr>
              <a:t> (red)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AC2A44-22F5-2DB7-8C05-E9C687553C6C}"/>
              </a:ext>
            </a:extLst>
          </p:cNvPr>
          <p:cNvSpPr txBox="1"/>
          <p:nvPr/>
        </p:nvSpPr>
        <p:spPr>
          <a:xfrm>
            <a:off x="6017303" y="6272118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10-20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Oct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2CBAA1-80C0-D812-B5E1-04E4932909D2}"/>
              </a:ext>
            </a:extLst>
          </p:cNvPr>
          <p:cNvSpPr txBox="1"/>
          <p:nvPr/>
        </p:nvSpPr>
        <p:spPr>
          <a:xfrm>
            <a:off x="827584" y="6290156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1979-2008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9AF679A-4755-2E6F-8C3E-0AF5B1099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1844824"/>
            <a:ext cx="2376264" cy="175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8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7544" y="44624"/>
            <a:ext cx="7200900" cy="503238"/>
          </a:xfrm>
        </p:spPr>
        <p:txBody>
          <a:bodyPr/>
          <a:lstStyle/>
          <a:p>
            <a:pPr algn="ctr"/>
            <a:r>
              <a:rPr lang="fi-FI" sz="24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Antarctic 10-20 hPa O3 and ClO due to EPP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E35D511-A190-44E7-A682-721EBDFDC399}"/>
              </a:ext>
            </a:extLst>
          </p:cNvPr>
          <p:cNvSpPr txBox="1">
            <a:spLocks/>
          </p:cNvSpPr>
          <p:nvPr/>
        </p:nvSpPr>
        <p:spPr>
          <a:xfrm>
            <a:off x="107505" y="836711"/>
            <a:ext cx="8856983" cy="3672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Ozone depletion 10-20 hPa (descending NOx)</a:t>
            </a: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457200" lvl="1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ClO decrease 10-20 hPa</a:t>
            </a:r>
          </a:p>
          <a:p>
            <a:pPr marL="57150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Font typeface="Arial" pitchFamily="34" charset="0"/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6115B7-8384-6E3C-2E65-E11BC7A9BC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826"/>
          <a:stretch/>
        </p:blipFill>
        <p:spPr>
          <a:xfrm>
            <a:off x="467544" y="1124744"/>
            <a:ext cx="2592288" cy="230864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11033E1-8305-D4F2-CC9A-B448524029DE}"/>
              </a:ext>
            </a:extLst>
          </p:cNvPr>
          <p:cNvSpPr txBox="1"/>
          <p:nvPr/>
        </p:nvSpPr>
        <p:spPr>
          <a:xfrm>
            <a:off x="1043608" y="3375030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1979-2008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E69A2CF-71BE-9342-4BC2-ED823BF472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5826"/>
          <a:stretch/>
        </p:blipFill>
        <p:spPr>
          <a:xfrm>
            <a:off x="467544" y="4607926"/>
            <a:ext cx="2592288" cy="222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9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7544" y="44624"/>
            <a:ext cx="7200900" cy="503238"/>
          </a:xfrm>
        </p:spPr>
        <p:txBody>
          <a:bodyPr/>
          <a:lstStyle/>
          <a:p>
            <a:pPr algn="ctr"/>
            <a:r>
              <a:rPr lang="fi-FI" sz="24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Antarctic 10-20 hPa O3 and ClO due to EPP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E35D511-A190-44E7-A682-721EBDFDC399}"/>
              </a:ext>
            </a:extLst>
          </p:cNvPr>
          <p:cNvSpPr txBox="1">
            <a:spLocks/>
          </p:cNvSpPr>
          <p:nvPr/>
        </p:nvSpPr>
        <p:spPr>
          <a:xfrm>
            <a:off x="107505" y="836711"/>
            <a:ext cx="8856983" cy="3672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Ozone depletion 10-20 hPa (descending NOx)</a:t>
            </a: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457200" lvl="1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ClO decrease 10-20 hPa→ production of reservoir agents HCl and ClONO2</a:t>
            </a:r>
          </a:p>
          <a:p>
            <a:pPr marL="57150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Font typeface="Arial" pitchFamily="34" charset="0"/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6115B7-8384-6E3C-2E65-E11BC7A9B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24744"/>
            <a:ext cx="7585560" cy="23086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4A0C5FA-B024-F361-0696-A4B3A5086D66}"/>
              </a:ext>
            </a:extLst>
          </p:cNvPr>
          <p:cNvSpPr txBox="1"/>
          <p:nvPr/>
        </p:nvSpPr>
        <p:spPr>
          <a:xfrm>
            <a:off x="3275856" y="337503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10-20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Oct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nb-NO" sz="1400" i="1" dirty="0">
                <a:solidFill>
                  <a:srgbClr val="0070C0"/>
                </a:solidFill>
              </a:rPr>
              <a:t>EPP (</a:t>
            </a:r>
            <a:r>
              <a:rPr lang="nb-NO" sz="1400" i="1" dirty="0" err="1">
                <a:solidFill>
                  <a:srgbClr val="0070C0"/>
                </a:solidFill>
              </a:rPr>
              <a:t>blue</a:t>
            </a:r>
            <a:r>
              <a:rPr lang="nb-NO" sz="1400" i="1" dirty="0">
                <a:solidFill>
                  <a:srgbClr val="0070C0"/>
                </a:solidFill>
              </a:rPr>
              <a:t>) 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nb-NO" sz="1400" i="1" dirty="0" err="1">
                <a:solidFill>
                  <a:srgbClr val="FF0000"/>
                </a:solidFill>
              </a:rPr>
              <a:t>noEPP</a:t>
            </a:r>
            <a:r>
              <a:rPr lang="nb-NO" sz="1400" i="1" dirty="0">
                <a:solidFill>
                  <a:srgbClr val="FF0000"/>
                </a:solidFill>
              </a:rPr>
              <a:t> (red)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A23C5-4F1E-7E3F-9CCC-3A780ED47C17}"/>
              </a:ext>
            </a:extLst>
          </p:cNvPr>
          <p:cNvSpPr txBox="1"/>
          <p:nvPr/>
        </p:nvSpPr>
        <p:spPr>
          <a:xfrm>
            <a:off x="6084168" y="3356992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10-20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Oct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1033E1-8305-D4F2-CC9A-B448524029DE}"/>
              </a:ext>
            </a:extLst>
          </p:cNvPr>
          <p:cNvSpPr txBox="1"/>
          <p:nvPr/>
        </p:nvSpPr>
        <p:spPr>
          <a:xfrm>
            <a:off x="1043608" y="3375030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1979-2008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E69A2CF-71BE-9342-4BC2-ED823BF47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4607926"/>
            <a:ext cx="7585560" cy="2222874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5CAA379-2F96-A94A-6745-14D694C3E185}"/>
              </a:ext>
            </a:extLst>
          </p:cNvPr>
          <p:cNvSpPr/>
          <p:nvPr/>
        </p:nvSpPr>
        <p:spPr>
          <a:xfrm>
            <a:off x="2195736" y="2041103"/>
            <a:ext cx="375182" cy="3077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30EAD7A-C0F6-5BEA-872E-DDE83CFC545C}"/>
              </a:ext>
            </a:extLst>
          </p:cNvPr>
          <p:cNvSpPr/>
          <p:nvPr/>
        </p:nvSpPr>
        <p:spPr>
          <a:xfrm>
            <a:off x="2195736" y="5589240"/>
            <a:ext cx="360040" cy="2699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30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9552" y="44624"/>
            <a:ext cx="7200900" cy="503238"/>
          </a:xfrm>
        </p:spPr>
        <p:txBody>
          <a:bodyPr/>
          <a:lstStyle/>
          <a:p>
            <a:pPr algn="ctr"/>
            <a:r>
              <a:rPr lang="fi-FI" sz="24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Antarctic 100 hPa O3 and ClO due to EPP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E35D511-A190-44E7-A682-721EBDFDC399}"/>
              </a:ext>
            </a:extLst>
          </p:cNvPr>
          <p:cNvSpPr txBox="1">
            <a:spLocks/>
          </p:cNvSpPr>
          <p:nvPr/>
        </p:nvSpPr>
        <p:spPr>
          <a:xfrm>
            <a:off x="107505" y="836711"/>
            <a:ext cx="8856983" cy="3672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Ozone depletion 100 hPa</a:t>
            </a: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457200" lvl="1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r>
              <a:rPr lang="fi-FI" altLang="fi-FI" sz="16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ClO increase at 100 hPa→ Heterogenous processing of reservoirs on PSCs</a:t>
            </a:r>
          </a:p>
          <a:p>
            <a:pPr marL="57150" indent="0">
              <a:buClr>
                <a:schemeClr val="tx1"/>
              </a:buClr>
              <a:buNone/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>
              <a:buClr>
                <a:schemeClr val="tx1"/>
              </a:buClr>
              <a:defRPr/>
            </a:pPr>
            <a:endParaRPr lang="fi-FI" altLang="fi-FI" sz="1600" b="1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Font typeface="Arial" pitchFamily="34" charset="0"/>
              <a:buNone/>
              <a:defRPr/>
            </a:pPr>
            <a:endParaRPr lang="fi-FI" altLang="fi-FI" sz="16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6115B7-8384-6E3C-2E65-E11BC7A9BC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826"/>
          <a:stretch/>
        </p:blipFill>
        <p:spPr>
          <a:xfrm>
            <a:off x="467544" y="1124744"/>
            <a:ext cx="2592288" cy="23086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4A0C5FA-B024-F361-0696-A4B3A5086D66}"/>
              </a:ext>
            </a:extLst>
          </p:cNvPr>
          <p:cNvSpPr txBox="1"/>
          <p:nvPr/>
        </p:nvSpPr>
        <p:spPr>
          <a:xfrm>
            <a:off x="3347864" y="337503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Jul-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b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nb-NO" sz="1400" i="1" dirty="0">
                <a:solidFill>
                  <a:srgbClr val="0070C0"/>
                </a:solidFill>
              </a:rPr>
              <a:t>EPP (</a:t>
            </a:r>
            <a:r>
              <a:rPr lang="nb-NO" sz="1400" i="1" dirty="0" err="1">
                <a:solidFill>
                  <a:srgbClr val="0070C0"/>
                </a:solidFill>
              </a:rPr>
              <a:t>blue</a:t>
            </a:r>
            <a:r>
              <a:rPr lang="nb-NO" sz="1400" i="1" dirty="0">
                <a:solidFill>
                  <a:srgbClr val="0070C0"/>
                </a:solidFill>
              </a:rPr>
              <a:t>) 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nb-NO" sz="1400" i="1" dirty="0" err="1">
                <a:solidFill>
                  <a:srgbClr val="FF0000"/>
                </a:solidFill>
              </a:rPr>
              <a:t>noEPP</a:t>
            </a:r>
            <a:r>
              <a:rPr lang="nb-NO" sz="1400" i="1" dirty="0">
                <a:solidFill>
                  <a:srgbClr val="FF0000"/>
                </a:solidFill>
              </a:rPr>
              <a:t> (red)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A23C5-4F1E-7E3F-9CCC-3A780ED47C17}"/>
              </a:ext>
            </a:extLst>
          </p:cNvPr>
          <p:cNvSpPr txBox="1"/>
          <p:nvPr/>
        </p:nvSpPr>
        <p:spPr>
          <a:xfrm>
            <a:off x="6012160" y="3356992"/>
            <a:ext cx="1651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100 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hPa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 Jul-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Sep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1033E1-8305-D4F2-CC9A-B448524029DE}"/>
              </a:ext>
            </a:extLst>
          </p:cNvPr>
          <p:cNvSpPr txBox="1"/>
          <p:nvPr/>
        </p:nvSpPr>
        <p:spPr>
          <a:xfrm>
            <a:off x="1043608" y="3375030"/>
            <a:ext cx="1651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(EPP-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r>
              <a:rPr lang="nb-NO" sz="1400" i="1" dirty="0">
                <a:solidFill>
                  <a:schemeClr val="accent1">
                    <a:lumMod val="50000"/>
                  </a:schemeClr>
                </a:solidFill>
              </a:rPr>
              <a:t>)/</a:t>
            </a:r>
            <a:r>
              <a:rPr lang="nb-NO" sz="1400" i="1" dirty="0" err="1">
                <a:solidFill>
                  <a:schemeClr val="accent1">
                    <a:lumMod val="50000"/>
                  </a:schemeClr>
                </a:solidFill>
              </a:rPr>
              <a:t>noEPP</a:t>
            </a:r>
            <a:endParaRPr lang="nb-NO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E69A2CF-71BE-9342-4BC2-ED823BF472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5826"/>
          <a:stretch/>
        </p:blipFill>
        <p:spPr>
          <a:xfrm>
            <a:off x="467544" y="4607926"/>
            <a:ext cx="2592288" cy="2222874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649780E-82BF-141F-872D-BF4BAB3F6E66}"/>
              </a:ext>
            </a:extLst>
          </p:cNvPr>
          <p:cNvSpPr/>
          <p:nvPr/>
        </p:nvSpPr>
        <p:spPr>
          <a:xfrm>
            <a:off x="1989998" y="2780928"/>
            <a:ext cx="637786" cy="41482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2AB0107-05D5-3AA3-BFBB-CC26DA4BFCAC}"/>
              </a:ext>
            </a:extLst>
          </p:cNvPr>
          <p:cNvSpPr/>
          <p:nvPr/>
        </p:nvSpPr>
        <p:spPr>
          <a:xfrm>
            <a:off x="1619672" y="6165304"/>
            <a:ext cx="681504" cy="41482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710B83-DEB2-1835-2B0D-A84FAF7407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1165260"/>
            <a:ext cx="4968552" cy="22560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7FAA70-9DDE-7838-C5C2-E80DB950B8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9832" y="4630898"/>
            <a:ext cx="5040560" cy="218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3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7444" y="44624"/>
            <a:ext cx="7200900" cy="503238"/>
          </a:xfrm>
        </p:spPr>
        <p:txBody>
          <a:bodyPr/>
          <a:lstStyle/>
          <a:p>
            <a:pPr algn="ctr"/>
            <a:r>
              <a:rPr lang="fi-FI" sz="24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Antarctic 100 hPa ClO due to EPP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0127171A-478C-4ACF-B4CD-B0622398F0DC}"/>
              </a:ext>
            </a:extLst>
          </p:cNvPr>
          <p:cNvSpPr txBox="1">
            <a:spLocks/>
          </p:cNvSpPr>
          <p:nvPr/>
        </p:nvSpPr>
        <p:spPr>
          <a:xfrm>
            <a:off x="0" y="1090640"/>
            <a:ext cx="3727272" cy="50746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sz="1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1800" dirty="0">
                <a:solidFill>
                  <a:schemeClr val="accent1">
                    <a:lumMod val="50000"/>
                  </a:schemeClr>
                </a:solidFill>
              </a:rPr>
              <a:t>NO/NO2 ratio higher in CFC era than pre-CFC era</a:t>
            </a:r>
          </a:p>
          <a:p>
            <a:pPr lvl="1"/>
            <a:r>
              <a:rPr lang="fi-FI" sz="1800" dirty="0">
                <a:solidFill>
                  <a:schemeClr val="accent1">
                    <a:lumMod val="50000"/>
                  </a:schemeClr>
                </a:solidFill>
              </a:rPr>
              <a:t>Less 03 </a:t>
            </a:r>
            <a:r>
              <a:rPr lang="fi-FI" altLang="fi-FI" sz="1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→ less NO+O3 reaction forming NO2</a:t>
            </a:r>
          </a:p>
          <a:p>
            <a:pPr marL="457200" lvl="1" indent="0">
              <a:buNone/>
            </a:pPr>
            <a:endParaRPr lang="fi-FI" altLang="fi-FI" sz="1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i-FI" altLang="fi-FI" sz="1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/>
            <a:r>
              <a:rPr lang="fi-FI" altLang="fi-FI" sz="1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Less ClONO2 reformation (ClO+NO2) after heterogenous processing in CFC era</a:t>
            </a:r>
          </a:p>
          <a:p>
            <a:pPr marL="57150" indent="0">
              <a:buNone/>
            </a:pPr>
            <a:endParaRPr lang="fi-FI" sz="1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fi-FI" sz="1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fi-FI" sz="1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indent="-285750"/>
            <a:r>
              <a:rPr lang="fi-FI" altLang="fi-FI" sz="1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Positive ClO response due to EPP in CFC era, negative ClO response in pre-CFC era</a:t>
            </a:r>
            <a:endParaRPr lang="fi-FI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fi-FI" sz="1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18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2EEAC-6665-90A0-C106-0F5B1C4FB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272" y="1100581"/>
            <a:ext cx="5235623" cy="570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0127171A-478C-4ACF-B4CD-B0622398F0DC}"/>
              </a:ext>
            </a:extLst>
          </p:cNvPr>
          <p:cNvSpPr txBox="1">
            <a:spLocks/>
          </p:cNvSpPr>
          <p:nvPr/>
        </p:nvSpPr>
        <p:spPr>
          <a:xfrm>
            <a:off x="0" y="2890840"/>
            <a:ext cx="8820472" cy="1978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3800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</a:rPr>
              <a:t>https://acp.copernicus.org/preprints/acp-2022-151/</a:t>
            </a:r>
          </a:p>
          <a:p>
            <a:pPr marL="457200" lvl="1" indent="0" algn="ctr">
              <a:buNone/>
            </a:pPr>
            <a:endParaRPr lang="fi-FI" sz="3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algn="ctr"/>
            <a:endParaRPr lang="fi-FI" sz="3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i-FI" sz="3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i-FI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9422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32725</TotalTime>
  <Words>344</Words>
  <Application>Microsoft Office PowerPoint</Application>
  <PresentationFormat>On-screen Show (4:3)</PresentationFormat>
  <Paragraphs>132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Arvo</vt:lpstr>
      <vt:lpstr>Calibri</vt:lpstr>
      <vt:lpstr>Century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heading</dc:title>
  <dc:creator>kavitha becker</dc:creator>
  <cp:lastModifiedBy>Ville Aleksi Maliniemi</cp:lastModifiedBy>
  <cp:revision>145</cp:revision>
  <dcterms:created xsi:type="dcterms:W3CDTF">2013-11-05T17:05:50Z</dcterms:created>
  <dcterms:modified xsi:type="dcterms:W3CDTF">2022-05-24T08:04:14Z</dcterms:modified>
</cp:coreProperties>
</file>