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48" r:id="rId2"/>
    <p:sldMasterId id="2147483654" r:id="rId3"/>
  </p:sldMasterIdLst>
  <p:notesMasterIdLst>
    <p:notesMasterId r:id="rId13"/>
  </p:notesMasterIdLst>
  <p:sldIdLst>
    <p:sldId id="256" r:id="rId4"/>
    <p:sldId id="269" r:id="rId5"/>
    <p:sldId id="279" r:id="rId6"/>
    <p:sldId id="285" r:id="rId7"/>
    <p:sldId id="275" r:id="rId8"/>
    <p:sldId id="276" r:id="rId9"/>
    <p:sldId id="260" r:id="rId10"/>
    <p:sldId id="271" r:id="rId11"/>
    <p:sldId id="286" r:id="rId1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CE5"/>
    <a:srgbClr val="CC0000"/>
    <a:srgbClr val="FF5050"/>
    <a:srgbClr val="FFD966"/>
    <a:srgbClr val="6A9B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310" autoAdjust="0"/>
    <p:restoredTop sz="96489" autoAdjust="0"/>
  </p:normalViewPr>
  <p:slideViewPr>
    <p:cSldViewPr snapToGrid="0" snapToObjects="1">
      <p:cViewPr varScale="1">
        <p:scale>
          <a:sx n="102" d="100"/>
          <a:sy n="102" d="100"/>
        </p:scale>
        <p:origin x="132" y="23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03EC2D-7169-4917-82C9-74926838DD8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D0ECD02-BAD0-4258-ACB2-49DAE063C91B}">
      <dgm:prSet phldrT="[Text]"/>
      <dgm:spPr>
        <a:solidFill>
          <a:schemeClr val="accent1">
            <a:lumMod val="75000"/>
          </a:schemeClr>
        </a:solidFill>
      </dgm:spPr>
      <dgm:t>
        <a:bodyPr/>
        <a:lstStyle/>
        <a:p>
          <a:pPr>
            <a:buFont typeface="Arial" panose="020B0604020202020204" pitchFamily="34" charset="0"/>
            <a:buChar char="•"/>
          </a:pPr>
          <a:r>
            <a:rPr lang="en-US" dirty="0">
              <a:latin typeface="Georgia" panose="02040502050405020303" pitchFamily="18" charset="0"/>
            </a:rPr>
            <a:t>Heat content in the surface layers of the Arctic Ocean is increasing as a result of stronger advection from the lower latitudes (</a:t>
          </a:r>
          <a:r>
            <a:rPr lang="en-US" dirty="0">
              <a:solidFill>
                <a:schemeClr val="accent1">
                  <a:lumMod val="60000"/>
                  <a:lumOff val="40000"/>
                </a:schemeClr>
              </a:solidFill>
              <a:latin typeface="Georgia" panose="02040502050405020303" pitchFamily="18" charset="0"/>
            </a:rPr>
            <a:t>e.g., </a:t>
          </a:r>
          <a:r>
            <a:rPr lang="en-US" i="1" dirty="0">
              <a:solidFill>
                <a:schemeClr val="accent1">
                  <a:lumMod val="60000"/>
                  <a:lumOff val="40000"/>
                </a:schemeClr>
              </a:solidFill>
              <a:latin typeface="Georgia" panose="02040502050405020303" pitchFamily="18" charset="0"/>
            </a:rPr>
            <a:t>Carmack et al. 2015; Barton et al. 2018; Woodgate et al. 2018</a:t>
          </a:r>
          <a:r>
            <a:rPr lang="en-US" dirty="0">
              <a:latin typeface="Georgia" panose="02040502050405020303" pitchFamily="18" charset="0"/>
            </a:rPr>
            <a:t>), enhanced upward heat fluxes (</a:t>
          </a:r>
          <a:r>
            <a:rPr lang="en-US" i="1" dirty="0" err="1">
              <a:solidFill>
                <a:schemeClr val="accent1">
                  <a:lumMod val="60000"/>
                  <a:lumOff val="40000"/>
                </a:schemeClr>
              </a:solidFill>
              <a:latin typeface="Georgia" panose="02040502050405020303" pitchFamily="18" charset="0"/>
            </a:rPr>
            <a:t>Pokyakov</a:t>
          </a:r>
          <a:r>
            <a:rPr lang="en-US" i="1" dirty="0">
              <a:solidFill>
                <a:schemeClr val="accent1">
                  <a:lumMod val="60000"/>
                  <a:lumOff val="40000"/>
                </a:schemeClr>
              </a:solidFill>
              <a:latin typeface="Georgia" panose="02040502050405020303" pitchFamily="18" charset="0"/>
            </a:rPr>
            <a:t> et al. 2017; 2020</a:t>
          </a:r>
          <a:r>
            <a:rPr lang="en-US" dirty="0">
              <a:latin typeface="Georgia" panose="02040502050405020303" pitchFamily="18" charset="0"/>
            </a:rPr>
            <a:t>) and higher absorption of shortwave radiation in seasonally ice-free regions (</a:t>
          </a:r>
          <a:r>
            <a:rPr lang="en-US" dirty="0">
              <a:solidFill>
                <a:schemeClr val="accent1">
                  <a:lumMod val="60000"/>
                  <a:lumOff val="40000"/>
                </a:schemeClr>
              </a:solidFill>
              <a:latin typeface="Georgia" panose="02040502050405020303" pitchFamily="18" charset="0"/>
            </a:rPr>
            <a:t>e.g., </a:t>
          </a:r>
          <a:r>
            <a:rPr lang="en-US" b="0" i="1" dirty="0" err="1">
              <a:solidFill>
                <a:schemeClr val="accent1">
                  <a:lumMod val="60000"/>
                  <a:lumOff val="40000"/>
                </a:schemeClr>
              </a:solidFill>
              <a:latin typeface="Georgia" panose="02040502050405020303" pitchFamily="18" charset="0"/>
            </a:rPr>
            <a:t>Stammerjohn</a:t>
          </a:r>
          <a:r>
            <a:rPr lang="en-US" b="0" i="1" dirty="0">
              <a:solidFill>
                <a:schemeClr val="accent1">
                  <a:lumMod val="60000"/>
                  <a:lumOff val="40000"/>
                </a:schemeClr>
              </a:solidFill>
              <a:latin typeface="Georgia" panose="02040502050405020303" pitchFamily="18" charset="0"/>
            </a:rPr>
            <a:t> et al. 2012</a:t>
          </a:r>
          <a:r>
            <a:rPr lang="en-US" dirty="0">
              <a:latin typeface="Georgia" panose="02040502050405020303" pitchFamily="18" charset="0"/>
            </a:rPr>
            <a:t>)</a:t>
          </a:r>
        </a:p>
      </dgm:t>
    </dgm:pt>
    <dgm:pt modelId="{69B3B75B-FFF4-416B-81D6-E6BBC4AC082D}" type="parTrans" cxnId="{12416327-2043-40A8-8DE7-D37D92DBC427}">
      <dgm:prSet/>
      <dgm:spPr/>
      <dgm:t>
        <a:bodyPr/>
        <a:lstStyle/>
        <a:p>
          <a:endParaRPr lang="en-US"/>
        </a:p>
      </dgm:t>
    </dgm:pt>
    <dgm:pt modelId="{AC263702-C3D8-41AB-8556-C91F4553BA76}" type="sibTrans" cxnId="{12416327-2043-40A8-8DE7-D37D92DBC427}">
      <dgm:prSet/>
      <dgm:spPr/>
      <dgm:t>
        <a:bodyPr/>
        <a:lstStyle/>
        <a:p>
          <a:endParaRPr lang="en-US"/>
        </a:p>
      </dgm:t>
    </dgm:pt>
    <dgm:pt modelId="{079470C0-0657-4AA8-9669-7A57B52EBD2B}">
      <dgm:prSet phldrT="[Text]"/>
      <dgm:spPr>
        <a:solidFill>
          <a:schemeClr val="accent2">
            <a:lumMod val="60000"/>
            <a:lumOff val="40000"/>
          </a:schemeClr>
        </a:solidFill>
      </dgm:spPr>
      <dgm:t>
        <a:bodyPr/>
        <a:lstStyle/>
        <a:p>
          <a:r>
            <a:rPr lang="en-US" dirty="0">
              <a:latin typeface="Georgia" panose="02040502050405020303" pitchFamily="18" charset="0"/>
            </a:rPr>
            <a:t>There is evidence that a surplus of energy stored in the surface layers alters heat fluxes at the ice-ocean interface, promoting bottom melting and delaying autumn ice growth (</a:t>
          </a:r>
          <a:r>
            <a:rPr lang="en-US" b="0" i="1" dirty="0">
              <a:solidFill>
                <a:schemeClr val="accent1">
                  <a:lumMod val="40000"/>
                  <a:lumOff val="60000"/>
                </a:schemeClr>
              </a:solidFill>
              <a:latin typeface="Georgia" panose="02040502050405020303" pitchFamily="18" charset="0"/>
            </a:rPr>
            <a:t>Perovich et al. 2007; Serreze et al. 2016</a:t>
          </a:r>
          <a:r>
            <a:rPr lang="en-US" dirty="0">
              <a:latin typeface="Georgia" panose="02040502050405020303" pitchFamily="18" charset="0"/>
            </a:rPr>
            <a:t>)</a:t>
          </a:r>
        </a:p>
      </dgm:t>
    </dgm:pt>
    <dgm:pt modelId="{1B729DF2-5B0B-4C4E-89C5-B636F23BE874}" type="parTrans" cxnId="{A44372E8-ECBF-4222-91CC-7A720B7615F1}">
      <dgm:prSet/>
      <dgm:spPr/>
      <dgm:t>
        <a:bodyPr/>
        <a:lstStyle/>
        <a:p>
          <a:endParaRPr lang="en-US"/>
        </a:p>
      </dgm:t>
    </dgm:pt>
    <dgm:pt modelId="{3C70D865-4F14-40C9-A6C3-1A2E4FC466B0}" type="sibTrans" cxnId="{A44372E8-ECBF-4222-91CC-7A720B7615F1}">
      <dgm:prSet/>
      <dgm:spPr/>
      <dgm:t>
        <a:bodyPr/>
        <a:lstStyle/>
        <a:p>
          <a:endParaRPr lang="en-US"/>
        </a:p>
      </dgm:t>
    </dgm:pt>
    <dgm:pt modelId="{3E899143-2163-4A3B-81C9-A3E335ABF96D}">
      <dgm:prSet phldrT="[Text]"/>
      <dgm:spPr>
        <a:solidFill>
          <a:srgbClr val="00B0F0"/>
        </a:solidFill>
      </dgm:spPr>
      <dgm:t>
        <a:bodyPr/>
        <a:lstStyle/>
        <a:p>
          <a:r>
            <a:rPr lang="en-US" dirty="0">
              <a:latin typeface="Georgia" panose="02040502050405020303" pitchFamily="18" charset="0"/>
            </a:rPr>
            <a:t>However, the role of upper ocean heat content in modulating sea ice variability is yet to be fully understood.</a:t>
          </a:r>
        </a:p>
      </dgm:t>
    </dgm:pt>
    <dgm:pt modelId="{7D9FEFC6-4B30-48B6-B5EF-C832FF2B7273}" type="parTrans" cxnId="{7D31C758-9E08-46EF-A41A-B73334F3DB29}">
      <dgm:prSet/>
      <dgm:spPr/>
      <dgm:t>
        <a:bodyPr/>
        <a:lstStyle/>
        <a:p>
          <a:endParaRPr lang="en-US"/>
        </a:p>
      </dgm:t>
    </dgm:pt>
    <dgm:pt modelId="{D0E411FE-6A74-4445-B533-83BAFE5F563C}" type="sibTrans" cxnId="{7D31C758-9E08-46EF-A41A-B73334F3DB29}">
      <dgm:prSet/>
      <dgm:spPr/>
      <dgm:t>
        <a:bodyPr/>
        <a:lstStyle/>
        <a:p>
          <a:endParaRPr lang="en-US"/>
        </a:p>
      </dgm:t>
    </dgm:pt>
    <dgm:pt modelId="{298CECB6-48A1-415B-B639-6B6DF64AA5A0}" type="pres">
      <dgm:prSet presAssocID="{2A03EC2D-7169-4917-82C9-74926838DD8F}" presName="Name0" presStyleCnt="0">
        <dgm:presLayoutVars>
          <dgm:chMax val="7"/>
          <dgm:chPref val="7"/>
          <dgm:dir/>
        </dgm:presLayoutVars>
      </dgm:prSet>
      <dgm:spPr/>
    </dgm:pt>
    <dgm:pt modelId="{F175BB87-3BCB-4979-9840-A05C8E27C795}" type="pres">
      <dgm:prSet presAssocID="{2A03EC2D-7169-4917-82C9-74926838DD8F}" presName="Name1" presStyleCnt="0"/>
      <dgm:spPr/>
    </dgm:pt>
    <dgm:pt modelId="{11A9C117-D5D1-480E-B769-C720DD877817}" type="pres">
      <dgm:prSet presAssocID="{2A03EC2D-7169-4917-82C9-74926838DD8F}" presName="cycle" presStyleCnt="0"/>
      <dgm:spPr/>
    </dgm:pt>
    <dgm:pt modelId="{D5561366-E375-436F-BB2B-BDDF61065996}" type="pres">
      <dgm:prSet presAssocID="{2A03EC2D-7169-4917-82C9-74926838DD8F}" presName="srcNode" presStyleLbl="node1" presStyleIdx="0" presStyleCnt="3"/>
      <dgm:spPr/>
    </dgm:pt>
    <dgm:pt modelId="{528CEA35-4B4F-4FBB-9E8E-B4D21BFFFEEF}" type="pres">
      <dgm:prSet presAssocID="{2A03EC2D-7169-4917-82C9-74926838DD8F}" presName="conn" presStyleLbl="parChTrans1D2" presStyleIdx="0" presStyleCnt="1"/>
      <dgm:spPr/>
    </dgm:pt>
    <dgm:pt modelId="{60A4A869-2D4A-4D37-976F-3A1A87005B7F}" type="pres">
      <dgm:prSet presAssocID="{2A03EC2D-7169-4917-82C9-74926838DD8F}" presName="extraNode" presStyleLbl="node1" presStyleIdx="0" presStyleCnt="3"/>
      <dgm:spPr/>
    </dgm:pt>
    <dgm:pt modelId="{6ACA4AD6-F711-4014-868C-71C5863ADAB4}" type="pres">
      <dgm:prSet presAssocID="{2A03EC2D-7169-4917-82C9-74926838DD8F}" presName="dstNode" presStyleLbl="node1" presStyleIdx="0" presStyleCnt="3"/>
      <dgm:spPr/>
    </dgm:pt>
    <dgm:pt modelId="{74465753-F32B-4B02-B088-9B828CB33E94}" type="pres">
      <dgm:prSet presAssocID="{BD0ECD02-BAD0-4258-ACB2-49DAE063C91B}" presName="text_1" presStyleLbl="node1" presStyleIdx="0" presStyleCnt="3" custScaleY="134288">
        <dgm:presLayoutVars>
          <dgm:bulletEnabled val="1"/>
        </dgm:presLayoutVars>
      </dgm:prSet>
      <dgm:spPr/>
    </dgm:pt>
    <dgm:pt modelId="{B75A9F73-A100-4ECD-8A19-1EE892C783C9}" type="pres">
      <dgm:prSet presAssocID="{BD0ECD02-BAD0-4258-ACB2-49DAE063C91B}" presName="accent_1" presStyleCnt="0"/>
      <dgm:spPr/>
    </dgm:pt>
    <dgm:pt modelId="{DE3C1160-7A94-4EE0-ADDA-B7432BA80878}" type="pres">
      <dgm:prSet presAssocID="{BD0ECD02-BAD0-4258-ACB2-49DAE063C91B}" presName="accentRepeatNode" presStyleLbl="solidFgAcc1" presStyleIdx="0" presStyleCnt="3" custScaleX="45368" custScaleY="44933"/>
      <dgm:spPr/>
    </dgm:pt>
    <dgm:pt modelId="{7ED58308-737D-4862-9346-173C090C1CB4}" type="pres">
      <dgm:prSet presAssocID="{079470C0-0657-4AA8-9669-7A57B52EBD2B}" presName="text_2" presStyleLbl="node1" presStyleIdx="1" presStyleCnt="3" custLinFactNeighborX="257" custLinFactNeighborY="12923">
        <dgm:presLayoutVars>
          <dgm:bulletEnabled val="1"/>
        </dgm:presLayoutVars>
      </dgm:prSet>
      <dgm:spPr/>
    </dgm:pt>
    <dgm:pt modelId="{963195B0-AED5-4A34-A34C-74C7FC64CE02}" type="pres">
      <dgm:prSet presAssocID="{079470C0-0657-4AA8-9669-7A57B52EBD2B}" presName="accent_2" presStyleCnt="0"/>
      <dgm:spPr/>
    </dgm:pt>
    <dgm:pt modelId="{B6E61D76-3964-4B4B-A6CE-1B84BA16B5B7}" type="pres">
      <dgm:prSet presAssocID="{079470C0-0657-4AA8-9669-7A57B52EBD2B}" presName="accentRepeatNode" presStyleLbl="solidFgAcc1" presStyleIdx="1" presStyleCnt="3" custScaleX="46958" custScaleY="44933" custLinFactNeighborX="837" custLinFactNeighborY="6026"/>
      <dgm:spPr/>
    </dgm:pt>
    <dgm:pt modelId="{288CE048-B0C2-4AA4-B664-4534F6AF4A27}" type="pres">
      <dgm:prSet presAssocID="{3E899143-2163-4A3B-81C9-A3E335ABF96D}" presName="text_3" presStyleLbl="node1" presStyleIdx="2" presStyleCnt="3" custScaleY="49947">
        <dgm:presLayoutVars>
          <dgm:bulletEnabled val="1"/>
        </dgm:presLayoutVars>
      </dgm:prSet>
      <dgm:spPr/>
    </dgm:pt>
    <dgm:pt modelId="{70F00334-3C1F-46FE-AB4E-CABB4E2F3640}" type="pres">
      <dgm:prSet presAssocID="{3E899143-2163-4A3B-81C9-A3E335ABF96D}" presName="accent_3" presStyleCnt="0"/>
      <dgm:spPr/>
    </dgm:pt>
    <dgm:pt modelId="{A1E2F6EF-2368-4447-ADF8-F7E906C6CCC6}" type="pres">
      <dgm:prSet presAssocID="{3E899143-2163-4A3B-81C9-A3E335ABF96D}" presName="accentRepeatNode" presStyleLbl="solidFgAcc1" presStyleIdx="2" presStyleCnt="3" custScaleX="45425" custScaleY="39958"/>
      <dgm:spPr/>
    </dgm:pt>
  </dgm:ptLst>
  <dgm:cxnLst>
    <dgm:cxn modelId="{12416327-2043-40A8-8DE7-D37D92DBC427}" srcId="{2A03EC2D-7169-4917-82C9-74926838DD8F}" destId="{BD0ECD02-BAD0-4258-ACB2-49DAE063C91B}" srcOrd="0" destOrd="0" parTransId="{69B3B75B-FFF4-416B-81D6-E6BBC4AC082D}" sibTransId="{AC263702-C3D8-41AB-8556-C91F4553BA76}"/>
    <dgm:cxn modelId="{B8AF4937-8E98-4646-9CDC-4DD2A26DA981}" type="presOf" srcId="{AC263702-C3D8-41AB-8556-C91F4553BA76}" destId="{528CEA35-4B4F-4FBB-9E8E-B4D21BFFFEEF}" srcOrd="0" destOrd="0" presId="urn:microsoft.com/office/officeart/2008/layout/VerticalCurvedList"/>
    <dgm:cxn modelId="{6283746A-C52C-434A-AB90-7205B01EF3AC}" type="presOf" srcId="{BD0ECD02-BAD0-4258-ACB2-49DAE063C91B}" destId="{74465753-F32B-4B02-B088-9B828CB33E94}" srcOrd="0" destOrd="0" presId="urn:microsoft.com/office/officeart/2008/layout/VerticalCurvedList"/>
    <dgm:cxn modelId="{0CE59B4A-F1D0-4836-BCF2-0E6CB77E97F6}" type="presOf" srcId="{3E899143-2163-4A3B-81C9-A3E335ABF96D}" destId="{288CE048-B0C2-4AA4-B664-4534F6AF4A27}" srcOrd="0" destOrd="0" presId="urn:microsoft.com/office/officeart/2008/layout/VerticalCurvedList"/>
    <dgm:cxn modelId="{7D31C758-9E08-46EF-A41A-B73334F3DB29}" srcId="{2A03EC2D-7169-4917-82C9-74926838DD8F}" destId="{3E899143-2163-4A3B-81C9-A3E335ABF96D}" srcOrd="2" destOrd="0" parTransId="{7D9FEFC6-4B30-48B6-B5EF-C832FF2B7273}" sibTransId="{D0E411FE-6A74-4445-B533-83BAFE5F563C}"/>
    <dgm:cxn modelId="{B60E23A8-4354-456E-87D3-185F1B624509}" type="presOf" srcId="{2A03EC2D-7169-4917-82C9-74926838DD8F}" destId="{298CECB6-48A1-415B-B639-6B6DF64AA5A0}" srcOrd="0" destOrd="0" presId="urn:microsoft.com/office/officeart/2008/layout/VerticalCurvedList"/>
    <dgm:cxn modelId="{8ADE8AE7-71A4-4A5F-9A02-B6B30E912E34}" type="presOf" srcId="{079470C0-0657-4AA8-9669-7A57B52EBD2B}" destId="{7ED58308-737D-4862-9346-173C090C1CB4}" srcOrd="0" destOrd="0" presId="urn:microsoft.com/office/officeart/2008/layout/VerticalCurvedList"/>
    <dgm:cxn modelId="{A44372E8-ECBF-4222-91CC-7A720B7615F1}" srcId="{2A03EC2D-7169-4917-82C9-74926838DD8F}" destId="{079470C0-0657-4AA8-9669-7A57B52EBD2B}" srcOrd="1" destOrd="0" parTransId="{1B729DF2-5B0B-4C4E-89C5-B636F23BE874}" sibTransId="{3C70D865-4F14-40C9-A6C3-1A2E4FC466B0}"/>
    <dgm:cxn modelId="{3C38559B-F16F-4744-9F8C-D80060B248B5}" type="presParOf" srcId="{298CECB6-48A1-415B-B639-6B6DF64AA5A0}" destId="{F175BB87-3BCB-4979-9840-A05C8E27C795}" srcOrd="0" destOrd="0" presId="urn:microsoft.com/office/officeart/2008/layout/VerticalCurvedList"/>
    <dgm:cxn modelId="{9F3A0F0B-F2D5-4F16-BBDB-91B449700051}" type="presParOf" srcId="{F175BB87-3BCB-4979-9840-A05C8E27C795}" destId="{11A9C117-D5D1-480E-B769-C720DD877817}" srcOrd="0" destOrd="0" presId="urn:microsoft.com/office/officeart/2008/layout/VerticalCurvedList"/>
    <dgm:cxn modelId="{A6244F10-AA1E-4930-A8B1-5722FC765248}" type="presParOf" srcId="{11A9C117-D5D1-480E-B769-C720DD877817}" destId="{D5561366-E375-436F-BB2B-BDDF61065996}" srcOrd="0" destOrd="0" presId="urn:microsoft.com/office/officeart/2008/layout/VerticalCurvedList"/>
    <dgm:cxn modelId="{9DBD9AFE-885F-46BB-B747-E77FE40B0763}" type="presParOf" srcId="{11A9C117-D5D1-480E-B769-C720DD877817}" destId="{528CEA35-4B4F-4FBB-9E8E-B4D21BFFFEEF}" srcOrd="1" destOrd="0" presId="urn:microsoft.com/office/officeart/2008/layout/VerticalCurvedList"/>
    <dgm:cxn modelId="{E80BAD1A-DFE7-4B01-9399-E72C27F0F514}" type="presParOf" srcId="{11A9C117-D5D1-480E-B769-C720DD877817}" destId="{60A4A869-2D4A-4D37-976F-3A1A87005B7F}" srcOrd="2" destOrd="0" presId="urn:microsoft.com/office/officeart/2008/layout/VerticalCurvedList"/>
    <dgm:cxn modelId="{09246F56-C507-4342-92AF-544ADA6D45B2}" type="presParOf" srcId="{11A9C117-D5D1-480E-B769-C720DD877817}" destId="{6ACA4AD6-F711-4014-868C-71C5863ADAB4}" srcOrd="3" destOrd="0" presId="urn:microsoft.com/office/officeart/2008/layout/VerticalCurvedList"/>
    <dgm:cxn modelId="{630736BA-5EAB-449A-88ED-57118170EC36}" type="presParOf" srcId="{F175BB87-3BCB-4979-9840-A05C8E27C795}" destId="{74465753-F32B-4B02-B088-9B828CB33E94}" srcOrd="1" destOrd="0" presId="urn:microsoft.com/office/officeart/2008/layout/VerticalCurvedList"/>
    <dgm:cxn modelId="{ED7AF140-5C37-43A6-A1A9-EDA72C3581F1}" type="presParOf" srcId="{F175BB87-3BCB-4979-9840-A05C8E27C795}" destId="{B75A9F73-A100-4ECD-8A19-1EE892C783C9}" srcOrd="2" destOrd="0" presId="urn:microsoft.com/office/officeart/2008/layout/VerticalCurvedList"/>
    <dgm:cxn modelId="{A959506C-70B5-48BC-AB8A-F574A9B1B2D1}" type="presParOf" srcId="{B75A9F73-A100-4ECD-8A19-1EE892C783C9}" destId="{DE3C1160-7A94-4EE0-ADDA-B7432BA80878}" srcOrd="0" destOrd="0" presId="urn:microsoft.com/office/officeart/2008/layout/VerticalCurvedList"/>
    <dgm:cxn modelId="{D2B3457C-375E-4232-80EB-4128D95A4D7F}" type="presParOf" srcId="{F175BB87-3BCB-4979-9840-A05C8E27C795}" destId="{7ED58308-737D-4862-9346-173C090C1CB4}" srcOrd="3" destOrd="0" presId="urn:microsoft.com/office/officeart/2008/layout/VerticalCurvedList"/>
    <dgm:cxn modelId="{C6BFF06D-FDF5-4DDE-9D36-F6DF23921438}" type="presParOf" srcId="{F175BB87-3BCB-4979-9840-A05C8E27C795}" destId="{963195B0-AED5-4A34-A34C-74C7FC64CE02}" srcOrd="4" destOrd="0" presId="urn:microsoft.com/office/officeart/2008/layout/VerticalCurvedList"/>
    <dgm:cxn modelId="{7E428578-24F6-46F7-94E4-23E767EFDC81}" type="presParOf" srcId="{963195B0-AED5-4A34-A34C-74C7FC64CE02}" destId="{B6E61D76-3964-4B4B-A6CE-1B84BA16B5B7}" srcOrd="0" destOrd="0" presId="urn:microsoft.com/office/officeart/2008/layout/VerticalCurvedList"/>
    <dgm:cxn modelId="{1986A9E4-B2E8-49B2-8570-D520F1C6C53A}" type="presParOf" srcId="{F175BB87-3BCB-4979-9840-A05C8E27C795}" destId="{288CE048-B0C2-4AA4-B664-4534F6AF4A27}" srcOrd="5" destOrd="0" presId="urn:microsoft.com/office/officeart/2008/layout/VerticalCurvedList"/>
    <dgm:cxn modelId="{21A6F653-2E32-46DC-8BED-F002059B6AAF}" type="presParOf" srcId="{F175BB87-3BCB-4979-9840-A05C8E27C795}" destId="{70F00334-3C1F-46FE-AB4E-CABB4E2F3640}" srcOrd="6" destOrd="0" presId="urn:microsoft.com/office/officeart/2008/layout/VerticalCurvedList"/>
    <dgm:cxn modelId="{35BBDB0C-A2E4-4278-BA8F-281B7FD6DEF4}" type="presParOf" srcId="{70F00334-3C1F-46FE-AB4E-CABB4E2F3640}" destId="{A1E2F6EF-2368-4447-ADF8-F7E906C6CCC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03EC2D-7169-4917-82C9-74926838DD8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D0ECD02-BAD0-4258-ACB2-49DAE063C91B}">
      <dgm:prSet phldrT="[Text]"/>
      <dgm:spPr>
        <a:solidFill>
          <a:schemeClr val="accent1">
            <a:lumMod val="75000"/>
          </a:schemeClr>
        </a:solidFill>
      </dgm:spPr>
      <dgm:t>
        <a:bodyPr/>
        <a:lstStyle/>
        <a:p>
          <a:pPr>
            <a:buFont typeface="Arial" panose="020B0604020202020204" pitchFamily="34" charset="0"/>
            <a:buChar char="•"/>
          </a:pPr>
          <a:r>
            <a:rPr lang="en-US" dirty="0">
              <a:latin typeface="Georgia" panose="02040502050405020303" pitchFamily="18" charset="0"/>
            </a:rPr>
            <a:t>Heat content in the surface layers of the Arctic Ocean is increasing as a result of stronger advection from the lower latitudes (</a:t>
          </a:r>
          <a:r>
            <a:rPr lang="en-US" dirty="0">
              <a:solidFill>
                <a:schemeClr val="accent1">
                  <a:lumMod val="60000"/>
                  <a:lumOff val="40000"/>
                </a:schemeClr>
              </a:solidFill>
              <a:latin typeface="Georgia" panose="02040502050405020303" pitchFamily="18" charset="0"/>
            </a:rPr>
            <a:t>e.g., </a:t>
          </a:r>
          <a:r>
            <a:rPr lang="en-US" i="1" dirty="0">
              <a:solidFill>
                <a:schemeClr val="accent1">
                  <a:lumMod val="60000"/>
                  <a:lumOff val="40000"/>
                </a:schemeClr>
              </a:solidFill>
              <a:latin typeface="Georgia" panose="02040502050405020303" pitchFamily="18" charset="0"/>
            </a:rPr>
            <a:t>Carmack et al. 2015; Barton et al. 2018; Woodgate et al. 2018</a:t>
          </a:r>
          <a:r>
            <a:rPr lang="en-US" dirty="0">
              <a:latin typeface="Georgia" panose="02040502050405020303" pitchFamily="18" charset="0"/>
            </a:rPr>
            <a:t>), enhanced upward heat fluxes (</a:t>
          </a:r>
          <a:r>
            <a:rPr lang="en-US" i="1" dirty="0" err="1">
              <a:solidFill>
                <a:schemeClr val="accent1">
                  <a:lumMod val="60000"/>
                  <a:lumOff val="40000"/>
                </a:schemeClr>
              </a:solidFill>
              <a:latin typeface="Georgia" panose="02040502050405020303" pitchFamily="18" charset="0"/>
            </a:rPr>
            <a:t>Pokyakov</a:t>
          </a:r>
          <a:r>
            <a:rPr lang="en-US" i="1" dirty="0">
              <a:solidFill>
                <a:schemeClr val="accent1">
                  <a:lumMod val="60000"/>
                  <a:lumOff val="40000"/>
                </a:schemeClr>
              </a:solidFill>
              <a:latin typeface="Georgia" panose="02040502050405020303" pitchFamily="18" charset="0"/>
            </a:rPr>
            <a:t> et al. 2017; 2020</a:t>
          </a:r>
          <a:r>
            <a:rPr lang="en-US" dirty="0">
              <a:latin typeface="Georgia" panose="02040502050405020303" pitchFamily="18" charset="0"/>
            </a:rPr>
            <a:t>) and higher absorption of shortwave radiation in seasonally ice-free regions (</a:t>
          </a:r>
          <a:r>
            <a:rPr lang="en-US" dirty="0">
              <a:solidFill>
                <a:schemeClr val="accent1">
                  <a:lumMod val="60000"/>
                  <a:lumOff val="40000"/>
                </a:schemeClr>
              </a:solidFill>
              <a:latin typeface="Georgia" panose="02040502050405020303" pitchFamily="18" charset="0"/>
            </a:rPr>
            <a:t>e.g., </a:t>
          </a:r>
          <a:r>
            <a:rPr lang="en-US" b="0" i="1" dirty="0" err="1">
              <a:solidFill>
                <a:schemeClr val="accent1">
                  <a:lumMod val="60000"/>
                  <a:lumOff val="40000"/>
                </a:schemeClr>
              </a:solidFill>
              <a:latin typeface="Georgia" panose="02040502050405020303" pitchFamily="18" charset="0"/>
            </a:rPr>
            <a:t>Stammerjohn</a:t>
          </a:r>
          <a:r>
            <a:rPr lang="en-US" b="0" i="1" dirty="0">
              <a:solidFill>
                <a:schemeClr val="accent1">
                  <a:lumMod val="60000"/>
                  <a:lumOff val="40000"/>
                </a:schemeClr>
              </a:solidFill>
              <a:latin typeface="Georgia" panose="02040502050405020303" pitchFamily="18" charset="0"/>
            </a:rPr>
            <a:t> et al. 2012</a:t>
          </a:r>
          <a:r>
            <a:rPr lang="en-US" dirty="0">
              <a:latin typeface="Georgia" panose="02040502050405020303" pitchFamily="18" charset="0"/>
            </a:rPr>
            <a:t>)</a:t>
          </a:r>
        </a:p>
      </dgm:t>
    </dgm:pt>
    <dgm:pt modelId="{69B3B75B-FFF4-416B-81D6-E6BBC4AC082D}" type="parTrans" cxnId="{12416327-2043-40A8-8DE7-D37D92DBC427}">
      <dgm:prSet/>
      <dgm:spPr/>
      <dgm:t>
        <a:bodyPr/>
        <a:lstStyle/>
        <a:p>
          <a:endParaRPr lang="en-US"/>
        </a:p>
      </dgm:t>
    </dgm:pt>
    <dgm:pt modelId="{AC263702-C3D8-41AB-8556-C91F4553BA76}" type="sibTrans" cxnId="{12416327-2043-40A8-8DE7-D37D92DBC427}">
      <dgm:prSet/>
      <dgm:spPr/>
      <dgm:t>
        <a:bodyPr/>
        <a:lstStyle/>
        <a:p>
          <a:endParaRPr lang="en-US"/>
        </a:p>
      </dgm:t>
    </dgm:pt>
    <dgm:pt modelId="{079470C0-0657-4AA8-9669-7A57B52EBD2B}">
      <dgm:prSet phldrT="[Text]"/>
      <dgm:spPr>
        <a:solidFill>
          <a:schemeClr val="accent2">
            <a:lumMod val="60000"/>
            <a:lumOff val="40000"/>
          </a:schemeClr>
        </a:solidFill>
      </dgm:spPr>
      <dgm:t>
        <a:bodyPr/>
        <a:lstStyle/>
        <a:p>
          <a:r>
            <a:rPr lang="en-US" dirty="0">
              <a:latin typeface="Georgia" panose="02040502050405020303" pitchFamily="18" charset="0"/>
            </a:rPr>
            <a:t>There is evidence that a surplus of energy stored in the surface layers alters heat fluxes at the ice-ocean interface, promoting bottom melting and delaying autumn ice growth (</a:t>
          </a:r>
          <a:r>
            <a:rPr lang="en-US" b="0" i="1" dirty="0">
              <a:solidFill>
                <a:schemeClr val="accent1">
                  <a:lumMod val="40000"/>
                  <a:lumOff val="60000"/>
                </a:schemeClr>
              </a:solidFill>
              <a:latin typeface="Georgia" panose="02040502050405020303" pitchFamily="18" charset="0"/>
            </a:rPr>
            <a:t>Perovich et al. 2007; Serreze et al. 2016</a:t>
          </a:r>
          <a:r>
            <a:rPr lang="en-US" dirty="0">
              <a:latin typeface="Georgia" panose="02040502050405020303" pitchFamily="18" charset="0"/>
            </a:rPr>
            <a:t>)</a:t>
          </a:r>
        </a:p>
      </dgm:t>
    </dgm:pt>
    <dgm:pt modelId="{1B729DF2-5B0B-4C4E-89C5-B636F23BE874}" type="parTrans" cxnId="{A44372E8-ECBF-4222-91CC-7A720B7615F1}">
      <dgm:prSet/>
      <dgm:spPr/>
      <dgm:t>
        <a:bodyPr/>
        <a:lstStyle/>
        <a:p>
          <a:endParaRPr lang="en-US"/>
        </a:p>
      </dgm:t>
    </dgm:pt>
    <dgm:pt modelId="{3C70D865-4F14-40C9-A6C3-1A2E4FC466B0}" type="sibTrans" cxnId="{A44372E8-ECBF-4222-91CC-7A720B7615F1}">
      <dgm:prSet/>
      <dgm:spPr/>
      <dgm:t>
        <a:bodyPr/>
        <a:lstStyle/>
        <a:p>
          <a:endParaRPr lang="en-US"/>
        </a:p>
      </dgm:t>
    </dgm:pt>
    <dgm:pt modelId="{3E899143-2163-4A3B-81C9-A3E335ABF96D}">
      <dgm:prSet phldrT="[Text]"/>
      <dgm:spPr>
        <a:solidFill>
          <a:srgbClr val="00B0F0"/>
        </a:solidFill>
      </dgm:spPr>
      <dgm:t>
        <a:bodyPr/>
        <a:lstStyle/>
        <a:p>
          <a:r>
            <a:rPr lang="en-US" dirty="0">
              <a:latin typeface="Georgia" panose="02040502050405020303" pitchFamily="18" charset="0"/>
            </a:rPr>
            <a:t>However, the role of upper ocean heat content in modulating sea ice variability is yet to be fully understood.</a:t>
          </a:r>
        </a:p>
      </dgm:t>
    </dgm:pt>
    <dgm:pt modelId="{7D9FEFC6-4B30-48B6-B5EF-C832FF2B7273}" type="parTrans" cxnId="{7D31C758-9E08-46EF-A41A-B73334F3DB29}">
      <dgm:prSet/>
      <dgm:spPr/>
      <dgm:t>
        <a:bodyPr/>
        <a:lstStyle/>
        <a:p>
          <a:endParaRPr lang="en-US"/>
        </a:p>
      </dgm:t>
    </dgm:pt>
    <dgm:pt modelId="{D0E411FE-6A74-4445-B533-83BAFE5F563C}" type="sibTrans" cxnId="{7D31C758-9E08-46EF-A41A-B73334F3DB29}">
      <dgm:prSet/>
      <dgm:spPr/>
      <dgm:t>
        <a:bodyPr/>
        <a:lstStyle/>
        <a:p>
          <a:endParaRPr lang="en-US"/>
        </a:p>
      </dgm:t>
    </dgm:pt>
    <dgm:pt modelId="{298CECB6-48A1-415B-B639-6B6DF64AA5A0}" type="pres">
      <dgm:prSet presAssocID="{2A03EC2D-7169-4917-82C9-74926838DD8F}" presName="Name0" presStyleCnt="0">
        <dgm:presLayoutVars>
          <dgm:chMax val="7"/>
          <dgm:chPref val="7"/>
          <dgm:dir/>
        </dgm:presLayoutVars>
      </dgm:prSet>
      <dgm:spPr/>
    </dgm:pt>
    <dgm:pt modelId="{F175BB87-3BCB-4979-9840-A05C8E27C795}" type="pres">
      <dgm:prSet presAssocID="{2A03EC2D-7169-4917-82C9-74926838DD8F}" presName="Name1" presStyleCnt="0"/>
      <dgm:spPr/>
    </dgm:pt>
    <dgm:pt modelId="{11A9C117-D5D1-480E-B769-C720DD877817}" type="pres">
      <dgm:prSet presAssocID="{2A03EC2D-7169-4917-82C9-74926838DD8F}" presName="cycle" presStyleCnt="0"/>
      <dgm:spPr/>
    </dgm:pt>
    <dgm:pt modelId="{D5561366-E375-436F-BB2B-BDDF61065996}" type="pres">
      <dgm:prSet presAssocID="{2A03EC2D-7169-4917-82C9-74926838DD8F}" presName="srcNode" presStyleLbl="node1" presStyleIdx="0" presStyleCnt="3"/>
      <dgm:spPr/>
    </dgm:pt>
    <dgm:pt modelId="{528CEA35-4B4F-4FBB-9E8E-B4D21BFFFEEF}" type="pres">
      <dgm:prSet presAssocID="{2A03EC2D-7169-4917-82C9-74926838DD8F}" presName="conn" presStyleLbl="parChTrans1D2" presStyleIdx="0" presStyleCnt="1"/>
      <dgm:spPr/>
    </dgm:pt>
    <dgm:pt modelId="{60A4A869-2D4A-4D37-976F-3A1A87005B7F}" type="pres">
      <dgm:prSet presAssocID="{2A03EC2D-7169-4917-82C9-74926838DD8F}" presName="extraNode" presStyleLbl="node1" presStyleIdx="0" presStyleCnt="3"/>
      <dgm:spPr/>
    </dgm:pt>
    <dgm:pt modelId="{6ACA4AD6-F711-4014-868C-71C5863ADAB4}" type="pres">
      <dgm:prSet presAssocID="{2A03EC2D-7169-4917-82C9-74926838DD8F}" presName="dstNode" presStyleLbl="node1" presStyleIdx="0" presStyleCnt="3"/>
      <dgm:spPr/>
    </dgm:pt>
    <dgm:pt modelId="{74465753-F32B-4B02-B088-9B828CB33E94}" type="pres">
      <dgm:prSet presAssocID="{BD0ECD02-BAD0-4258-ACB2-49DAE063C91B}" presName="text_1" presStyleLbl="node1" presStyleIdx="0" presStyleCnt="3" custScaleY="134288">
        <dgm:presLayoutVars>
          <dgm:bulletEnabled val="1"/>
        </dgm:presLayoutVars>
      </dgm:prSet>
      <dgm:spPr/>
    </dgm:pt>
    <dgm:pt modelId="{B75A9F73-A100-4ECD-8A19-1EE892C783C9}" type="pres">
      <dgm:prSet presAssocID="{BD0ECD02-BAD0-4258-ACB2-49DAE063C91B}" presName="accent_1" presStyleCnt="0"/>
      <dgm:spPr/>
    </dgm:pt>
    <dgm:pt modelId="{DE3C1160-7A94-4EE0-ADDA-B7432BA80878}" type="pres">
      <dgm:prSet presAssocID="{BD0ECD02-BAD0-4258-ACB2-49DAE063C91B}" presName="accentRepeatNode" presStyleLbl="solidFgAcc1" presStyleIdx="0" presStyleCnt="3" custScaleX="45368" custScaleY="44933"/>
      <dgm:spPr/>
    </dgm:pt>
    <dgm:pt modelId="{7ED58308-737D-4862-9346-173C090C1CB4}" type="pres">
      <dgm:prSet presAssocID="{079470C0-0657-4AA8-9669-7A57B52EBD2B}" presName="text_2" presStyleLbl="node1" presStyleIdx="1" presStyleCnt="3" custLinFactNeighborX="257" custLinFactNeighborY="12923">
        <dgm:presLayoutVars>
          <dgm:bulletEnabled val="1"/>
        </dgm:presLayoutVars>
      </dgm:prSet>
      <dgm:spPr/>
    </dgm:pt>
    <dgm:pt modelId="{963195B0-AED5-4A34-A34C-74C7FC64CE02}" type="pres">
      <dgm:prSet presAssocID="{079470C0-0657-4AA8-9669-7A57B52EBD2B}" presName="accent_2" presStyleCnt="0"/>
      <dgm:spPr/>
    </dgm:pt>
    <dgm:pt modelId="{B6E61D76-3964-4B4B-A6CE-1B84BA16B5B7}" type="pres">
      <dgm:prSet presAssocID="{079470C0-0657-4AA8-9669-7A57B52EBD2B}" presName="accentRepeatNode" presStyleLbl="solidFgAcc1" presStyleIdx="1" presStyleCnt="3" custScaleX="46958" custScaleY="44933" custLinFactNeighborX="837" custLinFactNeighborY="6026"/>
      <dgm:spPr/>
    </dgm:pt>
    <dgm:pt modelId="{288CE048-B0C2-4AA4-B664-4534F6AF4A27}" type="pres">
      <dgm:prSet presAssocID="{3E899143-2163-4A3B-81C9-A3E335ABF96D}" presName="text_3" presStyleLbl="node1" presStyleIdx="2" presStyleCnt="3" custScaleY="49947">
        <dgm:presLayoutVars>
          <dgm:bulletEnabled val="1"/>
        </dgm:presLayoutVars>
      </dgm:prSet>
      <dgm:spPr/>
    </dgm:pt>
    <dgm:pt modelId="{70F00334-3C1F-46FE-AB4E-CABB4E2F3640}" type="pres">
      <dgm:prSet presAssocID="{3E899143-2163-4A3B-81C9-A3E335ABF96D}" presName="accent_3" presStyleCnt="0"/>
      <dgm:spPr/>
    </dgm:pt>
    <dgm:pt modelId="{A1E2F6EF-2368-4447-ADF8-F7E906C6CCC6}" type="pres">
      <dgm:prSet presAssocID="{3E899143-2163-4A3B-81C9-A3E335ABF96D}" presName="accentRepeatNode" presStyleLbl="solidFgAcc1" presStyleIdx="2" presStyleCnt="3" custScaleX="45425" custScaleY="39958"/>
      <dgm:spPr/>
    </dgm:pt>
  </dgm:ptLst>
  <dgm:cxnLst>
    <dgm:cxn modelId="{12416327-2043-40A8-8DE7-D37D92DBC427}" srcId="{2A03EC2D-7169-4917-82C9-74926838DD8F}" destId="{BD0ECD02-BAD0-4258-ACB2-49DAE063C91B}" srcOrd="0" destOrd="0" parTransId="{69B3B75B-FFF4-416B-81D6-E6BBC4AC082D}" sibTransId="{AC263702-C3D8-41AB-8556-C91F4553BA76}"/>
    <dgm:cxn modelId="{B8AF4937-8E98-4646-9CDC-4DD2A26DA981}" type="presOf" srcId="{AC263702-C3D8-41AB-8556-C91F4553BA76}" destId="{528CEA35-4B4F-4FBB-9E8E-B4D21BFFFEEF}" srcOrd="0" destOrd="0" presId="urn:microsoft.com/office/officeart/2008/layout/VerticalCurvedList"/>
    <dgm:cxn modelId="{6283746A-C52C-434A-AB90-7205B01EF3AC}" type="presOf" srcId="{BD0ECD02-BAD0-4258-ACB2-49DAE063C91B}" destId="{74465753-F32B-4B02-B088-9B828CB33E94}" srcOrd="0" destOrd="0" presId="urn:microsoft.com/office/officeart/2008/layout/VerticalCurvedList"/>
    <dgm:cxn modelId="{0CE59B4A-F1D0-4836-BCF2-0E6CB77E97F6}" type="presOf" srcId="{3E899143-2163-4A3B-81C9-A3E335ABF96D}" destId="{288CE048-B0C2-4AA4-B664-4534F6AF4A27}" srcOrd="0" destOrd="0" presId="urn:microsoft.com/office/officeart/2008/layout/VerticalCurvedList"/>
    <dgm:cxn modelId="{7D31C758-9E08-46EF-A41A-B73334F3DB29}" srcId="{2A03EC2D-7169-4917-82C9-74926838DD8F}" destId="{3E899143-2163-4A3B-81C9-A3E335ABF96D}" srcOrd="2" destOrd="0" parTransId="{7D9FEFC6-4B30-48B6-B5EF-C832FF2B7273}" sibTransId="{D0E411FE-6A74-4445-B533-83BAFE5F563C}"/>
    <dgm:cxn modelId="{B60E23A8-4354-456E-87D3-185F1B624509}" type="presOf" srcId="{2A03EC2D-7169-4917-82C9-74926838DD8F}" destId="{298CECB6-48A1-415B-B639-6B6DF64AA5A0}" srcOrd="0" destOrd="0" presId="urn:microsoft.com/office/officeart/2008/layout/VerticalCurvedList"/>
    <dgm:cxn modelId="{8ADE8AE7-71A4-4A5F-9A02-B6B30E912E34}" type="presOf" srcId="{079470C0-0657-4AA8-9669-7A57B52EBD2B}" destId="{7ED58308-737D-4862-9346-173C090C1CB4}" srcOrd="0" destOrd="0" presId="urn:microsoft.com/office/officeart/2008/layout/VerticalCurvedList"/>
    <dgm:cxn modelId="{A44372E8-ECBF-4222-91CC-7A720B7615F1}" srcId="{2A03EC2D-7169-4917-82C9-74926838DD8F}" destId="{079470C0-0657-4AA8-9669-7A57B52EBD2B}" srcOrd="1" destOrd="0" parTransId="{1B729DF2-5B0B-4C4E-89C5-B636F23BE874}" sibTransId="{3C70D865-4F14-40C9-A6C3-1A2E4FC466B0}"/>
    <dgm:cxn modelId="{3C38559B-F16F-4744-9F8C-D80060B248B5}" type="presParOf" srcId="{298CECB6-48A1-415B-B639-6B6DF64AA5A0}" destId="{F175BB87-3BCB-4979-9840-A05C8E27C795}" srcOrd="0" destOrd="0" presId="urn:microsoft.com/office/officeart/2008/layout/VerticalCurvedList"/>
    <dgm:cxn modelId="{9F3A0F0B-F2D5-4F16-BBDB-91B449700051}" type="presParOf" srcId="{F175BB87-3BCB-4979-9840-A05C8E27C795}" destId="{11A9C117-D5D1-480E-B769-C720DD877817}" srcOrd="0" destOrd="0" presId="urn:microsoft.com/office/officeart/2008/layout/VerticalCurvedList"/>
    <dgm:cxn modelId="{A6244F10-AA1E-4930-A8B1-5722FC765248}" type="presParOf" srcId="{11A9C117-D5D1-480E-B769-C720DD877817}" destId="{D5561366-E375-436F-BB2B-BDDF61065996}" srcOrd="0" destOrd="0" presId="urn:microsoft.com/office/officeart/2008/layout/VerticalCurvedList"/>
    <dgm:cxn modelId="{9DBD9AFE-885F-46BB-B747-E77FE40B0763}" type="presParOf" srcId="{11A9C117-D5D1-480E-B769-C720DD877817}" destId="{528CEA35-4B4F-4FBB-9E8E-B4D21BFFFEEF}" srcOrd="1" destOrd="0" presId="urn:microsoft.com/office/officeart/2008/layout/VerticalCurvedList"/>
    <dgm:cxn modelId="{E80BAD1A-DFE7-4B01-9399-E72C27F0F514}" type="presParOf" srcId="{11A9C117-D5D1-480E-B769-C720DD877817}" destId="{60A4A869-2D4A-4D37-976F-3A1A87005B7F}" srcOrd="2" destOrd="0" presId="urn:microsoft.com/office/officeart/2008/layout/VerticalCurvedList"/>
    <dgm:cxn modelId="{09246F56-C507-4342-92AF-544ADA6D45B2}" type="presParOf" srcId="{11A9C117-D5D1-480E-B769-C720DD877817}" destId="{6ACA4AD6-F711-4014-868C-71C5863ADAB4}" srcOrd="3" destOrd="0" presId="urn:microsoft.com/office/officeart/2008/layout/VerticalCurvedList"/>
    <dgm:cxn modelId="{630736BA-5EAB-449A-88ED-57118170EC36}" type="presParOf" srcId="{F175BB87-3BCB-4979-9840-A05C8E27C795}" destId="{74465753-F32B-4B02-B088-9B828CB33E94}" srcOrd="1" destOrd="0" presId="urn:microsoft.com/office/officeart/2008/layout/VerticalCurvedList"/>
    <dgm:cxn modelId="{ED7AF140-5C37-43A6-A1A9-EDA72C3581F1}" type="presParOf" srcId="{F175BB87-3BCB-4979-9840-A05C8E27C795}" destId="{B75A9F73-A100-4ECD-8A19-1EE892C783C9}" srcOrd="2" destOrd="0" presId="urn:microsoft.com/office/officeart/2008/layout/VerticalCurvedList"/>
    <dgm:cxn modelId="{A959506C-70B5-48BC-AB8A-F574A9B1B2D1}" type="presParOf" srcId="{B75A9F73-A100-4ECD-8A19-1EE892C783C9}" destId="{DE3C1160-7A94-4EE0-ADDA-B7432BA80878}" srcOrd="0" destOrd="0" presId="urn:microsoft.com/office/officeart/2008/layout/VerticalCurvedList"/>
    <dgm:cxn modelId="{D2B3457C-375E-4232-80EB-4128D95A4D7F}" type="presParOf" srcId="{F175BB87-3BCB-4979-9840-A05C8E27C795}" destId="{7ED58308-737D-4862-9346-173C090C1CB4}" srcOrd="3" destOrd="0" presId="urn:microsoft.com/office/officeart/2008/layout/VerticalCurvedList"/>
    <dgm:cxn modelId="{C6BFF06D-FDF5-4DDE-9D36-F6DF23921438}" type="presParOf" srcId="{F175BB87-3BCB-4979-9840-A05C8E27C795}" destId="{963195B0-AED5-4A34-A34C-74C7FC64CE02}" srcOrd="4" destOrd="0" presId="urn:microsoft.com/office/officeart/2008/layout/VerticalCurvedList"/>
    <dgm:cxn modelId="{7E428578-24F6-46F7-94E4-23E767EFDC81}" type="presParOf" srcId="{963195B0-AED5-4A34-A34C-74C7FC64CE02}" destId="{B6E61D76-3964-4B4B-A6CE-1B84BA16B5B7}" srcOrd="0" destOrd="0" presId="urn:microsoft.com/office/officeart/2008/layout/VerticalCurvedList"/>
    <dgm:cxn modelId="{1986A9E4-B2E8-49B2-8570-D520F1C6C53A}" type="presParOf" srcId="{F175BB87-3BCB-4979-9840-A05C8E27C795}" destId="{288CE048-B0C2-4AA4-B664-4534F6AF4A27}" srcOrd="5" destOrd="0" presId="urn:microsoft.com/office/officeart/2008/layout/VerticalCurvedList"/>
    <dgm:cxn modelId="{21A6F653-2E32-46DC-8BED-F002059B6AAF}" type="presParOf" srcId="{F175BB87-3BCB-4979-9840-A05C8E27C795}" destId="{70F00334-3C1F-46FE-AB4E-CABB4E2F3640}" srcOrd="6" destOrd="0" presId="urn:microsoft.com/office/officeart/2008/layout/VerticalCurvedList"/>
    <dgm:cxn modelId="{35BBDB0C-A2E4-4278-BA8F-281B7FD6DEF4}" type="presParOf" srcId="{70F00334-3C1F-46FE-AB4E-CABB4E2F3640}" destId="{A1E2F6EF-2368-4447-ADF8-F7E906C6CCC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CEA35-4B4F-4FBB-9E8E-B4D21BFFFEEF}">
      <dsp:nvSpPr>
        <dsp:cNvPr id="0" name=""/>
        <dsp:cNvSpPr/>
      </dsp:nvSpPr>
      <dsp:spPr>
        <a:xfrm>
          <a:off x="-4899592" y="-750815"/>
          <a:ext cx="5835439" cy="5835439"/>
        </a:xfrm>
        <a:prstGeom prst="blockArc">
          <a:avLst>
            <a:gd name="adj1" fmla="val 18900000"/>
            <a:gd name="adj2" fmla="val 2700000"/>
            <a:gd name="adj3" fmla="val 37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465753-F32B-4B02-B088-9B828CB33E94}">
      <dsp:nvSpPr>
        <dsp:cNvPr id="0" name=""/>
        <dsp:cNvSpPr/>
      </dsp:nvSpPr>
      <dsp:spPr>
        <a:xfrm>
          <a:off x="601891" y="284783"/>
          <a:ext cx="6401170" cy="116395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7992" tIns="33020" rIns="33020" bIns="33020" numCol="1" spcCol="1270" anchor="ctr" anchorCtr="0">
          <a:noAutofit/>
        </a:bodyPr>
        <a:lstStyle/>
        <a:p>
          <a:pPr marL="0" lvl="0" indent="0" algn="l" defTabSz="577850">
            <a:lnSpc>
              <a:spcPct val="90000"/>
            </a:lnSpc>
            <a:spcBef>
              <a:spcPct val="0"/>
            </a:spcBef>
            <a:spcAft>
              <a:spcPct val="35000"/>
            </a:spcAft>
            <a:buFont typeface="Arial" panose="020B0604020202020204" pitchFamily="34" charset="0"/>
            <a:buNone/>
          </a:pPr>
          <a:r>
            <a:rPr lang="en-US" sz="1300" kern="1200" dirty="0">
              <a:latin typeface="Georgia" panose="02040502050405020303" pitchFamily="18" charset="0"/>
            </a:rPr>
            <a:t>Heat content in the surface layers of the Arctic Ocean is increasing as a result of stronger advection from the lower latitudes (</a:t>
          </a:r>
          <a:r>
            <a:rPr lang="en-US" sz="1300" kern="1200" dirty="0">
              <a:solidFill>
                <a:schemeClr val="accent1">
                  <a:lumMod val="60000"/>
                  <a:lumOff val="40000"/>
                </a:schemeClr>
              </a:solidFill>
              <a:latin typeface="Georgia" panose="02040502050405020303" pitchFamily="18" charset="0"/>
            </a:rPr>
            <a:t>e.g., </a:t>
          </a:r>
          <a:r>
            <a:rPr lang="en-US" sz="1300" i="1" kern="1200" dirty="0">
              <a:solidFill>
                <a:schemeClr val="accent1">
                  <a:lumMod val="60000"/>
                  <a:lumOff val="40000"/>
                </a:schemeClr>
              </a:solidFill>
              <a:latin typeface="Georgia" panose="02040502050405020303" pitchFamily="18" charset="0"/>
            </a:rPr>
            <a:t>Carmack et al. 2015; Barton et al. 2018; Woodgate et al. 2018</a:t>
          </a:r>
          <a:r>
            <a:rPr lang="en-US" sz="1300" kern="1200" dirty="0">
              <a:latin typeface="Georgia" panose="02040502050405020303" pitchFamily="18" charset="0"/>
            </a:rPr>
            <a:t>), enhanced upward heat fluxes (</a:t>
          </a:r>
          <a:r>
            <a:rPr lang="en-US" sz="1300" i="1" kern="1200" dirty="0" err="1">
              <a:solidFill>
                <a:schemeClr val="accent1">
                  <a:lumMod val="60000"/>
                  <a:lumOff val="40000"/>
                </a:schemeClr>
              </a:solidFill>
              <a:latin typeface="Georgia" panose="02040502050405020303" pitchFamily="18" charset="0"/>
            </a:rPr>
            <a:t>Pokyakov</a:t>
          </a:r>
          <a:r>
            <a:rPr lang="en-US" sz="1300" i="1" kern="1200" dirty="0">
              <a:solidFill>
                <a:schemeClr val="accent1">
                  <a:lumMod val="60000"/>
                  <a:lumOff val="40000"/>
                </a:schemeClr>
              </a:solidFill>
              <a:latin typeface="Georgia" panose="02040502050405020303" pitchFamily="18" charset="0"/>
            </a:rPr>
            <a:t> et al. 2017; 2020</a:t>
          </a:r>
          <a:r>
            <a:rPr lang="en-US" sz="1300" kern="1200" dirty="0">
              <a:latin typeface="Georgia" panose="02040502050405020303" pitchFamily="18" charset="0"/>
            </a:rPr>
            <a:t>) and higher absorption of shortwave radiation in seasonally ice-free regions (</a:t>
          </a:r>
          <a:r>
            <a:rPr lang="en-US" sz="1300" kern="1200" dirty="0">
              <a:solidFill>
                <a:schemeClr val="accent1">
                  <a:lumMod val="60000"/>
                  <a:lumOff val="40000"/>
                </a:schemeClr>
              </a:solidFill>
              <a:latin typeface="Georgia" panose="02040502050405020303" pitchFamily="18" charset="0"/>
            </a:rPr>
            <a:t>e.g., </a:t>
          </a:r>
          <a:r>
            <a:rPr lang="en-US" sz="1300" b="0" i="1" kern="1200" dirty="0" err="1">
              <a:solidFill>
                <a:schemeClr val="accent1">
                  <a:lumMod val="60000"/>
                  <a:lumOff val="40000"/>
                </a:schemeClr>
              </a:solidFill>
              <a:latin typeface="Georgia" panose="02040502050405020303" pitchFamily="18" charset="0"/>
            </a:rPr>
            <a:t>Stammerjohn</a:t>
          </a:r>
          <a:r>
            <a:rPr lang="en-US" sz="1300" b="0" i="1" kern="1200" dirty="0">
              <a:solidFill>
                <a:schemeClr val="accent1">
                  <a:lumMod val="60000"/>
                  <a:lumOff val="40000"/>
                </a:schemeClr>
              </a:solidFill>
              <a:latin typeface="Georgia" panose="02040502050405020303" pitchFamily="18" charset="0"/>
            </a:rPr>
            <a:t> et al. 2012</a:t>
          </a:r>
          <a:r>
            <a:rPr lang="en-US" sz="1300" kern="1200" dirty="0">
              <a:latin typeface="Georgia" panose="02040502050405020303" pitchFamily="18" charset="0"/>
            </a:rPr>
            <a:t>)</a:t>
          </a:r>
        </a:p>
      </dsp:txBody>
      <dsp:txXfrm>
        <a:off x="601891" y="284783"/>
        <a:ext cx="6401170" cy="1163957"/>
      </dsp:txXfrm>
    </dsp:sp>
    <dsp:sp modelId="{DE3C1160-7A94-4EE0-ADDA-B7432BA80878}">
      <dsp:nvSpPr>
        <dsp:cNvPr id="0" name=""/>
        <dsp:cNvSpPr/>
      </dsp:nvSpPr>
      <dsp:spPr>
        <a:xfrm>
          <a:off x="356121" y="623348"/>
          <a:ext cx="491540" cy="48682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D58308-737D-4862-9346-173C090C1CB4}">
      <dsp:nvSpPr>
        <dsp:cNvPr id="0" name=""/>
        <dsp:cNvSpPr/>
      </dsp:nvSpPr>
      <dsp:spPr>
        <a:xfrm>
          <a:off x="932600" y="1845535"/>
          <a:ext cx="6086102" cy="866761"/>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7992"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Georgia" panose="02040502050405020303" pitchFamily="18" charset="0"/>
            </a:rPr>
            <a:t>There is evidence that a surplus of energy stored in the surface layers alters heat fluxes at the ice-ocean interface, promoting bottom melting and delaying autumn ice growth (</a:t>
          </a:r>
          <a:r>
            <a:rPr lang="en-US" sz="1300" b="0" i="1" kern="1200" dirty="0">
              <a:solidFill>
                <a:schemeClr val="accent1">
                  <a:lumMod val="40000"/>
                  <a:lumOff val="60000"/>
                </a:schemeClr>
              </a:solidFill>
              <a:latin typeface="Georgia" panose="02040502050405020303" pitchFamily="18" charset="0"/>
            </a:rPr>
            <a:t>Perovich et al. 2007; Serreze et al. 2016</a:t>
          </a:r>
          <a:r>
            <a:rPr lang="en-US" sz="1300" kern="1200" dirty="0">
              <a:latin typeface="Georgia" panose="02040502050405020303" pitchFamily="18" charset="0"/>
            </a:rPr>
            <a:t>)</a:t>
          </a:r>
        </a:p>
      </dsp:txBody>
      <dsp:txXfrm>
        <a:off x="932600" y="1845535"/>
        <a:ext cx="6086102" cy="866761"/>
      </dsp:txXfrm>
    </dsp:sp>
    <dsp:sp modelId="{B6E61D76-3964-4B4B-A6CE-1B84BA16B5B7}">
      <dsp:nvSpPr>
        <dsp:cNvPr id="0" name=""/>
        <dsp:cNvSpPr/>
      </dsp:nvSpPr>
      <dsp:spPr>
        <a:xfrm>
          <a:off x="671643" y="1988779"/>
          <a:ext cx="508767" cy="48682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8CE048-B0C2-4AA4-B664-4534F6AF4A27}">
      <dsp:nvSpPr>
        <dsp:cNvPr id="0" name=""/>
        <dsp:cNvSpPr/>
      </dsp:nvSpPr>
      <dsp:spPr>
        <a:xfrm>
          <a:off x="601891" y="3250586"/>
          <a:ext cx="6401170" cy="432921"/>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7992"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Georgia" panose="02040502050405020303" pitchFamily="18" charset="0"/>
            </a:rPr>
            <a:t>However, the role of upper ocean heat content in modulating sea ice variability is yet to be fully understood.</a:t>
          </a:r>
        </a:p>
      </dsp:txBody>
      <dsp:txXfrm>
        <a:off x="601891" y="3250586"/>
        <a:ext cx="6401170" cy="432921"/>
      </dsp:txXfrm>
    </dsp:sp>
    <dsp:sp modelId="{A1E2F6EF-2368-4447-ADF8-F7E906C6CCC6}">
      <dsp:nvSpPr>
        <dsp:cNvPr id="0" name=""/>
        <dsp:cNvSpPr/>
      </dsp:nvSpPr>
      <dsp:spPr>
        <a:xfrm>
          <a:off x="355812" y="3250584"/>
          <a:ext cx="492158" cy="43292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CEA35-4B4F-4FBB-9E8E-B4D21BFFFEEF}">
      <dsp:nvSpPr>
        <dsp:cNvPr id="0" name=""/>
        <dsp:cNvSpPr/>
      </dsp:nvSpPr>
      <dsp:spPr>
        <a:xfrm>
          <a:off x="-4899592" y="-750815"/>
          <a:ext cx="5835439" cy="5835439"/>
        </a:xfrm>
        <a:prstGeom prst="blockArc">
          <a:avLst>
            <a:gd name="adj1" fmla="val 18900000"/>
            <a:gd name="adj2" fmla="val 2700000"/>
            <a:gd name="adj3" fmla="val 37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465753-F32B-4B02-B088-9B828CB33E94}">
      <dsp:nvSpPr>
        <dsp:cNvPr id="0" name=""/>
        <dsp:cNvSpPr/>
      </dsp:nvSpPr>
      <dsp:spPr>
        <a:xfrm>
          <a:off x="601891" y="284783"/>
          <a:ext cx="6401170" cy="116395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7992" tIns="33020" rIns="33020" bIns="33020" numCol="1" spcCol="1270" anchor="ctr" anchorCtr="0">
          <a:noAutofit/>
        </a:bodyPr>
        <a:lstStyle/>
        <a:p>
          <a:pPr marL="0" lvl="0" indent="0" algn="l" defTabSz="577850">
            <a:lnSpc>
              <a:spcPct val="90000"/>
            </a:lnSpc>
            <a:spcBef>
              <a:spcPct val="0"/>
            </a:spcBef>
            <a:spcAft>
              <a:spcPct val="35000"/>
            </a:spcAft>
            <a:buFont typeface="Arial" panose="020B0604020202020204" pitchFamily="34" charset="0"/>
            <a:buNone/>
          </a:pPr>
          <a:r>
            <a:rPr lang="en-US" sz="1300" kern="1200" dirty="0">
              <a:latin typeface="Georgia" panose="02040502050405020303" pitchFamily="18" charset="0"/>
            </a:rPr>
            <a:t>Heat content in the surface layers of the Arctic Ocean is increasing as a result of stronger advection from the lower latitudes (</a:t>
          </a:r>
          <a:r>
            <a:rPr lang="en-US" sz="1300" kern="1200" dirty="0">
              <a:solidFill>
                <a:schemeClr val="accent1">
                  <a:lumMod val="60000"/>
                  <a:lumOff val="40000"/>
                </a:schemeClr>
              </a:solidFill>
              <a:latin typeface="Georgia" panose="02040502050405020303" pitchFamily="18" charset="0"/>
            </a:rPr>
            <a:t>e.g., </a:t>
          </a:r>
          <a:r>
            <a:rPr lang="en-US" sz="1300" i="1" kern="1200" dirty="0">
              <a:solidFill>
                <a:schemeClr val="accent1">
                  <a:lumMod val="60000"/>
                  <a:lumOff val="40000"/>
                </a:schemeClr>
              </a:solidFill>
              <a:latin typeface="Georgia" panose="02040502050405020303" pitchFamily="18" charset="0"/>
            </a:rPr>
            <a:t>Carmack et al. 2015; Barton et al. 2018; Woodgate et al. 2018</a:t>
          </a:r>
          <a:r>
            <a:rPr lang="en-US" sz="1300" kern="1200" dirty="0">
              <a:latin typeface="Georgia" panose="02040502050405020303" pitchFamily="18" charset="0"/>
            </a:rPr>
            <a:t>), enhanced upward heat fluxes (</a:t>
          </a:r>
          <a:r>
            <a:rPr lang="en-US" sz="1300" i="1" kern="1200" dirty="0" err="1">
              <a:solidFill>
                <a:schemeClr val="accent1">
                  <a:lumMod val="60000"/>
                  <a:lumOff val="40000"/>
                </a:schemeClr>
              </a:solidFill>
              <a:latin typeface="Georgia" panose="02040502050405020303" pitchFamily="18" charset="0"/>
            </a:rPr>
            <a:t>Pokyakov</a:t>
          </a:r>
          <a:r>
            <a:rPr lang="en-US" sz="1300" i="1" kern="1200" dirty="0">
              <a:solidFill>
                <a:schemeClr val="accent1">
                  <a:lumMod val="60000"/>
                  <a:lumOff val="40000"/>
                </a:schemeClr>
              </a:solidFill>
              <a:latin typeface="Georgia" panose="02040502050405020303" pitchFamily="18" charset="0"/>
            </a:rPr>
            <a:t> et al. 2017; 2020</a:t>
          </a:r>
          <a:r>
            <a:rPr lang="en-US" sz="1300" kern="1200" dirty="0">
              <a:latin typeface="Georgia" panose="02040502050405020303" pitchFamily="18" charset="0"/>
            </a:rPr>
            <a:t>) and higher absorption of shortwave radiation in seasonally ice-free regions (</a:t>
          </a:r>
          <a:r>
            <a:rPr lang="en-US" sz="1300" kern="1200" dirty="0">
              <a:solidFill>
                <a:schemeClr val="accent1">
                  <a:lumMod val="60000"/>
                  <a:lumOff val="40000"/>
                </a:schemeClr>
              </a:solidFill>
              <a:latin typeface="Georgia" panose="02040502050405020303" pitchFamily="18" charset="0"/>
            </a:rPr>
            <a:t>e.g., </a:t>
          </a:r>
          <a:r>
            <a:rPr lang="en-US" sz="1300" b="0" i="1" kern="1200" dirty="0" err="1">
              <a:solidFill>
                <a:schemeClr val="accent1">
                  <a:lumMod val="60000"/>
                  <a:lumOff val="40000"/>
                </a:schemeClr>
              </a:solidFill>
              <a:latin typeface="Georgia" panose="02040502050405020303" pitchFamily="18" charset="0"/>
            </a:rPr>
            <a:t>Stammerjohn</a:t>
          </a:r>
          <a:r>
            <a:rPr lang="en-US" sz="1300" b="0" i="1" kern="1200" dirty="0">
              <a:solidFill>
                <a:schemeClr val="accent1">
                  <a:lumMod val="60000"/>
                  <a:lumOff val="40000"/>
                </a:schemeClr>
              </a:solidFill>
              <a:latin typeface="Georgia" panose="02040502050405020303" pitchFamily="18" charset="0"/>
            </a:rPr>
            <a:t> et al. 2012</a:t>
          </a:r>
          <a:r>
            <a:rPr lang="en-US" sz="1300" kern="1200" dirty="0">
              <a:latin typeface="Georgia" panose="02040502050405020303" pitchFamily="18" charset="0"/>
            </a:rPr>
            <a:t>)</a:t>
          </a:r>
        </a:p>
      </dsp:txBody>
      <dsp:txXfrm>
        <a:off x="601891" y="284783"/>
        <a:ext cx="6401170" cy="1163957"/>
      </dsp:txXfrm>
    </dsp:sp>
    <dsp:sp modelId="{DE3C1160-7A94-4EE0-ADDA-B7432BA80878}">
      <dsp:nvSpPr>
        <dsp:cNvPr id="0" name=""/>
        <dsp:cNvSpPr/>
      </dsp:nvSpPr>
      <dsp:spPr>
        <a:xfrm>
          <a:off x="356121" y="623348"/>
          <a:ext cx="491540" cy="48682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D58308-737D-4862-9346-173C090C1CB4}">
      <dsp:nvSpPr>
        <dsp:cNvPr id="0" name=""/>
        <dsp:cNvSpPr/>
      </dsp:nvSpPr>
      <dsp:spPr>
        <a:xfrm>
          <a:off x="932600" y="1845535"/>
          <a:ext cx="6086102" cy="866761"/>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7992"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Georgia" panose="02040502050405020303" pitchFamily="18" charset="0"/>
            </a:rPr>
            <a:t>There is evidence that a surplus of energy stored in the surface layers alters heat fluxes at the ice-ocean interface, promoting bottom melting and delaying autumn ice growth (</a:t>
          </a:r>
          <a:r>
            <a:rPr lang="en-US" sz="1300" b="0" i="1" kern="1200" dirty="0">
              <a:solidFill>
                <a:schemeClr val="accent1">
                  <a:lumMod val="40000"/>
                  <a:lumOff val="60000"/>
                </a:schemeClr>
              </a:solidFill>
              <a:latin typeface="Georgia" panose="02040502050405020303" pitchFamily="18" charset="0"/>
            </a:rPr>
            <a:t>Perovich et al. 2007; Serreze et al. 2016</a:t>
          </a:r>
          <a:r>
            <a:rPr lang="en-US" sz="1300" kern="1200" dirty="0">
              <a:latin typeface="Georgia" panose="02040502050405020303" pitchFamily="18" charset="0"/>
            </a:rPr>
            <a:t>)</a:t>
          </a:r>
        </a:p>
      </dsp:txBody>
      <dsp:txXfrm>
        <a:off x="932600" y="1845535"/>
        <a:ext cx="6086102" cy="866761"/>
      </dsp:txXfrm>
    </dsp:sp>
    <dsp:sp modelId="{B6E61D76-3964-4B4B-A6CE-1B84BA16B5B7}">
      <dsp:nvSpPr>
        <dsp:cNvPr id="0" name=""/>
        <dsp:cNvSpPr/>
      </dsp:nvSpPr>
      <dsp:spPr>
        <a:xfrm>
          <a:off x="671643" y="1988779"/>
          <a:ext cx="508767" cy="48682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8CE048-B0C2-4AA4-B664-4534F6AF4A27}">
      <dsp:nvSpPr>
        <dsp:cNvPr id="0" name=""/>
        <dsp:cNvSpPr/>
      </dsp:nvSpPr>
      <dsp:spPr>
        <a:xfrm>
          <a:off x="601891" y="3250586"/>
          <a:ext cx="6401170" cy="432921"/>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7992"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Georgia" panose="02040502050405020303" pitchFamily="18" charset="0"/>
            </a:rPr>
            <a:t>However, the role of upper ocean heat content in modulating sea ice variability is yet to be fully understood.</a:t>
          </a:r>
        </a:p>
      </dsp:txBody>
      <dsp:txXfrm>
        <a:off x="601891" y="3250586"/>
        <a:ext cx="6401170" cy="432921"/>
      </dsp:txXfrm>
    </dsp:sp>
    <dsp:sp modelId="{A1E2F6EF-2368-4447-ADF8-F7E906C6CCC6}">
      <dsp:nvSpPr>
        <dsp:cNvPr id="0" name=""/>
        <dsp:cNvSpPr/>
      </dsp:nvSpPr>
      <dsp:spPr>
        <a:xfrm>
          <a:off x="355812" y="3250584"/>
          <a:ext cx="492158" cy="43292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DD627B-F883-724D-940B-D964F8F0DCBA}" type="datetimeFigureOut">
              <a:rPr lang="it-IT" smtClean="0"/>
              <a:t>22/05/2022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E65CA0-6192-9046-8639-3D8681E0B17A}" type="slidenum">
              <a:rPr lang="it-IT" smtClean="0"/>
              <a:t>‹#›</a:t>
            </a:fld>
            <a:endParaRPr lang="it-IT"/>
          </a:p>
        </p:txBody>
      </p:sp>
    </p:spTree>
    <p:extLst>
      <p:ext uri="{BB962C8B-B14F-4D97-AF65-F5344CB8AC3E}">
        <p14:creationId xmlns:p14="http://schemas.microsoft.com/office/powerpoint/2010/main" val="3201395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E65CA0-6192-9046-8639-3D8681E0B17A}" type="slidenum">
              <a:rPr lang="it-IT" smtClean="0"/>
              <a:t>1</a:t>
            </a:fld>
            <a:endParaRPr lang="it-IT"/>
          </a:p>
        </p:txBody>
      </p:sp>
    </p:spTree>
    <p:extLst>
      <p:ext uri="{BB962C8B-B14F-4D97-AF65-F5344CB8AC3E}">
        <p14:creationId xmlns:p14="http://schemas.microsoft.com/office/powerpoint/2010/main" val="3862108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4E65CA0-6192-9046-8639-3D8681E0B17A}" type="slidenum">
              <a:rPr lang="it-IT" smtClean="0"/>
              <a:t>2</a:t>
            </a:fld>
            <a:endParaRPr lang="it-IT"/>
          </a:p>
        </p:txBody>
      </p:sp>
    </p:spTree>
    <p:extLst>
      <p:ext uri="{BB962C8B-B14F-4D97-AF65-F5344CB8AC3E}">
        <p14:creationId xmlns:p14="http://schemas.microsoft.com/office/powerpoint/2010/main" val="3218714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Heat content in the upper layers of the Arctic Ocean is increasing (e.g., Li et al. 2022) as a result of stronger advection of heat from the lower latitudes (Carmack et al. 2015; Barton et al. 2018; Woodgate et al. 2018), vertical heat fluxes from the warmer AW layer (Polyakov et al. 2017; 2020) and higher absorption of solar radiation owing to a prolonged melt season and more extended regions of open-water (</a:t>
            </a:r>
            <a:r>
              <a:rPr lang="en-US" dirty="0" err="1"/>
              <a:t>Stammerjohn</a:t>
            </a:r>
            <a:r>
              <a:rPr lang="en-US" dirty="0"/>
              <a:t> et al. 2012).</a:t>
            </a:r>
          </a:p>
          <a:p>
            <a:r>
              <a:rPr lang="en-US" dirty="0"/>
              <a:t>The surplus of energy stored in the upper ocean is believed to exert strong influence on sea ice variability by promoting bottom melting and delaying growth onset (e.g., Perovich et al. 2007; Serreze et al. 2016)</a:t>
            </a:r>
          </a:p>
          <a:p>
            <a:r>
              <a:rPr lang="en-US" dirty="0"/>
              <a:t>However, due to the lack of sustained subsurface observations, our understanding of the role of upper ocean heat content as a driver of sea ice variability on short time scales is unclear.</a:t>
            </a:r>
          </a:p>
          <a:p>
            <a:endParaRPr lang="en-US" dirty="0"/>
          </a:p>
          <a:p>
            <a:r>
              <a:rPr lang="en-US" b="0" i="0" dirty="0">
                <a:effectLst/>
                <a:latin typeface="Arial" panose="020B0604020202020204" pitchFamily="34" charset="0"/>
              </a:rPr>
              <a:t>The accelerating trends towards a thinner sea ice cover implicate a higher susceptibility to regional scale forcing (Perovich et al. 2012). This requires to adopt a new approach that takes into account the impact of locally generated anomalies on sub-regional sea ice variability.</a:t>
            </a:r>
          </a:p>
          <a:p>
            <a:endParaRPr lang="en-US" dirty="0"/>
          </a:p>
          <a:p>
            <a:endParaRPr lang="en-US" dirty="0"/>
          </a:p>
          <a:p>
            <a:endParaRPr lang="it-IT" dirty="0"/>
          </a:p>
        </p:txBody>
      </p:sp>
      <p:sp>
        <p:nvSpPr>
          <p:cNvPr id="4" name="Segnaposto numero diapositiva 3"/>
          <p:cNvSpPr>
            <a:spLocks noGrp="1"/>
          </p:cNvSpPr>
          <p:nvPr>
            <p:ph type="sldNum" sz="quarter" idx="5"/>
          </p:nvPr>
        </p:nvSpPr>
        <p:spPr/>
        <p:txBody>
          <a:bodyPr/>
          <a:lstStyle/>
          <a:p>
            <a:fld id="{D4E65CA0-6192-9046-8639-3D8681E0B17A}" type="slidenum">
              <a:rPr lang="it-IT" smtClean="0"/>
              <a:t>3</a:t>
            </a:fld>
            <a:endParaRPr lang="it-IT"/>
          </a:p>
        </p:txBody>
      </p:sp>
    </p:spTree>
    <p:extLst>
      <p:ext uri="{BB962C8B-B14F-4D97-AF65-F5344CB8AC3E}">
        <p14:creationId xmlns:p14="http://schemas.microsoft.com/office/powerpoint/2010/main" val="2092830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In this work we investigate the link between upper ocean heat content and sea ice variability in the 5 major regional seas of the Arctic ocean (Figure 1) using two ocean </a:t>
            </a:r>
            <a:r>
              <a:rPr lang="en-US" dirty="0" err="1"/>
              <a:t>reanalyses</a:t>
            </a:r>
            <a:r>
              <a:rPr lang="en-US" dirty="0"/>
              <a:t>: the CMCC C-GLORS reanalysis version 5 and the ECMWF ORAS5 reanalysis. Their l</a:t>
            </a:r>
            <a:r>
              <a:rPr lang="en-US" b="0" i="0" dirty="0">
                <a:effectLst/>
                <a:latin typeface="Arial" panose="020B0604020202020204" pitchFamily="34" charset="0"/>
              </a:rPr>
              <a:t>ong-term coverage (1980-2017) ensures statistical robustness for our analysis. Both C-GLORSv5 and ORAS5 are produced with the NEMO ocean model (</a:t>
            </a:r>
            <a:r>
              <a:rPr lang="en-US" b="0" i="0" dirty="0" err="1">
                <a:effectLst/>
                <a:latin typeface="Arial" panose="020B0604020202020204" pitchFamily="34" charset="0"/>
              </a:rPr>
              <a:t>Madec</a:t>
            </a:r>
            <a:r>
              <a:rPr lang="en-US" b="0" i="0" dirty="0">
                <a:effectLst/>
                <a:latin typeface="Arial" panose="020B0604020202020204" pitchFamily="34" charset="0"/>
              </a:rPr>
              <a:t>, 2008) coupled to the Louvain-la-</a:t>
            </a:r>
            <a:r>
              <a:rPr lang="en-US" b="0" i="0" dirty="0" err="1">
                <a:effectLst/>
                <a:latin typeface="Arial" panose="020B0604020202020204" pitchFamily="34" charset="0"/>
              </a:rPr>
              <a:t>Neuve</a:t>
            </a:r>
            <a:r>
              <a:rPr lang="en-US" b="0" i="0" dirty="0">
                <a:effectLst/>
                <a:latin typeface="Arial" panose="020B0604020202020204" pitchFamily="34" charset="0"/>
              </a:rPr>
              <a:t> Sea ice Model (LIM2, </a:t>
            </a:r>
            <a:r>
              <a:rPr lang="en-US" b="0" i="0" dirty="0" err="1">
                <a:effectLst/>
                <a:latin typeface="Arial" panose="020B0604020202020204" pitchFamily="34" charset="0"/>
              </a:rPr>
              <a:t>Fichefet</a:t>
            </a:r>
            <a:r>
              <a:rPr lang="en-US" b="0" i="0" dirty="0">
                <a:effectLst/>
                <a:latin typeface="Arial" panose="020B0604020202020204" pitchFamily="34" charset="0"/>
              </a:rPr>
              <a:t> and Morales </a:t>
            </a:r>
            <a:r>
              <a:rPr lang="en-US" b="0" i="0" dirty="0" err="1">
                <a:effectLst/>
                <a:latin typeface="Arial" panose="020B0604020202020204" pitchFamily="34" charset="0"/>
              </a:rPr>
              <a:t>Maqueda</a:t>
            </a:r>
            <a:r>
              <a:rPr lang="en-US" b="0" i="0" dirty="0">
                <a:effectLst/>
                <a:latin typeface="Arial" panose="020B0604020202020204" pitchFamily="34" charset="0"/>
              </a:rPr>
              <a:t>, 1997) and include advanced DA schemes.  </a:t>
            </a:r>
            <a:r>
              <a:rPr lang="en-US" dirty="0"/>
              <a:t>For each sub-domain, we obtain monthly fields of ocean heat content in the seasonally varying mixed layer and in the upper 300m depth. To assess the effect these two variables have on sea ice, we consider detrended anomalies of sea ice concentration obtained from the ECMWF ERA5 reanalysis and perform a time-lagged correlation within a sub-seasonal time frame.</a:t>
            </a:r>
          </a:p>
          <a:p>
            <a:endParaRPr lang="en-US" dirty="0"/>
          </a:p>
          <a:p>
            <a:r>
              <a:rPr lang="en-US" dirty="0"/>
              <a:t> </a:t>
            </a:r>
            <a:endParaRPr lang="it-IT" dirty="0"/>
          </a:p>
        </p:txBody>
      </p:sp>
      <p:sp>
        <p:nvSpPr>
          <p:cNvPr id="4" name="Segnaposto numero diapositiva 3"/>
          <p:cNvSpPr>
            <a:spLocks noGrp="1"/>
          </p:cNvSpPr>
          <p:nvPr>
            <p:ph type="sldNum" sz="quarter" idx="5"/>
          </p:nvPr>
        </p:nvSpPr>
        <p:spPr/>
        <p:txBody>
          <a:bodyPr/>
          <a:lstStyle/>
          <a:p>
            <a:fld id="{D4E65CA0-6192-9046-8639-3D8681E0B17A}" type="slidenum">
              <a:rPr lang="it-IT" smtClean="0"/>
              <a:t>4</a:t>
            </a:fld>
            <a:endParaRPr lang="it-IT"/>
          </a:p>
        </p:txBody>
      </p:sp>
    </p:spTree>
    <p:extLst>
      <p:ext uri="{BB962C8B-B14F-4D97-AF65-F5344CB8AC3E}">
        <p14:creationId xmlns:p14="http://schemas.microsoft.com/office/powerpoint/2010/main" val="1007827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D4E65CA0-6192-9046-8639-3D8681E0B17A}" type="slidenum">
              <a:rPr lang="it-IT" smtClean="0"/>
              <a:t>5</a:t>
            </a:fld>
            <a:endParaRPr lang="it-IT"/>
          </a:p>
        </p:txBody>
      </p:sp>
    </p:spTree>
    <p:extLst>
      <p:ext uri="{BB962C8B-B14F-4D97-AF65-F5344CB8AC3E}">
        <p14:creationId xmlns:p14="http://schemas.microsoft.com/office/powerpoint/2010/main" val="2615839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Figure 2 shows time-lagged correlations between detrended anomalies of SIC and OHC in the Mixed layer (a) and in the upper 300 m (b) with the ocean leading the sea ice by 1 month. The different colors denote the 5 regional seas in Figure 1. We observe a strong seasonality in these correlations, with progressive strengthening of negative correlations from melt onset (June) and a peak in Autumn (October-November, months refer to SIC). This relationship is especially strong for OHC in the mixed layer, where maximum co-variability is reached when the sea ice is in November.</a:t>
            </a:r>
          </a:p>
          <a:p>
            <a:endParaRPr lang="en-US" dirty="0"/>
          </a:p>
          <a:p>
            <a:r>
              <a:rPr lang="en-US" dirty="0"/>
              <a:t>By taking a closer look at correlations between OHCML in October (regionally-averaged) and SIC in November (grid-point), [Figure 3] it emerges this link is particularly pronounced in the Kara and Chukchi sub-domains. This is due to the combined effects of a longer melt season and a thinner, younger ice cover which exhibits substantial variability in these months. Overall, the stronger effect of surface heat anomalies on SIC variability around freeze-onset corroborates previous evidence of the existing link between anomalous heat uptake in summer and delayed ice formation in Autumn,</a:t>
            </a:r>
          </a:p>
          <a:p>
            <a:endParaRPr lang="en-US" dirty="0"/>
          </a:p>
          <a:p>
            <a:endParaRPr lang="it-IT" dirty="0"/>
          </a:p>
        </p:txBody>
      </p:sp>
      <p:sp>
        <p:nvSpPr>
          <p:cNvPr id="4" name="Segnaposto numero diapositiva 3"/>
          <p:cNvSpPr>
            <a:spLocks noGrp="1"/>
          </p:cNvSpPr>
          <p:nvPr>
            <p:ph type="sldNum" sz="quarter" idx="5"/>
          </p:nvPr>
        </p:nvSpPr>
        <p:spPr/>
        <p:txBody>
          <a:bodyPr/>
          <a:lstStyle/>
          <a:p>
            <a:fld id="{D4E65CA0-6192-9046-8639-3D8681E0B17A}" type="slidenum">
              <a:rPr lang="it-IT" smtClean="0"/>
              <a:t>6</a:t>
            </a:fld>
            <a:endParaRPr lang="it-IT"/>
          </a:p>
        </p:txBody>
      </p:sp>
    </p:spTree>
    <p:extLst>
      <p:ext uri="{BB962C8B-B14F-4D97-AF65-F5344CB8AC3E}">
        <p14:creationId xmlns:p14="http://schemas.microsoft.com/office/powerpoint/2010/main" val="3825072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Additionally, we extended our analysis to longer lead times to investigate whether heat content in the mixed layer is a good predictor of regional sea ice variability on sub-seasonal time scales. </a:t>
            </a:r>
          </a:p>
          <a:p>
            <a:endParaRPr lang="en-US" dirty="0"/>
          </a:p>
          <a:p>
            <a:r>
              <a:rPr lang="en-US" dirty="0"/>
              <a:t>We find that significant correlations persist up to a lag of three months (ocean leading). Specifically, OHCML anomalies between June and October appear to be a strong precursor of SIC variability in all sub-domains, albeit regional differences emerge owing to differences in melt season duration. </a:t>
            </a:r>
          </a:p>
          <a:p>
            <a:endParaRPr lang="en-US" dirty="0"/>
          </a:p>
          <a:p>
            <a:r>
              <a:rPr lang="en-US" dirty="0"/>
              <a:t>For instance, the effect of OHCML anomalies on Beaufort Sea (BFS) sea ice wanes more quickly as the heat absorbed by the upper ocean is lost to the atmosphere in early autumn, allowing a full ice cover in winter. Conversely, the Atlantic/Eurasian sector (BSS; SIB; ESS) display substantial co-variability with mixed layer heat anomalies which extends into autumn and winter.</a:t>
            </a:r>
          </a:p>
          <a:p>
            <a:endParaRPr lang="en-US" dirty="0"/>
          </a:p>
          <a:p>
            <a:endParaRPr lang="it-IT" dirty="0"/>
          </a:p>
          <a:p>
            <a:endParaRPr lang="it-IT" dirty="0"/>
          </a:p>
        </p:txBody>
      </p:sp>
      <p:sp>
        <p:nvSpPr>
          <p:cNvPr id="4" name="Segnaposto numero diapositiva 3"/>
          <p:cNvSpPr>
            <a:spLocks noGrp="1"/>
          </p:cNvSpPr>
          <p:nvPr>
            <p:ph type="sldNum" sz="quarter" idx="5"/>
          </p:nvPr>
        </p:nvSpPr>
        <p:spPr/>
        <p:txBody>
          <a:bodyPr/>
          <a:lstStyle/>
          <a:p>
            <a:fld id="{D4E65CA0-6192-9046-8639-3D8681E0B17A}" type="slidenum">
              <a:rPr lang="it-IT" smtClean="0"/>
              <a:t>7</a:t>
            </a:fld>
            <a:endParaRPr lang="it-IT"/>
          </a:p>
        </p:txBody>
      </p:sp>
    </p:spTree>
    <p:extLst>
      <p:ext uri="{BB962C8B-B14F-4D97-AF65-F5344CB8AC3E}">
        <p14:creationId xmlns:p14="http://schemas.microsoft.com/office/powerpoint/2010/main" val="1791548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findings of this work are in general agreement with previous studies, and can be corroborated by two dominant physical mechanisms:</a:t>
            </a:r>
          </a:p>
          <a:p>
            <a:endParaRPr lang="en-US" dirty="0"/>
          </a:p>
          <a:p>
            <a:endParaRPr lang="en-US" dirty="0"/>
          </a:p>
          <a:p>
            <a:r>
              <a:rPr lang="en-US" dirty="0"/>
              <a:t>1) The Ice-albedo feedback: Increased open water fraction following melt onset promotes absorption of shortwave radiation by the surface mixed layer. Anomalous energy stored in the upper layers activates and sustains a positive ocean-ice flux.</a:t>
            </a:r>
          </a:p>
          <a:p>
            <a:endParaRPr lang="en-US" dirty="0"/>
          </a:p>
          <a:p>
            <a:r>
              <a:rPr lang="en-US" dirty="0"/>
              <a:t>2) Vertical entrainment from the lower depths: Heat anomalies which originate from solar radiation and / or from northward advection of Atlantic and Pacific Water can become trapped by stratification and be stored underneath the mixed layer during the summer season. When the mixed layer begins to deepen in autumn, turbulent mixing increases and heat anomalies are brought back to the surface via vertical entrainment. If this mechanism occurs after the initial sea ice edge advance, it can significantly slow down ice formation and contribute to negative SIC anomalies at the time of freeze-onset.</a:t>
            </a:r>
          </a:p>
          <a:p>
            <a:endParaRPr lang="en-US" dirty="0"/>
          </a:p>
          <a:p>
            <a:endParaRPr lang="en-US" dirty="0"/>
          </a:p>
        </p:txBody>
      </p:sp>
      <p:sp>
        <p:nvSpPr>
          <p:cNvPr id="4" name="Slide Number Placeholder 3"/>
          <p:cNvSpPr>
            <a:spLocks noGrp="1"/>
          </p:cNvSpPr>
          <p:nvPr>
            <p:ph type="sldNum" sz="quarter" idx="5"/>
          </p:nvPr>
        </p:nvSpPr>
        <p:spPr/>
        <p:txBody>
          <a:bodyPr/>
          <a:lstStyle/>
          <a:p>
            <a:fld id="{D4E65CA0-6192-9046-8639-3D8681E0B17A}" type="slidenum">
              <a:rPr lang="it-IT" smtClean="0"/>
              <a:t>8</a:t>
            </a:fld>
            <a:endParaRPr lang="it-IT"/>
          </a:p>
        </p:txBody>
      </p:sp>
    </p:spTree>
    <p:extLst>
      <p:ext uri="{BB962C8B-B14F-4D97-AF65-F5344CB8AC3E}">
        <p14:creationId xmlns:p14="http://schemas.microsoft.com/office/powerpoint/2010/main" val="1495428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E65CA0-6192-9046-8639-3D8681E0B17A}" type="slidenum">
              <a:rPr lang="it-IT" smtClean="0"/>
              <a:t>9</a:t>
            </a:fld>
            <a:endParaRPr lang="it-IT"/>
          </a:p>
        </p:txBody>
      </p:sp>
    </p:spTree>
    <p:extLst>
      <p:ext uri="{BB962C8B-B14F-4D97-AF65-F5344CB8AC3E}">
        <p14:creationId xmlns:p14="http://schemas.microsoft.com/office/powerpoint/2010/main" val="1335400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622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03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077F0E-D3F5-E14A-82FB-55F29F357BDF}"/>
              </a:ext>
            </a:extLst>
          </p:cNvPr>
          <p:cNvSpPr>
            <a:spLocks noGrp="1"/>
          </p:cNvSpPr>
          <p:nvPr>
            <p:ph type="ctrTitle"/>
          </p:nvPr>
        </p:nvSpPr>
        <p:spPr>
          <a:xfrm>
            <a:off x="94210" y="174567"/>
            <a:ext cx="11809616" cy="536936"/>
          </a:xfrm>
          <a:prstGeom prst="rect">
            <a:avLst/>
          </a:prstGeom>
        </p:spPr>
        <p:txBody>
          <a:bodyPr anchor="b">
            <a:normAutofit/>
          </a:bodyPr>
          <a:lstStyle>
            <a:lvl1pPr algn="ctr">
              <a:defRPr sz="3000" baseline="0"/>
            </a:lvl1pPr>
          </a:lstStyle>
          <a:p>
            <a:r>
              <a:rPr lang="it-IT" dirty="0"/>
              <a:t>Fare clic per modificare lo stile del titolo dello schema</a:t>
            </a:r>
          </a:p>
        </p:txBody>
      </p:sp>
    </p:spTree>
    <p:extLst>
      <p:ext uri="{BB962C8B-B14F-4D97-AF65-F5344CB8AC3E}">
        <p14:creationId xmlns:p14="http://schemas.microsoft.com/office/powerpoint/2010/main" val="1978272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5/22/2022</a:t>
            </a:fld>
            <a:endParaRPr lang="en-US" dirty="0"/>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470187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1568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AC036B52-11E8-964F-B72E-E76D4B3B484D}"/>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2" name="Segnaposto titolo 1">
            <a:extLst>
              <a:ext uri="{FF2B5EF4-FFF2-40B4-BE49-F238E27FC236}">
                <a16:creationId xmlns:a16="http://schemas.microsoft.com/office/drawing/2014/main" id="{C8E371F6-48A2-E644-B1DB-8532F25D414D}"/>
              </a:ext>
            </a:extLst>
          </p:cNvPr>
          <p:cNvSpPr>
            <a:spLocks noGrp="1"/>
          </p:cNvSpPr>
          <p:nvPr>
            <p:ph type="title"/>
          </p:nvPr>
        </p:nvSpPr>
        <p:spPr>
          <a:xfrm>
            <a:off x="5834149" y="772449"/>
            <a:ext cx="10515600"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0F60A519-95F2-D041-8D67-86DEDAC8603A}"/>
              </a:ext>
            </a:extLst>
          </p:cNvPr>
          <p:cNvSpPr>
            <a:spLocks noGrp="1"/>
          </p:cNvSpPr>
          <p:nvPr>
            <p:ph type="body" idx="1"/>
          </p:nvPr>
        </p:nvSpPr>
        <p:spPr>
          <a:xfrm>
            <a:off x="5684520" y="2416838"/>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Rettangolo 8">
            <a:extLst>
              <a:ext uri="{FF2B5EF4-FFF2-40B4-BE49-F238E27FC236}">
                <a16:creationId xmlns:a16="http://schemas.microsoft.com/office/drawing/2014/main" id="{188085E4-F207-0841-9612-294BB3C440BA}"/>
              </a:ext>
            </a:extLst>
          </p:cNvPr>
          <p:cNvSpPr/>
          <p:nvPr userDrawn="1"/>
        </p:nvSpPr>
        <p:spPr>
          <a:xfrm>
            <a:off x="4904508" y="0"/>
            <a:ext cx="24938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3642659710"/>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6737B5A-5CE0-5E46-A871-72E7E39A9661}"/>
              </a:ext>
            </a:extLst>
          </p:cNvPr>
          <p:cNvSpPr>
            <a:spLocks noGrp="1"/>
          </p:cNvSpPr>
          <p:nvPr>
            <p:ph type="title"/>
          </p:nvPr>
        </p:nvSpPr>
        <p:spPr>
          <a:xfrm>
            <a:off x="397625" y="272696"/>
            <a:ext cx="10965872" cy="635000"/>
          </a:xfrm>
          <a:prstGeom prst="rect">
            <a:avLst/>
          </a:prstGeom>
        </p:spPr>
        <p:txBody>
          <a:bodyPr vert="horz" lIns="91440" tIns="45720" rIns="91440" bIns="45720" rtlCol="0" anchor="ctr">
            <a:normAutofit/>
          </a:bodyPr>
          <a:lstStyle/>
          <a:p>
            <a:r>
              <a:rPr lang="it-IT" dirty="0"/>
              <a:t>Fare clic per modificare lo stile del titolo dello schema</a:t>
            </a:r>
          </a:p>
        </p:txBody>
      </p:sp>
      <p:pic>
        <p:nvPicPr>
          <p:cNvPr id="8" name="Immagine 7">
            <a:extLst>
              <a:ext uri="{FF2B5EF4-FFF2-40B4-BE49-F238E27FC236}">
                <a16:creationId xmlns:a16="http://schemas.microsoft.com/office/drawing/2014/main" id="{916F580A-75F5-8844-BFBF-7D6B22A67534}"/>
              </a:ext>
            </a:extLst>
          </p:cNvPr>
          <p:cNvPicPr>
            <a:picLocks noChangeAspect="1"/>
          </p:cNvPicPr>
          <p:nvPr userDrawn="1"/>
        </p:nvPicPr>
        <p:blipFill>
          <a:blip r:embed="rId4"/>
          <a:stretch>
            <a:fillRect/>
          </a:stretch>
        </p:blipFill>
        <p:spPr>
          <a:xfrm>
            <a:off x="0" y="6223000"/>
            <a:ext cx="12192000" cy="635000"/>
          </a:xfrm>
          <a:prstGeom prst="rect">
            <a:avLst/>
          </a:prstGeom>
        </p:spPr>
      </p:pic>
      <p:sp>
        <p:nvSpPr>
          <p:cNvPr id="9" name="Rettangolo 8">
            <a:extLst>
              <a:ext uri="{FF2B5EF4-FFF2-40B4-BE49-F238E27FC236}">
                <a16:creationId xmlns:a16="http://schemas.microsoft.com/office/drawing/2014/main" id="{CD1E8F7B-5AB7-7B40-AC8A-1E5848FD13BC}"/>
              </a:ext>
            </a:extLst>
          </p:cNvPr>
          <p:cNvSpPr/>
          <p:nvPr userDrawn="1"/>
        </p:nvSpPr>
        <p:spPr>
          <a:xfrm>
            <a:off x="0" y="-3273"/>
            <a:ext cx="12192000" cy="614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54601760"/>
      </p:ext>
    </p:extLst>
  </p:cSld>
  <p:clrMap bg1="lt1" tx1="dk1" bg2="lt2" tx2="dk2" accent1="accent1" accent2="accent2" accent3="accent3" accent4="accent4" accent5="accent5" accent6="accent6" hlink="hlink" folHlink="folHlink"/>
  <p:sldLayoutIdLst>
    <p:sldLayoutId id="2147483649" r:id="rId1"/>
    <p:sldLayoutId id="2147483656" r:id="rId2"/>
  </p:sldLayoutIdLst>
  <p:txStyles>
    <p:title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97D2A9D5-7574-1E4E-B61A-CF4D35CA316C}"/>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60944723"/>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mailto:elena.bianco@cmcc.it" TargetMode="External"/><Relationship Id="rId4" Type="http://schemas.openxmlformats.org/officeDocument/2006/relationships/diagramLayout" Target="../diagrams/layout1.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hyperlink" Target="mailto:elena.bianco@cmcc.it" TargetMode="External"/><Relationship Id="rId4" Type="http://schemas.openxmlformats.org/officeDocument/2006/relationships/diagramLayout" Target="../diagrams/layout2.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hyperlink" Target="mailto:elena.bianco@cmcc.it"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elena.bianco@cmcc.i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mailto:elena.bianco@cmcc.it" TargetMode="Externa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mailto:elena.bianco@cmcc.it"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mailto:elena.bianco@cmcc.it"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3D91405-F4B8-6458-F9DE-DFCFE79806B4}"/>
              </a:ext>
            </a:extLst>
          </p:cNvPr>
          <p:cNvSpPr>
            <a:spLocks noGrp="1"/>
          </p:cNvSpPr>
          <p:nvPr>
            <p:ph type="subTitle" idx="1"/>
          </p:nvPr>
        </p:nvSpPr>
        <p:spPr>
          <a:xfrm>
            <a:off x="5130216" y="2330806"/>
            <a:ext cx="7061784" cy="1937122"/>
          </a:xfrm>
        </p:spPr>
        <p:txBody>
          <a:bodyPr>
            <a:normAutofit fontScale="92500" lnSpcReduction="20000"/>
          </a:bodyPr>
          <a:lstStyle/>
          <a:p>
            <a:pPr algn="ctr"/>
            <a:r>
              <a:rPr lang="en-US" sz="2400" dirty="0">
                <a:latin typeface="Times New Roman" panose="02020603050405020304" pitchFamily="18" charset="0"/>
                <a:cs typeface="Times New Roman" panose="02020603050405020304" pitchFamily="18" charset="0"/>
              </a:rPr>
              <a:t>Elena Bianco</a:t>
            </a:r>
            <a:r>
              <a:rPr lang="en-US" sz="2400" baseline="30000" dirty="0">
                <a:latin typeface="Times New Roman" panose="02020603050405020304" pitchFamily="18" charset="0"/>
                <a:cs typeface="Times New Roman" panose="02020603050405020304" pitchFamily="18" charset="0"/>
              </a:rPr>
              <a:t>1,2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Doroteaciro</a:t>
            </a:r>
            <a:r>
              <a:rPr lang="en-US" sz="2400" dirty="0">
                <a:latin typeface="Times New Roman" panose="02020603050405020304" pitchFamily="18" charset="0"/>
                <a:cs typeface="Times New Roman" panose="02020603050405020304" pitchFamily="18" charset="0"/>
              </a:rPr>
              <a:t> Iovino</a:t>
            </a:r>
            <a:r>
              <a:rPr lang="en-US" sz="2400" baseline="30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Paolo Ruggieri</a:t>
            </a:r>
            <a:r>
              <a:rPr lang="en-US" baseline="30000" dirty="0">
                <a:latin typeface="Times New Roman" panose="02020603050405020304" pitchFamily="18" charset="0"/>
                <a:cs typeface="Times New Roman" panose="02020603050405020304" pitchFamily="18" charset="0"/>
              </a:rPr>
              <a:t>1,3</a:t>
            </a:r>
            <a:r>
              <a:rPr lang="en-US" sz="2400" dirty="0">
                <a:latin typeface="Times New Roman" panose="02020603050405020304" pitchFamily="18" charset="0"/>
                <a:cs typeface="Times New Roman" panose="02020603050405020304" pitchFamily="18" charset="0"/>
              </a:rPr>
              <a:t>, Stefano Materia</a:t>
            </a:r>
            <a:r>
              <a:rPr lang="en-US" sz="2400" baseline="30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and Simona Masina</a:t>
            </a:r>
            <a:r>
              <a:rPr lang="en-US" sz="2400" baseline="30000" dirty="0">
                <a:latin typeface="Times New Roman" panose="02020603050405020304" pitchFamily="18" charset="0"/>
                <a:cs typeface="Times New Roman" panose="02020603050405020304" pitchFamily="18" charset="0"/>
              </a:rPr>
              <a:t>1</a:t>
            </a:r>
          </a:p>
          <a:p>
            <a:pPr algn="ctr"/>
            <a:endParaRPr lang="en-US" sz="2800" dirty="0">
              <a:latin typeface="Times New Roman" panose="02020603050405020304" pitchFamily="18" charset="0"/>
              <a:cs typeface="Times New Roman" panose="02020603050405020304" pitchFamily="18" charset="0"/>
            </a:endParaRPr>
          </a:p>
          <a:p>
            <a:pPr marL="514350" indent="-514350" algn="l">
              <a:buAutoNum type="arabicPeriod"/>
            </a:pPr>
            <a:r>
              <a:rPr lang="it-IT" sz="1600" i="1" dirty="0">
                <a:latin typeface="Times New Roman" panose="02020603050405020304" pitchFamily="18" charset="0"/>
                <a:cs typeface="Times New Roman" panose="02020603050405020304" pitchFamily="18" charset="0"/>
              </a:rPr>
              <a:t>Euro-</a:t>
            </a:r>
            <a:r>
              <a:rPr lang="it-IT" sz="1600" i="1" dirty="0" err="1">
                <a:latin typeface="Times New Roman" panose="02020603050405020304" pitchFamily="18" charset="0"/>
                <a:cs typeface="Times New Roman" panose="02020603050405020304" pitchFamily="18" charset="0"/>
              </a:rPr>
              <a:t>Mediterranean</a:t>
            </a:r>
            <a:r>
              <a:rPr lang="it-IT" sz="1600" i="1" dirty="0">
                <a:latin typeface="Times New Roman" panose="02020603050405020304" pitchFamily="18" charset="0"/>
                <a:cs typeface="Times New Roman" panose="02020603050405020304" pitchFamily="18" charset="0"/>
              </a:rPr>
              <a:t> Center on </a:t>
            </a:r>
            <a:r>
              <a:rPr lang="it-IT" sz="1600" i="1" dirty="0" err="1">
                <a:latin typeface="Times New Roman" panose="02020603050405020304" pitchFamily="18" charset="0"/>
                <a:cs typeface="Times New Roman" panose="02020603050405020304" pitchFamily="18" charset="0"/>
              </a:rPr>
              <a:t>Climate</a:t>
            </a:r>
            <a:r>
              <a:rPr lang="it-IT" sz="1600" i="1" dirty="0">
                <a:latin typeface="Times New Roman" panose="02020603050405020304" pitchFamily="18" charset="0"/>
                <a:cs typeface="Times New Roman" panose="02020603050405020304" pitchFamily="18" charset="0"/>
              </a:rPr>
              <a:t> </a:t>
            </a:r>
            <a:r>
              <a:rPr lang="it-IT" sz="1600" i="1" dirty="0" err="1">
                <a:latin typeface="Times New Roman" panose="02020603050405020304" pitchFamily="18" charset="0"/>
                <a:cs typeface="Times New Roman" panose="02020603050405020304" pitchFamily="18" charset="0"/>
              </a:rPr>
              <a:t>Change</a:t>
            </a:r>
            <a:r>
              <a:rPr lang="it-IT" sz="1600" i="1" dirty="0">
                <a:latin typeface="Times New Roman" panose="02020603050405020304" pitchFamily="18" charset="0"/>
                <a:cs typeface="Times New Roman" panose="02020603050405020304" pitchFamily="18" charset="0"/>
              </a:rPr>
              <a:t> (CMCC), Bologna, </a:t>
            </a:r>
            <a:r>
              <a:rPr lang="it-IT" sz="1600" i="1" dirty="0" err="1">
                <a:latin typeface="Times New Roman" panose="02020603050405020304" pitchFamily="18" charset="0"/>
                <a:cs typeface="Times New Roman" panose="02020603050405020304" pitchFamily="18" charset="0"/>
              </a:rPr>
              <a:t>Italy</a:t>
            </a:r>
            <a:endParaRPr lang="it-IT" sz="1600" i="1" dirty="0">
              <a:latin typeface="Times New Roman" panose="02020603050405020304" pitchFamily="18" charset="0"/>
              <a:cs typeface="Times New Roman" panose="02020603050405020304" pitchFamily="18" charset="0"/>
            </a:endParaRPr>
          </a:p>
          <a:p>
            <a:pPr marL="514350" indent="-514350" algn="l">
              <a:buAutoNum type="arabicPeriod"/>
            </a:pPr>
            <a:r>
              <a:rPr lang="en-US" sz="1600" i="1" dirty="0">
                <a:latin typeface="Times New Roman" panose="02020603050405020304" pitchFamily="18" charset="0"/>
                <a:cs typeface="Times New Roman" panose="02020603050405020304" pitchFamily="18" charset="0"/>
              </a:rPr>
              <a:t>Ca’ Foscari University of Venice, Venice, Italy</a:t>
            </a:r>
          </a:p>
          <a:p>
            <a:pPr marL="514350" indent="-514350" algn="l">
              <a:buAutoNum type="arabicPeriod"/>
            </a:pPr>
            <a:r>
              <a:rPr lang="en-US" sz="1600" i="1" dirty="0">
                <a:latin typeface="Times New Roman" panose="02020603050405020304" pitchFamily="18" charset="0"/>
                <a:cs typeface="Times New Roman" panose="02020603050405020304" pitchFamily="18" charset="0"/>
              </a:rPr>
              <a:t>University of Bologna, Department of Physics and Astronomy, Bologna, Italy</a:t>
            </a:r>
            <a:endParaRPr lang="en-US" sz="2800" i="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0204B6A-4C9B-8270-5C3D-CA236FF70CDD}"/>
              </a:ext>
            </a:extLst>
          </p:cNvPr>
          <p:cNvSpPr txBox="1"/>
          <p:nvPr/>
        </p:nvSpPr>
        <p:spPr>
          <a:xfrm>
            <a:off x="5195019" y="115237"/>
            <a:ext cx="6932177" cy="1938992"/>
          </a:xfrm>
          <a:prstGeom prst="rect">
            <a:avLst/>
          </a:prstGeom>
          <a:noFill/>
        </p:spPr>
        <p:txBody>
          <a:bodyPr wrap="square" rtlCol="0">
            <a:spAutoFit/>
          </a:bodyPr>
          <a:lstStyle/>
          <a:p>
            <a:r>
              <a:rPr lang="en-US" sz="4000" b="1" dirty="0">
                <a:solidFill>
                  <a:schemeClr val="accent2"/>
                </a:solidFill>
                <a:latin typeface="Arial" panose="020B0604020202020204" pitchFamily="34" charset="0"/>
                <a:cs typeface="Arial" panose="020B0604020202020204" pitchFamily="34" charset="0"/>
              </a:rPr>
              <a:t>Arctic Ocean heat content as a driver of regional sea ice variability</a:t>
            </a:r>
          </a:p>
        </p:txBody>
      </p:sp>
      <p:sp>
        <p:nvSpPr>
          <p:cNvPr id="2" name="Rectangle 1">
            <a:extLst>
              <a:ext uri="{FF2B5EF4-FFF2-40B4-BE49-F238E27FC236}">
                <a16:creationId xmlns:a16="http://schemas.microsoft.com/office/drawing/2014/main" id="{CCA34B1D-49F2-93D2-BFC4-8DA6FDBF20D2}"/>
              </a:ext>
            </a:extLst>
          </p:cNvPr>
          <p:cNvSpPr/>
          <p:nvPr/>
        </p:nvSpPr>
        <p:spPr>
          <a:xfrm>
            <a:off x="4898571" y="5858933"/>
            <a:ext cx="7293429" cy="999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B67D187B-4DD2-F3AB-03A1-344B45A3245F}"/>
              </a:ext>
            </a:extLst>
          </p:cNvPr>
          <p:cNvSpPr txBox="1">
            <a:spLocks/>
          </p:cNvSpPr>
          <p:nvPr/>
        </p:nvSpPr>
        <p:spPr>
          <a:xfrm>
            <a:off x="5505461" y="4505792"/>
            <a:ext cx="6450626" cy="999067"/>
          </a:xfr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accent1"/>
                </a:solidFill>
              </a:rPr>
              <a:t>OS1.6: Changes in the Arctic Ocean, sea ice and subarctic seas systems: Observations, Models and Perspectives</a:t>
            </a:r>
          </a:p>
        </p:txBody>
      </p:sp>
      <p:pic>
        <p:nvPicPr>
          <p:cNvPr id="8" name="Picture 7" descr="Qr code&#10;&#10;Description automatically generated">
            <a:extLst>
              <a:ext uri="{FF2B5EF4-FFF2-40B4-BE49-F238E27FC236}">
                <a16:creationId xmlns:a16="http://schemas.microsoft.com/office/drawing/2014/main" id="{5E04A8A5-022B-65ED-FA16-D84492255D7D}"/>
              </a:ext>
            </a:extLst>
          </p:cNvPr>
          <p:cNvPicPr>
            <a:picLocks noChangeAspect="1"/>
          </p:cNvPicPr>
          <p:nvPr/>
        </p:nvPicPr>
        <p:blipFill>
          <a:blip r:embed="rId3"/>
          <a:stretch>
            <a:fillRect/>
          </a:stretch>
        </p:blipFill>
        <p:spPr>
          <a:xfrm>
            <a:off x="11004788" y="5616032"/>
            <a:ext cx="1187212" cy="1187212"/>
          </a:xfrm>
          <a:prstGeom prst="rect">
            <a:avLst/>
          </a:prstGeom>
        </p:spPr>
      </p:pic>
      <p:pic>
        <p:nvPicPr>
          <p:cNvPr id="10" name="Picture 9" descr="Logo&#10;&#10;Description automatically generated">
            <a:extLst>
              <a:ext uri="{FF2B5EF4-FFF2-40B4-BE49-F238E27FC236}">
                <a16:creationId xmlns:a16="http://schemas.microsoft.com/office/drawing/2014/main" id="{B542408F-6DA2-47A8-0636-4B0C04B34CC8}"/>
              </a:ext>
            </a:extLst>
          </p:cNvPr>
          <p:cNvPicPr>
            <a:picLocks noChangeAspect="1"/>
          </p:cNvPicPr>
          <p:nvPr/>
        </p:nvPicPr>
        <p:blipFill>
          <a:blip r:embed="rId4"/>
          <a:stretch>
            <a:fillRect/>
          </a:stretch>
        </p:blipFill>
        <p:spPr>
          <a:xfrm>
            <a:off x="5650748" y="5022745"/>
            <a:ext cx="3986968" cy="2819745"/>
          </a:xfrm>
          <a:prstGeom prst="rect">
            <a:avLst/>
          </a:prstGeom>
        </p:spPr>
      </p:pic>
      <p:pic>
        <p:nvPicPr>
          <p:cNvPr id="11" name="Picture 10" descr="Text&#10;&#10;Description automatically generated">
            <a:extLst>
              <a:ext uri="{FF2B5EF4-FFF2-40B4-BE49-F238E27FC236}">
                <a16:creationId xmlns:a16="http://schemas.microsoft.com/office/drawing/2014/main" id="{BC54ABB4-317D-414C-CADF-A6C421A0CD5B}"/>
              </a:ext>
            </a:extLst>
          </p:cNvPr>
          <p:cNvPicPr>
            <a:picLocks noChangeAspect="1"/>
          </p:cNvPicPr>
          <p:nvPr/>
        </p:nvPicPr>
        <p:blipFill>
          <a:blip r:embed="rId5"/>
          <a:stretch>
            <a:fillRect/>
          </a:stretch>
        </p:blipFill>
        <p:spPr>
          <a:xfrm>
            <a:off x="5130216" y="5080763"/>
            <a:ext cx="1276996" cy="1616371"/>
          </a:xfrm>
          <a:prstGeom prst="rect">
            <a:avLst/>
          </a:prstGeom>
        </p:spPr>
      </p:pic>
      <p:pic>
        <p:nvPicPr>
          <p:cNvPr id="12" name="Picture 11" descr="Logo, company name&#10;&#10;Description automatically generated">
            <a:extLst>
              <a:ext uri="{FF2B5EF4-FFF2-40B4-BE49-F238E27FC236}">
                <a16:creationId xmlns:a16="http://schemas.microsoft.com/office/drawing/2014/main" id="{5F07BCEC-75B8-BF41-47E8-9C7B621D5B00}"/>
              </a:ext>
            </a:extLst>
          </p:cNvPr>
          <p:cNvPicPr>
            <a:picLocks noChangeAspect="1"/>
          </p:cNvPicPr>
          <p:nvPr/>
        </p:nvPicPr>
        <p:blipFill>
          <a:blip r:embed="rId6"/>
          <a:stretch>
            <a:fillRect/>
          </a:stretch>
        </p:blipFill>
        <p:spPr>
          <a:xfrm>
            <a:off x="8802369" y="5739091"/>
            <a:ext cx="1994532" cy="1108073"/>
          </a:xfrm>
          <a:prstGeom prst="rect">
            <a:avLst/>
          </a:prstGeom>
        </p:spPr>
      </p:pic>
      <p:sp>
        <p:nvSpPr>
          <p:cNvPr id="16" name="Rectangle 15">
            <a:extLst>
              <a:ext uri="{FF2B5EF4-FFF2-40B4-BE49-F238E27FC236}">
                <a16:creationId xmlns:a16="http://schemas.microsoft.com/office/drawing/2014/main" id="{FF853C5C-BAAF-F35D-8439-3609F5F4E637}"/>
              </a:ext>
            </a:extLst>
          </p:cNvPr>
          <p:cNvSpPr/>
          <p:nvPr/>
        </p:nvSpPr>
        <p:spPr>
          <a:xfrm>
            <a:off x="0" y="5915118"/>
            <a:ext cx="4898571" cy="955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nature, outdoor, ice, mountain&#10;&#10;Description automatically generated">
            <a:extLst>
              <a:ext uri="{FF2B5EF4-FFF2-40B4-BE49-F238E27FC236}">
                <a16:creationId xmlns:a16="http://schemas.microsoft.com/office/drawing/2014/main" id="{8C5BCA5A-9568-7854-BF76-DC006D0EBBCC}"/>
              </a:ext>
            </a:extLst>
          </p:cNvPr>
          <p:cNvPicPr>
            <a:picLocks noChangeAspect="1"/>
          </p:cNvPicPr>
          <p:nvPr/>
        </p:nvPicPr>
        <p:blipFill>
          <a:blip r:embed="rId7"/>
          <a:stretch>
            <a:fillRect/>
          </a:stretch>
        </p:blipFill>
        <p:spPr>
          <a:xfrm>
            <a:off x="-62170" y="-118012"/>
            <a:ext cx="4911756" cy="6550629"/>
          </a:xfrm>
          <a:prstGeom prst="rect">
            <a:avLst/>
          </a:prstGeom>
          <a:effectLst>
            <a:softEdge rad="762000"/>
          </a:effectLst>
        </p:spPr>
      </p:pic>
      <p:sp>
        <p:nvSpPr>
          <p:cNvPr id="19" name="TextBox 18">
            <a:extLst>
              <a:ext uri="{FF2B5EF4-FFF2-40B4-BE49-F238E27FC236}">
                <a16:creationId xmlns:a16="http://schemas.microsoft.com/office/drawing/2014/main" id="{51A65B32-2AC3-B93A-F9A8-462177504DAB}"/>
              </a:ext>
            </a:extLst>
          </p:cNvPr>
          <p:cNvSpPr txBox="1"/>
          <p:nvPr/>
        </p:nvSpPr>
        <p:spPr>
          <a:xfrm>
            <a:off x="34068" y="6392691"/>
            <a:ext cx="4769223" cy="261610"/>
          </a:xfrm>
          <a:prstGeom prst="rect">
            <a:avLst/>
          </a:prstGeom>
          <a:noFill/>
        </p:spPr>
        <p:txBody>
          <a:bodyPr wrap="square" rtlCol="0">
            <a:spAutoFit/>
          </a:bodyPr>
          <a:lstStyle/>
          <a:p>
            <a:r>
              <a:rPr lang="en-US" sz="1100" dirty="0">
                <a:solidFill>
                  <a:schemeClr val="accent1">
                    <a:lumMod val="75000"/>
                  </a:schemeClr>
                </a:solidFill>
              </a:rPr>
              <a:t>Credit: Benjamin Hardman</a:t>
            </a:r>
          </a:p>
        </p:txBody>
      </p:sp>
    </p:spTree>
    <p:extLst>
      <p:ext uri="{BB962C8B-B14F-4D97-AF65-F5344CB8AC3E}">
        <p14:creationId xmlns:p14="http://schemas.microsoft.com/office/powerpoint/2010/main" val="2908806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2F6C3DDC-FDEF-768B-EA77-52EB0599F856}"/>
              </a:ext>
            </a:extLst>
          </p:cNvPr>
          <p:cNvGraphicFramePr/>
          <p:nvPr>
            <p:extLst>
              <p:ext uri="{D42A27DB-BD31-4B8C-83A1-F6EECF244321}">
                <p14:modId xmlns:p14="http://schemas.microsoft.com/office/powerpoint/2010/main" val="2037193631"/>
              </p:ext>
            </p:extLst>
          </p:nvPr>
        </p:nvGraphicFramePr>
        <p:xfrm>
          <a:off x="-64810" y="1262095"/>
          <a:ext cx="7062510" cy="4333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Oval 12">
            <a:extLst>
              <a:ext uri="{FF2B5EF4-FFF2-40B4-BE49-F238E27FC236}">
                <a16:creationId xmlns:a16="http://schemas.microsoft.com/office/drawing/2014/main" id="{BD8A5831-A8E2-9D33-DE47-7BFAF7370DF0}"/>
              </a:ext>
            </a:extLst>
          </p:cNvPr>
          <p:cNvSpPr/>
          <p:nvPr/>
        </p:nvSpPr>
        <p:spPr>
          <a:xfrm>
            <a:off x="291002" y="4512680"/>
            <a:ext cx="491540" cy="486827"/>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4" name="Picture 3" descr="A picture containing text, compact disk&#10;&#10;Description automatically generated">
            <a:extLst>
              <a:ext uri="{FF2B5EF4-FFF2-40B4-BE49-F238E27FC236}">
                <a16:creationId xmlns:a16="http://schemas.microsoft.com/office/drawing/2014/main" id="{431502EC-F161-89E6-D96E-85B7508F0C67}"/>
              </a:ext>
            </a:extLst>
          </p:cNvPr>
          <p:cNvPicPr>
            <a:picLocks noChangeAspect="1"/>
          </p:cNvPicPr>
          <p:nvPr/>
        </p:nvPicPr>
        <p:blipFill>
          <a:blip r:embed="rId8"/>
          <a:stretch>
            <a:fillRect/>
          </a:stretch>
        </p:blipFill>
        <p:spPr>
          <a:xfrm>
            <a:off x="7814087" y="3127204"/>
            <a:ext cx="4279724" cy="2770954"/>
          </a:xfrm>
          <a:prstGeom prst="rect">
            <a:avLst/>
          </a:prstGeom>
        </p:spPr>
      </p:pic>
      <p:sp>
        <p:nvSpPr>
          <p:cNvPr id="6" name="TextBox 5">
            <a:extLst>
              <a:ext uri="{FF2B5EF4-FFF2-40B4-BE49-F238E27FC236}">
                <a16:creationId xmlns:a16="http://schemas.microsoft.com/office/drawing/2014/main" id="{0EF840A4-79D5-93CA-5C2E-9E8CFE0FC043}"/>
              </a:ext>
            </a:extLst>
          </p:cNvPr>
          <p:cNvSpPr txBox="1"/>
          <p:nvPr/>
        </p:nvSpPr>
        <p:spPr>
          <a:xfrm>
            <a:off x="9222298" y="5902060"/>
            <a:ext cx="3787073" cy="261610"/>
          </a:xfrm>
          <a:prstGeom prst="rect">
            <a:avLst/>
          </a:prstGeom>
          <a:noFill/>
        </p:spPr>
        <p:txBody>
          <a:bodyPr wrap="square" rtlCol="0">
            <a:spAutoFit/>
          </a:bodyPr>
          <a:lstStyle/>
          <a:p>
            <a:r>
              <a:rPr lang="en-US" sz="1050" i="1" dirty="0"/>
              <a:t>Carmack</a:t>
            </a:r>
            <a:r>
              <a:rPr lang="en-US" sz="1100" i="1" dirty="0"/>
              <a:t> et al. (2015)</a:t>
            </a:r>
          </a:p>
        </p:txBody>
      </p:sp>
      <p:sp>
        <p:nvSpPr>
          <p:cNvPr id="14" name="Titolo 1">
            <a:extLst>
              <a:ext uri="{FF2B5EF4-FFF2-40B4-BE49-F238E27FC236}">
                <a16:creationId xmlns:a16="http://schemas.microsoft.com/office/drawing/2014/main" id="{7CBDFEA7-DD25-25C2-8DF5-1ADBEA3B07D6}"/>
              </a:ext>
            </a:extLst>
          </p:cNvPr>
          <p:cNvSpPr txBox="1">
            <a:spLocks/>
          </p:cNvSpPr>
          <p:nvPr/>
        </p:nvSpPr>
        <p:spPr>
          <a:xfrm>
            <a:off x="-599633" y="94298"/>
            <a:ext cx="9034385" cy="5255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000" kern="1200" baseline="0">
                <a:solidFill>
                  <a:schemeClr val="accent1"/>
                </a:solidFill>
                <a:latin typeface="+mj-lt"/>
                <a:ea typeface="+mj-ea"/>
                <a:cs typeface="+mj-cs"/>
              </a:defRPr>
            </a:lvl1pPr>
          </a:lstStyle>
          <a:p>
            <a:r>
              <a:rPr lang="it-IT" sz="2000" dirty="0" err="1">
                <a:solidFill>
                  <a:schemeClr val="accent2"/>
                </a:solidFill>
              </a:rPr>
              <a:t>Changes</a:t>
            </a:r>
            <a:r>
              <a:rPr lang="it-IT" sz="2000" dirty="0">
                <a:solidFill>
                  <a:schemeClr val="accent2"/>
                </a:solidFill>
              </a:rPr>
              <a:t> in the </a:t>
            </a:r>
            <a:r>
              <a:rPr lang="it-IT" sz="2000" dirty="0" err="1">
                <a:solidFill>
                  <a:schemeClr val="accent2"/>
                </a:solidFill>
              </a:rPr>
              <a:t>Arctic</a:t>
            </a:r>
            <a:r>
              <a:rPr lang="it-IT" sz="2000" dirty="0">
                <a:solidFill>
                  <a:schemeClr val="accent2"/>
                </a:solidFill>
              </a:rPr>
              <a:t> </a:t>
            </a:r>
            <a:r>
              <a:rPr lang="it-IT" sz="2000" dirty="0" err="1">
                <a:solidFill>
                  <a:schemeClr val="accent2"/>
                </a:solidFill>
              </a:rPr>
              <a:t>upper</a:t>
            </a:r>
            <a:r>
              <a:rPr lang="it-IT" sz="2000" dirty="0">
                <a:solidFill>
                  <a:schemeClr val="accent2"/>
                </a:solidFill>
              </a:rPr>
              <a:t> </a:t>
            </a:r>
            <a:r>
              <a:rPr lang="it-IT" sz="2000" dirty="0" err="1">
                <a:solidFill>
                  <a:schemeClr val="accent2"/>
                </a:solidFill>
              </a:rPr>
              <a:t>ocean</a:t>
            </a:r>
            <a:r>
              <a:rPr lang="it-IT" sz="2000" dirty="0">
                <a:solidFill>
                  <a:schemeClr val="accent2"/>
                </a:solidFill>
              </a:rPr>
              <a:t> energy budget</a:t>
            </a:r>
          </a:p>
        </p:txBody>
      </p:sp>
      <p:pic>
        <p:nvPicPr>
          <p:cNvPr id="7" name="Picture 6" descr="Chart, line chart, histogram&#10;&#10;Description automatically generated">
            <a:extLst>
              <a:ext uri="{FF2B5EF4-FFF2-40B4-BE49-F238E27FC236}">
                <a16:creationId xmlns:a16="http://schemas.microsoft.com/office/drawing/2014/main" id="{A85C0D21-E0F7-7538-8399-82640ADE7CF9}"/>
              </a:ext>
            </a:extLst>
          </p:cNvPr>
          <p:cNvPicPr>
            <a:picLocks noChangeAspect="1"/>
          </p:cNvPicPr>
          <p:nvPr/>
        </p:nvPicPr>
        <p:blipFill>
          <a:blip r:embed="rId9"/>
          <a:stretch>
            <a:fillRect/>
          </a:stretch>
        </p:blipFill>
        <p:spPr>
          <a:xfrm>
            <a:off x="7897906" y="276930"/>
            <a:ext cx="3869979" cy="2091435"/>
          </a:xfrm>
          <a:prstGeom prst="rect">
            <a:avLst/>
          </a:prstGeom>
        </p:spPr>
      </p:pic>
      <p:sp>
        <p:nvSpPr>
          <p:cNvPr id="15" name="TextBox 14">
            <a:extLst>
              <a:ext uri="{FF2B5EF4-FFF2-40B4-BE49-F238E27FC236}">
                <a16:creationId xmlns:a16="http://schemas.microsoft.com/office/drawing/2014/main" id="{FC4CE950-48CA-47ED-2678-7140CF522837}"/>
              </a:ext>
            </a:extLst>
          </p:cNvPr>
          <p:cNvSpPr txBox="1"/>
          <p:nvPr/>
        </p:nvSpPr>
        <p:spPr>
          <a:xfrm>
            <a:off x="8018960" y="2310480"/>
            <a:ext cx="3869979" cy="415498"/>
          </a:xfrm>
          <a:prstGeom prst="rect">
            <a:avLst/>
          </a:prstGeom>
          <a:noFill/>
        </p:spPr>
        <p:txBody>
          <a:bodyPr wrap="square" rtlCol="0">
            <a:spAutoFit/>
          </a:bodyPr>
          <a:lstStyle/>
          <a:p>
            <a:r>
              <a:rPr lang="en-US" sz="1050" b="1" dirty="0"/>
              <a:t>SON upper ocean temperature, 1979-2018</a:t>
            </a:r>
            <a:r>
              <a:rPr lang="en-US" sz="1050" dirty="0"/>
              <a:t>, in nudging experiments, CESM-LE members, and ORAS5 [</a:t>
            </a:r>
            <a:r>
              <a:rPr lang="en-US" sz="1050" i="1" dirty="0"/>
              <a:t>Li et al. 2022</a:t>
            </a:r>
            <a:r>
              <a:rPr lang="en-US" sz="1050" dirty="0"/>
              <a:t>]</a:t>
            </a:r>
          </a:p>
        </p:txBody>
      </p:sp>
      <p:sp>
        <p:nvSpPr>
          <p:cNvPr id="16" name="TextBox 15">
            <a:extLst>
              <a:ext uri="{FF2B5EF4-FFF2-40B4-BE49-F238E27FC236}">
                <a16:creationId xmlns:a16="http://schemas.microsoft.com/office/drawing/2014/main" id="{11A21875-AA32-91FC-AEFE-86912D32C9BE}"/>
              </a:ext>
            </a:extLst>
          </p:cNvPr>
          <p:cNvSpPr txBox="1"/>
          <p:nvPr/>
        </p:nvSpPr>
        <p:spPr>
          <a:xfrm>
            <a:off x="2671483" y="6442570"/>
            <a:ext cx="6015318" cy="276999"/>
          </a:xfrm>
          <a:prstGeom prst="rect">
            <a:avLst/>
          </a:prstGeom>
          <a:noFill/>
        </p:spPr>
        <p:txBody>
          <a:bodyPr wrap="square" rtlCol="0">
            <a:spAutoFit/>
          </a:bodyPr>
          <a:lstStyle/>
          <a:p>
            <a:r>
              <a:rPr lang="en-US" sz="1200" dirty="0">
                <a:solidFill>
                  <a:schemeClr val="bg1"/>
                </a:solidFill>
                <a:hlinkClick r:id="rId10">
                  <a:extLst>
                    <a:ext uri="{A12FA001-AC4F-418D-AE19-62706E023703}">
                      <ahyp:hlinkClr xmlns:ahyp="http://schemas.microsoft.com/office/drawing/2018/hyperlinkcolor" val="tx"/>
                    </a:ext>
                  </a:extLst>
                </a:hlinkClick>
              </a:rPr>
              <a:t>elena.bianco@cmcc.it</a:t>
            </a:r>
            <a:r>
              <a:rPr lang="en-US" sz="1200" dirty="0">
                <a:solidFill>
                  <a:schemeClr val="bg1"/>
                </a:solidFill>
              </a:rPr>
              <a:t>                            </a:t>
            </a:r>
            <a:r>
              <a:rPr lang="en-US" sz="1200" b="1" dirty="0">
                <a:solidFill>
                  <a:schemeClr val="bg1"/>
                </a:solidFill>
              </a:rPr>
              <a:t>EGU2022</a:t>
            </a:r>
            <a:r>
              <a:rPr lang="en-US" sz="1200" dirty="0">
                <a:solidFill>
                  <a:schemeClr val="bg1"/>
                </a:solidFill>
              </a:rPr>
              <a:t> </a:t>
            </a:r>
            <a:r>
              <a:rPr lang="en-US" sz="1200" b="1" dirty="0">
                <a:solidFill>
                  <a:schemeClr val="bg1"/>
                </a:solidFill>
              </a:rPr>
              <a:t>OS1.6  </a:t>
            </a:r>
            <a:r>
              <a:rPr lang="en-US" sz="1200" dirty="0">
                <a:solidFill>
                  <a:schemeClr val="bg1"/>
                </a:solidFill>
              </a:rPr>
              <a:t>                        25/05/22             </a:t>
            </a:r>
          </a:p>
        </p:txBody>
      </p:sp>
      <p:sp>
        <p:nvSpPr>
          <p:cNvPr id="17" name="TextBox 16">
            <a:extLst>
              <a:ext uri="{FF2B5EF4-FFF2-40B4-BE49-F238E27FC236}">
                <a16:creationId xmlns:a16="http://schemas.microsoft.com/office/drawing/2014/main" id="{817821CC-246D-F0B1-E7E3-2DF80F064BA8}"/>
              </a:ext>
            </a:extLst>
          </p:cNvPr>
          <p:cNvSpPr txBox="1"/>
          <p:nvPr/>
        </p:nvSpPr>
        <p:spPr>
          <a:xfrm>
            <a:off x="291002" y="6374077"/>
            <a:ext cx="582706" cy="646331"/>
          </a:xfrm>
          <a:prstGeom prst="rect">
            <a:avLst/>
          </a:prstGeom>
          <a:noFill/>
        </p:spPr>
        <p:txBody>
          <a:bodyPr wrap="square" rtlCol="0">
            <a:spAutoFit/>
          </a:bodyPr>
          <a:lstStyle/>
          <a:p>
            <a:r>
              <a:rPr lang="en-US" b="1" dirty="0">
                <a:solidFill>
                  <a:schemeClr val="bg1"/>
                </a:solidFill>
              </a:rPr>
              <a:t>1/5</a:t>
            </a:r>
          </a:p>
          <a:p>
            <a:endParaRPr lang="en-US" b="1" dirty="0">
              <a:solidFill>
                <a:schemeClr val="bg1"/>
              </a:solidFill>
            </a:endParaRPr>
          </a:p>
        </p:txBody>
      </p:sp>
    </p:spTree>
    <p:extLst>
      <p:ext uri="{BB962C8B-B14F-4D97-AF65-F5344CB8AC3E}">
        <p14:creationId xmlns:p14="http://schemas.microsoft.com/office/powerpoint/2010/main" val="4087904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2F6C3DDC-FDEF-768B-EA77-52EB0599F856}"/>
              </a:ext>
            </a:extLst>
          </p:cNvPr>
          <p:cNvGraphicFramePr/>
          <p:nvPr/>
        </p:nvGraphicFramePr>
        <p:xfrm>
          <a:off x="-64810" y="1262095"/>
          <a:ext cx="7062510" cy="4333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Oval 12">
            <a:extLst>
              <a:ext uri="{FF2B5EF4-FFF2-40B4-BE49-F238E27FC236}">
                <a16:creationId xmlns:a16="http://schemas.microsoft.com/office/drawing/2014/main" id="{BD8A5831-A8E2-9D33-DE47-7BFAF7370DF0}"/>
              </a:ext>
            </a:extLst>
          </p:cNvPr>
          <p:cNvSpPr/>
          <p:nvPr/>
        </p:nvSpPr>
        <p:spPr>
          <a:xfrm>
            <a:off x="291002" y="4512680"/>
            <a:ext cx="491540" cy="486827"/>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4" name="Picture 3" descr="A picture containing text, compact disk&#10;&#10;Description automatically generated">
            <a:extLst>
              <a:ext uri="{FF2B5EF4-FFF2-40B4-BE49-F238E27FC236}">
                <a16:creationId xmlns:a16="http://schemas.microsoft.com/office/drawing/2014/main" id="{431502EC-F161-89E6-D96E-85B7508F0C67}"/>
              </a:ext>
            </a:extLst>
          </p:cNvPr>
          <p:cNvPicPr>
            <a:picLocks noChangeAspect="1"/>
          </p:cNvPicPr>
          <p:nvPr/>
        </p:nvPicPr>
        <p:blipFill>
          <a:blip r:embed="rId8"/>
          <a:stretch>
            <a:fillRect/>
          </a:stretch>
        </p:blipFill>
        <p:spPr>
          <a:xfrm>
            <a:off x="7814087" y="3127204"/>
            <a:ext cx="4279724" cy="2770954"/>
          </a:xfrm>
          <a:prstGeom prst="rect">
            <a:avLst/>
          </a:prstGeom>
        </p:spPr>
      </p:pic>
      <p:sp>
        <p:nvSpPr>
          <p:cNvPr id="2" name="Arrow: Right 1">
            <a:extLst>
              <a:ext uri="{FF2B5EF4-FFF2-40B4-BE49-F238E27FC236}">
                <a16:creationId xmlns:a16="http://schemas.microsoft.com/office/drawing/2014/main" id="{B3E838C2-B8D6-B818-C8F3-7EDE7C976EC7}"/>
              </a:ext>
            </a:extLst>
          </p:cNvPr>
          <p:cNvSpPr/>
          <p:nvPr/>
        </p:nvSpPr>
        <p:spPr>
          <a:xfrm rot="19108604">
            <a:off x="8791008" y="4922462"/>
            <a:ext cx="960219" cy="495475"/>
          </a:xfrm>
          <a:prstGeom prst="rightArrow">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7B396E7A-0ABC-3B33-7880-31F99AA98434}"/>
              </a:ext>
            </a:extLst>
          </p:cNvPr>
          <p:cNvSpPr/>
          <p:nvPr/>
        </p:nvSpPr>
        <p:spPr>
          <a:xfrm rot="18573416" flipH="1">
            <a:off x="9223983" y="3112464"/>
            <a:ext cx="401545" cy="255717"/>
          </a:xfrm>
          <a:prstGeom prst="rightArrow">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3F3723C1-B7CC-9DD8-3FB6-2834F5D6F9D7}"/>
              </a:ext>
            </a:extLst>
          </p:cNvPr>
          <p:cNvSpPr/>
          <p:nvPr/>
        </p:nvSpPr>
        <p:spPr>
          <a:xfrm rot="16200000" flipH="1">
            <a:off x="10062862" y="4362080"/>
            <a:ext cx="585421" cy="171036"/>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7E9B0BBE-7FA2-C9A5-7CC7-0FF65E138E8D}"/>
              </a:ext>
            </a:extLst>
          </p:cNvPr>
          <p:cNvSpPr/>
          <p:nvPr/>
        </p:nvSpPr>
        <p:spPr>
          <a:xfrm rot="16200000" flipH="1">
            <a:off x="9540185" y="3171648"/>
            <a:ext cx="585421" cy="171036"/>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E3C157ED-590C-5FB2-DD4D-F137EBEF8F66}"/>
              </a:ext>
            </a:extLst>
          </p:cNvPr>
          <p:cNvSpPr/>
          <p:nvPr/>
        </p:nvSpPr>
        <p:spPr>
          <a:xfrm rot="16200000" flipH="1">
            <a:off x="10241117" y="4134265"/>
            <a:ext cx="585421" cy="171036"/>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C9247786-B4A7-A53A-92F7-8D3663FC35A3}"/>
              </a:ext>
            </a:extLst>
          </p:cNvPr>
          <p:cNvSpPr/>
          <p:nvPr/>
        </p:nvSpPr>
        <p:spPr>
          <a:xfrm rot="16200000" flipH="1">
            <a:off x="9352651" y="3077612"/>
            <a:ext cx="585421" cy="171036"/>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olo 1">
            <a:extLst>
              <a:ext uri="{FF2B5EF4-FFF2-40B4-BE49-F238E27FC236}">
                <a16:creationId xmlns:a16="http://schemas.microsoft.com/office/drawing/2014/main" id="{7CBDFEA7-DD25-25C2-8DF5-1ADBEA3B07D6}"/>
              </a:ext>
            </a:extLst>
          </p:cNvPr>
          <p:cNvSpPr txBox="1">
            <a:spLocks/>
          </p:cNvSpPr>
          <p:nvPr/>
        </p:nvSpPr>
        <p:spPr>
          <a:xfrm>
            <a:off x="-599633" y="94298"/>
            <a:ext cx="9034385" cy="5255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000" kern="1200" baseline="0">
                <a:solidFill>
                  <a:schemeClr val="accent1"/>
                </a:solidFill>
                <a:latin typeface="+mj-lt"/>
                <a:ea typeface="+mj-ea"/>
                <a:cs typeface="+mj-cs"/>
              </a:defRPr>
            </a:lvl1pPr>
          </a:lstStyle>
          <a:p>
            <a:r>
              <a:rPr lang="it-IT" sz="2000" dirty="0" err="1">
                <a:solidFill>
                  <a:schemeClr val="accent2"/>
                </a:solidFill>
              </a:rPr>
              <a:t>Changes</a:t>
            </a:r>
            <a:r>
              <a:rPr lang="it-IT" sz="2000" dirty="0">
                <a:solidFill>
                  <a:schemeClr val="accent2"/>
                </a:solidFill>
              </a:rPr>
              <a:t> in the </a:t>
            </a:r>
            <a:r>
              <a:rPr lang="it-IT" sz="2000" dirty="0" err="1">
                <a:solidFill>
                  <a:schemeClr val="accent2"/>
                </a:solidFill>
              </a:rPr>
              <a:t>Arctic</a:t>
            </a:r>
            <a:r>
              <a:rPr lang="it-IT" sz="2000" dirty="0">
                <a:solidFill>
                  <a:schemeClr val="accent2"/>
                </a:solidFill>
              </a:rPr>
              <a:t> </a:t>
            </a:r>
            <a:r>
              <a:rPr lang="it-IT" sz="2000" dirty="0" err="1">
                <a:solidFill>
                  <a:schemeClr val="accent2"/>
                </a:solidFill>
              </a:rPr>
              <a:t>upper</a:t>
            </a:r>
            <a:r>
              <a:rPr lang="it-IT" sz="2000" dirty="0">
                <a:solidFill>
                  <a:schemeClr val="accent2"/>
                </a:solidFill>
              </a:rPr>
              <a:t> </a:t>
            </a:r>
            <a:r>
              <a:rPr lang="it-IT" sz="2000" dirty="0" err="1">
                <a:solidFill>
                  <a:schemeClr val="accent2"/>
                </a:solidFill>
              </a:rPr>
              <a:t>ocean</a:t>
            </a:r>
            <a:r>
              <a:rPr lang="it-IT" sz="2000" dirty="0">
                <a:solidFill>
                  <a:schemeClr val="accent2"/>
                </a:solidFill>
              </a:rPr>
              <a:t> energy budget</a:t>
            </a:r>
          </a:p>
        </p:txBody>
      </p:sp>
      <p:pic>
        <p:nvPicPr>
          <p:cNvPr id="7" name="Picture 6" descr="Chart, line chart, histogram&#10;&#10;Description automatically generated">
            <a:extLst>
              <a:ext uri="{FF2B5EF4-FFF2-40B4-BE49-F238E27FC236}">
                <a16:creationId xmlns:a16="http://schemas.microsoft.com/office/drawing/2014/main" id="{A85C0D21-E0F7-7538-8399-82640ADE7CF9}"/>
              </a:ext>
            </a:extLst>
          </p:cNvPr>
          <p:cNvPicPr>
            <a:picLocks noChangeAspect="1"/>
          </p:cNvPicPr>
          <p:nvPr/>
        </p:nvPicPr>
        <p:blipFill>
          <a:blip r:embed="rId9"/>
          <a:stretch>
            <a:fillRect/>
          </a:stretch>
        </p:blipFill>
        <p:spPr>
          <a:xfrm>
            <a:off x="7897906" y="276930"/>
            <a:ext cx="3869979" cy="2091435"/>
          </a:xfrm>
          <a:prstGeom prst="rect">
            <a:avLst/>
          </a:prstGeom>
        </p:spPr>
      </p:pic>
      <p:sp>
        <p:nvSpPr>
          <p:cNvPr id="15" name="TextBox 14">
            <a:extLst>
              <a:ext uri="{FF2B5EF4-FFF2-40B4-BE49-F238E27FC236}">
                <a16:creationId xmlns:a16="http://schemas.microsoft.com/office/drawing/2014/main" id="{FC4CE950-48CA-47ED-2678-7140CF522837}"/>
              </a:ext>
            </a:extLst>
          </p:cNvPr>
          <p:cNvSpPr txBox="1"/>
          <p:nvPr/>
        </p:nvSpPr>
        <p:spPr>
          <a:xfrm>
            <a:off x="8018960" y="2310480"/>
            <a:ext cx="3869979" cy="415498"/>
          </a:xfrm>
          <a:prstGeom prst="rect">
            <a:avLst/>
          </a:prstGeom>
          <a:noFill/>
        </p:spPr>
        <p:txBody>
          <a:bodyPr wrap="square" rtlCol="0">
            <a:spAutoFit/>
          </a:bodyPr>
          <a:lstStyle/>
          <a:p>
            <a:r>
              <a:rPr lang="en-US" sz="1050" b="1" dirty="0"/>
              <a:t>SON upper ocean temperature, 1979-2018</a:t>
            </a:r>
            <a:r>
              <a:rPr lang="en-US" sz="1050" dirty="0"/>
              <a:t>, in nudging experiments, CESM-LE members, and ORAS5 [</a:t>
            </a:r>
            <a:r>
              <a:rPr lang="en-US" sz="1050" i="1" dirty="0"/>
              <a:t>Li et al. 2022</a:t>
            </a:r>
            <a:r>
              <a:rPr lang="en-US" sz="1050" dirty="0"/>
              <a:t>]</a:t>
            </a:r>
          </a:p>
        </p:txBody>
      </p:sp>
      <p:sp>
        <p:nvSpPr>
          <p:cNvPr id="16" name="TextBox 15">
            <a:extLst>
              <a:ext uri="{FF2B5EF4-FFF2-40B4-BE49-F238E27FC236}">
                <a16:creationId xmlns:a16="http://schemas.microsoft.com/office/drawing/2014/main" id="{1E87A3B7-3D53-3391-341E-1AB7C0D44CEB}"/>
              </a:ext>
            </a:extLst>
          </p:cNvPr>
          <p:cNvSpPr txBox="1"/>
          <p:nvPr/>
        </p:nvSpPr>
        <p:spPr>
          <a:xfrm>
            <a:off x="9222298" y="5902060"/>
            <a:ext cx="3787073" cy="261610"/>
          </a:xfrm>
          <a:prstGeom prst="rect">
            <a:avLst/>
          </a:prstGeom>
          <a:noFill/>
        </p:spPr>
        <p:txBody>
          <a:bodyPr wrap="square" rtlCol="0">
            <a:spAutoFit/>
          </a:bodyPr>
          <a:lstStyle/>
          <a:p>
            <a:r>
              <a:rPr lang="en-US" sz="1050" i="1" dirty="0"/>
              <a:t>Carmack</a:t>
            </a:r>
            <a:r>
              <a:rPr lang="en-US" sz="1100" i="1" dirty="0"/>
              <a:t> et al. (2015)</a:t>
            </a:r>
          </a:p>
        </p:txBody>
      </p:sp>
      <p:sp>
        <p:nvSpPr>
          <p:cNvPr id="18" name="TextBox 17">
            <a:extLst>
              <a:ext uri="{FF2B5EF4-FFF2-40B4-BE49-F238E27FC236}">
                <a16:creationId xmlns:a16="http://schemas.microsoft.com/office/drawing/2014/main" id="{E2C851AD-B934-B117-ABC1-2913AF1540EC}"/>
              </a:ext>
            </a:extLst>
          </p:cNvPr>
          <p:cNvSpPr txBox="1"/>
          <p:nvPr/>
        </p:nvSpPr>
        <p:spPr>
          <a:xfrm>
            <a:off x="291002" y="6374077"/>
            <a:ext cx="582706" cy="369332"/>
          </a:xfrm>
          <a:prstGeom prst="rect">
            <a:avLst/>
          </a:prstGeom>
          <a:noFill/>
        </p:spPr>
        <p:txBody>
          <a:bodyPr wrap="square" rtlCol="0">
            <a:spAutoFit/>
          </a:bodyPr>
          <a:lstStyle/>
          <a:p>
            <a:r>
              <a:rPr lang="en-US" b="1" dirty="0">
                <a:solidFill>
                  <a:schemeClr val="bg1"/>
                </a:solidFill>
              </a:rPr>
              <a:t>1/5</a:t>
            </a:r>
          </a:p>
        </p:txBody>
      </p:sp>
      <p:sp>
        <p:nvSpPr>
          <p:cNvPr id="21" name="TextBox 20">
            <a:extLst>
              <a:ext uri="{FF2B5EF4-FFF2-40B4-BE49-F238E27FC236}">
                <a16:creationId xmlns:a16="http://schemas.microsoft.com/office/drawing/2014/main" id="{FD9F182A-165C-9F5F-AEFF-91F13ED48787}"/>
              </a:ext>
            </a:extLst>
          </p:cNvPr>
          <p:cNvSpPr txBox="1"/>
          <p:nvPr/>
        </p:nvSpPr>
        <p:spPr>
          <a:xfrm>
            <a:off x="2671483" y="6442570"/>
            <a:ext cx="6015318" cy="276999"/>
          </a:xfrm>
          <a:prstGeom prst="rect">
            <a:avLst/>
          </a:prstGeom>
          <a:noFill/>
        </p:spPr>
        <p:txBody>
          <a:bodyPr wrap="square" rtlCol="0">
            <a:spAutoFit/>
          </a:bodyPr>
          <a:lstStyle/>
          <a:p>
            <a:r>
              <a:rPr lang="en-US" sz="1200" dirty="0">
                <a:solidFill>
                  <a:schemeClr val="bg1"/>
                </a:solidFill>
                <a:hlinkClick r:id="rId10">
                  <a:extLst>
                    <a:ext uri="{A12FA001-AC4F-418D-AE19-62706E023703}">
                      <ahyp:hlinkClr xmlns:ahyp="http://schemas.microsoft.com/office/drawing/2018/hyperlinkcolor" val="tx"/>
                    </a:ext>
                  </a:extLst>
                </a:hlinkClick>
              </a:rPr>
              <a:t>elena.bianco@cmcc.it</a:t>
            </a:r>
            <a:r>
              <a:rPr lang="en-US" sz="1200" dirty="0">
                <a:solidFill>
                  <a:schemeClr val="bg1"/>
                </a:solidFill>
              </a:rPr>
              <a:t>                            </a:t>
            </a:r>
            <a:r>
              <a:rPr lang="en-US" sz="1200" b="1" dirty="0">
                <a:solidFill>
                  <a:schemeClr val="bg1"/>
                </a:solidFill>
              </a:rPr>
              <a:t>EGU2022</a:t>
            </a:r>
            <a:r>
              <a:rPr lang="en-US" sz="1200" dirty="0">
                <a:solidFill>
                  <a:schemeClr val="bg1"/>
                </a:solidFill>
              </a:rPr>
              <a:t> </a:t>
            </a:r>
            <a:r>
              <a:rPr lang="en-US" sz="1200" b="1" dirty="0">
                <a:solidFill>
                  <a:schemeClr val="bg1"/>
                </a:solidFill>
              </a:rPr>
              <a:t>OS1.6  </a:t>
            </a:r>
            <a:r>
              <a:rPr lang="en-US" sz="1200" dirty="0">
                <a:solidFill>
                  <a:schemeClr val="bg1"/>
                </a:solidFill>
              </a:rPr>
              <a:t>                        25/05/22             </a:t>
            </a:r>
          </a:p>
        </p:txBody>
      </p:sp>
    </p:spTree>
    <p:extLst>
      <p:ext uri="{BB962C8B-B14F-4D97-AF65-F5344CB8AC3E}">
        <p14:creationId xmlns:p14="http://schemas.microsoft.com/office/powerpoint/2010/main" val="2513953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 email&#10;&#10;Description automatically generated">
            <a:extLst>
              <a:ext uri="{FF2B5EF4-FFF2-40B4-BE49-F238E27FC236}">
                <a16:creationId xmlns:a16="http://schemas.microsoft.com/office/drawing/2014/main" id="{8719CD63-F59D-FFA9-24A5-6ACFCD5552ED}"/>
              </a:ext>
            </a:extLst>
          </p:cNvPr>
          <p:cNvPicPr>
            <a:picLocks noChangeAspect="1"/>
          </p:cNvPicPr>
          <p:nvPr/>
        </p:nvPicPr>
        <p:blipFill>
          <a:blip r:embed="rId3"/>
          <a:stretch>
            <a:fillRect/>
          </a:stretch>
        </p:blipFill>
        <p:spPr>
          <a:xfrm>
            <a:off x="4573070" y="950559"/>
            <a:ext cx="7433884" cy="1941099"/>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83E479C-028E-24F5-56D2-B1720545F404}"/>
                  </a:ext>
                </a:extLst>
              </p:cNvPr>
              <p:cNvSpPr txBox="1"/>
              <p:nvPr/>
            </p:nvSpPr>
            <p:spPr>
              <a:xfrm>
                <a:off x="4406698" y="3659317"/>
                <a:ext cx="3265940" cy="7396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𝑶𝑯𝑪𝑴𝑳</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𝜌</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𝑝</m:t>
                          </m:r>
                        </m:sub>
                      </m:sSub>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0</m:t>
                          </m:r>
                        </m:sub>
                        <m:sup>
                          <m:r>
                            <a:rPr lang="en-US" b="0" i="1" smtClean="0">
                              <a:latin typeface="Cambria Math" panose="02040503050406030204" pitchFamily="18" charset="0"/>
                            </a:rPr>
                            <m:t>𝑀𝐿𝐷</m:t>
                          </m:r>
                        </m:sup>
                        <m:e>
                          <m:r>
                            <a:rPr lang="en-US" b="0" i="1" smtClean="0">
                              <a:latin typeface="Cambria Math" panose="02040503050406030204" pitchFamily="18" charset="0"/>
                            </a:rPr>
                            <m:t>𝑇𝑑𝑧</m:t>
                          </m:r>
                        </m:e>
                      </m:nary>
                    </m:oMath>
                  </m:oMathPara>
                </a14:m>
                <a:endParaRPr lang="en-US" dirty="0"/>
              </a:p>
            </p:txBody>
          </p:sp>
        </mc:Choice>
        <mc:Fallback xmlns="">
          <p:sp>
            <p:nvSpPr>
              <p:cNvPr id="12" name="TextBox 11">
                <a:extLst>
                  <a:ext uri="{FF2B5EF4-FFF2-40B4-BE49-F238E27FC236}">
                    <a16:creationId xmlns:a16="http://schemas.microsoft.com/office/drawing/2014/main" id="{883E479C-028E-24F5-56D2-B1720545F404}"/>
                  </a:ext>
                </a:extLst>
              </p:cNvPr>
              <p:cNvSpPr txBox="1">
                <a:spLocks noRot="1" noChangeAspect="1" noMove="1" noResize="1" noEditPoints="1" noAdjustHandles="1" noChangeArrowheads="1" noChangeShapeType="1" noTextEdit="1"/>
              </p:cNvSpPr>
              <p:nvPr/>
            </p:nvSpPr>
            <p:spPr>
              <a:xfrm>
                <a:off x="4406698" y="3659317"/>
                <a:ext cx="3265940" cy="739626"/>
              </a:xfrm>
              <a:prstGeom prst="rect">
                <a:avLst/>
              </a:prstGeom>
              <a:blipFill>
                <a:blip r:embed="rId4"/>
                <a:stretch>
                  <a:fillRect/>
                </a:stretch>
              </a:blipFill>
            </p:spPr>
            <p:txBody>
              <a:bodyPr/>
              <a:lstStyle/>
              <a:p>
                <a:r>
                  <a:rPr lang="en-US">
                    <a:noFill/>
                  </a:rPr>
                  <a:t> </a:t>
                </a:r>
              </a:p>
            </p:txBody>
          </p:sp>
        </mc:Fallback>
      </mc:AlternateContent>
      <p:sp>
        <p:nvSpPr>
          <p:cNvPr id="14" name="Titolo 1">
            <a:extLst>
              <a:ext uri="{FF2B5EF4-FFF2-40B4-BE49-F238E27FC236}">
                <a16:creationId xmlns:a16="http://schemas.microsoft.com/office/drawing/2014/main" id="{53FA91CC-5412-FE98-500F-D69515EAC2FD}"/>
              </a:ext>
            </a:extLst>
          </p:cNvPr>
          <p:cNvSpPr>
            <a:spLocks noGrp="1"/>
          </p:cNvSpPr>
          <p:nvPr>
            <p:ph type="ctrTitle"/>
          </p:nvPr>
        </p:nvSpPr>
        <p:spPr>
          <a:xfrm>
            <a:off x="-89408" y="211885"/>
            <a:ext cx="7991857" cy="397750"/>
          </a:xfrm>
        </p:spPr>
        <p:txBody>
          <a:bodyPr>
            <a:noAutofit/>
          </a:bodyPr>
          <a:lstStyle/>
          <a:p>
            <a:r>
              <a:rPr lang="it-IT" sz="2000" b="1" dirty="0">
                <a:solidFill>
                  <a:schemeClr val="accent2"/>
                </a:solidFill>
              </a:rPr>
              <a:t>OHC – Sea </a:t>
            </a:r>
            <a:r>
              <a:rPr lang="it-IT" sz="2000" b="1" dirty="0" err="1">
                <a:solidFill>
                  <a:schemeClr val="accent2"/>
                </a:solidFill>
              </a:rPr>
              <a:t>ice</a:t>
            </a:r>
            <a:r>
              <a:rPr lang="it-IT" sz="2000" b="1" dirty="0">
                <a:solidFill>
                  <a:schemeClr val="accent2"/>
                </a:solidFill>
              </a:rPr>
              <a:t> </a:t>
            </a:r>
            <a:r>
              <a:rPr lang="it-IT" sz="2000" dirty="0">
                <a:solidFill>
                  <a:schemeClr val="accent2"/>
                </a:solidFill>
              </a:rPr>
              <a:t>link in </a:t>
            </a:r>
            <a:r>
              <a:rPr lang="it-IT" sz="2000" dirty="0" err="1">
                <a:solidFill>
                  <a:schemeClr val="accent2"/>
                </a:solidFill>
              </a:rPr>
              <a:t>two</a:t>
            </a:r>
            <a:r>
              <a:rPr lang="it-IT" sz="2000" dirty="0">
                <a:solidFill>
                  <a:schemeClr val="accent2"/>
                </a:solidFill>
              </a:rPr>
              <a:t> global </a:t>
            </a:r>
            <a:r>
              <a:rPr lang="it-IT" sz="2000" dirty="0" err="1">
                <a:solidFill>
                  <a:schemeClr val="accent2"/>
                </a:solidFill>
              </a:rPr>
              <a:t>ocean</a:t>
            </a:r>
            <a:r>
              <a:rPr lang="it-IT" sz="2000" dirty="0">
                <a:solidFill>
                  <a:schemeClr val="accent2"/>
                </a:solidFill>
              </a:rPr>
              <a:t> </a:t>
            </a:r>
            <a:r>
              <a:rPr lang="it-IT" sz="2000" dirty="0" err="1">
                <a:solidFill>
                  <a:schemeClr val="accent2"/>
                </a:solidFill>
              </a:rPr>
              <a:t>reanalyses</a:t>
            </a:r>
            <a:endParaRPr lang="it-IT" sz="2000" dirty="0">
              <a:solidFill>
                <a:schemeClr val="accent2"/>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2365368-1936-8B93-9414-887059CF5C1E}"/>
                  </a:ext>
                </a:extLst>
              </p:cNvPr>
              <p:cNvSpPr txBox="1"/>
              <p:nvPr/>
            </p:nvSpPr>
            <p:spPr>
              <a:xfrm>
                <a:off x="4406698" y="4341166"/>
                <a:ext cx="3265940" cy="7396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𝑶𝑯𝑪</m:t>
                      </m:r>
                      <m:r>
                        <a:rPr lang="en-US" b="1" i="1" smtClean="0">
                          <a:latin typeface="Cambria Math" panose="02040503050406030204" pitchFamily="18" charset="0"/>
                        </a:rPr>
                        <m:t>𝟑𝟎𝟎</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𝜌</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𝑝</m:t>
                          </m:r>
                        </m:sub>
                      </m:sSub>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0</m:t>
                          </m:r>
                        </m:sub>
                        <m:sup>
                          <m:r>
                            <a:rPr lang="en-US" b="0" i="1" smtClean="0">
                              <a:latin typeface="Cambria Math" panose="02040503050406030204" pitchFamily="18" charset="0"/>
                            </a:rPr>
                            <m:t>300</m:t>
                          </m:r>
                        </m:sup>
                        <m:e>
                          <m:r>
                            <a:rPr lang="en-US" b="0" i="1" smtClean="0">
                              <a:latin typeface="Cambria Math" panose="02040503050406030204" pitchFamily="18" charset="0"/>
                            </a:rPr>
                            <m:t>𝑇𝑑𝑧</m:t>
                          </m:r>
                        </m:e>
                      </m:nary>
                    </m:oMath>
                  </m:oMathPara>
                </a14:m>
                <a:endParaRPr lang="en-US" dirty="0"/>
              </a:p>
            </p:txBody>
          </p:sp>
        </mc:Choice>
        <mc:Fallback xmlns="">
          <p:sp>
            <p:nvSpPr>
              <p:cNvPr id="15" name="TextBox 14">
                <a:extLst>
                  <a:ext uri="{FF2B5EF4-FFF2-40B4-BE49-F238E27FC236}">
                    <a16:creationId xmlns:a16="http://schemas.microsoft.com/office/drawing/2014/main" id="{92365368-1936-8B93-9414-887059CF5C1E}"/>
                  </a:ext>
                </a:extLst>
              </p:cNvPr>
              <p:cNvSpPr txBox="1">
                <a:spLocks noRot="1" noChangeAspect="1" noMove="1" noResize="1" noEditPoints="1" noAdjustHandles="1" noChangeArrowheads="1" noChangeShapeType="1" noTextEdit="1"/>
              </p:cNvSpPr>
              <p:nvPr/>
            </p:nvSpPr>
            <p:spPr>
              <a:xfrm>
                <a:off x="4406698" y="4341166"/>
                <a:ext cx="3265940" cy="739626"/>
              </a:xfrm>
              <a:prstGeom prst="rect">
                <a:avLst/>
              </a:prstGeom>
              <a:blipFill>
                <a:blip r:embed="rId5"/>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0F1B784F-7746-97EE-F5EC-9312CED50771}"/>
              </a:ext>
            </a:extLst>
          </p:cNvPr>
          <p:cNvSpPr txBox="1"/>
          <p:nvPr/>
        </p:nvSpPr>
        <p:spPr>
          <a:xfrm>
            <a:off x="8285480" y="3789995"/>
            <a:ext cx="3034513" cy="461665"/>
          </a:xfrm>
          <a:prstGeom prst="rect">
            <a:avLst/>
          </a:prstGeom>
          <a:noFill/>
        </p:spPr>
        <p:txBody>
          <a:bodyPr wrap="square" rtlCol="0">
            <a:spAutoFit/>
          </a:bodyPr>
          <a:lstStyle/>
          <a:p>
            <a:r>
              <a:rPr lang="en-US" sz="1200" dirty="0">
                <a:latin typeface="Georgia" panose="02040502050405020303" pitchFamily="18" charset="0"/>
              </a:rPr>
              <a:t>Ocean heat content in the seasonally-varying mixed layer</a:t>
            </a:r>
          </a:p>
        </p:txBody>
      </p:sp>
      <p:sp>
        <p:nvSpPr>
          <p:cNvPr id="13" name="TextBox 12">
            <a:extLst>
              <a:ext uri="{FF2B5EF4-FFF2-40B4-BE49-F238E27FC236}">
                <a16:creationId xmlns:a16="http://schemas.microsoft.com/office/drawing/2014/main" id="{089998B4-6E1F-F9C7-4FB1-A171867DBBC7}"/>
              </a:ext>
            </a:extLst>
          </p:cNvPr>
          <p:cNvSpPr txBox="1"/>
          <p:nvPr/>
        </p:nvSpPr>
        <p:spPr>
          <a:xfrm>
            <a:off x="8285480" y="4630254"/>
            <a:ext cx="3034513" cy="276999"/>
          </a:xfrm>
          <a:prstGeom prst="rect">
            <a:avLst/>
          </a:prstGeom>
          <a:noFill/>
        </p:spPr>
        <p:txBody>
          <a:bodyPr wrap="square" rtlCol="0">
            <a:spAutoFit/>
          </a:bodyPr>
          <a:lstStyle/>
          <a:p>
            <a:r>
              <a:rPr lang="en-US" sz="1200" dirty="0">
                <a:latin typeface="Georgia" panose="02040502050405020303" pitchFamily="18" charset="0"/>
              </a:rPr>
              <a:t>Ocean heat content in the upper 300 m</a:t>
            </a:r>
          </a:p>
        </p:txBody>
      </p:sp>
      <p:cxnSp>
        <p:nvCxnSpPr>
          <p:cNvPr id="7" name="Straight Arrow Connector 6">
            <a:extLst>
              <a:ext uri="{FF2B5EF4-FFF2-40B4-BE49-F238E27FC236}">
                <a16:creationId xmlns:a16="http://schemas.microsoft.com/office/drawing/2014/main" id="{A748C2B9-8A77-38FC-7E3C-06F8DAFADADD}"/>
              </a:ext>
            </a:extLst>
          </p:cNvPr>
          <p:cNvCxnSpPr>
            <a:cxnSpLocks/>
          </p:cNvCxnSpPr>
          <p:nvPr/>
        </p:nvCxnSpPr>
        <p:spPr>
          <a:xfrm flipH="1" flipV="1">
            <a:off x="7549869" y="4020827"/>
            <a:ext cx="59071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4427372-469D-F697-E94D-560595C0A254}"/>
              </a:ext>
            </a:extLst>
          </p:cNvPr>
          <p:cNvCxnSpPr/>
          <p:nvPr/>
        </p:nvCxnSpPr>
        <p:spPr>
          <a:xfrm flipH="1" flipV="1">
            <a:off x="7549868" y="4768754"/>
            <a:ext cx="59071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Sottotitolo 2">
            <a:extLst>
              <a:ext uri="{FF2B5EF4-FFF2-40B4-BE49-F238E27FC236}">
                <a16:creationId xmlns:a16="http://schemas.microsoft.com/office/drawing/2014/main" id="{30D3B9B5-1074-FECF-4E8B-88F81C4B0D3B}"/>
              </a:ext>
            </a:extLst>
          </p:cNvPr>
          <p:cNvSpPr txBox="1">
            <a:spLocks/>
          </p:cNvSpPr>
          <p:nvPr/>
        </p:nvSpPr>
        <p:spPr>
          <a:xfrm>
            <a:off x="373226" y="5188598"/>
            <a:ext cx="3533295" cy="380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200" dirty="0">
                <a:solidFill>
                  <a:schemeClr val="accent2"/>
                </a:solidFill>
                <a:latin typeface="Georgia" panose="02040502050405020303" pitchFamily="18" charset="0"/>
              </a:rPr>
              <a:t>Figure 1: the </a:t>
            </a:r>
            <a:r>
              <a:rPr lang="it-IT" sz="1200" dirty="0" err="1">
                <a:solidFill>
                  <a:schemeClr val="accent2"/>
                </a:solidFill>
                <a:latin typeface="Georgia" panose="02040502050405020303" pitchFamily="18" charset="0"/>
              </a:rPr>
              <a:t>five</a:t>
            </a:r>
            <a:r>
              <a:rPr lang="it-IT" sz="1200" dirty="0">
                <a:solidFill>
                  <a:schemeClr val="accent2"/>
                </a:solidFill>
                <a:latin typeface="Georgia" panose="02040502050405020303" pitchFamily="18" charset="0"/>
              </a:rPr>
              <a:t> major </a:t>
            </a:r>
            <a:r>
              <a:rPr lang="it-IT" sz="1200" dirty="0" err="1">
                <a:solidFill>
                  <a:schemeClr val="accent2"/>
                </a:solidFill>
                <a:latin typeface="Georgia" panose="02040502050405020303" pitchFamily="18" charset="0"/>
              </a:rPr>
              <a:t>Arctic</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regional</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seas</a:t>
            </a:r>
            <a:endParaRPr lang="it-IT" sz="1200" dirty="0">
              <a:solidFill>
                <a:schemeClr val="accent2"/>
              </a:solidFill>
              <a:latin typeface="Georgia" panose="02040502050405020303" pitchFamily="18"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B31F41B-EF91-AECD-43D5-9DCD6AFC748D}"/>
                  </a:ext>
                </a:extLst>
              </p:cNvPr>
              <p:cNvSpPr txBox="1"/>
              <p:nvPr/>
            </p:nvSpPr>
            <p:spPr>
              <a:xfrm>
                <a:off x="4463030" y="5199690"/>
                <a:ext cx="326594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𝑺𝑰𝑪</m:t>
                      </m:r>
                      <m:r>
                        <a:rPr lang="en-US" b="1" i="1" smtClean="0">
                          <a:latin typeface="Cambria Math" panose="02040503050406030204" pitchFamily="18" charset="0"/>
                        </a:rPr>
                        <m:t>    [</m:t>
                      </m:r>
                      <m:r>
                        <a:rPr lang="en-US" b="0" i="1" smtClean="0">
                          <a:latin typeface="Cambria Math" panose="02040503050406030204" pitchFamily="18" charset="0"/>
                        </a:rPr>
                        <m:t>𝐸𝑅𝐴</m:t>
                      </m:r>
                      <m:r>
                        <a:rPr lang="en-US" b="0" i="1" smtClean="0">
                          <a:latin typeface="Cambria Math" panose="02040503050406030204" pitchFamily="18" charset="0"/>
                        </a:rPr>
                        <m:t>5</m:t>
                      </m:r>
                      <m:r>
                        <a:rPr lang="en-US" b="1" i="1" smtClean="0">
                          <a:latin typeface="Cambria Math" panose="02040503050406030204" pitchFamily="18" charset="0"/>
                        </a:rPr>
                        <m:t>]</m:t>
                      </m:r>
                    </m:oMath>
                  </m:oMathPara>
                </a14:m>
                <a:endParaRPr lang="en-US" dirty="0"/>
              </a:p>
            </p:txBody>
          </p:sp>
        </mc:Choice>
        <mc:Fallback xmlns="">
          <p:sp>
            <p:nvSpPr>
              <p:cNvPr id="18" name="TextBox 17">
                <a:extLst>
                  <a:ext uri="{FF2B5EF4-FFF2-40B4-BE49-F238E27FC236}">
                    <a16:creationId xmlns:a16="http://schemas.microsoft.com/office/drawing/2014/main" id="{DB31F41B-EF91-AECD-43D5-9DCD6AFC748D}"/>
                  </a:ext>
                </a:extLst>
              </p:cNvPr>
              <p:cNvSpPr txBox="1">
                <a:spLocks noRot="1" noChangeAspect="1" noMove="1" noResize="1" noEditPoints="1" noAdjustHandles="1" noChangeArrowheads="1" noChangeShapeType="1" noTextEdit="1"/>
              </p:cNvSpPr>
              <p:nvPr/>
            </p:nvSpPr>
            <p:spPr>
              <a:xfrm>
                <a:off x="4463030" y="5199690"/>
                <a:ext cx="3265940" cy="369332"/>
              </a:xfrm>
              <a:prstGeom prst="rect">
                <a:avLst/>
              </a:prstGeom>
              <a:blipFill>
                <a:blip r:embed="rId6"/>
                <a:stretch>
                  <a:fillRect b="-16393"/>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CD94744C-6C26-4E80-7482-B7A0FFA05F01}"/>
              </a:ext>
            </a:extLst>
          </p:cNvPr>
          <p:cNvCxnSpPr/>
          <p:nvPr/>
        </p:nvCxnSpPr>
        <p:spPr>
          <a:xfrm flipH="1" flipV="1">
            <a:off x="7549867" y="5395480"/>
            <a:ext cx="59071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BD225FA-100A-A7D2-96E2-19F57F601E42}"/>
              </a:ext>
            </a:extLst>
          </p:cNvPr>
          <p:cNvSpPr txBox="1"/>
          <p:nvPr/>
        </p:nvSpPr>
        <p:spPr>
          <a:xfrm>
            <a:off x="8285479" y="5255438"/>
            <a:ext cx="3189345" cy="276999"/>
          </a:xfrm>
          <a:prstGeom prst="rect">
            <a:avLst/>
          </a:prstGeom>
          <a:noFill/>
        </p:spPr>
        <p:txBody>
          <a:bodyPr wrap="square" rtlCol="0">
            <a:spAutoFit/>
          </a:bodyPr>
          <a:lstStyle/>
          <a:p>
            <a:r>
              <a:rPr lang="en-US" sz="1200" dirty="0">
                <a:latin typeface="Georgia" panose="02040502050405020303" pitchFamily="18" charset="0"/>
              </a:rPr>
              <a:t>Sea ice concentration (detrended anomaly)</a:t>
            </a:r>
          </a:p>
        </p:txBody>
      </p:sp>
      <p:sp>
        <p:nvSpPr>
          <p:cNvPr id="22" name="TextBox 21">
            <a:extLst>
              <a:ext uri="{FF2B5EF4-FFF2-40B4-BE49-F238E27FC236}">
                <a16:creationId xmlns:a16="http://schemas.microsoft.com/office/drawing/2014/main" id="{A0C6ECBE-2488-B623-1880-433113E568C0}"/>
              </a:ext>
            </a:extLst>
          </p:cNvPr>
          <p:cNvSpPr txBox="1"/>
          <p:nvPr/>
        </p:nvSpPr>
        <p:spPr>
          <a:xfrm>
            <a:off x="291002" y="6374077"/>
            <a:ext cx="582706" cy="646331"/>
          </a:xfrm>
          <a:prstGeom prst="rect">
            <a:avLst/>
          </a:prstGeom>
          <a:noFill/>
        </p:spPr>
        <p:txBody>
          <a:bodyPr wrap="square" rtlCol="0">
            <a:spAutoFit/>
          </a:bodyPr>
          <a:lstStyle/>
          <a:p>
            <a:r>
              <a:rPr lang="en-US" b="1" dirty="0">
                <a:solidFill>
                  <a:schemeClr val="bg1"/>
                </a:solidFill>
              </a:rPr>
              <a:t>2/5</a:t>
            </a:r>
          </a:p>
          <a:p>
            <a:endParaRPr lang="en-US" b="1" dirty="0">
              <a:solidFill>
                <a:schemeClr val="bg1"/>
              </a:solidFill>
            </a:endParaRPr>
          </a:p>
        </p:txBody>
      </p:sp>
      <p:sp>
        <p:nvSpPr>
          <p:cNvPr id="23" name="TextBox 22">
            <a:extLst>
              <a:ext uri="{FF2B5EF4-FFF2-40B4-BE49-F238E27FC236}">
                <a16:creationId xmlns:a16="http://schemas.microsoft.com/office/drawing/2014/main" id="{42B8875E-5720-9BC9-DAFB-C344E6B93892}"/>
              </a:ext>
            </a:extLst>
          </p:cNvPr>
          <p:cNvSpPr txBox="1"/>
          <p:nvPr/>
        </p:nvSpPr>
        <p:spPr>
          <a:xfrm>
            <a:off x="2671483" y="6442570"/>
            <a:ext cx="6015318" cy="276999"/>
          </a:xfrm>
          <a:prstGeom prst="rect">
            <a:avLst/>
          </a:prstGeom>
          <a:noFill/>
        </p:spPr>
        <p:txBody>
          <a:bodyPr wrap="square" rtlCol="0">
            <a:spAutoFit/>
          </a:bodyPr>
          <a:lstStyle/>
          <a:p>
            <a:r>
              <a:rPr lang="en-US" sz="1200" dirty="0">
                <a:solidFill>
                  <a:schemeClr val="bg1"/>
                </a:solidFill>
                <a:hlinkClick r:id="rId7">
                  <a:extLst>
                    <a:ext uri="{A12FA001-AC4F-418D-AE19-62706E023703}">
                      <ahyp:hlinkClr xmlns:ahyp="http://schemas.microsoft.com/office/drawing/2018/hyperlinkcolor" val="tx"/>
                    </a:ext>
                  </a:extLst>
                </a:hlinkClick>
              </a:rPr>
              <a:t>elena.bianco@cmcc.it</a:t>
            </a:r>
            <a:r>
              <a:rPr lang="en-US" sz="1200" dirty="0">
                <a:solidFill>
                  <a:schemeClr val="bg1"/>
                </a:solidFill>
              </a:rPr>
              <a:t>                            </a:t>
            </a:r>
            <a:r>
              <a:rPr lang="en-US" sz="1200" b="1" dirty="0">
                <a:solidFill>
                  <a:schemeClr val="bg1"/>
                </a:solidFill>
              </a:rPr>
              <a:t>EGU2022</a:t>
            </a:r>
            <a:r>
              <a:rPr lang="en-US" sz="1200" dirty="0">
                <a:solidFill>
                  <a:schemeClr val="bg1"/>
                </a:solidFill>
              </a:rPr>
              <a:t> </a:t>
            </a:r>
            <a:r>
              <a:rPr lang="en-US" sz="1200" b="1" dirty="0">
                <a:solidFill>
                  <a:schemeClr val="bg1"/>
                </a:solidFill>
              </a:rPr>
              <a:t>OS1.6  </a:t>
            </a:r>
            <a:r>
              <a:rPr lang="en-US" sz="1200" dirty="0">
                <a:solidFill>
                  <a:schemeClr val="bg1"/>
                </a:solidFill>
              </a:rPr>
              <a:t>                        25/05/22             </a:t>
            </a:r>
          </a:p>
        </p:txBody>
      </p:sp>
      <p:pic>
        <p:nvPicPr>
          <p:cNvPr id="4" name="Picture 3" descr="Diagram&#10;&#10;Description automatically generated">
            <a:extLst>
              <a:ext uri="{FF2B5EF4-FFF2-40B4-BE49-F238E27FC236}">
                <a16:creationId xmlns:a16="http://schemas.microsoft.com/office/drawing/2014/main" id="{0902D105-A65B-CFE3-926E-B6401F621DA9}"/>
              </a:ext>
            </a:extLst>
          </p:cNvPr>
          <p:cNvPicPr>
            <a:picLocks noChangeAspect="1"/>
          </p:cNvPicPr>
          <p:nvPr/>
        </p:nvPicPr>
        <p:blipFill>
          <a:blip r:embed="rId8"/>
          <a:stretch>
            <a:fillRect/>
          </a:stretch>
        </p:blipFill>
        <p:spPr>
          <a:xfrm>
            <a:off x="185046" y="1845834"/>
            <a:ext cx="4076759" cy="3282079"/>
          </a:xfrm>
          <a:prstGeom prst="rect">
            <a:avLst/>
          </a:prstGeom>
        </p:spPr>
      </p:pic>
    </p:spTree>
    <p:extLst>
      <p:ext uri="{BB962C8B-B14F-4D97-AF65-F5344CB8AC3E}">
        <p14:creationId xmlns:p14="http://schemas.microsoft.com/office/powerpoint/2010/main" val="3191634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histogram&#10;&#10;Description automatically generated">
            <a:extLst>
              <a:ext uri="{FF2B5EF4-FFF2-40B4-BE49-F238E27FC236}">
                <a16:creationId xmlns:a16="http://schemas.microsoft.com/office/drawing/2014/main" id="{50E9887C-063A-79F7-25BE-453FA44CCD3E}"/>
              </a:ext>
            </a:extLst>
          </p:cNvPr>
          <p:cNvPicPr>
            <a:picLocks noChangeAspect="1"/>
          </p:cNvPicPr>
          <p:nvPr/>
        </p:nvPicPr>
        <p:blipFill>
          <a:blip r:embed="rId3"/>
          <a:stretch>
            <a:fillRect/>
          </a:stretch>
        </p:blipFill>
        <p:spPr>
          <a:xfrm>
            <a:off x="166259" y="474525"/>
            <a:ext cx="7212441" cy="2386909"/>
          </a:xfrm>
          <a:prstGeom prst="rect">
            <a:avLst/>
          </a:prstGeom>
        </p:spPr>
      </p:pic>
      <p:sp>
        <p:nvSpPr>
          <p:cNvPr id="8" name="Sottotitolo 2">
            <a:extLst>
              <a:ext uri="{FF2B5EF4-FFF2-40B4-BE49-F238E27FC236}">
                <a16:creationId xmlns:a16="http://schemas.microsoft.com/office/drawing/2014/main" id="{EFC71301-EF66-D8A8-BF9E-C9CD4F422012}"/>
              </a:ext>
            </a:extLst>
          </p:cNvPr>
          <p:cNvSpPr txBox="1">
            <a:spLocks/>
          </p:cNvSpPr>
          <p:nvPr/>
        </p:nvSpPr>
        <p:spPr>
          <a:xfrm>
            <a:off x="453150" y="2861434"/>
            <a:ext cx="7212441" cy="3026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200" dirty="0">
                <a:solidFill>
                  <a:schemeClr val="accent2"/>
                </a:solidFill>
                <a:latin typeface="Georgia" panose="02040502050405020303" pitchFamily="18" charset="0"/>
              </a:rPr>
              <a:t>Figure 2: One-</a:t>
            </a:r>
            <a:r>
              <a:rPr lang="it-IT" sz="1200" dirty="0" err="1">
                <a:solidFill>
                  <a:schemeClr val="accent2"/>
                </a:solidFill>
                <a:latin typeface="Georgia" panose="02040502050405020303" pitchFamily="18" charset="0"/>
              </a:rPr>
              <a:t>month</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lagged</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correlations</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between</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detrended</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anomalies</a:t>
            </a:r>
            <a:r>
              <a:rPr lang="it-IT" sz="1200" dirty="0">
                <a:solidFill>
                  <a:schemeClr val="accent2"/>
                </a:solidFill>
                <a:latin typeface="Georgia" panose="02040502050405020303" pitchFamily="18" charset="0"/>
              </a:rPr>
              <a:t> of </a:t>
            </a:r>
            <a:r>
              <a:rPr lang="it-IT" sz="1200" b="1" dirty="0">
                <a:solidFill>
                  <a:schemeClr val="accent2"/>
                </a:solidFill>
                <a:latin typeface="Georgia" panose="02040502050405020303" pitchFamily="18" charset="0"/>
              </a:rPr>
              <a:t>SIC</a:t>
            </a:r>
            <a:r>
              <a:rPr lang="it-IT" sz="1200" dirty="0">
                <a:solidFill>
                  <a:schemeClr val="accent2"/>
                </a:solidFill>
                <a:latin typeface="Georgia" panose="02040502050405020303" pitchFamily="18" charset="0"/>
              </a:rPr>
              <a:t> and </a:t>
            </a:r>
            <a:r>
              <a:rPr lang="it-IT" sz="1200" b="1" dirty="0">
                <a:solidFill>
                  <a:schemeClr val="accent2"/>
                </a:solidFill>
                <a:latin typeface="Georgia" panose="02040502050405020303" pitchFamily="18" charset="0"/>
              </a:rPr>
              <a:t>OHC</a:t>
            </a:r>
            <a:r>
              <a:rPr lang="it-IT" sz="1200" dirty="0">
                <a:solidFill>
                  <a:schemeClr val="accent2"/>
                </a:solidFill>
                <a:latin typeface="Georgia" panose="02040502050405020303" pitchFamily="18" charset="0"/>
              </a:rPr>
              <a:t> in the mixed </a:t>
            </a:r>
            <a:r>
              <a:rPr lang="it-IT" sz="1200" dirty="0" err="1">
                <a:solidFill>
                  <a:schemeClr val="accent2"/>
                </a:solidFill>
                <a:latin typeface="Georgia" panose="02040502050405020303" pitchFamily="18" charset="0"/>
              </a:rPr>
              <a:t>layer</a:t>
            </a:r>
            <a:r>
              <a:rPr lang="it-IT" sz="1200" dirty="0">
                <a:solidFill>
                  <a:schemeClr val="accent2"/>
                </a:solidFill>
                <a:latin typeface="Georgia" panose="02040502050405020303" pitchFamily="18" charset="0"/>
              </a:rPr>
              <a:t> (</a:t>
            </a:r>
            <a:r>
              <a:rPr lang="it-IT" sz="1200" b="1" dirty="0">
                <a:solidFill>
                  <a:schemeClr val="accent2"/>
                </a:solidFill>
                <a:latin typeface="Georgia" panose="02040502050405020303" pitchFamily="18" charset="0"/>
              </a:rPr>
              <a:t>a</a:t>
            </a:r>
            <a:r>
              <a:rPr lang="it-IT" sz="1200" dirty="0">
                <a:solidFill>
                  <a:schemeClr val="accent2"/>
                </a:solidFill>
                <a:latin typeface="Georgia" panose="02040502050405020303" pitchFamily="18" charset="0"/>
              </a:rPr>
              <a:t>) and </a:t>
            </a:r>
            <a:r>
              <a:rPr lang="it-IT" sz="1200" dirty="0" err="1">
                <a:solidFill>
                  <a:schemeClr val="accent2"/>
                </a:solidFill>
                <a:latin typeface="Georgia" panose="02040502050405020303" pitchFamily="18" charset="0"/>
              </a:rPr>
              <a:t>at</a:t>
            </a:r>
            <a:r>
              <a:rPr lang="it-IT" sz="1200" dirty="0">
                <a:solidFill>
                  <a:schemeClr val="accent2"/>
                </a:solidFill>
                <a:latin typeface="Georgia" panose="02040502050405020303" pitchFamily="18" charset="0"/>
              </a:rPr>
              <a:t> 300m (</a:t>
            </a:r>
            <a:r>
              <a:rPr lang="it-IT" sz="1200" b="1" dirty="0">
                <a:solidFill>
                  <a:schemeClr val="accent2"/>
                </a:solidFill>
                <a:latin typeface="Georgia" panose="02040502050405020303" pitchFamily="18" charset="0"/>
              </a:rPr>
              <a:t>b</a:t>
            </a:r>
            <a:r>
              <a:rPr lang="it-IT" sz="1200" dirty="0">
                <a:solidFill>
                  <a:schemeClr val="accent2"/>
                </a:solidFill>
                <a:latin typeface="Georgia" panose="02040502050405020303" pitchFamily="18" charset="0"/>
              </a:rPr>
              <a:t>), with the </a:t>
            </a:r>
            <a:r>
              <a:rPr lang="it-IT" sz="1200" dirty="0" err="1">
                <a:solidFill>
                  <a:schemeClr val="accent2"/>
                </a:solidFill>
                <a:latin typeface="Georgia" panose="02040502050405020303" pitchFamily="18" charset="0"/>
              </a:rPr>
              <a:t>ocean</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leading</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sea</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ice</a:t>
            </a:r>
            <a:r>
              <a:rPr lang="it-IT" sz="1200" dirty="0">
                <a:solidFill>
                  <a:schemeClr val="accent2"/>
                </a:solidFill>
                <a:latin typeface="Georgia" panose="02040502050405020303" pitchFamily="18" charset="0"/>
              </a:rPr>
              <a:t> for the 5 </a:t>
            </a:r>
            <a:r>
              <a:rPr lang="it-IT" sz="1200" dirty="0" err="1">
                <a:solidFill>
                  <a:schemeClr val="accent2"/>
                </a:solidFill>
                <a:latin typeface="Georgia" panose="02040502050405020303" pitchFamily="18" charset="0"/>
              </a:rPr>
              <a:t>Arctic</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regional</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seas</a:t>
            </a:r>
            <a:endParaRPr lang="it-IT" sz="1200" dirty="0">
              <a:solidFill>
                <a:schemeClr val="accent2"/>
              </a:solidFill>
              <a:latin typeface="Georgia" panose="02040502050405020303" pitchFamily="18" charset="0"/>
            </a:endParaRPr>
          </a:p>
        </p:txBody>
      </p:sp>
      <p:sp>
        <p:nvSpPr>
          <p:cNvPr id="9" name="Sottotitolo 2">
            <a:extLst>
              <a:ext uri="{FF2B5EF4-FFF2-40B4-BE49-F238E27FC236}">
                <a16:creationId xmlns:a16="http://schemas.microsoft.com/office/drawing/2014/main" id="{DC941CDB-3581-8668-C9E7-06B848D6AF73}"/>
              </a:ext>
            </a:extLst>
          </p:cNvPr>
          <p:cNvSpPr txBox="1">
            <a:spLocks/>
          </p:cNvSpPr>
          <p:nvPr/>
        </p:nvSpPr>
        <p:spPr>
          <a:xfrm>
            <a:off x="395157" y="5780702"/>
            <a:ext cx="7453443" cy="3026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it-IT" sz="1200" dirty="0">
              <a:solidFill>
                <a:schemeClr val="accent2"/>
              </a:solidFill>
              <a:latin typeface="Georgia" panose="02040502050405020303" pitchFamily="18" charset="0"/>
            </a:endParaRPr>
          </a:p>
        </p:txBody>
      </p:sp>
      <p:sp>
        <p:nvSpPr>
          <p:cNvPr id="3" name="Rectangle: Rounded Corners 2">
            <a:extLst>
              <a:ext uri="{FF2B5EF4-FFF2-40B4-BE49-F238E27FC236}">
                <a16:creationId xmlns:a16="http://schemas.microsoft.com/office/drawing/2014/main" id="{47F16C70-2DB2-5B57-AD54-AB32CB665775}"/>
              </a:ext>
            </a:extLst>
          </p:cNvPr>
          <p:cNvSpPr/>
          <p:nvPr/>
        </p:nvSpPr>
        <p:spPr>
          <a:xfrm>
            <a:off x="7907867" y="668867"/>
            <a:ext cx="3953933" cy="1862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004C248-8645-246E-11E9-9EE3EDBAA943}"/>
              </a:ext>
            </a:extLst>
          </p:cNvPr>
          <p:cNvSpPr/>
          <p:nvPr/>
        </p:nvSpPr>
        <p:spPr>
          <a:xfrm>
            <a:off x="7907866" y="3429000"/>
            <a:ext cx="3953933" cy="23517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B2E1961-44E1-EE94-9C95-3BCDABE47976}"/>
              </a:ext>
            </a:extLst>
          </p:cNvPr>
          <p:cNvSpPr txBox="1"/>
          <p:nvPr/>
        </p:nvSpPr>
        <p:spPr>
          <a:xfrm>
            <a:off x="7907867" y="847831"/>
            <a:ext cx="3953933" cy="1846659"/>
          </a:xfrm>
          <a:prstGeom prst="rect">
            <a:avLst/>
          </a:prstGeom>
          <a:noFill/>
        </p:spPr>
        <p:txBody>
          <a:bodyPr wrap="square" rtlCol="0">
            <a:spAutoFit/>
          </a:bodyPr>
          <a:lstStyle/>
          <a:p>
            <a:r>
              <a:rPr lang="en-US" sz="1600" dirty="0">
                <a:solidFill>
                  <a:schemeClr val="accent1">
                    <a:lumMod val="75000"/>
                  </a:schemeClr>
                </a:solidFill>
                <a:latin typeface="Georgia" panose="02040502050405020303" pitchFamily="18" charset="0"/>
              </a:rPr>
              <a:t>1-month lag correlations between </a:t>
            </a:r>
            <a:r>
              <a:rPr lang="en-US" sz="1600" b="1" dirty="0">
                <a:solidFill>
                  <a:schemeClr val="accent1">
                    <a:lumMod val="75000"/>
                  </a:schemeClr>
                </a:solidFill>
                <a:latin typeface="Georgia" panose="02040502050405020303" pitchFamily="18" charset="0"/>
              </a:rPr>
              <a:t>SIC</a:t>
            </a:r>
            <a:r>
              <a:rPr lang="en-US" sz="1600" dirty="0">
                <a:solidFill>
                  <a:schemeClr val="accent1">
                    <a:lumMod val="75000"/>
                  </a:schemeClr>
                </a:solidFill>
                <a:latin typeface="Georgia" panose="02040502050405020303" pitchFamily="18" charset="0"/>
              </a:rPr>
              <a:t> and </a:t>
            </a:r>
            <a:r>
              <a:rPr lang="en-US" sz="1600" b="1" dirty="0">
                <a:solidFill>
                  <a:schemeClr val="accent1">
                    <a:lumMod val="75000"/>
                  </a:schemeClr>
                </a:solidFill>
                <a:latin typeface="Georgia" panose="02040502050405020303" pitchFamily="18" charset="0"/>
              </a:rPr>
              <a:t>OHC</a:t>
            </a:r>
            <a:r>
              <a:rPr lang="en-US" sz="1600" dirty="0">
                <a:solidFill>
                  <a:schemeClr val="accent1">
                    <a:lumMod val="75000"/>
                  </a:schemeClr>
                </a:solidFill>
                <a:latin typeface="Georgia" panose="02040502050405020303" pitchFamily="18" charset="0"/>
              </a:rPr>
              <a:t> at both target depths are strongly season dependent, with progressive strengthening of anti-correlations from melt onset to early autumn</a:t>
            </a:r>
            <a:endParaRPr lang="en-US" sz="1600" dirty="0">
              <a:solidFill>
                <a:schemeClr val="accent1">
                  <a:lumMod val="75000"/>
                </a:schemeClr>
              </a:solidFill>
            </a:endParaRPr>
          </a:p>
          <a:p>
            <a:endParaRPr lang="en-US" dirty="0"/>
          </a:p>
        </p:txBody>
      </p:sp>
      <p:sp>
        <p:nvSpPr>
          <p:cNvPr id="12" name="Titolo 1">
            <a:extLst>
              <a:ext uri="{FF2B5EF4-FFF2-40B4-BE49-F238E27FC236}">
                <a16:creationId xmlns:a16="http://schemas.microsoft.com/office/drawing/2014/main" id="{E8D62E4E-E5D5-40DA-515A-21500CAAA3B8}"/>
              </a:ext>
            </a:extLst>
          </p:cNvPr>
          <p:cNvSpPr txBox="1">
            <a:spLocks/>
          </p:cNvSpPr>
          <p:nvPr/>
        </p:nvSpPr>
        <p:spPr>
          <a:xfrm>
            <a:off x="0" y="53801"/>
            <a:ext cx="12025741" cy="3026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000" kern="1200" baseline="0">
                <a:solidFill>
                  <a:schemeClr val="accent1"/>
                </a:solidFill>
                <a:latin typeface="+mj-lt"/>
                <a:ea typeface="+mj-ea"/>
                <a:cs typeface="+mj-cs"/>
              </a:defRPr>
            </a:lvl1pPr>
          </a:lstStyle>
          <a:p>
            <a:r>
              <a:rPr lang="it-IT" sz="1800" dirty="0" err="1">
                <a:solidFill>
                  <a:schemeClr val="accent2"/>
                </a:solidFill>
              </a:rPr>
              <a:t>Is</a:t>
            </a:r>
            <a:r>
              <a:rPr lang="it-IT" sz="1800" dirty="0">
                <a:solidFill>
                  <a:schemeClr val="accent2"/>
                </a:solidFill>
              </a:rPr>
              <a:t> </a:t>
            </a:r>
            <a:r>
              <a:rPr lang="it-IT" sz="1800" dirty="0" err="1">
                <a:solidFill>
                  <a:schemeClr val="accent2"/>
                </a:solidFill>
              </a:rPr>
              <a:t>upper</a:t>
            </a:r>
            <a:r>
              <a:rPr lang="it-IT" sz="1800" dirty="0">
                <a:solidFill>
                  <a:schemeClr val="accent2"/>
                </a:solidFill>
              </a:rPr>
              <a:t> </a:t>
            </a:r>
            <a:r>
              <a:rPr lang="it-IT" sz="1800" dirty="0" err="1">
                <a:solidFill>
                  <a:schemeClr val="accent2"/>
                </a:solidFill>
              </a:rPr>
              <a:t>ocean</a:t>
            </a:r>
            <a:r>
              <a:rPr lang="it-IT" sz="1800" dirty="0">
                <a:solidFill>
                  <a:schemeClr val="accent2"/>
                </a:solidFill>
              </a:rPr>
              <a:t> </a:t>
            </a:r>
            <a:r>
              <a:rPr lang="it-IT" sz="1800" dirty="0" err="1">
                <a:solidFill>
                  <a:schemeClr val="accent2"/>
                </a:solidFill>
              </a:rPr>
              <a:t>heat</a:t>
            </a:r>
            <a:r>
              <a:rPr lang="it-IT" sz="1800" dirty="0">
                <a:solidFill>
                  <a:schemeClr val="accent2"/>
                </a:solidFill>
              </a:rPr>
              <a:t> </a:t>
            </a:r>
            <a:r>
              <a:rPr lang="it-IT" sz="1800" dirty="0" err="1">
                <a:solidFill>
                  <a:schemeClr val="accent2"/>
                </a:solidFill>
              </a:rPr>
              <a:t>content</a:t>
            </a:r>
            <a:r>
              <a:rPr lang="it-IT" sz="1800" dirty="0">
                <a:solidFill>
                  <a:schemeClr val="accent2"/>
                </a:solidFill>
              </a:rPr>
              <a:t> a good </a:t>
            </a:r>
            <a:r>
              <a:rPr lang="it-IT" sz="1800" dirty="0" err="1">
                <a:solidFill>
                  <a:schemeClr val="accent2"/>
                </a:solidFill>
              </a:rPr>
              <a:t>predictor</a:t>
            </a:r>
            <a:r>
              <a:rPr lang="it-IT" sz="1800" dirty="0">
                <a:solidFill>
                  <a:schemeClr val="accent2"/>
                </a:solidFill>
              </a:rPr>
              <a:t> of </a:t>
            </a:r>
            <a:r>
              <a:rPr lang="it-IT" sz="1800" dirty="0" err="1">
                <a:solidFill>
                  <a:schemeClr val="accent2"/>
                </a:solidFill>
              </a:rPr>
              <a:t>sea</a:t>
            </a:r>
            <a:r>
              <a:rPr lang="it-IT" sz="1800" dirty="0">
                <a:solidFill>
                  <a:schemeClr val="accent2"/>
                </a:solidFill>
              </a:rPr>
              <a:t> </a:t>
            </a:r>
            <a:r>
              <a:rPr lang="it-IT" sz="1800" dirty="0" err="1">
                <a:solidFill>
                  <a:schemeClr val="accent2"/>
                </a:solidFill>
              </a:rPr>
              <a:t>ice</a:t>
            </a:r>
            <a:r>
              <a:rPr lang="it-IT" sz="1800" dirty="0">
                <a:solidFill>
                  <a:schemeClr val="accent2"/>
                </a:solidFill>
              </a:rPr>
              <a:t> </a:t>
            </a:r>
            <a:r>
              <a:rPr lang="it-IT" sz="1800" dirty="0" err="1">
                <a:solidFill>
                  <a:schemeClr val="accent2"/>
                </a:solidFill>
              </a:rPr>
              <a:t>variability</a:t>
            </a:r>
            <a:r>
              <a:rPr lang="it-IT" sz="1800" dirty="0">
                <a:solidFill>
                  <a:schemeClr val="accent2"/>
                </a:solidFill>
              </a:rPr>
              <a:t> in the </a:t>
            </a:r>
            <a:r>
              <a:rPr lang="it-IT" sz="1800" dirty="0" err="1">
                <a:solidFill>
                  <a:schemeClr val="accent2"/>
                </a:solidFill>
              </a:rPr>
              <a:t>Arctic</a:t>
            </a:r>
            <a:r>
              <a:rPr lang="it-IT" sz="1800" dirty="0">
                <a:solidFill>
                  <a:schemeClr val="accent2"/>
                </a:solidFill>
              </a:rPr>
              <a:t> </a:t>
            </a:r>
            <a:r>
              <a:rPr lang="it-IT" sz="1800" dirty="0" err="1">
                <a:solidFill>
                  <a:schemeClr val="accent2"/>
                </a:solidFill>
              </a:rPr>
              <a:t>regional</a:t>
            </a:r>
            <a:r>
              <a:rPr lang="it-IT" sz="1800" dirty="0">
                <a:solidFill>
                  <a:schemeClr val="accent2"/>
                </a:solidFill>
              </a:rPr>
              <a:t> </a:t>
            </a:r>
            <a:r>
              <a:rPr lang="it-IT" sz="1800" dirty="0" err="1">
                <a:solidFill>
                  <a:schemeClr val="accent2"/>
                </a:solidFill>
              </a:rPr>
              <a:t>seas</a:t>
            </a:r>
            <a:r>
              <a:rPr lang="it-IT" sz="1800" dirty="0">
                <a:solidFill>
                  <a:schemeClr val="accent2"/>
                </a:solidFill>
              </a:rPr>
              <a:t>?</a:t>
            </a:r>
          </a:p>
        </p:txBody>
      </p:sp>
      <p:sp>
        <p:nvSpPr>
          <p:cNvPr id="14" name="TextBox 13">
            <a:extLst>
              <a:ext uri="{FF2B5EF4-FFF2-40B4-BE49-F238E27FC236}">
                <a16:creationId xmlns:a16="http://schemas.microsoft.com/office/drawing/2014/main" id="{4C16028E-1A4B-312F-F007-F17A43570942}"/>
              </a:ext>
            </a:extLst>
          </p:cNvPr>
          <p:cNvSpPr txBox="1"/>
          <p:nvPr/>
        </p:nvSpPr>
        <p:spPr>
          <a:xfrm>
            <a:off x="291002" y="6374077"/>
            <a:ext cx="582706" cy="646331"/>
          </a:xfrm>
          <a:prstGeom prst="rect">
            <a:avLst/>
          </a:prstGeom>
          <a:noFill/>
        </p:spPr>
        <p:txBody>
          <a:bodyPr wrap="square" rtlCol="0">
            <a:spAutoFit/>
          </a:bodyPr>
          <a:lstStyle/>
          <a:p>
            <a:r>
              <a:rPr lang="en-US" b="1" dirty="0">
                <a:solidFill>
                  <a:schemeClr val="bg1"/>
                </a:solidFill>
              </a:rPr>
              <a:t>3/5</a:t>
            </a:r>
          </a:p>
          <a:p>
            <a:endParaRPr lang="en-US" b="1" dirty="0">
              <a:solidFill>
                <a:schemeClr val="bg1"/>
              </a:solidFill>
            </a:endParaRPr>
          </a:p>
        </p:txBody>
      </p:sp>
      <p:sp>
        <p:nvSpPr>
          <p:cNvPr id="15" name="TextBox 14">
            <a:extLst>
              <a:ext uri="{FF2B5EF4-FFF2-40B4-BE49-F238E27FC236}">
                <a16:creationId xmlns:a16="http://schemas.microsoft.com/office/drawing/2014/main" id="{523551FF-DC70-34CB-2476-A124733A70FA}"/>
              </a:ext>
            </a:extLst>
          </p:cNvPr>
          <p:cNvSpPr txBox="1"/>
          <p:nvPr/>
        </p:nvSpPr>
        <p:spPr>
          <a:xfrm>
            <a:off x="2671483" y="6442570"/>
            <a:ext cx="6015318" cy="276999"/>
          </a:xfrm>
          <a:prstGeom prst="rect">
            <a:avLst/>
          </a:prstGeom>
          <a:noFill/>
        </p:spPr>
        <p:txBody>
          <a:bodyPr wrap="square" rtlCol="0">
            <a:spAutoFit/>
          </a:bodyPr>
          <a:lstStyle/>
          <a:p>
            <a:r>
              <a:rPr lang="en-US" sz="1200" dirty="0">
                <a:solidFill>
                  <a:schemeClr val="bg1"/>
                </a:solidFill>
                <a:hlinkClick r:id="rId4">
                  <a:extLst>
                    <a:ext uri="{A12FA001-AC4F-418D-AE19-62706E023703}">
                      <ahyp:hlinkClr xmlns:ahyp="http://schemas.microsoft.com/office/drawing/2018/hyperlinkcolor" val="tx"/>
                    </a:ext>
                  </a:extLst>
                </a:hlinkClick>
              </a:rPr>
              <a:t>elena.bianco@cmcc.it</a:t>
            </a:r>
            <a:r>
              <a:rPr lang="en-US" sz="1200" dirty="0">
                <a:solidFill>
                  <a:schemeClr val="bg1"/>
                </a:solidFill>
              </a:rPr>
              <a:t>                            </a:t>
            </a:r>
            <a:r>
              <a:rPr lang="en-US" sz="1200" b="1" dirty="0">
                <a:solidFill>
                  <a:schemeClr val="bg1"/>
                </a:solidFill>
              </a:rPr>
              <a:t>EGU2022</a:t>
            </a:r>
            <a:r>
              <a:rPr lang="en-US" sz="1200" dirty="0">
                <a:solidFill>
                  <a:schemeClr val="bg1"/>
                </a:solidFill>
              </a:rPr>
              <a:t> </a:t>
            </a:r>
            <a:r>
              <a:rPr lang="en-US" sz="1200" b="1" dirty="0">
                <a:solidFill>
                  <a:schemeClr val="bg1"/>
                </a:solidFill>
              </a:rPr>
              <a:t>OS1.6  </a:t>
            </a:r>
            <a:r>
              <a:rPr lang="en-US" sz="1200" dirty="0">
                <a:solidFill>
                  <a:schemeClr val="bg1"/>
                </a:solidFill>
              </a:rPr>
              <a:t>                        25/05/22             </a:t>
            </a:r>
          </a:p>
        </p:txBody>
      </p:sp>
    </p:spTree>
    <p:extLst>
      <p:ext uri="{BB962C8B-B14F-4D97-AF65-F5344CB8AC3E}">
        <p14:creationId xmlns:p14="http://schemas.microsoft.com/office/powerpoint/2010/main" val="1747605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histogram&#10;&#10;Description automatically generated">
            <a:extLst>
              <a:ext uri="{FF2B5EF4-FFF2-40B4-BE49-F238E27FC236}">
                <a16:creationId xmlns:a16="http://schemas.microsoft.com/office/drawing/2014/main" id="{50E9887C-063A-79F7-25BE-453FA44CCD3E}"/>
              </a:ext>
            </a:extLst>
          </p:cNvPr>
          <p:cNvPicPr>
            <a:picLocks noChangeAspect="1"/>
          </p:cNvPicPr>
          <p:nvPr/>
        </p:nvPicPr>
        <p:blipFill>
          <a:blip r:embed="rId3"/>
          <a:stretch>
            <a:fillRect/>
          </a:stretch>
        </p:blipFill>
        <p:spPr>
          <a:xfrm>
            <a:off x="166259" y="474525"/>
            <a:ext cx="7212441" cy="2386909"/>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E08AF9C5-0F52-8C82-E633-81F230D20766}"/>
              </a:ext>
            </a:extLst>
          </p:cNvPr>
          <p:cNvPicPr>
            <a:picLocks noChangeAspect="1"/>
          </p:cNvPicPr>
          <p:nvPr/>
        </p:nvPicPr>
        <p:blipFill>
          <a:blip r:embed="rId4"/>
          <a:stretch>
            <a:fillRect/>
          </a:stretch>
        </p:blipFill>
        <p:spPr>
          <a:xfrm>
            <a:off x="1550540" y="3333677"/>
            <a:ext cx="5017659" cy="2447025"/>
          </a:xfrm>
          <a:prstGeom prst="rect">
            <a:avLst/>
          </a:prstGeom>
        </p:spPr>
      </p:pic>
      <p:sp>
        <p:nvSpPr>
          <p:cNvPr id="8" name="Sottotitolo 2">
            <a:extLst>
              <a:ext uri="{FF2B5EF4-FFF2-40B4-BE49-F238E27FC236}">
                <a16:creationId xmlns:a16="http://schemas.microsoft.com/office/drawing/2014/main" id="{EFC71301-EF66-D8A8-BF9E-C9CD4F422012}"/>
              </a:ext>
            </a:extLst>
          </p:cNvPr>
          <p:cNvSpPr txBox="1">
            <a:spLocks/>
          </p:cNvSpPr>
          <p:nvPr/>
        </p:nvSpPr>
        <p:spPr>
          <a:xfrm>
            <a:off x="453150" y="2861434"/>
            <a:ext cx="7212441" cy="3026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200" dirty="0">
                <a:solidFill>
                  <a:schemeClr val="accent2"/>
                </a:solidFill>
                <a:latin typeface="Georgia" panose="02040502050405020303" pitchFamily="18" charset="0"/>
              </a:rPr>
              <a:t>Figure 2: One-</a:t>
            </a:r>
            <a:r>
              <a:rPr lang="it-IT" sz="1200" dirty="0" err="1">
                <a:solidFill>
                  <a:schemeClr val="accent2"/>
                </a:solidFill>
                <a:latin typeface="Georgia" panose="02040502050405020303" pitchFamily="18" charset="0"/>
              </a:rPr>
              <a:t>month</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lagged</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correlations</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between</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detrended</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anomalies</a:t>
            </a:r>
            <a:r>
              <a:rPr lang="it-IT" sz="1200" dirty="0">
                <a:solidFill>
                  <a:schemeClr val="accent2"/>
                </a:solidFill>
                <a:latin typeface="Georgia" panose="02040502050405020303" pitchFamily="18" charset="0"/>
              </a:rPr>
              <a:t> of </a:t>
            </a:r>
            <a:r>
              <a:rPr lang="it-IT" sz="1200" b="1" dirty="0">
                <a:solidFill>
                  <a:schemeClr val="accent2"/>
                </a:solidFill>
                <a:latin typeface="Georgia" panose="02040502050405020303" pitchFamily="18" charset="0"/>
              </a:rPr>
              <a:t>SIC</a:t>
            </a:r>
            <a:r>
              <a:rPr lang="it-IT" sz="1200" dirty="0">
                <a:solidFill>
                  <a:schemeClr val="accent2"/>
                </a:solidFill>
                <a:latin typeface="Georgia" panose="02040502050405020303" pitchFamily="18" charset="0"/>
              </a:rPr>
              <a:t> and </a:t>
            </a:r>
            <a:r>
              <a:rPr lang="it-IT" sz="1200" b="1" dirty="0">
                <a:solidFill>
                  <a:schemeClr val="accent2"/>
                </a:solidFill>
                <a:latin typeface="Georgia" panose="02040502050405020303" pitchFamily="18" charset="0"/>
              </a:rPr>
              <a:t>OHC</a:t>
            </a:r>
            <a:r>
              <a:rPr lang="it-IT" sz="1200" dirty="0">
                <a:solidFill>
                  <a:schemeClr val="accent2"/>
                </a:solidFill>
                <a:latin typeface="Georgia" panose="02040502050405020303" pitchFamily="18" charset="0"/>
              </a:rPr>
              <a:t> in the mixed </a:t>
            </a:r>
            <a:r>
              <a:rPr lang="it-IT" sz="1200" dirty="0" err="1">
                <a:solidFill>
                  <a:schemeClr val="accent2"/>
                </a:solidFill>
                <a:latin typeface="Georgia" panose="02040502050405020303" pitchFamily="18" charset="0"/>
              </a:rPr>
              <a:t>layer</a:t>
            </a:r>
            <a:r>
              <a:rPr lang="it-IT" sz="1200" dirty="0">
                <a:solidFill>
                  <a:schemeClr val="accent2"/>
                </a:solidFill>
                <a:latin typeface="Georgia" panose="02040502050405020303" pitchFamily="18" charset="0"/>
              </a:rPr>
              <a:t> (</a:t>
            </a:r>
            <a:r>
              <a:rPr lang="it-IT" sz="1200" b="1" dirty="0">
                <a:solidFill>
                  <a:schemeClr val="accent2"/>
                </a:solidFill>
                <a:latin typeface="Georgia" panose="02040502050405020303" pitchFamily="18" charset="0"/>
              </a:rPr>
              <a:t>a</a:t>
            </a:r>
            <a:r>
              <a:rPr lang="it-IT" sz="1200" dirty="0">
                <a:solidFill>
                  <a:schemeClr val="accent2"/>
                </a:solidFill>
                <a:latin typeface="Georgia" panose="02040502050405020303" pitchFamily="18" charset="0"/>
              </a:rPr>
              <a:t>) and </a:t>
            </a:r>
            <a:r>
              <a:rPr lang="it-IT" sz="1200" dirty="0" err="1">
                <a:solidFill>
                  <a:schemeClr val="accent2"/>
                </a:solidFill>
                <a:latin typeface="Georgia" panose="02040502050405020303" pitchFamily="18" charset="0"/>
              </a:rPr>
              <a:t>at</a:t>
            </a:r>
            <a:r>
              <a:rPr lang="it-IT" sz="1200" dirty="0">
                <a:solidFill>
                  <a:schemeClr val="accent2"/>
                </a:solidFill>
                <a:latin typeface="Georgia" panose="02040502050405020303" pitchFamily="18" charset="0"/>
              </a:rPr>
              <a:t> 300m (</a:t>
            </a:r>
            <a:r>
              <a:rPr lang="it-IT" sz="1200" b="1" dirty="0">
                <a:solidFill>
                  <a:schemeClr val="accent2"/>
                </a:solidFill>
                <a:latin typeface="Georgia" panose="02040502050405020303" pitchFamily="18" charset="0"/>
              </a:rPr>
              <a:t>b</a:t>
            </a:r>
            <a:r>
              <a:rPr lang="it-IT" sz="1200" dirty="0">
                <a:solidFill>
                  <a:schemeClr val="accent2"/>
                </a:solidFill>
                <a:latin typeface="Georgia" panose="02040502050405020303" pitchFamily="18" charset="0"/>
              </a:rPr>
              <a:t>), with the </a:t>
            </a:r>
            <a:r>
              <a:rPr lang="it-IT" sz="1200" dirty="0" err="1">
                <a:solidFill>
                  <a:schemeClr val="accent2"/>
                </a:solidFill>
                <a:latin typeface="Georgia" panose="02040502050405020303" pitchFamily="18" charset="0"/>
              </a:rPr>
              <a:t>ocean</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leading</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sea</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ice</a:t>
            </a:r>
            <a:r>
              <a:rPr lang="it-IT" sz="1200" dirty="0">
                <a:solidFill>
                  <a:schemeClr val="accent2"/>
                </a:solidFill>
                <a:latin typeface="Georgia" panose="02040502050405020303" pitchFamily="18" charset="0"/>
              </a:rPr>
              <a:t> for the 5 </a:t>
            </a:r>
            <a:r>
              <a:rPr lang="it-IT" sz="1200" dirty="0" err="1">
                <a:solidFill>
                  <a:schemeClr val="accent2"/>
                </a:solidFill>
                <a:latin typeface="Georgia" panose="02040502050405020303" pitchFamily="18" charset="0"/>
              </a:rPr>
              <a:t>Arctic</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regional</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seas</a:t>
            </a:r>
            <a:endParaRPr lang="it-IT" sz="1200" dirty="0">
              <a:solidFill>
                <a:schemeClr val="accent2"/>
              </a:solidFill>
              <a:latin typeface="Georgia" panose="02040502050405020303" pitchFamily="18" charset="0"/>
            </a:endParaRPr>
          </a:p>
        </p:txBody>
      </p:sp>
      <p:sp>
        <p:nvSpPr>
          <p:cNvPr id="9" name="Sottotitolo 2">
            <a:extLst>
              <a:ext uri="{FF2B5EF4-FFF2-40B4-BE49-F238E27FC236}">
                <a16:creationId xmlns:a16="http://schemas.microsoft.com/office/drawing/2014/main" id="{DC941CDB-3581-8668-C9E7-06B848D6AF73}"/>
              </a:ext>
            </a:extLst>
          </p:cNvPr>
          <p:cNvSpPr txBox="1">
            <a:spLocks/>
          </p:cNvSpPr>
          <p:nvPr/>
        </p:nvSpPr>
        <p:spPr>
          <a:xfrm>
            <a:off x="395157" y="5780702"/>
            <a:ext cx="7453443" cy="3026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it-IT" sz="1200" dirty="0">
              <a:solidFill>
                <a:schemeClr val="accent2"/>
              </a:solidFill>
              <a:latin typeface="Georgia" panose="02040502050405020303" pitchFamily="18" charset="0"/>
            </a:endParaRPr>
          </a:p>
        </p:txBody>
      </p:sp>
      <p:sp>
        <p:nvSpPr>
          <p:cNvPr id="13" name="Sottotitolo 2">
            <a:extLst>
              <a:ext uri="{FF2B5EF4-FFF2-40B4-BE49-F238E27FC236}">
                <a16:creationId xmlns:a16="http://schemas.microsoft.com/office/drawing/2014/main" id="{51676B8B-AEEB-5830-2671-26794EEEE7FB}"/>
              </a:ext>
            </a:extLst>
          </p:cNvPr>
          <p:cNvSpPr txBox="1">
            <a:spLocks/>
          </p:cNvSpPr>
          <p:nvPr/>
        </p:nvSpPr>
        <p:spPr>
          <a:xfrm>
            <a:off x="288348" y="5780702"/>
            <a:ext cx="7377243" cy="404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200" dirty="0">
                <a:solidFill>
                  <a:schemeClr val="accent2"/>
                </a:solidFill>
                <a:latin typeface="Georgia" panose="02040502050405020303" pitchFamily="18" charset="0"/>
              </a:rPr>
              <a:t>Figure 3: </a:t>
            </a:r>
            <a:r>
              <a:rPr lang="it-IT" sz="1200" dirty="0" err="1">
                <a:solidFill>
                  <a:schemeClr val="accent2"/>
                </a:solidFill>
                <a:latin typeface="Georgia" panose="02040502050405020303" pitchFamily="18" charset="0"/>
              </a:rPr>
              <a:t>Correlations</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between</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regionally-averaged</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October</a:t>
            </a:r>
            <a:r>
              <a:rPr lang="it-IT" sz="1200" dirty="0">
                <a:solidFill>
                  <a:schemeClr val="accent2"/>
                </a:solidFill>
                <a:latin typeface="Georgia" panose="02040502050405020303" pitchFamily="18" charset="0"/>
              </a:rPr>
              <a:t> </a:t>
            </a:r>
            <a:r>
              <a:rPr lang="it-IT" sz="1200" b="1" dirty="0">
                <a:solidFill>
                  <a:schemeClr val="accent2"/>
                </a:solidFill>
                <a:latin typeface="Georgia" panose="02040502050405020303" pitchFamily="18" charset="0"/>
              </a:rPr>
              <a:t>OHCML</a:t>
            </a:r>
            <a:r>
              <a:rPr lang="it-IT" sz="1200" dirty="0">
                <a:solidFill>
                  <a:schemeClr val="accent2"/>
                </a:solidFill>
                <a:latin typeface="Georgia" panose="02040502050405020303" pitchFamily="18" charset="0"/>
              </a:rPr>
              <a:t> and the </a:t>
            </a:r>
            <a:r>
              <a:rPr lang="it-IT" sz="1200" dirty="0" err="1">
                <a:solidFill>
                  <a:schemeClr val="accent2"/>
                </a:solidFill>
                <a:latin typeface="Georgia" panose="02040502050405020303" pitchFamily="18" charset="0"/>
              </a:rPr>
              <a:t>grid</a:t>
            </a:r>
            <a:r>
              <a:rPr lang="it-IT" sz="1200" dirty="0">
                <a:solidFill>
                  <a:schemeClr val="accent2"/>
                </a:solidFill>
                <a:latin typeface="Georgia" panose="02040502050405020303" pitchFamily="18" charset="0"/>
              </a:rPr>
              <a:t>-point November </a:t>
            </a:r>
            <a:r>
              <a:rPr lang="it-IT" sz="1200" b="1" dirty="0">
                <a:solidFill>
                  <a:schemeClr val="accent2"/>
                </a:solidFill>
                <a:latin typeface="Georgia" panose="02040502050405020303" pitchFamily="18" charset="0"/>
              </a:rPr>
              <a:t>SIC</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Contour</a:t>
            </a:r>
            <a:r>
              <a:rPr lang="it-IT" sz="1200" dirty="0">
                <a:solidFill>
                  <a:schemeClr val="accent2"/>
                </a:solidFill>
                <a:latin typeface="Georgia" panose="02040502050405020303" pitchFamily="18" charset="0"/>
              </a:rPr>
              <a:t> lines </a:t>
            </a:r>
            <a:r>
              <a:rPr lang="it-IT" sz="1200" dirty="0" err="1">
                <a:solidFill>
                  <a:schemeClr val="accent2"/>
                </a:solidFill>
                <a:latin typeface="Georgia" panose="02040502050405020303" pitchFamily="18" charset="0"/>
              </a:rPr>
              <a:t>denote</a:t>
            </a:r>
            <a:r>
              <a:rPr lang="it-IT" sz="1200" dirty="0">
                <a:solidFill>
                  <a:schemeClr val="accent2"/>
                </a:solidFill>
                <a:latin typeface="Georgia" panose="02040502050405020303" pitchFamily="18" charset="0"/>
              </a:rPr>
              <a:t> the </a:t>
            </a:r>
            <a:r>
              <a:rPr lang="it-IT" sz="1200" dirty="0" err="1">
                <a:solidFill>
                  <a:schemeClr val="accent2"/>
                </a:solidFill>
                <a:latin typeface="Georgia" panose="02040502050405020303" pitchFamily="18" charset="0"/>
              </a:rPr>
              <a:t>climatological</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sea</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ice</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edge</a:t>
            </a:r>
            <a:r>
              <a:rPr lang="it-IT" sz="1200" dirty="0">
                <a:solidFill>
                  <a:schemeClr val="accent2"/>
                </a:solidFill>
                <a:latin typeface="Georgia" panose="02040502050405020303" pitchFamily="18" charset="0"/>
              </a:rPr>
              <a:t> (magenta) and pack </a:t>
            </a:r>
            <a:r>
              <a:rPr lang="it-IT" sz="1200" dirty="0" err="1">
                <a:solidFill>
                  <a:schemeClr val="accent2"/>
                </a:solidFill>
                <a:latin typeface="Georgia" panose="02040502050405020303" pitchFamily="18" charset="0"/>
              </a:rPr>
              <a:t>ice</a:t>
            </a:r>
            <a:r>
              <a:rPr lang="it-IT" sz="1200" dirty="0">
                <a:solidFill>
                  <a:schemeClr val="accent2"/>
                </a:solidFill>
                <a:latin typeface="Georgia" panose="02040502050405020303" pitchFamily="18" charset="0"/>
              </a:rPr>
              <a:t> extension (</a:t>
            </a:r>
            <a:r>
              <a:rPr lang="it-IT" sz="1200" dirty="0" err="1">
                <a:solidFill>
                  <a:schemeClr val="accent2"/>
                </a:solidFill>
                <a:latin typeface="Georgia" panose="02040502050405020303" pitchFamily="18" charset="0"/>
              </a:rPr>
              <a:t>cyan</a:t>
            </a:r>
            <a:r>
              <a:rPr lang="it-IT" sz="1200" dirty="0">
                <a:solidFill>
                  <a:schemeClr val="accent2"/>
                </a:solidFill>
                <a:latin typeface="Georgia" panose="02040502050405020303" pitchFamily="18" charset="0"/>
              </a:rPr>
              <a:t>) for November  </a:t>
            </a:r>
          </a:p>
        </p:txBody>
      </p:sp>
      <p:sp>
        <p:nvSpPr>
          <p:cNvPr id="3" name="Rectangle: Rounded Corners 2">
            <a:extLst>
              <a:ext uri="{FF2B5EF4-FFF2-40B4-BE49-F238E27FC236}">
                <a16:creationId xmlns:a16="http://schemas.microsoft.com/office/drawing/2014/main" id="{47F16C70-2DB2-5B57-AD54-AB32CB665775}"/>
              </a:ext>
            </a:extLst>
          </p:cNvPr>
          <p:cNvSpPr/>
          <p:nvPr/>
        </p:nvSpPr>
        <p:spPr>
          <a:xfrm>
            <a:off x="7907867" y="668867"/>
            <a:ext cx="3953933" cy="1862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004C248-8645-246E-11E9-9EE3EDBAA943}"/>
              </a:ext>
            </a:extLst>
          </p:cNvPr>
          <p:cNvSpPr/>
          <p:nvPr/>
        </p:nvSpPr>
        <p:spPr>
          <a:xfrm>
            <a:off x="7907866" y="3429000"/>
            <a:ext cx="3953933" cy="23517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B2E1961-44E1-EE94-9C95-3BCDABE47976}"/>
              </a:ext>
            </a:extLst>
          </p:cNvPr>
          <p:cNvSpPr txBox="1"/>
          <p:nvPr/>
        </p:nvSpPr>
        <p:spPr>
          <a:xfrm>
            <a:off x="7907867" y="847831"/>
            <a:ext cx="3953933" cy="1846659"/>
          </a:xfrm>
          <a:prstGeom prst="rect">
            <a:avLst/>
          </a:prstGeom>
          <a:noFill/>
        </p:spPr>
        <p:txBody>
          <a:bodyPr wrap="square" rtlCol="0">
            <a:spAutoFit/>
          </a:bodyPr>
          <a:lstStyle/>
          <a:p>
            <a:r>
              <a:rPr lang="en-US" sz="1600" dirty="0">
                <a:solidFill>
                  <a:schemeClr val="accent1">
                    <a:lumMod val="75000"/>
                  </a:schemeClr>
                </a:solidFill>
                <a:latin typeface="Georgia" panose="02040502050405020303" pitchFamily="18" charset="0"/>
              </a:rPr>
              <a:t>1-month lag correlations between </a:t>
            </a:r>
            <a:r>
              <a:rPr lang="en-US" sz="1600" b="1" dirty="0">
                <a:solidFill>
                  <a:schemeClr val="accent1">
                    <a:lumMod val="75000"/>
                  </a:schemeClr>
                </a:solidFill>
                <a:latin typeface="Georgia" panose="02040502050405020303" pitchFamily="18" charset="0"/>
              </a:rPr>
              <a:t>SIC</a:t>
            </a:r>
            <a:r>
              <a:rPr lang="en-US" sz="1600" dirty="0">
                <a:solidFill>
                  <a:schemeClr val="accent1">
                    <a:lumMod val="75000"/>
                  </a:schemeClr>
                </a:solidFill>
                <a:latin typeface="Georgia" panose="02040502050405020303" pitchFamily="18" charset="0"/>
              </a:rPr>
              <a:t> and </a:t>
            </a:r>
            <a:r>
              <a:rPr lang="en-US" sz="1600" b="1" dirty="0">
                <a:solidFill>
                  <a:schemeClr val="accent1">
                    <a:lumMod val="75000"/>
                  </a:schemeClr>
                </a:solidFill>
                <a:latin typeface="Georgia" panose="02040502050405020303" pitchFamily="18" charset="0"/>
              </a:rPr>
              <a:t>OHC</a:t>
            </a:r>
            <a:r>
              <a:rPr lang="en-US" sz="1600" dirty="0">
                <a:solidFill>
                  <a:schemeClr val="accent1">
                    <a:lumMod val="75000"/>
                  </a:schemeClr>
                </a:solidFill>
                <a:latin typeface="Georgia" panose="02040502050405020303" pitchFamily="18" charset="0"/>
              </a:rPr>
              <a:t> at both target depths are strongly season dependent, with progressive strengthening of anti-correlations from melt onset to early autumn</a:t>
            </a:r>
            <a:endParaRPr lang="en-US" sz="1600" dirty="0">
              <a:solidFill>
                <a:schemeClr val="accent1">
                  <a:lumMod val="75000"/>
                </a:schemeClr>
              </a:solidFill>
            </a:endParaRPr>
          </a:p>
          <a:p>
            <a:endParaRPr lang="en-US" dirty="0"/>
          </a:p>
        </p:txBody>
      </p:sp>
      <p:sp>
        <p:nvSpPr>
          <p:cNvPr id="6" name="TextBox 5">
            <a:extLst>
              <a:ext uri="{FF2B5EF4-FFF2-40B4-BE49-F238E27FC236}">
                <a16:creationId xmlns:a16="http://schemas.microsoft.com/office/drawing/2014/main" id="{4B0BF718-620B-DDAB-F91E-E3B9C28AE69D}"/>
              </a:ext>
            </a:extLst>
          </p:cNvPr>
          <p:cNvSpPr txBox="1"/>
          <p:nvPr/>
        </p:nvSpPr>
        <p:spPr>
          <a:xfrm>
            <a:off x="7848600" y="3503797"/>
            <a:ext cx="4238061" cy="2585323"/>
          </a:xfrm>
          <a:prstGeom prst="rect">
            <a:avLst/>
          </a:prstGeom>
          <a:noFill/>
        </p:spPr>
        <p:txBody>
          <a:bodyPr wrap="square" rtlCol="0">
            <a:spAutoFit/>
          </a:bodyPr>
          <a:lstStyle/>
          <a:p>
            <a:pPr lvl="0"/>
            <a:r>
              <a:rPr lang="en-US" sz="1600" dirty="0">
                <a:solidFill>
                  <a:schemeClr val="accent1">
                    <a:lumMod val="75000"/>
                  </a:schemeClr>
                </a:solidFill>
                <a:latin typeface="Georgia" panose="02040502050405020303" pitchFamily="18" charset="0"/>
              </a:rPr>
              <a:t>Peak correlations occur at </a:t>
            </a:r>
            <a:r>
              <a:rPr lang="en-US" sz="1600" b="1" dirty="0">
                <a:solidFill>
                  <a:schemeClr val="accent2"/>
                </a:solidFill>
                <a:latin typeface="Georgia" panose="02040502050405020303" pitchFamily="18" charset="0"/>
              </a:rPr>
              <a:t>freeze onset </a:t>
            </a:r>
            <a:r>
              <a:rPr lang="en-US" sz="1600" dirty="0">
                <a:solidFill>
                  <a:schemeClr val="accent1">
                    <a:lumMod val="75000"/>
                  </a:schemeClr>
                </a:solidFill>
                <a:latin typeface="Georgia" panose="02040502050405020303" pitchFamily="18" charset="0"/>
              </a:rPr>
              <a:t>and are strongest in the </a:t>
            </a:r>
            <a:r>
              <a:rPr lang="en-US" sz="1600" b="1" dirty="0">
                <a:solidFill>
                  <a:schemeClr val="accent1">
                    <a:lumMod val="75000"/>
                  </a:schemeClr>
                </a:solidFill>
                <a:latin typeface="Georgia" panose="02040502050405020303" pitchFamily="18" charset="0"/>
              </a:rPr>
              <a:t>Kara</a:t>
            </a:r>
            <a:r>
              <a:rPr lang="en-US" sz="1600" dirty="0">
                <a:solidFill>
                  <a:schemeClr val="accent1">
                    <a:lumMod val="75000"/>
                  </a:schemeClr>
                </a:solidFill>
                <a:latin typeface="Georgia" panose="02040502050405020303" pitchFamily="18" charset="0"/>
              </a:rPr>
              <a:t> and </a:t>
            </a:r>
            <a:r>
              <a:rPr lang="en-US" sz="1600" b="1" dirty="0">
                <a:solidFill>
                  <a:schemeClr val="accent1">
                    <a:lumMod val="75000"/>
                  </a:schemeClr>
                </a:solidFill>
                <a:latin typeface="Georgia" panose="02040502050405020303" pitchFamily="18" charset="0"/>
              </a:rPr>
              <a:t>Chukchi</a:t>
            </a:r>
            <a:r>
              <a:rPr lang="en-US" sz="1600" dirty="0">
                <a:solidFill>
                  <a:schemeClr val="accent1">
                    <a:lumMod val="75000"/>
                  </a:schemeClr>
                </a:solidFill>
                <a:latin typeface="Georgia" panose="02040502050405020303" pitchFamily="18" charset="0"/>
              </a:rPr>
              <a:t> seas when sea ice starts to form in November</a:t>
            </a:r>
          </a:p>
          <a:p>
            <a:pPr lvl="0"/>
            <a:endParaRPr lang="en-US" sz="1600" dirty="0">
              <a:solidFill>
                <a:schemeClr val="accent1">
                  <a:lumMod val="75000"/>
                </a:schemeClr>
              </a:solidFill>
            </a:endParaRPr>
          </a:p>
          <a:p>
            <a:pPr lvl="0"/>
            <a:endParaRPr lang="en-US" sz="1600" dirty="0">
              <a:solidFill>
                <a:schemeClr val="accent1">
                  <a:lumMod val="75000"/>
                </a:schemeClr>
              </a:solidFill>
              <a:latin typeface="Georgia" panose="02040502050405020303" pitchFamily="18" charset="0"/>
            </a:endParaRPr>
          </a:p>
          <a:p>
            <a:pPr lvl="0"/>
            <a:r>
              <a:rPr lang="en-US" sz="1600" dirty="0">
                <a:solidFill>
                  <a:schemeClr val="accent1">
                    <a:lumMod val="75000"/>
                  </a:schemeClr>
                </a:solidFill>
                <a:latin typeface="Georgia" panose="02040502050405020303" pitchFamily="18" charset="0"/>
              </a:rPr>
              <a:t>This result corroborates previous evidence of the link between </a:t>
            </a:r>
            <a:r>
              <a:rPr lang="en-US" sz="1600" b="1" dirty="0">
                <a:solidFill>
                  <a:schemeClr val="accent1">
                    <a:lumMod val="75000"/>
                  </a:schemeClr>
                </a:solidFill>
                <a:latin typeface="Georgia" panose="02040502050405020303" pitchFamily="18" charset="0"/>
              </a:rPr>
              <a:t>anomalous summer heat uptake </a:t>
            </a:r>
            <a:r>
              <a:rPr lang="en-US" sz="1600" dirty="0">
                <a:solidFill>
                  <a:schemeClr val="accent1">
                    <a:lumMod val="75000"/>
                  </a:schemeClr>
                </a:solidFill>
                <a:latin typeface="Georgia" panose="02040502050405020303" pitchFamily="18" charset="0"/>
              </a:rPr>
              <a:t>and </a:t>
            </a:r>
            <a:r>
              <a:rPr lang="en-US" sz="1600" b="1" dirty="0">
                <a:solidFill>
                  <a:schemeClr val="accent1">
                    <a:lumMod val="75000"/>
                  </a:schemeClr>
                </a:solidFill>
                <a:latin typeface="Georgia" panose="02040502050405020303" pitchFamily="18" charset="0"/>
              </a:rPr>
              <a:t>delayed autumn freeze-up</a:t>
            </a:r>
            <a:endParaRPr lang="en-US" sz="1600" b="1" dirty="0">
              <a:solidFill>
                <a:schemeClr val="accent1">
                  <a:lumMod val="75000"/>
                </a:schemeClr>
              </a:solidFill>
            </a:endParaRPr>
          </a:p>
          <a:p>
            <a:endParaRPr lang="en-US" dirty="0"/>
          </a:p>
        </p:txBody>
      </p:sp>
      <p:cxnSp>
        <p:nvCxnSpPr>
          <p:cNvPr id="12" name="Straight Arrow Connector 11">
            <a:extLst>
              <a:ext uri="{FF2B5EF4-FFF2-40B4-BE49-F238E27FC236}">
                <a16:creationId xmlns:a16="http://schemas.microsoft.com/office/drawing/2014/main" id="{E58E863F-A659-EA9D-3C52-87CF70ABE1C8}"/>
              </a:ext>
            </a:extLst>
          </p:cNvPr>
          <p:cNvCxnSpPr>
            <a:cxnSpLocks/>
          </p:cNvCxnSpPr>
          <p:nvPr/>
        </p:nvCxnSpPr>
        <p:spPr>
          <a:xfrm>
            <a:off x="9863666" y="4343400"/>
            <a:ext cx="0" cy="347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itolo 1">
            <a:extLst>
              <a:ext uri="{FF2B5EF4-FFF2-40B4-BE49-F238E27FC236}">
                <a16:creationId xmlns:a16="http://schemas.microsoft.com/office/drawing/2014/main" id="{593CF1A0-A8F1-086C-E2E9-B115B794E558}"/>
              </a:ext>
            </a:extLst>
          </p:cNvPr>
          <p:cNvSpPr txBox="1">
            <a:spLocks/>
          </p:cNvSpPr>
          <p:nvPr/>
        </p:nvSpPr>
        <p:spPr>
          <a:xfrm>
            <a:off x="0" y="53801"/>
            <a:ext cx="12025741" cy="3026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000" kern="1200" baseline="0">
                <a:solidFill>
                  <a:schemeClr val="accent1"/>
                </a:solidFill>
                <a:latin typeface="+mj-lt"/>
                <a:ea typeface="+mj-ea"/>
                <a:cs typeface="+mj-cs"/>
              </a:defRPr>
            </a:lvl1pPr>
          </a:lstStyle>
          <a:p>
            <a:r>
              <a:rPr lang="it-IT" sz="1800" dirty="0" err="1">
                <a:solidFill>
                  <a:schemeClr val="accent2"/>
                </a:solidFill>
              </a:rPr>
              <a:t>Is</a:t>
            </a:r>
            <a:r>
              <a:rPr lang="it-IT" sz="1800" dirty="0">
                <a:solidFill>
                  <a:schemeClr val="accent2"/>
                </a:solidFill>
              </a:rPr>
              <a:t> </a:t>
            </a:r>
            <a:r>
              <a:rPr lang="it-IT" sz="1800" dirty="0" err="1">
                <a:solidFill>
                  <a:schemeClr val="accent2"/>
                </a:solidFill>
              </a:rPr>
              <a:t>upper</a:t>
            </a:r>
            <a:r>
              <a:rPr lang="it-IT" sz="1800" dirty="0">
                <a:solidFill>
                  <a:schemeClr val="accent2"/>
                </a:solidFill>
              </a:rPr>
              <a:t> </a:t>
            </a:r>
            <a:r>
              <a:rPr lang="it-IT" sz="1800" dirty="0" err="1">
                <a:solidFill>
                  <a:schemeClr val="accent2"/>
                </a:solidFill>
              </a:rPr>
              <a:t>ocean</a:t>
            </a:r>
            <a:r>
              <a:rPr lang="it-IT" sz="1800" dirty="0">
                <a:solidFill>
                  <a:schemeClr val="accent2"/>
                </a:solidFill>
              </a:rPr>
              <a:t> </a:t>
            </a:r>
            <a:r>
              <a:rPr lang="it-IT" sz="1800" dirty="0" err="1">
                <a:solidFill>
                  <a:schemeClr val="accent2"/>
                </a:solidFill>
              </a:rPr>
              <a:t>heat</a:t>
            </a:r>
            <a:r>
              <a:rPr lang="it-IT" sz="1800" dirty="0">
                <a:solidFill>
                  <a:schemeClr val="accent2"/>
                </a:solidFill>
              </a:rPr>
              <a:t> </a:t>
            </a:r>
            <a:r>
              <a:rPr lang="it-IT" sz="1800" dirty="0" err="1">
                <a:solidFill>
                  <a:schemeClr val="accent2"/>
                </a:solidFill>
              </a:rPr>
              <a:t>content</a:t>
            </a:r>
            <a:r>
              <a:rPr lang="it-IT" sz="1800" dirty="0">
                <a:solidFill>
                  <a:schemeClr val="accent2"/>
                </a:solidFill>
              </a:rPr>
              <a:t> a good </a:t>
            </a:r>
            <a:r>
              <a:rPr lang="it-IT" sz="1800" dirty="0" err="1">
                <a:solidFill>
                  <a:schemeClr val="accent2"/>
                </a:solidFill>
              </a:rPr>
              <a:t>predictor</a:t>
            </a:r>
            <a:r>
              <a:rPr lang="it-IT" sz="1800" dirty="0">
                <a:solidFill>
                  <a:schemeClr val="accent2"/>
                </a:solidFill>
              </a:rPr>
              <a:t> of </a:t>
            </a:r>
            <a:r>
              <a:rPr lang="it-IT" sz="1800" dirty="0" err="1">
                <a:solidFill>
                  <a:schemeClr val="accent2"/>
                </a:solidFill>
              </a:rPr>
              <a:t>sea</a:t>
            </a:r>
            <a:r>
              <a:rPr lang="it-IT" sz="1800" dirty="0">
                <a:solidFill>
                  <a:schemeClr val="accent2"/>
                </a:solidFill>
              </a:rPr>
              <a:t> </a:t>
            </a:r>
            <a:r>
              <a:rPr lang="it-IT" sz="1800" dirty="0" err="1">
                <a:solidFill>
                  <a:schemeClr val="accent2"/>
                </a:solidFill>
              </a:rPr>
              <a:t>ice</a:t>
            </a:r>
            <a:r>
              <a:rPr lang="it-IT" sz="1800" dirty="0">
                <a:solidFill>
                  <a:schemeClr val="accent2"/>
                </a:solidFill>
              </a:rPr>
              <a:t> </a:t>
            </a:r>
            <a:r>
              <a:rPr lang="it-IT" sz="1800" dirty="0" err="1">
                <a:solidFill>
                  <a:schemeClr val="accent2"/>
                </a:solidFill>
              </a:rPr>
              <a:t>variability</a:t>
            </a:r>
            <a:r>
              <a:rPr lang="it-IT" sz="1800" dirty="0">
                <a:solidFill>
                  <a:schemeClr val="accent2"/>
                </a:solidFill>
              </a:rPr>
              <a:t> in the </a:t>
            </a:r>
            <a:r>
              <a:rPr lang="it-IT" sz="1800" dirty="0" err="1">
                <a:solidFill>
                  <a:schemeClr val="accent2"/>
                </a:solidFill>
              </a:rPr>
              <a:t>Arctic</a:t>
            </a:r>
            <a:r>
              <a:rPr lang="it-IT" sz="1800" dirty="0">
                <a:solidFill>
                  <a:schemeClr val="accent2"/>
                </a:solidFill>
              </a:rPr>
              <a:t> </a:t>
            </a:r>
            <a:r>
              <a:rPr lang="it-IT" sz="1800" dirty="0" err="1">
                <a:solidFill>
                  <a:schemeClr val="accent2"/>
                </a:solidFill>
              </a:rPr>
              <a:t>regional</a:t>
            </a:r>
            <a:r>
              <a:rPr lang="it-IT" sz="1800" dirty="0">
                <a:solidFill>
                  <a:schemeClr val="accent2"/>
                </a:solidFill>
              </a:rPr>
              <a:t> </a:t>
            </a:r>
            <a:r>
              <a:rPr lang="it-IT" sz="1800" dirty="0" err="1">
                <a:solidFill>
                  <a:schemeClr val="accent2"/>
                </a:solidFill>
              </a:rPr>
              <a:t>seas</a:t>
            </a:r>
            <a:r>
              <a:rPr lang="it-IT" sz="1800" dirty="0">
                <a:solidFill>
                  <a:schemeClr val="accent2"/>
                </a:solidFill>
              </a:rPr>
              <a:t>?</a:t>
            </a:r>
          </a:p>
        </p:txBody>
      </p:sp>
      <p:sp>
        <p:nvSpPr>
          <p:cNvPr id="17" name="TextBox 16">
            <a:extLst>
              <a:ext uri="{FF2B5EF4-FFF2-40B4-BE49-F238E27FC236}">
                <a16:creationId xmlns:a16="http://schemas.microsoft.com/office/drawing/2014/main" id="{931DEFE6-1ABA-5EA9-ED8D-BB0DF795B2BA}"/>
              </a:ext>
            </a:extLst>
          </p:cNvPr>
          <p:cNvSpPr txBox="1"/>
          <p:nvPr/>
        </p:nvSpPr>
        <p:spPr>
          <a:xfrm>
            <a:off x="291002" y="6374077"/>
            <a:ext cx="582706" cy="646331"/>
          </a:xfrm>
          <a:prstGeom prst="rect">
            <a:avLst/>
          </a:prstGeom>
          <a:noFill/>
        </p:spPr>
        <p:txBody>
          <a:bodyPr wrap="square" rtlCol="0">
            <a:spAutoFit/>
          </a:bodyPr>
          <a:lstStyle/>
          <a:p>
            <a:r>
              <a:rPr lang="en-US" b="1" dirty="0">
                <a:solidFill>
                  <a:schemeClr val="bg1"/>
                </a:solidFill>
              </a:rPr>
              <a:t>3/5</a:t>
            </a:r>
          </a:p>
          <a:p>
            <a:endParaRPr lang="en-US" b="1" dirty="0">
              <a:solidFill>
                <a:schemeClr val="bg1"/>
              </a:solidFill>
            </a:endParaRPr>
          </a:p>
        </p:txBody>
      </p:sp>
      <p:sp>
        <p:nvSpPr>
          <p:cNvPr id="18" name="TextBox 17">
            <a:extLst>
              <a:ext uri="{FF2B5EF4-FFF2-40B4-BE49-F238E27FC236}">
                <a16:creationId xmlns:a16="http://schemas.microsoft.com/office/drawing/2014/main" id="{EB6B7D28-D37A-B0A9-6211-11B385126208}"/>
              </a:ext>
            </a:extLst>
          </p:cNvPr>
          <p:cNvSpPr txBox="1"/>
          <p:nvPr/>
        </p:nvSpPr>
        <p:spPr>
          <a:xfrm>
            <a:off x="2671483" y="6442570"/>
            <a:ext cx="6015318" cy="276999"/>
          </a:xfrm>
          <a:prstGeom prst="rect">
            <a:avLst/>
          </a:prstGeom>
          <a:noFill/>
        </p:spPr>
        <p:txBody>
          <a:bodyPr wrap="square" rtlCol="0">
            <a:spAutoFit/>
          </a:bodyPr>
          <a:lstStyle/>
          <a:p>
            <a:r>
              <a:rPr lang="en-US" sz="1200" dirty="0">
                <a:solidFill>
                  <a:schemeClr val="bg1"/>
                </a:solidFill>
                <a:hlinkClick r:id="rId5">
                  <a:extLst>
                    <a:ext uri="{A12FA001-AC4F-418D-AE19-62706E023703}">
                      <ahyp:hlinkClr xmlns:ahyp="http://schemas.microsoft.com/office/drawing/2018/hyperlinkcolor" val="tx"/>
                    </a:ext>
                  </a:extLst>
                </a:hlinkClick>
              </a:rPr>
              <a:t>elena.bianco@cmcc.it</a:t>
            </a:r>
            <a:r>
              <a:rPr lang="en-US" sz="1200" dirty="0">
                <a:solidFill>
                  <a:schemeClr val="bg1"/>
                </a:solidFill>
              </a:rPr>
              <a:t>                            </a:t>
            </a:r>
            <a:r>
              <a:rPr lang="en-US" sz="1200" b="1" dirty="0">
                <a:solidFill>
                  <a:schemeClr val="bg1"/>
                </a:solidFill>
              </a:rPr>
              <a:t>EGU2022</a:t>
            </a:r>
            <a:r>
              <a:rPr lang="en-US" sz="1200" dirty="0">
                <a:solidFill>
                  <a:schemeClr val="bg1"/>
                </a:solidFill>
              </a:rPr>
              <a:t> </a:t>
            </a:r>
            <a:r>
              <a:rPr lang="en-US" sz="1200" b="1" dirty="0">
                <a:solidFill>
                  <a:schemeClr val="bg1"/>
                </a:solidFill>
              </a:rPr>
              <a:t>OS1.6  </a:t>
            </a:r>
            <a:r>
              <a:rPr lang="en-US" sz="1200" dirty="0">
                <a:solidFill>
                  <a:schemeClr val="bg1"/>
                </a:solidFill>
              </a:rPr>
              <a:t>                        25/05/22             </a:t>
            </a:r>
          </a:p>
        </p:txBody>
      </p:sp>
    </p:spTree>
    <p:extLst>
      <p:ext uri="{BB962C8B-B14F-4D97-AF65-F5344CB8AC3E}">
        <p14:creationId xmlns:p14="http://schemas.microsoft.com/office/powerpoint/2010/main" val="3877117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treemap chart&#10;&#10;Description automatically generated">
            <a:extLst>
              <a:ext uri="{FF2B5EF4-FFF2-40B4-BE49-F238E27FC236}">
                <a16:creationId xmlns:a16="http://schemas.microsoft.com/office/drawing/2014/main" id="{2C4DAB4B-09AB-BE36-DD9A-B72D6D04777A}"/>
              </a:ext>
            </a:extLst>
          </p:cNvPr>
          <p:cNvPicPr>
            <a:picLocks noChangeAspect="1"/>
          </p:cNvPicPr>
          <p:nvPr/>
        </p:nvPicPr>
        <p:blipFill>
          <a:blip r:embed="rId3"/>
          <a:stretch>
            <a:fillRect/>
          </a:stretch>
        </p:blipFill>
        <p:spPr>
          <a:xfrm>
            <a:off x="295045" y="1081450"/>
            <a:ext cx="6437033" cy="3998550"/>
          </a:xfrm>
          <a:prstGeom prst="rect">
            <a:avLst/>
          </a:prstGeom>
        </p:spPr>
      </p:pic>
      <p:sp>
        <p:nvSpPr>
          <p:cNvPr id="6" name="Titolo 1">
            <a:extLst>
              <a:ext uri="{FF2B5EF4-FFF2-40B4-BE49-F238E27FC236}">
                <a16:creationId xmlns:a16="http://schemas.microsoft.com/office/drawing/2014/main" id="{F38115CE-6AEC-662F-7F2C-C97FAE089320}"/>
              </a:ext>
            </a:extLst>
          </p:cNvPr>
          <p:cNvSpPr>
            <a:spLocks noGrp="1"/>
          </p:cNvSpPr>
          <p:nvPr>
            <p:ph type="ctrTitle"/>
          </p:nvPr>
        </p:nvSpPr>
        <p:spPr>
          <a:xfrm>
            <a:off x="1403018" y="166053"/>
            <a:ext cx="9034385" cy="525585"/>
          </a:xfrm>
        </p:spPr>
        <p:txBody>
          <a:bodyPr>
            <a:noAutofit/>
          </a:bodyPr>
          <a:lstStyle/>
          <a:p>
            <a:r>
              <a:rPr lang="it-IT" sz="2000" dirty="0">
                <a:solidFill>
                  <a:schemeClr val="accent2"/>
                </a:solidFill>
              </a:rPr>
              <a:t>Mixed </a:t>
            </a:r>
            <a:r>
              <a:rPr lang="it-IT" sz="2000" dirty="0" err="1">
                <a:solidFill>
                  <a:schemeClr val="accent2"/>
                </a:solidFill>
              </a:rPr>
              <a:t>layer</a:t>
            </a:r>
            <a:r>
              <a:rPr lang="it-IT" sz="2000" dirty="0">
                <a:solidFill>
                  <a:schemeClr val="accent2"/>
                </a:solidFill>
              </a:rPr>
              <a:t> </a:t>
            </a:r>
            <a:r>
              <a:rPr lang="it-IT" sz="2000" dirty="0" err="1">
                <a:solidFill>
                  <a:schemeClr val="accent2"/>
                </a:solidFill>
              </a:rPr>
              <a:t>heat</a:t>
            </a:r>
            <a:r>
              <a:rPr lang="it-IT" sz="2000" dirty="0">
                <a:solidFill>
                  <a:schemeClr val="accent2"/>
                </a:solidFill>
              </a:rPr>
              <a:t> </a:t>
            </a:r>
            <a:r>
              <a:rPr lang="it-IT" sz="2000" dirty="0" err="1">
                <a:solidFill>
                  <a:schemeClr val="accent2"/>
                </a:solidFill>
              </a:rPr>
              <a:t>content</a:t>
            </a:r>
            <a:r>
              <a:rPr lang="it-IT" sz="2000" dirty="0">
                <a:solidFill>
                  <a:schemeClr val="accent2"/>
                </a:solidFill>
              </a:rPr>
              <a:t> </a:t>
            </a:r>
            <a:r>
              <a:rPr lang="it-IT" sz="2000" dirty="0" err="1">
                <a:solidFill>
                  <a:schemeClr val="accent2"/>
                </a:solidFill>
              </a:rPr>
              <a:t>as</a:t>
            </a:r>
            <a:r>
              <a:rPr lang="it-IT" sz="2000" dirty="0">
                <a:solidFill>
                  <a:schemeClr val="accent2"/>
                </a:solidFill>
              </a:rPr>
              <a:t> a </a:t>
            </a:r>
            <a:r>
              <a:rPr lang="it-IT" sz="2000" dirty="0" err="1">
                <a:solidFill>
                  <a:schemeClr val="accent2"/>
                </a:solidFill>
              </a:rPr>
              <a:t>predictor</a:t>
            </a:r>
            <a:r>
              <a:rPr lang="it-IT" sz="2000" dirty="0">
                <a:solidFill>
                  <a:schemeClr val="accent2"/>
                </a:solidFill>
              </a:rPr>
              <a:t> of </a:t>
            </a:r>
            <a:r>
              <a:rPr lang="it-IT" sz="2000" dirty="0" err="1">
                <a:solidFill>
                  <a:schemeClr val="accent2"/>
                </a:solidFill>
              </a:rPr>
              <a:t>sea</a:t>
            </a:r>
            <a:r>
              <a:rPr lang="it-IT" sz="2000" dirty="0">
                <a:solidFill>
                  <a:schemeClr val="accent2"/>
                </a:solidFill>
              </a:rPr>
              <a:t> </a:t>
            </a:r>
            <a:r>
              <a:rPr lang="it-IT" sz="2000" dirty="0" err="1">
                <a:solidFill>
                  <a:schemeClr val="accent2"/>
                </a:solidFill>
              </a:rPr>
              <a:t>ice</a:t>
            </a:r>
            <a:r>
              <a:rPr lang="it-IT" sz="2000" dirty="0">
                <a:solidFill>
                  <a:schemeClr val="accent2"/>
                </a:solidFill>
              </a:rPr>
              <a:t> </a:t>
            </a:r>
            <a:r>
              <a:rPr lang="it-IT" sz="2000" dirty="0" err="1">
                <a:solidFill>
                  <a:schemeClr val="accent2"/>
                </a:solidFill>
              </a:rPr>
              <a:t>variability</a:t>
            </a:r>
            <a:r>
              <a:rPr lang="it-IT" sz="2000" dirty="0">
                <a:solidFill>
                  <a:schemeClr val="accent2"/>
                </a:solidFill>
              </a:rPr>
              <a:t> on sub-</a:t>
            </a:r>
            <a:r>
              <a:rPr lang="it-IT" sz="2000" dirty="0" err="1">
                <a:solidFill>
                  <a:schemeClr val="accent2"/>
                </a:solidFill>
              </a:rPr>
              <a:t>seasonal</a:t>
            </a:r>
            <a:r>
              <a:rPr lang="it-IT" sz="2000" dirty="0">
                <a:solidFill>
                  <a:schemeClr val="accent2"/>
                </a:solidFill>
              </a:rPr>
              <a:t> time </a:t>
            </a:r>
            <a:r>
              <a:rPr lang="it-IT" sz="2000" dirty="0" err="1">
                <a:solidFill>
                  <a:schemeClr val="accent2"/>
                </a:solidFill>
              </a:rPr>
              <a:t>scales</a:t>
            </a:r>
            <a:endParaRPr lang="it-IT" sz="2000" dirty="0">
              <a:solidFill>
                <a:schemeClr val="accent2"/>
              </a:solidFill>
            </a:endParaRPr>
          </a:p>
        </p:txBody>
      </p:sp>
      <p:sp>
        <p:nvSpPr>
          <p:cNvPr id="7" name="Sottotitolo 2">
            <a:extLst>
              <a:ext uri="{FF2B5EF4-FFF2-40B4-BE49-F238E27FC236}">
                <a16:creationId xmlns:a16="http://schemas.microsoft.com/office/drawing/2014/main" id="{C899B44B-4787-19A2-0749-BCDEA49AC08B}"/>
              </a:ext>
            </a:extLst>
          </p:cNvPr>
          <p:cNvSpPr txBox="1">
            <a:spLocks/>
          </p:cNvSpPr>
          <p:nvPr/>
        </p:nvSpPr>
        <p:spPr>
          <a:xfrm>
            <a:off x="509449" y="5267755"/>
            <a:ext cx="6222629" cy="404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200" dirty="0">
                <a:solidFill>
                  <a:schemeClr val="accent2"/>
                </a:solidFill>
                <a:latin typeface="Georgia" panose="02040502050405020303" pitchFamily="18" charset="0"/>
              </a:rPr>
              <a:t>Figure 4: </a:t>
            </a:r>
            <a:r>
              <a:rPr lang="it-IT" sz="1200" dirty="0" err="1">
                <a:solidFill>
                  <a:schemeClr val="accent2"/>
                </a:solidFill>
                <a:latin typeface="Georgia" panose="02040502050405020303" pitchFamily="18" charset="0"/>
              </a:rPr>
              <a:t>Heatmaps</a:t>
            </a:r>
            <a:r>
              <a:rPr lang="it-IT" sz="1200" dirty="0">
                <a:solidFill>
                  <a:schemeClr val="accent2"/>
                </a:solidFill>
                <a:latin typeface="Georgia" panose="02040502050405020303" pitchFamily="18" charset="0"/>
              </a:rPr>
              <a:t> of OHCML-SIC </a:t>
            </a:r>
            <a:r>
              <a:rPr lang="it-IT" sz="1200" dirty="0" err="1">
                <a:solidFill>
                  <a:schemeClr val="accent2"/>
                </a:solidFill>
                <a:latin typeface="Georgia" panose="02040502050405020303" pitchFamily="18" charset="0"/>
              </a:rPr>
              <a:t>correlations</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at</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different</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monthly</a:t>
            </a:r>
            <a:r>
              <a:rPr lang="it-IT" sz="1200" dirty="0">
                <a:solidFill>
                  <a:schemeClr val="accent2"/>
                </a:solidFill>
                <a:latin typeface="Georgia" panose="02040502050405020303" pitchFamily="18" charset="0"/>
              </a:rPr>
              <a:t> lags (</a:t>
            </a:r>
            <a:r>
              <a:rPr lang="it-IT" sz="1200" dirty="0" err="1">
                <a:solidFill>
                  <a:schemeClr val="accent2"/>
                </a:solidFill>
                <a:latin typeface="Georgia" panose="02040502050405020303" pitchFamily="18" charset="0"/>
              </a:rPr>
              <a:t>ocean</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leading</a:t>
            </a:r>
            <a:r>
              <a:rPr lang="it-IT" sz="1200" dirty="0">
                <a:solidFill>
                  <a:schemeClr val="accent2"/>
                </a:solidFill>
                <a:latin typeface="Georgia" panose="02040502050405020303" pitchFamily="18" charset="0"/>
              </a:rPr>
              <a:t>) and for the 5 </a:t>
            </a:r>
            <a:r>
              <a:rPr lang="it-IT" sz="1200" dirty="0" err="1">
                <a:solidFill>
                  <a:schemeClr val="accent2"/>
                </a:solidFill>
                <a:latin typeface="Georgia" panose="02040502050405020303" pitchFamily="18" charset="0"/>
              </a:rPr>
              <a:t>regional</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seas</a:t>
            </a:r>
            <a:r>
              <a:rPr lang="it-IT" sz="1200" dirty="0">
                <a:solidFill>
                  <a:schemeClr val="accent2"/>
                </a:solidFill>
                <a:latin typeface="Georgia" panose="02040502050405020303" pitchFamily="18" charset="0"/>
              </a:rPr>
              <a:t>. Non-</a:t>
            </a:r>
            <a:r>
              <a:rPr lang="it-IT" sz="1200" dirty="0" err="1">
                <a:solidFill>
                  <a:schemeClr val="accent2"/>
                </a:solidFill>
                <a:latin typeface="Georgia" panose="02040502050405020303" pitchFamily="18" charset="0"/>
              </a:rPr>
              <a:t>significant</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values</a:t>
            </a:r>
            <a:r>
              <a:rPr lang="it-IT" sz="1200" dirty="0">
                <a:solidFill>
                  <a:schemeClr val="accent2"/>
                </a:solidFill>
                <a:latin typeface="Georgia" panose="02040502050405020303" pitchFamily="18" charset="0"/>
              </a:rPr>
              <a:t> (</a:t>
            </a:r>
            <a:r>
              <a:rPr lang="it-IT" sz="1200" dirty="0" err="1">
                <a:solidFill>
                  <a:schemeClr val="accent2"/>
                </a:solidFill>
                <a:latin typeface="Georgia" panose="02040502050405020303" pitchFamily="18" charset="0"/>
              </a:rPr>
              <a:t>Pearson’s</a:t>
            </a:r>
            <a:r>
              <a:rPr lang="it-IT" sz="1200" dirty="0">
                <a:solidFill>
                  <a:schemeClr val="accent2"/>
                </a:solidFill>
                <a:latin typeface="Georgia" panose="02040502050405020303" pitchFamily="18" charset="0"/>
              </a:rPr>
              <a:t>, 95%) are </a:t>
            </a:r>
            <a:r>
              <a:rPr lang="it-IT" sz="1200" dirty="0" err="1">
                <a:solidFill>
                  <a:schemeClr val="accent2"/>
                </a:solidFill>
                <a:latin typeface="Georgia" panose="02040502050405020303" pitchFamily="18" charset="0"/>
              </a:rPr>
              <a:t>masked</a:t>
            </a:r>
            <a:r>
              <a:rPr lang="it-IT" sz="1200" dirty="0">
                <a:solidFill>
                  <a:schemeClr val="accent2"/>
                </a:solidFill>
                <a:latin typeface="Georgia" panose="02040502050405020303" pitchFamily="18" charset="0"/>
              </a:rPr>
              <a:t> out.</a:t>
            </a:r>
          </a:p>
        </p:txBody>
      </p:sp>
      <p:sp>
        <p:nvSpPr>
          <p:cNvPr id="8" name="TextBox 7">
            <a:extLst>
              <a:ext uri="{FF2B5EF4-FFF2-40B4-BE49-F238E27FC236}">
                <a16:creationId xmlns:a16="http://schemas.microsoft.com/office/drawing/2014/main" id="{DCC1C2ED-776B-C783-9241-65C826AD40C6}"/>
              </a:ext>
            </a:extLst>
          </p:cNvPr>
          <p:cNvSpPr txBox="1"/>
          <p:nvPr/>
        </p:nvSpPr>
        <p:spPr>
          <a:xfrm>
            <a:off x="7216857" y="2104545"/>
            <a:ext cx="4594143" cy="2062103"/>
          </a:xfrm>
          <a:prstGeom prst="rect">
            <a:avLst/>
          </a:prstGeom>
          <a:noFill/>
        </p:spPr>
        <p:txBody>
          <a:bodyPr wrap="square" rtlCol="0">
            <a:spAutoFit/>
          </a:bodyPr>
          <a:lstStyle/>
          <a:p>
            <a:r>
              <a:rPr lang="en-US" sz="1600" dirty="0">
                <a:solidFill>
                  <a:schemeClr val="accent1">
                    <a:lumMod val="75000"/>
                  </a:schemeClr>
                </a:solidFill>
                <a:latin typeface="Georgia" panose="02040502050405020303" pitchFamily="18" charset="0"/>
              </a:rPr>
              <a:t>Anomalous heat stored in the mixed layer between </a:t>
            </a:r>
            <a:r>
              <a:rPr lang="en-US" sz="1600" b="1" dirty="0">
                <a:solidFill>
                  <a:schemeClr val="accent1">
                    <a:lumMod val="75000"/>
                  </a:schemeClr>
                </a:solidFill>
                <a:latin typeface="Georgia" panose="02040502050405020303" pitchFamily="18" charset="0"/>
              </a:rPr>
              <a:t>June and October </a:t>
            </a:r>
            <a:r>
              <a:rPr lang="en-US" sz="1600" dirty="0">
                <a:solidFill>
                  <a:schemeClr val="accent1">
                    <a:lumMod val="75000"/>
                  </a:schemeClr>
                </a:solidFill>
                <a:latin typeface="Georgia" panose="02040502050405020303" pitchFamily="18" charset="0"/>
              </a:rPr>
              <a:t>is a precursor of SIC variability up to three months later</a:t>
            </a:r>
          </a:p>
          <a:p>
            <a:endParaRPr lang="en-US" sz="1600" dirty="0">
              <a:solidFill>
                <a:schemeClr val="accent1">
                  <a:lumMod val="75000"/>
                </a:schemeClr>
              </a:solidFill>
              <a:latin typeface="Georgia" panose="02040502050405020303" pitchFamily="18" charset="0"/>
            </a:endParaRPr>
          </a:p>
          <a:p>
            <a:endParaRPr lang="en-US" sz="1600" dirty="0">
              <a:solidFill>
                <a:schemeClr val="accent1">
                  <a:lumMod val="75000"/>
                </a:schemeClr>
              </a:solidFill>
              <a:latin typeface="Georgia" panose="02040502050405020303" pitchFamily="18" charset="0"/>
            </a:endParaRPr>
          </a:p>
          <a:p>
            <a:endParaRPr lang="en-US" sz="1600" dirty="0">
              <a:solidFill>
                <a:schemeClr val="accent1">
                  <a:lumMod val="75000"/>
                </a:schemeClr>
              </a:solidFill>
              <a:latin typeface="Georgia" panose="02040502050405020303" pitchFamily="18" charset="0"/>
            </a:endParaRPr>
          </a:p>
          <a:p>
            <a:r>
              <a:rPr lang="en-US" sz="1600" dirty="0">
                <a:solidFill>
                  <a:schemeClr val="accent1">
                    <a:lumMod val="75000"/>
                  </a:schemeClr>
                </a:solidFill>
                <a:latin typeface="Georgia" panose="02040502050405020303" pitchFamily="18" charset="0"/>
              </a:rPr>
              <a:t>Regional variability is linked to the timing of heat release to the atmosphere and growth onset</a:t>
            </a:r>
          </a:p>
        </p:txBody>
      </p:sp>
      <p:cxnSp>
        <p:nvCxnSpPr>
          <p:cNvPr id="9" name="Straight Arrow Connector 8">
            <a:extLst>
              <a:ext uri="{FF2B5EF4-FFF2-40B4-BE49-F238E27FC236}">
                <a16:creationId xmlns:a16="http://schemas.microsoft.com/office/drawing/2014/main" id="{070112DE-F0DD-DA37-B76C-4F83EF2A53F4}"/>
              </a:ext>
            </a:extLst>
          </p:cNvPr>
          <p:cNvCxnSpPr/>
          <p:nvPr/>
        </p:nvCxnSpPr>
        <p:spPr>
          <a:xfrm>
            <a:off x="9313333" y="2819400"/>
            <a:ext cx="0" cy="440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D1692A6-0A3E-DFEA-1B86-FE46F0E84A90}"/>
              </a:ext>
            </a:extLst>
          </p:cNvPr>
          <p:cNvSpPr txBox="1"/>
          <p:nvPr/>
        </p:nvSpPr>
        <p:spPr>
          <a:xfrm>
            <a:off x="291002" y="6374077"/>
            <a:ext cx="582706" cy="369332"/>
          </a:xfrm>
          <a:prstGeom prst="rect">
            <a:avLst/>
          </a:prstGeom>
          <a:noFill/>
        </p:spPr>
        <p:txBody>
          <a:bodyPr wrap="square" rtlCol="0">
            <a:spAutoFit/>
          </a:bodyPr>
          <a:lstStyle/>
          <a:p>
            <a:r>
              <a:rPr lang="en-US" b="1" dirty="0">
                <a:solidFill>
                  <a:schemeClr val="bg1"/>
                </a:solidFill>
              </a:rPr>
              <a:t>4/5</a:t>
            </a:r>
          </a:p>
        </p:txBody>
      </p:sp>
      <p:sp>
        <p:nvSpPr>
          <p:cNvPr id="12" name="TextBox 11">
            <a:extLst>
              <a:ext uri="{FF2B5EF4-FFF2-40B4-BE49-F238E27FC236}">
                <a16:creationId xmlns:a16="http://schemas.microsoft.com/office/drawing/2014/main" id="{398CCEA3-B107-5B87-4DBD-6B2557C76B30}"/>
              </a:ext>
            </a:extLst>
          </p:cNvPr>
          <p:cNvSpPr txBox="1"/>
          <p:nvPr/>
        </p:nvSpPr>
        <p:spPr>
          <a:xfrm>
            <a:off x="2671483" y="6442570"/>
            <a:ext cx="6015318" cy="276999"/>
          </a:xfrm>
          <a:prstGeom prst="rect">
            <a:avLst/>
          </a:prstGeom>
          <a:noFill/>
        </p:spPr>
        <p:txBody>
          <a:bodyPr wrap="square" rtlCol="0">
            <a:spAutoFit/>
          </a:bodyPr>
          <a:lstStyle/>
          <a:p>
            <a:r>
              <a:rPr lang="en-US" sz="1200" dirty="0">
                <a:solidFill>
                  <a:schemeClr val="bg1"/>
                </a:solidFill>
                <a:hlinkClick r:id="rId4">
                  <a:extLst>
                    <a:ext uri="{A12FA001-AC4F-418D-AE19-62706E023703}">
                      <ahyp:hlinkClr xmlns:ahyp="http://schemas.microsoft.com/office/drawing/2018/hyperlinkcolor" val="tx"/>
                    </a:ext>
                  </a:extLst>
                </a:hlinkClick>
              </a:rPr>
              <a:t>elena.bianco@cmcc.it</a:t>
            </a:r>
            <a:r>
              <a:rPr lang="en-US" sz="1200" dirty="0">
                <a:solidFill>
                  <a:schemeClr val="bg1"/>
                </a:solidFill>
              </a:rPr>
              <a:t>                            </a:t>
            </a:r>
            <a:r>
              <a:rPr lang="en-US" sz="1200" b="1" dirty="0">
                <a:solidFill>
                  <a:schemeClr val="bg1"/>
                </a:solidFill>
              </a:rPr>
              <a:t>EGU2022</a:t>
            </a:r>
            <a:r>
              <a:rPr lang="en-US" sz="1200" dirty="0">
                <a:solidFill>
                  <a:schemeClr val="bg1"/>
                </a:solidFill>
              </a:rPr>
              <a:t> </a:t>
            </a:r>
            <a:r>
              <a:rPr lang="en-US" sz="1200" b="1" dirty="0">
                <a:solidFill>
                  <a:schemeClr val="bg1"/>
                </a:solidFill>
              </a:rPr>
              <a:t>OS1.6  </a:t>
            </a:r>
            <a:r>
              <a:rPr lang="en-US" sz="1200" dirty="0">
                <a:solidFill>
                  <a:schemeClr val="bg1"/>
                </a:solidFill>
              </a:rPr>
              <a:t>                        25/05/22             </a:t>
            </a:r>
          </a:p>
        </p:txBody>
      </p:sp>
    </p:spTree>
    <p:extLst>
      <p:ext uri="{BB962C8B-B14F-4D97-AF65-F5344CB8AC3E}">
        <p14:creationId xmlns:p14="http://schemas.microsoft.com/office/powerpoint/2010/main" val="764995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7C747EFC-09A6-DD03-3299-34CD980152BA}"/>
              </a:ext>
            </a:extLst>
          </p:cNvPr>
          <p:cNvSpPr>
            <a:spLocks noGrp="1"/>
          </p:cNvSpPr>
          <p:nvPr>
            <p:ph type="ctrTitle"/>
          </p:nvPr>
        </p:nvSpPr>
        <p:spPr>
          <a:xfrm>
            <a:off x="302055" y="6360"/>
            <a:ext cx="3287516" cy="525585"/>
          </a:xfrm>
        </p:spPr>
        <p:txBody>
          <a:bodyPr>
            <a:noAutofit/>
          </a:bodyPr>
          <a:lstStyle/>
          <a:p>
            <a:r>
              <a:rPr lang="it-IT" sz="2000" dirty="0" err="1">
                <a:solidFill>
                  <a:schemeClr val="accent2"/>
                </a:solidFill>
              </a:rPr>
              <a:t>Concluding</a:t>
            </a:r>
            <a:r>
              <a:rPr lang="it-IT" sz="2000" dirty="0">
                <a:solidFill>
                  <a:schemeClr val="accent2"/>
                </a:solidFill>
              </a:rPr>
              <a:t> </a:t>
            </a:r>
            <a:r>
              <a:rPr lang="it-IT" sz="2000" dirty="0" err="1">
                <a:solidFill>
                  <a:schemeClr val="accent2"/>
                </a:solidFill>
              </a:rPr>
              <a:t>Remarks</a:t>
            </a:r>
            <a:endParaRPr lang="it-IT" sz="2000" dirty="0">
              <a:solidFill>
                <a:schemeClr val="accent2"/>
              </a:solidFill>
            </a:endParaRPr>
          </a:p>
        </p:txBody>
      </p:sp>
      <p:sp>
        <p:nvSpPr>
          <p:cNvPr id="7" name="Sottotitolo 2">
            <a:extLst>
              <a:ext uri="{FF2B5EF4-FFF2-40B4-BE49-F238E27FC236}">
                <a16:creationId xmlns:a16="http://schemas.microsoft.com/office/drawing/2014/main" id="{870D8BDB-CC54-4A37-8C31-27968DDAE8D8}"/>
              </a:ext>
            </a:extLst>
          </p:cNvPr>
          <p:cNvSpPr txBox="1">
            <a:spLocks/>
          </p:cNvSpPr>
          <p:nvPr/>
        </p:nvSpPr>
        <p:spPr>
          <a:xfrm>
            <a:off x="449519" y="704527"/>
            <a:ext cx="11124413" cy="3026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accent2"/>
                </a:solidFill>
                <a:latin typeface="Georgia" panose="02040502050405020303" pitchFamily="18" charset="0"/>
              </a:rPr>
              <a:t>Anomalous heat stored in the upper ocean during summer and early autumn is closely linked to sea ice variability up to 3 months later in all major Arctic regional seas. </a:t>
            </a:r>
          </a:p>
          <a:p>
            <a:r>
              <a:rPr lang="en-US" sz="1600" dirty="0">
                <a:solidFill>
                  <a:schemeClr val="accent2"/>
                </a:solidFill>
                <a:latin typeface="Georgia" panose="02040502050405020303" pitchFamily="18" charset="0"/>
              </a:rPr>
              <a:t>This relationship is strongest for </a:t>
            </a:r>
            <a:r>
              <a:rPr lang="en-US" sz="1600" b="1" dirty="0">
                <a:solidFill>
                  <a:schemeClr val="accent2"/>
                </a:solidFill>
                <a:latin typeface="Georgia" panose="02040502050405020303" pitchFamily="18" charset="0"/>
              </a:rPr>
              <a:t>mixed layer heat content </a:t>
            </a:r>
            <a:r>
              <a:rPr lang="en-US" sz="1600" dirty="0">
                <a:solidFill>
                  <a:schemeClr val="accent2"/>
                </a:solidFill>
                <a:latin typeface="Georgia" panose="02040502050405020303" pitchFamily="18" charset="0"/>
              </a:rPr>
              <a:t>and peaks at the time of freeze-onset, suggesting a link between anomalous summer heat uptake and delayed ice formation.</a:t>
            </a:r>
            <a:endParaRPr lang="it-IT" sz="1600" dirty="0">
              <a:solidFill>
                <a:schemeClr val="accent2"/>
              </a:solidFill>
              <a:latin typeface="Georgia" panose="02040502050405020303" pitchFamily="18" charset="0"/>
            </a:endParaRPr>
          </a:p>
        </p:txBody>
      </p:sp>
      <p:sp>
        <p:nvSpPr>
          <p:cNvPr id="10" name="Rectangle: Rounded Corners 9">
            <a:extLst>
              <a:ext uri="{FF2B5EF4-FFF2-40B4-BE49-F238E27FC236}">
                <a16:creationId xmlns:a16="http://schemas.microsoft.com/office/drawing/2014/main" id="{66B753BB-1B82-7FD2-1161-F7243E04CA7D}"/>
              </a:ext>
            </a:extLst>
          </p:cNvPr>
          <p:cNvSpPr/>
          <p:nvPr/>
        </p:nvSpPr>
        <p:spPr>
          <a:xfrm>
            <a:off x="635002" y="2768919"/>
            <a:ext cx="2853268" cy="60113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B3E1796D-880F-9F6D-7D89-0AA63A02EF7B}"/>
              </a:ext>
            </a:extLst>
          </p:cNvPr>
          <p:cNvSpPr/>
          <p:nvPr/>
        </p:nvSpPr>
        <p:spPr>
          <a:xfrm>
            <a:off x="3666068" y="2773473"/>
            <a:ext cx="2853268" cy="60113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5B2726E-2A89-030B-D9E0-6ABE40348179}"/>
              </a:ext>
            </a:extLst>
          </p:cNvPr>
          <p:cNvSpPr/>
          <p:nvPr/>
        </p:nvSpPr>
        <p:spPr>
          <a:xfrm>
            <a:off x="6688664" y="2768920"/>
            <a:ext cx="2853268" cy="60113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C098A05-835E-1AF2-C712-90A682E83346}"/>
              </a:ext>
            </a:extLst>
          </p:cNvPr>
          <p:cNvSpPr/>
          <p:nvPr/>
        </p:nvSpPr>
        <p:spPr>
          <a:xfrm>
            <a:off x="5951981" y="4502354"/>
            <a:ext cx="2853268" cy="5704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94ADEAC-15F1-A0AD-4620-AB71795FE66E}"/>
              </a:ext>
            </a:extLst>
          </p:cNvPr>
          <p:cNvSpPr txBox="1"/>
          <p:nvPr/>
        </p:nvSpPr>
        <p:spPr>
          <a:xfrm>
            <a:off x="925329" y="2850183"/>
            <a:ext cx="2726268" cy="369332"/>
          </a:xfrm>
          <a:prstGeom prst="rect">
            <a:avLst/>
          </a:prstGeom>
          <a:noFill/>
        </p:spPr>
        <p:txBody>
          <a:bodyPr wrap="square" rtlCol="0">
            <a:spAutoFit/>
          </a:bodyPr>
          <a:lstStyle/>
          <a:p>
            <a:r>
              <a:rPr lang="en-US" dirty="0">
                <a:solidFill>
                  <a:schemeClr val="bg2"/>
                </a:solidFill>
                <a:latin typeface="Georgia" panose="02040502050405020303" pitchFamily="18" charset="0"/>
              </a:rPr>
              <a:t>open water fraction</a:t>
            </a:r>
          </a:p>
        </p:txBody>
      </p:sp>
      <p:sp>
        <p:nvSpPr>
          <p:cNvPr id="17" name="TextBox 16">
            <a:extLst>
              <a:ext uri="{FF2B5EF4-FFF2-40B4-BE49-F238E27FC236}">
                <a16:creationId xmlns:a16="http://schemas.microsoft.com/office/drawing/2014/main" id="{D9A33087-462E-1E42-F8BE-19C063099198}"/>
              </a:ext>
            </a:extLst>
          </p:cNvPr>
          <p:cNvSpPr txBox="1"/>
          <p:nvPr/>
        </p:nvSpPr>
        <p:spPr>
          <a:xfrm>
            <a:off x="3987796" y="2865446"/>
            <a:ext cx="2700868" cy="369332"/>
          </a:xfrm>
          <a:prstGeom prst="rect">
            <a:avLst/>
          </a:prstGeom>
          <a:noFill/>
        </p:spPr>
        <p:txBody>
          <a:bodyPr wrap="square" rtlCol="0">
            <a:spAutoFit/>
          </a:bodyPr>
          <a:lstStyle/>
          <a:p>
            <a:r>
              <a:rPr lang="en-US" dirty="0">
                <a:solidFill>
                  <a:schemeClr val="bg2"/>
                </a:solidFill>
                <a:latin typeface="Georgia" panose="02040502050405020303" pitchFamily="18" charset="0"/>
              </a:rPr>
              <a:t>solar heat uptake</a:t>
            </a:r>
          </a:p>
        </p:txBody>
      </p:sp>
      <p:sp>
        <p:nvSpPr>
          <p:cNvPr id="18" name="TextBox 17">
            <a:extLst>
              <a:ext uri="{FF2B5EF4-FFF2-40B4-BE49-F238E27FC236}">
                <a16:creationId xmlns:a16="http://schemas.microsoft.com/office/drawing/2014/main" id="{B37D1929-D4F8-30B0-B3B5-E29D5DFC0555}"/>
              </a:ext>
            </a:extLst>
          </p:cNvPr>
          <p:cNvSpPr txBox="1"/>
          <p:nvPr/>
        </p:nvSpPr>
        <p:spPr>
          <a:xfrm>
            <a:off x="6942658" y="2865446"/>
            <a:ext cx="2853268" cy="369332"/>
          </a:xfrm>
          <a:prstGeom prst="rect">
            <a:avLst/>
          </a:prstGeom>
          <a:noFill/>
        </p:spPr>
        <p:txBody>
          <a:bodyPr wrap="square" rtlCol="0">
            <a:spAutoFit/>
          </a:bodyPr>
          <a:lstStyle/>
          <a:p>
            <a:r>
              <a:rPr lang="en-US" dirty="0">
                <a:solidFill>
                  <a:schemeClr val="bg2"/>
                </a:solidFill>
                <a:latin typeface="Georgia" panose="02040502050405020303" pitchFamily="18" charset="0"/>
              </a:rPr>
              <a:t> ocean-ice heat flux</a:t>
            </a:r>
          </a:p>
        </p:txBody>
      </p:sp>
      <p:sp>
        <p:nvSpPr>
          <p:cNvPr id="21" name="TextBox 20">
            <a:extLst>
              <a:ext uri="{FF2B5EF4-FFF2-40B4-BE49-F238E27FC236}">
                <a16:creationId xmlns:a16="http://schemas.microsoft.com/office/drawing/2014/main" id="{B704E366-8480-B366-C015-7C6921D68CE9}"/>
              </a:ext>
            </a:extLst>
          </p:cNvPr>
          <p:cNvSpPr txBox="1"/>
          <p:nvPr/>
        </p:nvSpPr>
        <p:spPr>
          <a:xfrm>
            <a:off x="5969621" y="4595348"/>
            <a:ext cx="2817987" cy="369332"/>
          </a:xfrm>
          <a:prstGeom prst="rect">
            <a:avLst/>
          </a:prstGeom>
          <a:noFill/>
        </p:spPr>
        <p:txBody>
          <a:bodyPr wrap="square" rtlCol="0">
            <a:spAutoFit/>
          </a:bodyPr>
          <a:lstStyle/>
          <a:p>
            <a:r>
              <a:rPr lang="en-US" dirty="0">
                <a:solidFill>
                  <a:schemeClr val="bg2"/>
                </a:solidFill>
                <a:latin typeface="Georgia" panose="02040502050405020303" pitchFamily="18" charset="0"/>
              </a:rPr>
              <a:t>Post-summer heat release</a:t>
            </a:r>
          </a:p>
        </p:txBody>
      </p:sp>
      <p:sp>
        <p:nvSpPr>
          <p:cNvPr id="22" name="Rectangle: Rounded Corners 21">
            <a:extLst>
              <a:ext uri="{FF2B5EF4-FFF2-40B4-BE49-F238E27FC236}">
                <a16:creationId xmlns:a16="http://schemas.microsoft.com/office/drawing/2014/main" id="{062514CD-6810-1DB3-F053-659AAAA72541}"/>
              </a:ext>
            </a:extLst>
          </p:cNvPr>
          <p:cNvSpPr/>
          <p:nvPr/>
        </p:nvSpPr>
        <p:spPr>
          <a:xfrm>
            <a:off x="323219" y="4985232"/>
            <a:ext cx="2336800" cy="63949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912D8AF-899E-1B39-DD4B-142D7E55B119}"/>
              </a:ext>
            </a:extLst>
          </p:cNvPr>
          <p:cNvSpPr txBox="1"/>
          <p:nvPr/>
        </p:nvSpPr>
        <p:spPr>
          <a:xfrm>
            <a:off x="622217" y="5112398"/>
            <a:ext cx="1947333" cy="369332"/>
          </a:xfrm>
          <a:prstGeom prst="rect">
            <a:avLst/>
          </a:prstGeom>
          <a:noFill/>
        </p:spPr>
        <p:txBody>
          <a:bodyPr wrap="square" rtlCol="0">
            <a:spAutoFit/>
          </a:bodyPr>
          <a:lstStyle/>
          <a:p>
            <a:r>
              <a:rPr lang="en-US" dirty="0">
                <a:solidFill>
                  <a:schemeClr val="bg2"/>
                </a:solidFill>
                <a:latin typeface="Georgia" panose="02040502050405020303" pitchFamily="18" charset="0"/>
              </a:rPr>
              <a:t>AW/PW inflow</a:t>
            </a:r>
          </a:p>
        </p:txBody>
      </p:sp>
      <p:sp>
        <p:nvSpPr>
          <p:cNvPr id="25" name="Rectangle: Rounded Corners 24">
            <a:extLst>
              <a:ext uri="{FF2B5EF4-FFF2-40B4-BE49-F238E27FC236}">
                <a16:creationId xmlns:a16="http://schemas.microsoft.com/office/drawing/2014/main" id="{075582DC-17F9-38AF-6563-80CAFEA5D9A9}"/>
              </a:ext>
            </a:extLst>
          </p:cNvPr>
          <p:cNvSpPr/>
          <p:nvPr/>
        </p:nvSpPr>
        <p:spPr>
          <a:xfrm>
            <a:off x="343987" y="4131299"/>
            <a:ext cx="2336800" cy="63949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589D8E5-74BA-C28D-43FC-1A1C2C5F1149}"/>
              </a:ext>
            </a:extLst>
          </p:cNvPr>
          <p:cNvSpPr txBox="1"/>
          <p:nvPr/>
        </p:nvSpPr>
        <p:spPr>
          <a:xfrm>
            <a:off x="454683" y="4245840"/>
            <a:ext cx="2167467" cy="369332"/>
          </a:xfrm>
          <a:prstGeom prst="rect">
            <a:avLst/>
          </a:prstGeom>
          <a:noFill/>
        </p:spPr>
        <p:txBody>
          <a:bodyPr wrap="square" rtlCol="0">
            <a:spAutoFit/>
          </a:bodyPr>
          <a:lstStyle/>
          <a:p>
            <a:r>
              <a:rPr lang="en-US" dirty="0">
                <a:solidFill>
                  <a:schemeClr val="bg2"/>
                </a:solidFill>
                <a:latin typeface="Georgia" panose="02040502050405020303" pitchFamily="18" charset="0"/>
              </a:rPr>
              <a:t> solar heat uptake</a:t>
            </a:r>
          </a:p>
        </p:txBody>
      </p:sp>
      <p:sp>
        <p:nvSpPr>
          <p:cNvPr id="27" name="Rectangle: Rounded Corners 26">
            <a:extLst>
              <a:ext uri="{FF2B5EF4-FFF2-40B4-BE49-F238E27FC236}">
                <a16:creationId xmlns:a16="http://schemas.microsoft.com/office/drawing/2014/main" id="{0D216F83-F223-E2F4-D3C4-492FDF57E534}"/>
              </a:ext>
            </a:extLst>
          </p:cNvPr>
          <p:cNvSpPr/>
          <p:nvPr/>
        </p:nvSpPr>
        <p:spPr>
          <a:xfrm>
            <a:off x="8984225" y="4489381"/>
            <a:ext cx="2853268" cy="601133"/>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411EB24-CCEC-35B8-F893-27A726F07341}"/>
              </a:ext>
            </a:extLst>
          </p:cNvPr>
          <p:cNvSpPr txBox="1"/>
          <p:nvPr/>
        </p:nvSpPr>
        <p:spPr>
          <a:xfrm>
            <a:off x="9210560" y="4575536"/>
            <a:ext cx="2853268" cy="369332"/>
          </a:xfrm>
          <a:prstGeom prst="rect">
            <a:avLst/>
          </a:prstGeom>
          <a:noFill/>
        </p:spPr>
        <p:txBody>
          <a:bodyPr wrap="square" rtlCol="0">
            <a:spAutoFit/>
          </a:bodyPr>
          <a:lstStyle/>
          <a:p>
            <a:r>
              <a:rPr lang="en-US" dirty="0">
                <a:solidFill>
                  <a:schemeClr val="bg2"/>
                </a:solidFill>
                <a:latin typeface="Georgia" panose="02040502050405020303" pitchFamily="18" charset="0"/>
              </a:rPr>
              <a:t>Delayed freeze-onset</a:t>
            </a:r>
          </a:p>
        </p:txBody>
      </p:sp>
      <p:sp>
        <p:nvSpPr>
          <p:cNvPr id="29" name="Block Arc 28">
            <a:extLst>
              <a:ext uri="{FF2B5EF4-FFF2-40B4-BE49-F238E27FC236}">
                <a16:creationId xmlns:a16="http://schemas.microsoft.com/office/drawing/2014/main" id="{1619BC6A-15F4-8EF5-E00A-6530DD05FF95}"/>
              </a:ext>
            </a:extLst>
          </p:cNvPr>
          <p:cNvSpPr/>
          <p:nvPr/>
        </p:nvSpPr>
        <p:spPr>
          <a:xfrm>
            <a:off x="3054505" y="2444520"/>
            <a:ext cx="4133695" cy="292559"/>
          </a:xfrm>
          <a:prstGeom prst="blockArc">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45CF566F-8E49-9852-0FAE-3A1D87CB4F93}"/>
              </a:ext>
            </a:extLst>
          </p:cNvPr>
          <p:cNvSpPr txBox="1"/>
          <p:nvPr/>
        </p:nvSpPr>
        <p:spPr>
          <a:xfrm>
            <a:off x="4004724" y="2077114"/>
            <a:ext cx="2853268" cy="369332"/>
          </a:xfrm>
          <a:prstGeom prst="rect">
            <a:avLst/>
          </a:prstGeom>
          <a:noFill/>
        </p:spPr>
        <p:txBody>
          <a:bodyPr wrap="square" rtlCol="0">
            <a:spAutoFit/>
          </a:bodyPr>
          <a:lstStyle/>
          <a:p>
            <a:r>
              <a:rPr lang="en-US" i="1" dirty="0">
                <a:solidFill>
                  <a:schemeClr val="accent2"/>
                </a:solidFill>
                <a:latin typeface="Georgia" panose="02040502050405020303" pitchFamily="18" charset="0"/>
              </a:rPr>
              <a:t>Ice-albedo feedback</a:t>
            </a:r>
          </a:p>
        </p:txBody>
      </p:sp>
      <p:cxnSp>
        <p:nvCxnSpPr>
          <p:cNvPr id="35" name="Straight Arrow Connector 34">
            <a:extLst>
              <a:ext uri="{FF2B5EF4-FFF2-40B4-BE49-F238E27FC236}">
                <a16:creationId xmlns:a16="http://schemas.microsoft.com/office/drawing/2014/main" id="{4861D54C-807A-AE2C-DA79-92F6E5CD4F94}"/>
              </a:ext>
            </a:extLst>
          </p:cNvPr>
          <p:cNvCxnSpPr>
            <a:cxnSpLocks/>
            <a:stCxn id="22" idx="3"/>
          </p:cNvCxnSpPr>
          <p:nvPr/>
        </p:nvCxnSpPr>
        <p:spPr>
          <a:xfrm flipV="1">
            <a:off x="2660019" y="4985232"/>
            <a:ext cx="288572" cy="319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FE6D388-A1D4-02A7-0AC2-0C10BFA5A7D5}"/>
              </a:ext>
            </a:extLst>
          </p:cNvPr>
          <p:cNvCxnSpPr>
            <a:cxnSpLocks/>
            <a:stCxn id="25" idx="3"/>
          </p:cNvCxnSpPr>
          <p:nvPr/>
        </p:nvCxnSpPr>
        <p:spPr>
          <a:xfrm>
            <a:off x="2680787" y="4451047"/>
            <a:ext cx="267804" cy="248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E224D45-C1C0-1828-3BB6-6DA7FEE0085C}"/>
              </a:ext>
            </a:extLst>
          </p:cNvPr>
          <p:cNvCxnSpPr>
            <a:cxnSpLocks/>
          </p:cNvCxnSpPr>
          <p:nvPr/>
        </p:nvCxnSpPr>
        <p:spPr>
          <a:xfrm>
            <a:off x="5748439" y="4789947"/>
            <a:ext cx="2211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AC6E9A1-1383-7374-1741-5B057F99F36D}"/>
              </a:ext>
            </a:extLst>
          </p:cNvPr>
          <p:cNvCxnSpPr>
            <a:cxnSpLocks/>
          </p:cNvCxnSpPr>
          <p:nvPr/>
        </p:nvCxnSpPr>
        <p:spPr>
          <a:xfrm>
            <a:off x="8761458" y="4787761"/>
            <a:ext cx="2211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90483D1-E9A5-A6C0-9252-0CE5C614B8FC}"/>
              </a:ext>
            </a:extLst>
          </p:cNvPr>
          <p:cNvCxnSpPr>
            <a:cxnSpLocks/>
          </p:cNvCxnSpPr>
          <p:nvPr/>
        </p:nvCxnSpPr>
        <p:spPr>
          <a:xfrm>
            <a:off x="3444886" y="3041899"/>
            <a:ext cx="2211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B5B671D-AB99-1907-521C-CA8C985DB2D0}"/>
              </a:ext>
            </a:extLst>
          </p:cNvPr>
          <p:cNvCxnSpPr>
            <a:cxnSpLocks/>
          </p:cNvCxnSpPr>
          <p:nvPr/>
        </p:nvCxnSpPr>
        <p:spPr>
          <a:xfrm>
            <a:off x="6467482" y="3050112"/>
            <a:ext cx="2211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Block Arc 45">
            <a:extLst>
              <a:ext uri="{FF2B5EF4-FFF2-40B4-BE49-F238E27FC236}">
                <a16:creationId xmlns:a16="http://schemas.microsoft.com/office/drawing/2014/main" id="{FBBDF4F7-60AD-B47B-4C68-1EC89AD5C593}"/>
              </a:ext>
            </a:extLst>
          </p:cNvPr>
          <p:cNvSpPr/>
          <p:nvPr/>
        </p:nvSpPr>
        <p:spPr>
          <a:xfrm>
            <a:off x="3025854" y="4001229"/>
            <a:ext cx="4133695" cy="292559"/>
          </a:xfrm>
          <a:prstGeom prst="blockArc">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TextBox 46">
            <a:extLst>
              <a:ext uri="{FF2B5EF4-FFF2-40B4-BE49-F238E27FC236}">
                <a16:creationId xmlns:a16="http://schemas.microsoft.com/office/drawing/2014/main" id="{B348CEEF-DCF2-BFF4-37A4-8F59A50103E9}"/>
              </a:ext>
            </a:extLst>
          </p:cNvPr>
          <p:cNvSpPr txBox="1"/>
          <p:nvPr/>
        </p:nvSpPr>
        <p:spPr>
          <a:xfrm>
            <a:off x="3137171" y="3584117"/>
            <a:ext cx="4402117" cy="369332"/>
          </a:xfrm>
          <a:prstGeom prst="rect">
            <a:avLst/>
          </a:prstGeom>
          <a:noFill/>
        </p:spPr>
        <p:txBody>
          <a:bodyPr wrap="square" rtlCol="0">
            <a:spAutoFit/>
          </a:bodyPr>
          <a:lstStyle/>
          <a:p>
            <a:r>
              <a:rPr lang="en-US" i="1" dirty="0">
                <a:solidFill>
                  <a:schemeClr val="accent2"/>
                </a:solidFill>
                <a:latin typeface="Georgia" panose="02040502050405020303" pitchFamily="18" charset="0"/>
              </a:rPr>
              <a:t>Vertical entrainment from lower depths</a:t>
            </a:r>
          </a:p>
        </p:txBody>
      </p:sp>
      <p:cxnSp>
        <p:nvCxnSpPr>
          <p:cNvPr id="49" name="Straight Arrow Connector 48">
            <a:extLst>
              <a:ext uri="{FF2B5EF4-FFF2-40B4-BE49-F238E27FC236}">
                <a16:creationId xmlns:a16="http://schemas.microsoft.com/office/drawing/2014/main" id="{465143E3-2941-56D1-B743-2E13EF494A15}"/>
              </a:ext>
            </a:extLst>
          </p:cNvPr>
          <p:cNvCxnSpPr/>
          <p:nvPr/>
        </p:nvCxnSpPr>
        <p:spPr>
          <a:xfrm flipV="1">
            <a:off x="829734" y="2872312"/>
            <a:ext cx="0" cy="27311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60585F6-0144-EDA0-CB7A-EDFC01862492}"/>
              </a:ext>
            </a:extLst>
          </p:cNvPr>
          <p:cNvCxnSpPr/>
          <p:nvPr/>
        </p:nvCxnSpPr>
        <p:spPr>
          <a:xfrm flipV="1">
            <a:off x="3843868" y="2898291"/>
            <a:ext cx="0" cy="27311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0369B86-B0F0-6A13-621D-5C76C2592A0D}"/>
              </a:ext>
            </a:extLst>
          </p:cNvPr>
          <p:cNvCxnSpPr/>
          <p:nvPr/>
        </p:nvCxnSpPr>
        <p:spPr>
          <a:xfrm flipV="1">
            <a:off x="6857992" y="2905341"/>
            <a:ext cx="0" cy="27311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D20BD6D-A935-4674-E06B-98F20230EA08}"/>
              </a:ext>
            </a:extLst>
          </p:cNvPr>
          <p:cNvCxnSpPr/>
          <p:nvPr/>
        </p:nvCxnSpPr>
        <p:spPr>
          <a:xfrm flipV="1">
            <a:off x="454683" y="4280654"/>
            <a:ext cx="0" cy="27311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567320F-ED5B-4F78-3072-61483014CB8D}"/>
              </a:ext>
            </a:extLst>
          </p:cNvPr>
          <p:cNvCxnSpPr/>
          <p:nvPr/>
        </p:nvCxnSpPr>
        <p:spPr>
          <a:xfrm flipV="1">
            <a:off x="454683" y="5145106"/>
            <a:ext cx="0" cy="27311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48DD1DE-D1F3-C590-010B-A22AE945266C}"/>
              </a:ext>
            </a:extLst>
          </p:cNvPr>
          <p:cNvSpPr txBox="1"/>
          <p:nvPr/>
        </p:nvSpPr>
        <p:spPr>
          <a:xfrm>
            <a:off x="9795926" y="2883740"/>
            <a:ext cx="2267902" cy="461665"/>
          </a:xfrm>
          <a:prstGeom prst="rect">
            <a:avLst/>
          </a:prstGeom>
          <a:noFill/>
        </p:spPr>
        <p:txBody>
          <a:bodyPr wrap="square" rtlCol="0">
            <a:spAutoFit/>
          </a:bodyPr>
          <a:lstStyle/>
          <a:p>
            <a:r>
              <a:rPr lang="en-US" sz="1200" i="1" dirty="0"/>
              <a:t>e.g., Perovich et al. 2007; 2011; Li et al. 2022</a:t>
            </a:r>
          </a:p>
        </p:txBody>
      </p:sp>
      <p:sp>
        <p:nvSpPr>
          <p:cNvPr id="37" name="TextBox 36">
            <a:extLst>
              <a:ext uri="{FF2B5EF4-FFF2-40B4-BE49-F238E27FC236}">
                <a16:creationId xmlns:a16="http://schemas.microsoft.com/office/drawing/2014/main" id="{88F2183E-5677-DB67-F171-F99DFA1E1D6A}"/>
              </a:ext>
            </a:extLst>
          </p:cNvPr>
          <p:cNvSpPr txBox="1"/>
          <p:nvPr/>
        </p:nvSpPr>
        <p:spPr>
          <a:xfrm>
            <a:off x="9795926" y="5491167"/>
            <a:ext cx="2267902" cy="646331"/>
          </a:xfrm>
          <a:prstGeom prst="rect">
            <a:avLst/>
          </a:prstGeom>
          <a:noFill/>
        </p:spPr>
        <p:txBody>
          <a:bodyPr wrap="square" rtlCol="0">
            <a:spAutoFit/>
          </a:bodyPr>
          <a:lstStyle/>
          <a:p>
            <a:r>
              <a:rPr lang="en-US" sz="1200" i="1" dirty="0"/>
              <a:t>e.g., </a:t>
            </a:r>
            <a:r>
              <a:rPr lang="en-US" sz="1200" i="1" dirty="0" err="1"/>
              <a:t>Maykut</a:t>
            </a:r>
            <a:r>
              <a:rPr lang="en-US" sz="1200" i="1" dirty="0"/>
              <a:t> &amp; McPhee, 1995; Jackson et al. 2012; Ivanov et al. 2016</a:t>
            </a:r>
          </a:p>
        </p:txBody>
      </p:sp>
      <p:sp>
        <p:nvSpPr>
          <p:cNvPr id="38" name="Rectangle: Rounded Corners 37">
            <a:extLst>
              <a:ext uri="{FF2B5EF4-FFF2-40B4-BE49-F238E27FC236}">
                <a16:creationId xmlns:a16="http://schemas.microsoft.com/office/drawing/2014/main" id="{679DD433-4ACD-F171-81A9-D0B1F9ACA538}"/>
              </a:ext>
            </a:extLst>
          </p:cNvPr>
          <p:cNvSpPr/>
          <p:nvPr/>
        </p:nvSpPr>
        <p:spPr>
          <a:xfrm>
            <a:off x="2981440" y="4502978"/>
            <a:ext cx="2853268" cy="60113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6FC1DD16-5450-C803-1926-68E8C349D4A8}"/>
              </a:ext>
            </a:extLst>
          </p:cNvPr>
          <p:cNvSpPr txBox="1"/>
          <p:nvPr/>
        </p:nvSpPr>
        <p:spPr>
          <a:xfrm>
            <a:off x="3054505" y="4457780"/>
            <a:ext cx="2726268" cy="646331"/>
          </a:xfrm>
          <a:prstGeom prst="rect">
            <a:avLst/>
          </a:prstGeom>
          <a:noFill/>
          <a:ln>
            <a:noFill/>
          </a:ln>
        </p:spPr>
        <p:txBody>
          <a:bodyPr wrap="square" rtlCol="0">
            <a:spAutoFit/>
          </a:bodyPr>
          <a:lstStyle/>
          <a:p>
            <a:r>
              <a:rPr lang="en-US" dirty="0">
                <a:solidFill>
                  <a:schemeClr val="bg2"/>
                </a:solidFill>
                <a:latin typeface="Georgia" panose="02040502050405020303" pitchFamily="18" charset="0"/>
              </a:rPr>
              <a:t>Storage of heat anomalies below the ML</a:t>
            </a:r>
          </a:p>
        </p:txBody>
      </p:sp>
      <p:sp>
        <p:nvSpPr>
          <p:cNvPr id="45" name="TextBox 44">
            <a:extLst>
              <a:ext uri="{FF2B5EF4-FFF2-40B4-BE49-F238E27FC236}">
                <a16:creationId xmlns:a16="http://schemas.microsoft.com/office/drawing/2014/main" id="{B6DC9140-781D-4C50-3865-FD12007F33E6}"/>
              </a:ext>
            </a:extLst>
          </p:cNvPr>
          <p:cNvSpPr txBox="1"/>
          <p:nvPr/>
        </p:nvSpPr>
        <p:spPr>
          <a:xfrm>
            <a:off x="291002" y="6374077"/>
            <a:ext cx="582706" cy="369332"/>
          </a:xfrm>
          <a:prstGeom prst="rect">
            <a:avLst/>
          </a:prstGeom>
          <a:noFill/>
        </p:spPr>
        <p:txBody>
          <a:bodyPr wrap="square" rtlCol="0">
            <a:spAutoFit/>
          </a:bodyPr>
          <a:lstStyle/>
          <a:p>
            <a:r>
              <a:rPr lang="en-US" b="1" dirty="0">
                <a:solidFill>
                  <a:schemeClr val="bg1"/>
                </a:solidFill>
              </a:rPr>
              <a:t>5/5</a:t>
            </a:r>
          </a:p>
        </p:txBody>
      </p:sp>
      <p:sp>
        <p:nvSpPr>
          <p:cNvPr id="48" name="TextBox 47">
            <a:extLst>
              <a:ext uri="{FF2B5EF4-FFF2-40B4-BE49-F238E27FC236}">
                <a16:creationId xmlns:a16="http://schemas.microsoft.com/office/drawing/2014/main" id="{136FFBEF-9097-2059-D590-31FF5C7D9FED}"/>
              </a:ext>
            </a:extLst>
          </p:cNvPr>
          <p:cNvSpPr txBox="1"/>
          <p:nvPr/>
        </p:nvSpPr>
        <p:spPr>
          <a:xfrm>
            <a:off x="2671483" y="6442570"/>
            <a:ext cx="6015318" cy="276999"/>
          </a:xfrm>
          <a:prstGeom prst="rect">
            <a:avLst/>
          </a:prstGeom>
          <a:noFill/>
        </p:spPr>
        <p:txBody>
          <a:bodyPr wrap="square" rtlCol="0">
            <a:spAutoFit/>
          </a:bodyPr>
          <a:lstStyle/>
          <a:p>
            <a:r>
              <a:rPr lang="en-US" sz="1200" dirty="0">
                <a:solidFill>
                  <a:schemeClr val="bg1"/>
                </a:solidFill>
                <a:hlinkClick r:id="rId3">
                  <a:extLst>
                    <a:ext uri="{A12FA001-AC4F-418D-AE19-62706E023703}">
                      <ahyp:hlinkClr xmlns:ahyp="http://schemas.microsoft.com/office/drawing/2018/hyperlinkcolor" val="tx"/>
                    </a:ext>
                  </a:extLst>
                </a:hlinkClick>
              </a:rPr>
              <a:t>elena.bianco@cmcc.it</a:t>
            </a:r>
            <a:r>
              <a:rPr lang="en-US" sz="1200" dirty="0">
                <a:solidFill>
                  <a:schemeClr val="bg1"/>
                </a:solidFill>
              </a:rPr>
              <a:t>                            </a:t>
            </a:r>
            <a:r>
              <a:rPr lang="en-US" sz="1200" b="1" dirty="0">
                <a:solidFill>
                  <a:schemeClr val="bg1"/>
                </a:solidFill>
              </a:rPr>
              <a:t>EGU2022</a:t>
            </a:r>
            <a:r>
              <a:rPr lang="en-US" sz="1200" dirty="0">
                <a:solidFill>
                  <a:schemeClr val="bg1"/>
                </a:solidFill>
              </a:rPr>
              <a:t> </a:t>
            </a:r>
            <a:r>
              <a:rPr lang="en-US" sz="1200" b="1" dirty="0">
                <a:solidFill>
                  <a:schemeClr val="bg1"/>
                </a:solidFill>
              </a:rPr>
              <a:t>OS1.6  </a:t>
            </a:r>
            <a:r>
              <a:rPr lang="en-US" sz="1200" dirty="0">
                <a:solidFill>
                  <a:schemeClr val="bg1"/>
                </a:solidFill>
              </a:rPr>
              <a:t>                        25/05/22             </a:t>
            </a:r>
          </a:p>
        </p:txBody>
      </p:sp>
    </p:spTree>
    <p:extLst>
      <p:ext uri="{BB962C8B-B14F-4D97-AF65-F5344CB8AC3E}">
        <p14:creationId xmlns:p14="http://schemas.microsoft.com/office/powerpoint/2010/main" val="2552277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A34B1D-49F2-93D2-BFC4-8DA6FDBF20D2}"/>
              </a:ext>
            </a:extLst>
          </p:cNvPr>
          <p:cNvSpPr/>
          <p:nvPr/>
        </p:nvSpPr>
        <p:spPr>
          <a:xfrm>
            <a:off x="4898571" y="5858933"/>
            <a:ext cx="7293429" cy="999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Qr code&#10;&#10;Description automatically generated">
            <a:extLst>
              <a:ext uri="{FF2B5EF4-FFF2-40B4-BE49-F238E27FC236}">
                <a16:creationId xmlns:a16="http://schemas.microsoft.com/office/drawing/2014/main" id="{5E04A8A5-022B-65ED-FA16-D84492255D7D}"/>
              </a:ext>
            </a:extLst>
          </p:cNvPr>
          <p:cNvPicPr>
            <a:picLocks noChangeAspect="1"/>
          </p:cNvPicPr>
          <p:nvPr/>
        </p:nvPicPr>
        <p:blipFill>
          <a:blip r:embed="rId3"/>
          <a:stretch>
            <a:fillRect/>
          </a:stretch>
        </p:blipFill>
        <p:spPr>
          <a:xfrm>
            <a:off x="11004788" y="5616032"/>
            <a:ext cx="1187212" cy="1187212"/>
          </a:xfrm>
          <a:prstGeom prst="rect">
            <a:avLst/>
          </a:prstGeom>
        </p:spPr>
      </p:pic>
      <p:pic>
        <p:nvPicPr>
          <p:cNvPr id="10" name="Picture 9" descr="Logo&#10;&#10;Description automatically generated">
            <a:extLst>
              <a:ext uri="{FF2B5EF4-FFF2-40B4-BE49-F238E27FC236}">
                <a16:creationId xmlns:a16="http://schemas.microsoft.com/office/drawing/2014/main" id="{B542408F-6DA2-47A8-0636-4B0C04B34CC8}"/>
              </a:ext>
            </a:extLst>
          </p:cNvPr>
          <p:cNvPicPr>
            <a:picLocks noChangeAspect="1"/>
          </p:cNvPicPr>
          <p:nvPr/>
        </p:nvPicPr>
        <p:blipFill>
          <a:blip r:embed="rId4"/>
          <a:stretch>
            <a:fillRect/>
          </a:stretch>
        </p:blipFill>
        <p:spPr>
          <a:xfrm>
            <a:off x="5262005" y="5022745"/>
            <a:ext cx="3986968" cy="2819745"/>
          </a:xfrm>
          <a:prstGeom prst="rect">
            <a:avLst/>
          </a:prstGeom>
        </p:spPr>
      </p:pic>
      <p:pic>
        <p:nvPicPr>
          <p:cNvPr id="12" name="Picture 11" descr="Logo, company name&#10;&#10;Description automatically generated">
            <a:extLst>
              <a:ext uri="{FF2B5EF4-FFF2-40B4-BE49-F238E27FC236}">
                <a16:creationId xmlns:a16="http://schemas.microsoft.com/office/drawing/2014/main" id="{5F07BCEC-75B8-BF41-47E8-9C7B621D5B00}"/>
              </a:ext>
            </a:extLst>
          </p:cNvPr>
          <p:cNvPicPr>
            <a:picLocks noChangeAspect="1"/>
          </p:cNvPicPr>
          <p:nvPr/>
        </p:nvPicPr>
        <p:blipFill>
          <a:blip r:embed="rId5"/>
          <a:stretch>
            <a:fillRect/>
          </a:stretch>
        </p:blipFill>
        <p:spPr>
          <a:xfrm>
            <a:off x="8802369" y="5739091"/>
            <a:ext cx="1994532" cy="1108073"/>
          </a:xfrm>
          <a:prstGeom prst="rect">
            <a:avLst/>
          </a:prstGeom>
        </p:spPr>
      </p:pic>
      <p:sp>
        <p:nvSpPr>
          <p:cNvPr id="16" name="Rectangle 15">
            <a:extLst>
              <a:ext uri="{FF2B5EF4-FFF2-40B4-BE49-F238E27FC236}">
                <a16:creationId xmlns:a16="http://schemas.microsoft.com/office/drawing/2014/main" id="{FF853C5C-BAAF-F35D-8439-3609F5F4E637}"/>
              </a:ext>
            </a:extLst>
          </p:cNvPr>
          <p:cNvSpPr/>
          <p:nvPr/>
        </p:nvSpPr>
        <p:spPr>
          <a:xfrm>
            <a:off x="0" y="5915118"/>
            <a:ext cx="4898571" cy="955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nature, outdoor, ice, mountain&#10;&#10;Description automatically generated">
            <a:extLst>
              <a:ext uri="{FF2B5EF4-FFF2-40B4-BE49-F238E27FC236}">
                <a16:creationId xmlns:a16="http://schemas.microsoft.com/office/drawing/2014/main" id="{8C5BCA5A-9568-7854-BF76-DC006D0EBBCC}"/>
              </a:ext>
            </a:extLst>
          </p:cNvPr>
          <p:cNvPicPr>
            <a:picLocks noChangeAspect="1"/>
          </p:cNvPicPr>
          <p:nvPr/>
        </p:nvPicPr>
        <p:blipFill>
          <a:blip r:embed="rId6"/>
          <a:stretch>
            <a:fillRect/>
          </a:stretch>
        </p:blipFill>
        <p:spPr>
          <a:xfrm>
            <a:off x="-62170" y="-118012"/>
            <a:ext cx="4911756" cy="6550629"/>
          </a:xfrm>
          <a:prstGeom prst="rect">
            <a:avLst/>
          </a:prstGeom>
          <a:effectLst>
            <a:softEdge rad="762000"/>
          </a:effectLst>
        </p:spPr>
      </p:pic>
      <p:sp>
        <p:nvSpPr>
          <p:cNvPr id="19" name="TextBox 18">
            <a:extLst>
              <a:ext uri="{FF2B5EF4-FFF2-40B4-BE49-F238E27FC236}">
                <a16:creationId xmlns:a16="http://schemas.microsoft.com/office/drawing/2014/main" id="{51A65B32-2AC3-B93A-F9A8-462177504DAB}"/>
              </a:ext>
            </a:extLst>
          </p:cNvPr>
          <p:cNvSpPr txBox="1"/>
          <p:nvPr/>
        </p:nvSpPr>
        <p:spPr>
          <a:xfrm>
            <a:off x="64458" y="6523496"/>
            <a:ext cx="2284910" cy="261610"/>
          </a:xfrm>
          <a:prstGeom prst="rect">
            <a:avLst/>
          </a:prstGeom>
          <a:noFill/>
        </p:spPr>
        <p:txBody>
          <a:bodyPr wrap="square" rtlCol="0">
            <a:spAutoFit/>
          </a:bodyPr>
          <a:lstStyle/>
          <a:p>
            <a:r>
              <a:rPr lang="en-US" sz="1100" dirty="0">
                <a:solidFill>
                  <a:schemeClr val="accent1">
                    <a:lumMod val="75000"/>
                  </a:schemeClr>
                </a:solidFill>
              </a:rPr>
              <a:t>Credit: Benjamin Hardman</a:t>
            </a:r>
          </a:p>
        </p:txBody>
      </p:sp>
      <p:sp>
        <p:nvSpPr>
          <p:cNvPr id="17" name="TextBox 16">
            <a:extLst>
              <a:ext uri="{FF2B5EF4-FFF2-40B4-BE49-F238E27FC236}">
                <a16:creationId xmlns:a16="http://schemas.microsoft.com/office/drawing/2014/main" id="{C2C72B59-5345-5FAD-206A-151823EBAA1D}"/>
              </a:ext>
            </a:extLst>
          </p:cNvPr>
          <p:cNvSpPr txBox="1"/>
          <p:nvPr/>
        </p:nvSpPr>
        <p:spPr>
          <a:xfrm>
            <a:off x="4898571" y="279844"/>
            <a:ext cx="6797309" cy="1569660"/>
          </a:xfrm>
          <a:prstGeom prst="rect">
            <a:avLst/>
          </a:prstGeom>
          <a:noFill/>
        </p:spPr>
        <p:txBody>
          <a:bodyPr wrap="square" rtlCol="0">
            <a:spAutoFit/>
          </a:bodyPr>
          <a:lstStyle/>
          <a:p>
            <a:pPr algn="ctr"/>
            <a:r>
              <a:rPr lang="en-US" sz="4800" b="1" dirty="0">
                <a:solidFill>
                  <a:schemeClr val="accent2"/>
                </a:solidFill>
                <a:latin typeface="Arial" panose="020B0604020202020204" pitchFamily="34" charset="0"/>
                <a:cs typeface="Arial" panose="020B0604020202020204" pitchFamily="34" charset="0"/>
              </a:rPr>
              <a:t>Thank you for your attention</a:t>
            </a:r>
          </a:p>
        </p:txBody>
      </p:sp>
      <p:sp>
        <p:nvSpPr>
          <p:cNvPr id="20" name="TextBox 19">
            <a:extLst>
              <a:ext uri="{FF2B5EF4-FFF2-40B4-BE49-F238E27FC236}">
                <a16:creationId xmlns:a16="http://schemas.microsoft.com/office/drawing/2014/main" id="{8059D000-0146-39DD-38B8-AD1ACAC81C6D}"/>
              </a:ext>
            </a:extLst>
          </p:cNvPr>
          <p:cNvSpPr txBox="1"/>
          <p:nvPr/>
        </p:nvSpPr>
        <p:spPr>
          <a:xfrm>
            <a:off x="4898571" y="1993159"/>
            <a:ext cx="6940903" cy="3708708"/>
          </a:xfrm>
          <a:prstGeom prst="rect">
            <a:avLst/>
          </a:prstGeom>
          <a:noFill/>
        </p:spPr>
        <p:txBody>
          <a:bodyPr wrap="square" rtlCol="0">
            <a:spAutoFit/>
          </a:bodyPr>
          <a:lstStyle/>
          <a:p>
            <a:pPr algn="just"/>
            <a:endParaRPr lang="en-US" sz="900" i="1" dirty="0"/>
          </a:p>
          <a:p>
            <a:pPr algn="just"/>
            <a:r>
              <a:rPr lang="en-US" sz="800" b="1" i="1" dirty="0">
                <a:solidFill>
                  <a:srgbClr val="222222"/>
                </a:solidFill>
                <a:effectLst/>
                <a:latin typeface="Arial" panose="020B0604020202020204" pitchFamily="34" charset="0"/>
              </a:rPr>
              <a:t>Barton</a:t>
            </a:r>
            <a:r>
              <a:rPr lang="en-US" sz="800" b="0" i="1" dirty="0">
                <a:solidFill>
                  <a:srgbClr val="222222"/>
                </a:solidFill>
                <a:effectLst/>
                <a:latin typeface="Arial" panose="020B0604020202020204" pitchFamily="34" charset="0"/>
              </a:rPr>
              <a:t>, B.I., </a:t>
            </a:r>
            <a:r>
              <a:rPr lang="en-US" sz="800" b="0" i="1" dirty="0" err="1">
                <a:solidFill>
                  <a:srgbClr val="222222"/>
                </a:solidFill>
                <a:effectLst/>
                <a:latin typeface="Arial" panose="020B0604020202020204" pitchFamily="34" charset="0"/>
              </a:rPr>
              <a:t>Lenn</a:t>
            </a:r>
            <a:r>
              <a:rPr lang="en-US" sz="800" b="0" i="1" dirty="0">
                <a:solidFill>
                  <a:srgbClr val="222222"/>
                </a:solidFill>
                <a:effectLst/>
                <a:latin typeface="Arial" panose="020B0604020202020204" pitchFamily="34" charset="0"/>
              </a:rPr>
              <a:t>, Y.D. and </a:t>
            </a:r>
            <a:r>
              <a:rPr lang="en-US" sz="800" b="0" i="1" dirty="0" err="1">
                <a:solidFill>
                  <a:srgbClr val="222222"/>
                </a:solidFill>
                <a:effectLst/>
                <a:latin typeface="Arial" panose="020B0604020202020204" pitchFamily="34" charset="0"/>
              </a:rPr>
              <a:t>Lique</a:t>
            </a:r>
            <a:r>
              <a:rPr lang="en-US" sz="800" b="0" i="1" dirty="0">
                <a:solidFill>
                  <a:srgbClr val="222222"/>
                </a:solidFill>
                <a:effectLst/>
                <a:latin typeface="Arial" panose="020B0604020202020204" pitchFamily="34" charset="0"/>
              </a:rPr>
              <a:t>, C., 2018. Observed </a:t>
            </a:r>
            <a:r>
              <a:rPr lang="en-US" sz="800" b="0" i="1" dirty="0" err="1">
                <a:solidFill>
                  <a:srgbClr val="222222"/>
                </a:solidFill>
                <a:effectLst/>
                <a:latin typeface="Arial" panose="020B0604020202020204" pitchFamily="34" charset="0"/>
              </a:rPr>
              <a:t>Atlantification</a:t>
            </a:r>
            <a:r>
              <a:rPr lang="en-US" sz="800" b="0" i="1" dirty="0">
                <a:solidFill>
                  <a:srgbClr val="222222"/>
                </a:solidFill>
                <a:effectLst/>
                <a:latin typeface="Arial" panose="020B0604020202020204" pitchFamily="34" charset="0"/>
              </a:rPr>
              <a:t> of the Barents Sea causes the Polar Front to limit the expansion of winter sea ice. Journal of Physical Oceanography, 48(8), pp.1849-1866.</a:t>
            </a:r>
          </a:p>
          <a:p>
            <a:pPr algn="just"/>
            <a:r>
              <a:rPr lang="en-US" sz="800" b="1" i="1" dirty="0">
                <a:solidFill>
                  <a:srgbClr val="222222"/>
                </a:solidFill>
                <a:effectLst/>
                <a:latin typeface="Arial" panose="020B0604020202020204" pitchFamily="34" charset="0"/>
              </a:rPr>
              <a:t>Carmack</a:t>
            </a:r>
            <a:r>
              <a:rPr lang="en-US" sz="800" b="0" i="1" dirty="0">
                <a:solidFill>
                  <a:srgbClr val="222222"/>
                </a:solidFill>
                <a:effectLst/>
                <a:latin typeface="Arial" panose="020B0604020202020204" pitchFamily="34" charset="0"/>
              </a:rPr>
              <a:t>, E., Polyakov, I., </a:t>
            </a:r>
            <a:r>
              <a:rPr lang="en-US" sz="800" b="0" i="1" dirty="0" err="1">
                <a:solidFill>
                  <a:srgbClr val="222222"/>
                </a:solidFill>
                <a:effectLst/>
                <a:latin typeface="Arial" panose="020B0604020202020204" pitchFamily="34" charset="0"/>
              </a:rPr>
              <a:t>Padman</a:t>
            </a:r>
            <a:r>
              <a:rPr lang="en-US" sz="800" b="0" i="1" dirty="0">
                <a:solidFill>
                  <a:srgbClr val="222222"/>
                </a:solidFill>
                <a:effectLst/>
                <a:latin typeface="Arial" panose="020B0604020202020204" pitchFamily="34" charset="0"/>
              </a:rPr>
              <a:t>, L., Fer, I., </a:t>
            </a:r>
            <a:r>
              <a:rPr lang="en-US" sz="800" b="0" i="1" dirty="0" err="1">
                <a:solidFill>
                  <a:srgbClr val="222222"/>
                </a:solidFill>
                <a:effectLst/>
                <a:latin typeface="Arial" panose="020B0604020202020204" pitchFamily="34" charset="0"/>
              </a:rPr>
              <a:t>Hunke</a:t>
            </a:r>
            <a:r>
              <a:rPr lang="en-US" sz="800" b="0" i="1" dirty="0">
                <a:solidFill>
                  <a:srgbClr val="222222"/>
                </a:solidFill>
                <a:effectLst/>
                <a:latin typeface="Arial" panose="020B0604020202020204" pitchFamily="34" charset="0"/>
              </a:rPr>
              <a:t>, E., Hutchings, J., Jackson, J., Kelley, D., Kwok, R., Layton, C. and Melling, H., 2015. Toward quantifying the increasing role of oceanic heat in sea ice loss in the new Arctic. Bulletin of the American Meteorological Society, 96(12), pp.2079-2105.</a:t>
            </a:r>
          </a:p>
          <a:p>
            <a:pPr algn="just"/>
            <a:r>
              <a:rPr lang="en-US" sz="800" b="1" i="1" dirty="0">
                <a:solidFill>
                  <a:srgbClr val="222222"/>
                </a:solidFill>
                <a:effectLst/>
                <a:latin typeface="Arial" panose="020B0604020202020204" pitchFamily="34" charset="0"/>
              </a:rPr>
              <a:t>Ivanov</a:t>
            </a:r>
            <a:r>
              <a:rPr lang="en-US" sz="800" b="0" i="1" dirty="0">
                <a:solidFill>
                  <a:srgbClr val="222222"/>
                </a:solidFill>
                <a:effectLst/>
                <a:latin typeface="Arial" panose="020B0604020202020204" pitchFamily="34" charset="0"/>
              </a:rPr>
              <a:t>, V., Alexeev, V., </a:t>
            </a:r>
            <a:r>
              <a:rPr lang="en-US" sz="800" b="0" i="1" dirty="0" err="1">
                <a:solidFill>
                  <a:srgbClr val="222222"/>
                </a:solidFill>
                <a:effectLst/>
                <a:latin typeface="Arial" panose="020B0604020202020204" pitchFamily="34" charset="0"/>
              </a:rPr>
              <a:t>Koldunov</a:t>
            </a:r>
            <a:r>
              <a:rPr lang="en-US" sz="800" b="0" i="1" dirty="0">
                <a:solidFill>
                  <a:srgbClr val="222222"/>
                </a:solidFill>
                <a:effectLst/>
                <a:latin typeface="Arial" panose="020B0604020202020204" pitchFamily="34" charset="0"/>
              </a:rPr>
              <a:t>, N.V., </a:t>
            </a:r>
            <a:r>
              <a:rPr lang="en-US" sz="800" b="0" i="1" dirty="0" err="1">
                <a:solidFill>
                  <a:srgbClr val="222222"/>
                </a:solidFill>
                <a:effectLst/>
                <a:latin typeface="Arial" panose="020B0604020202020204" pitchFamily="34" charset="0"/>
              </a:rPr>
              <a:t>Repina</a:t>
            </a:r>
            <a:r>
              <a:rPr lang="en-US" sz="800" b="0" i="1" dirty="0">
                <a:solidFill>
                  <a:srgbClr val="222222"/>
                </a:solidFill>
                <a:effectLst/>
                <a:latin typeface="Arial" panose="020B0604020202020204" pitchFamily="34" charset="0"/>
              </a:rPr>
              <a:t>, I., </a:t>
            </a:r>
            <a:r>
              <a:rPr lang="en-US" sz="800" b="0" i="1" dirty="0" err="1">
                <a:solidFill>
                  <a:srgbClr val="222222"/>
                </a:solidFill>
                <a:effectLst/>
                <a:latin typeface="Arial" panose="020B0604020202020204" pitchFamily="34" charset="0"/>
              </a:rPr>
              <a:t>Sandø</a:t>
            </a:r>
            <a:r>
              <a:rPr lang="en-US" sz="800" b="0" i="1" dirty="0">
                <a:solidFill>
                  <a:srgbClr val="222222"/>
                </a:solidFill>
                <a:effectLst/>
                <a:latin typeface="Arial" panose="020B0604020202020204" pitchFamily="34" charset="0"/>
              </a:rPr>
              <a:t>, A.B., </a:t>
            </a:r>
            <a:r>
              <a:rPr lang="en-US" sz="800" b="0" i="1" dirty="0" err="1">
                <a:solidFill>
                  <a:srgbClr val="222222"/>
                </a:solidFill>
                <a:effectLst/>
                <a:latin typeface="Arial" panose="020B0604020202020204" pitchFamily="34" charset="0"/>
              </a:rPr>
              <a:t>Smedsrud</a:t>
            </a:r>
            <a:r>
              <a:rPr lang="en-US" sz="800" b="0" i="1" dirty="0">
                <a:solidFill>
                  <a:srgbClr val="222222"/>
                </a:solidFill>
                <a:effectLst/>
                <a:latin typeface="Arial" panose="020B0604020202020204" pitchFamily="34" charset="0"/>
              </a:rPr>
              <a:t>, L.H. and Smirnov, A., 2016. Arctic Ocean heat impact on regional ice decay: A suggested positive feedback. Journal of Physical Oceanography, 46(5), pp.1437-1456.</a:t>
            </a:r>
          </a:p>
          <a:p>
            <a:pPr algn="just"/>
            <a:r>
              <a:rPr lang="en-US" sz="800" b="1" i="1" dirty="0">
                <a:solidFill>
                  <a:srgbClr val="222222"/>
                </a:solidFill>
                <a:effectLst/>
                <a:latin typeface="Arial" panose="020B0604020202020204" pitchFamily="34" charset="0"/>
              </a:rPr>
              <a:t>Jackson</a:t>
            </a:r>
            <a:r>
              <a:rPr lang="en-US" sz="800" b="0" i="1" dirty="0">
                <a:solidFill>
                  <a:srgbClr val="222222"/>
                </a:solidFill>
                <a:effectLst/>
                <a:latin typeface="Arial" panose="020B0604020202020204" pitchFamily="34" charset="0"/>
              </a:rPr>
              <a:t>, J.M., Williams, W.J. and Carmack, E.C., 2012. Winter sea‐ice melt in the Canada Basin, Arctic Ocean. Geophysical Research Letters, 39(3).</a:t>
            </a:r>
          </a:p>
          <a:p>
            <a:pPr algn="just"/>
            <a:r>
              <a:rPr lang="en-US" sz="800" b="1" i="1" dirty="0">
                <a:solidFill>
                  <a:srgbClr val="222222"/>
                </a:solidFill>
                <a:effectLst/>
                <a:latin typeface="Arial" panose="020B0604020202020204" pitchFamily="34" charset="0"/>
              </a:rPr>
              <a:t>Li,</a:t>
            </a:r>
            <a:r>
              <a:rPr lang="en-US" sz="800" b="0" i="1" dirty="0">
                <a:solidFill>
                  <a:srgbClr val="222222"/>
                </a:solidFill>
                <a:effectLst/>
                <a:latin typeface="Arial" panose="020B0604020202020204" pitchFamily="34" charset="0"/>
              </a:rPr>
              <a:t> Z., Ding, Q., Steele, M. and Schweiger, A., 2022. Recent upper Arctic Ocean warming expedited by summertime atmospheric processes. Nature Communications, 13(1), pp.1-11.</a:t>
            </a:r>
          </a:p>
          <a:p>
            <a:pPr algn="just"/>
            <a:r>
              <a:rPr lang="en-US" sz="800" b="1" i="1" dirty="0" err="1">
                <a:solidFill>
                  <a:srgbClr val="222222"/>
                </a:solidFill>
                <a:effectLst/>
                <a:latin typeface="Arial" panose="020B0604020202020204" pitchFamily="34" charset="0"/>
              </a:rPr>
              <a:t>Maykut</a:t>
            </a:r>
            <a:r>
              <a:rPr lang="en-US" sz="800" b="1" i="1" dirty="0">
                <a:solidFill>
                  <a:srgbClr val="222222"/>
                </a:solidFill>
                <a:effectLst/>
                <a:latin typeface="Arial" panose="020B0604020202020204" pitchFamily="34" charset="0"/>
              </a:rPr>
              <a:t>, G.A. and McPhee</a:t>
            </a:r>
            <a:r>
              <a:rPr lang="en-US" sz="800" b="0" i="1" dirty="0">
                <a:solidFill>
                  <a:srgbClr val="222222"/>
                </a:solidFill>
                <a:effectLst/>
                <a:latin typeface="Arial" panose="020B0604020202020204" pitchFamily="34" charset="0"/>
              </a:rPr>
              <a:t>, M.G., 1995. Solar heating of the Arctic mixed layer. Journal of Geophysical Research: Oceans, 100(C12), pp.24691-24703.</a:t>
            </a:r>
          </a:p>
          <a:p>
            <a:pPr algn="just"/>
            <a:r>
              <a:rPr lang="en-US" sz="800" b="1" i="1" dirty="0">
                <a:solidFill>
                  <a:srgbClr val="222222"/>
                </a:solidFill>
                <a:effectLst/>
                <a:latin typeface="Arial" panose="020B0604020202020204" pitchFamily="34" charset="0"/>
              </a:rPr>
              <a:t>Perovich</a:t>
            </a:r>
            <a:r>
              <a:rPr lang="en-US" sz="800" b="0" i="1" dirty="0">
                <a:solidFill>
                  <a:srgbClr val="222222"/>
                </a:solidFill>
                <a:effectLst/>
                <a:latin typeface="Arial" panose="020B0604020202020204" pitchFamily="34" charset="0"/>
              </a:rPr>
              <a:t>, D.K., Light, B., </a:t>
            </a:r>
            <a:r>
              <a:rPr lang="en-US" sz="800" b="0" i="1" dirty="0" err="1">
                <a:solidFill>
                  <a:srgbClr val="222222"/>
                </a:solidFill>
                <a:effectLst/>
                <a:latin typeface="Arial" panose="020B0604020202020204" pitchFamily="34" charset="0"/>
              </a:rPr>
              <a:t>Eicken</a:t>
            </a:r>
            <a:r>
              <a:rPr lang="en-US" sz="800" b="0" i="1" dirty="0">
                <a:solidFill>
                  <a:srgbClr val="222222"/>
                </a:solidFill>
                <a:effectLst/>
                <a:latin typeface="Arial" panose="020B0604020202020204" pitchFamily="34" charset="0"/>
              </a:rPr>
              <a:t>, H., Jones, K.F., Runciman, K. and Nghiem, S.V., 2007. Increasing solar heating of the Arctic Ocean and adjacent seas, 1979–2005: Attribution and role in the ice‐albedo feedback. Geophysical Research Letters, 34(19).</a:t>
            </a:r>
          </a:p>
          <a:p>
            <a:pPr algn="just"/>
            <a:r>
              <a:rPr lang="en-US" sz="800" b="1" i="1" dirty="0">
                <a:solidFill>
                  <a:srgbClr val="222222"/>
                </a:solidFill>
                <a:effectLst/>
                <a:latin typeface="Arial" panose="020B0604020202020204" pitchFamily="34" charset="0"/>
              </a:rPr>
              <a:t>Polyakov</a:t>
            </a:r>
            <a:r>
              <a:rPr lang="en-US" sz="800" b="0" i="1" dirty="0">
                <a:solidFill>
                  <a:srgbClr val="222222"/>
                </a:solidFill>
                <a:effectLst/>
                <a:latin typeface="Arial" panose="020B0604020202020204" pitchFamily="34" charset="0"/>
              </a:rPr>
              <a:t>, I.V., </a:t>
            </a:r>
            <a:r>
              <a:rPr lang="en-US" sz="800" b="0" i="1" dirty="0" err="1">
                <a:solidFill>
                  <a:srgbClr val="222222"/>
                </a:solidFill>
                <a:effectLst/>
                <a:latin typeface="Arial" panose="020B0604020202020204" pitchFamily="34" charset="0"/>
              </a:rPr>
              <a:t>Pnyushkov</a:t>
            </a:r>
            <a:r>
              <a:rPr lang="en-US" sz="800" b="0" i="1" dirty="0">
                <a:solidFill>
                  <a:srgbClr val="222222"/>
                </a:solidFill>
                <a:effectLst/>
                <a:latin typeface="Arial" panose="020B0604020202020204" pitchFamily="34" charset="0"/>
              </a:rPr>
              <a:t>, A.V., </a:t>
            </a:r>
            <a:r>
              <a:rPr lang="en-US" sz="800" b="0" i="1" dirty="0" err="1">
                <a:solidFill>
                  <a:srgbClr val="222222"/>
                </a:solidFill>
                <a:effectLst/>
                <a:latin typeface="Arial" panose="020B0604020202020204" pitchFamily="34" charset="0"/>
              </a:rPr>
              <a:t>Alkire</a:t>
            </a:r>
            <a:r>
              <a:rPr lang="en-US" sz="800" b="0" i="1" dirty="0">
                <a:solidFill>
                  <a:srgbClr val="222222"/>
                </a:solidFill>
                <a:effectLst/>
                <a:latin typeface="Arial" panose="020B0604020202020204" pitchFamily="34" charset="0"/>
              </a:rPr>
              <a:t>, M.B., Ashik, I.M., Baumann, T.M., Carmack, E.C., </a:t>
            </a:r>
            <a:r>
              <a:rPr lang="en-US" sz="800" b="0" i="1" dirty="0" err="1">
                <a:solidFill>
                  <a:srgbClr val="222222"/>
                </a:solidFill>
                <a:effectLst/>
                <a:latin typeface="Arial" panose="020B0604020202020204" pitchFamily="34" charset="0"/>
              </a:rPr>
              <a:t>Goszczko</a:t>
            </a:r>
            <a:r>
              <a:rPr lang="en-US" sz="800" b="0" i="1" dirty="0">
                <a:solidFill>
                  <a:srgbClr val="222222"/>
                </a:solidFill>
                <a:effectLst/>
                <a:latin typeface="Arial" panose="020B0604020202020204" pitchFamily="34" charset="0"/>
              </a:rPr>
              <a:t>, I., Guthrie, J., Ivanov, V.V., </a:t>
            </a:r>
            <a:r>
              <a:rPr lang="en-US" sz="800" b="0" i="1" dirty="0" err="1">
                <a:solidFill>
                  <a:srgbClr val="222222"/>
                </a:solidFill>
                <a:effectLst/>
                <a:latin typeface="Arial" panose="020B0604020202020204" pitchFamily="34" charset="0"/>
              </a:rPr>
              <a:t>Kanzow</a:t>
            </a:r>
            <a:r>
              <a:rPr lang="en-US" sz="800" b="0" i="1" dirty="0">
                <a:solidFill>
                  <a:srgbClr val="222222"/>
                </a:solidFill>
                <a:effectLst/>
                <a:latin typeface="Arial" panose="020B0604020202020204" pitchFamily="34" charset="0"/>
              </a:rPr>
              <a:t>, T. and </a:t>
            </a:r>
            <a:r>
              <a:rPr lang="en-US" sz="800" b="0" i="1" dirty="0" err="1">
                <a:solidFill>
                  <a:srgbClr val="222222"/>
                </a:solidFill>
                <a:effectLst/>
                <a:latin typeface="Arial" panose="020B0604020202020204" pitchFamily="34" charset="0"/>
              </a:rPr>
              <a:t>Krishfield</a:t>
            </a:r>
            <a:r>
              <a:rPr lang="en-US" sz="800" b="0" i="1" dirty="0">
                <a:solidFill>
                  <a:srgbClr val="222222"/>
                </a:solidFill>
                <a:effectLst/>
                <a:latin typeface="Arial" panose="020B0604020202020204" pitchFamily="34" charset="0"/>
              </a:rPr>
              <a:t>, R., 2017. Greater role for Atlantic inflows on sea-ice loss in the Eurasian Basin of the Arctic Ocean. Science, 356(6335), pp.285-291.</a:t>
            </a:r>
          </a:p>
          <a:p>
            <a:pPr algn="just"/>
            <a:r>
              <a:rPr lang="en-US" sz="800" b="1" i="1" dirty="0">
                <a:solidFill>
                  <a:srgbClr val="222222"/>
                </a:solidFill>
                <a:effectLst/>
                <a:latin typeface="Arial" panose="020B0604020202020204" pitchFamily="34" charset="0"/>
              </a:rPr>
              <a:t>Polyakov</a:t>
            </a:r>
            <a:r>
              <a:rPr lang="en-US" sz="800" b="0" i="1" dirty="0">
                <a:solidFill>
                  <a:srgbClr val="222222"/>
                </a:solidFill>
                <a:effectLst/>
                <a:latin typeface="Arial" panose="020B0604020202020204" pitchFamily="34" charset="0"/>
              </a:rPr>
              <a:t>, I.V., </a:t>
            </a:r>
            <a:r>
              <a:rPr lang="en-US" sz="800" b="0" i="1" dirty="0" err="1">
                <a:solidFill>
                  <a:srgbClr val="222222"/>
                </a:solidFill>
                <a:effectLst/>
                <a:latin typeface="Arial" panose="020B0604020202020204" pitchFamily="34" charset="0"/>
              </a:rPr>
              <a:t>Rippeth</a:t>
            </a:r>
            <a:r>
              <a:rPr lang="en-US" sz="800" b="0" i="1" dirty="0">
                <a:solidFill>
                  <a:srgbClr val="222222"/>
                </a:solidFill>
                <a:effectLst/>
                <a:latin typeface="Arial" panose="020B0604020202020204" pitchFamily="34" charset="0"/>
              </a:rPr>
              <a:t>, T.P., Fer, I., </a:t>
            </a:r>
            <a:r>
              <a:rPr lang="en-US" sz="800" b="0" i="1" dirty="0" err="1">
                <a:solidFill>
                  <a:srgbClr val="222222"/>
                </a:solidFill>
                <a:effectLst/>
                <a:latin typeface="Arial" panose="020B0604020202020204" pitchFamily="34" charset="0"/>
              </a:rPr>
              <a:t>Alkire</a:t>
            </a:r>
            <a:r>
              <a:rPr lang="en-US" sz="800" b="0" i="1" dirty="0">
                <a:solidFill>
                  <a:srgbClr val="222222"/>
                </a:solidFill>
                <a:effectLst/>
                <a:latin typeface="Arial" panose="020B0604020202020204" pitchFamily="34" charset="0"/>
              </a:rPr>
              <a:t>, M.B., Baumann, T.M., Carmack, E.C., </a:t>
            </a:r>
            <a:r>
              <a:rPr lang="en-US" sz="800" b="0" i="1" dirty="0" err="1">
                <a:solidFill>
                  <a:srgbClr val="222222"/>
                </a:solidFill>
                <a:effectLst/>
                <a:latin typeface="Arial" panose="020B0604020202020204" pitchFamily="34" charset="0"/>
              </a:rPr>
              <a:t>Ingvaldsen</a:t>
            </a:r>
            <a:r>
              <a:rPr lang="en-US" sz="800" b="0" i="1" dirty="0">
                <a:solidFill>
                  <a:srgbClr val="222222"/>
                </a:solidFill>
                <a:effectLst/>
                <a:latin typeface="Arial" panose="020B0604020202020204" pitchFamily="34" charset="0"/>
              </a:rPr>
              <a:t>, R., Ivanov, V.V., </a:t>
            </a:r>
            <a:r>
              <a:rPr lang="en-US" sz="800" b="0" i="1" dirty="0" err="1">
                <a:solidFill>
                  <a:srgbClr val="222222"/>
                </a:solidFill>
                <a:effectLst/>
                <a:latin typeface="Arial" panose="020B0604020202020204" pitchFamily="34" charset="0"/>
              </a:rPr>
              <a:t>Janout</a:t>
            </a:r>
            <a:r>
              <a:rPr lang="en-US" sz="800" b="0" i="1" dirty="0">
                <a:solidFill>
                  <a:srgbClr val="222222"/>
                </a:solidFill>
                <a:effectLst/>
                <a:latin typeface="Arial" panose="020B0604020202020204" pitchFamily="34" charset="0"/>
              </a:rPr>
              <a:t>, M., Lind, S. and </a:t>
            </a:r>
            <a:r>
              <a:rPr lang="en-US" sz="800" b="0" i="1" dirty="0" err="1">
                <a:solidFill>
                  <a:srgbClr val="222222"/>
                </a:solidFill>
                <a:effectLst/>
                <a:latin typeface="Arial" panose="020B0604020202020204" pitchFamily="34" charset="0"/>
              </a:rPr>
              <a:t>Padman</a:t>
            </a:r>
            <a:r>
              <a:rPr lang="en-US" sz="800" b="0" i="1" dirty="0">
                <a:solidFill>
                  <a:srgbClr val="222222"/>
                </a:solidFill>
                <a:effectLst/>
                <a:latin typeface="Arial" panose="020B0604020202020204" pitchFamily="34" charset="0"/>
              </a:rPr>
              <a:t>, L., 2020. Weakening of cold halocline layer exposes sea ice to oceanic heat in the eastern Arctic Ocean. Journal of Climate, 33(18), pp.8107-8123.</a:t>
            </a:r>
          </a:p>
          <a:p>
            <a:pPr algn="just"/>
            <a:r>
              <a:rPr lang="en-US" sz="800" b="1" i="1" dirty="0">
                <a:solidFill>
                  <a:srgbClr val="222222"/>
                </a:solidFill>
                <a:effectLst/>
                <a:latin typeface="Arial" panose="020B0604020202020204" pitchFamily="34" charset="0"/>
              </a:rPr>
              <a:t>Serreze</a:t>
            </a:r>
            <a:r>
              <a:rPr lang="en-US" sz="800" b="0" i="1" dirty="0">
                <a:solidFill>
                  <a:srgbClr val="222222"/>
                </a:solidFill>
                <a:effectLst/>
                <a:latin typeface="Arial" panose="020B0604020202020204" pitchFamily="34" charset="0"/>
              </a:rPr>
              <a:t>, M.C., Crawford, A.D., Stroeve, J.C., Barrett, A.P. and Woodgate, R.A., 2016. Variability, trends, and predictability of seasonal sea ice retreat and advance in the C </a:t>
            </a:r>
            <a:r>
              <a:rPr lang="en-US" sz="800" b="0" i="1" dirty="0" err="1">
                <a:solidFill>
                  <a:srgbClr val="222222"/>
                </a:solidFill>
                <a:effectLst/>
                <a:latin typeface="Arial" panose="020B0604020202020204" pitchFamily="34" charset="0"/>
              </a:rPr>
              <a:t>hukchi</a:t>
            </a:r>
            <a:r>
              <a:rPr lang="en-US" sz="800" b="0" i="1" dirty="0">
                <a:solidFill>
                  <a:srgbClr val="222222"/>
                </a:solidFill>
                <a:effectLst/>
                <a:latin typeface="Arial" panose="020B0604020202020204" pitchFamily="34" charset="0"/>
              </a:rPr>
              <a:t> S ea. Journal of Geophysical Research: Oceans, 121(10), pp.7308-7325.</a:t>
            </a:r>
          </a:p>
          <a:p>
            <a:pPr algn="just"/>
            <a:r>
              <a:rPr lang="en-US" sz="800" b="1" i="1" dirty="0" err="1">
                <a:solidFill>
                  <a:srgbClr val="222222"/>
                </a:solidFill>
                <a:effectLst/>
                <a:latin typeface="Arial" panose="020B0604020202020204" pitchFamily="34" charset="0"/>
              </a:rPr>
              <a:t>Stammerjohn</a:t>
            </a:r>
            <a:r>
              <a:rPr lang="en-US" sz="800" b="0" i="1" dirty="0">
                <a:solidFill>
                  <a:srgbClr val="222222"/>
                </a:solidFill>
                <a:effectLst/>
                <a:latin typeface="Arial" panose="020B0604020202020204" pitchFamily="34" charset="0"/>
              </a:rPr>
              <a:t>, S., </a:t>
            </a:r>
            <a:r>
              <a:rPr lang="en-US" sz="800" b="0" i="1" dirty="0" err="1">
                <a:solidFill>
                  <a:srgbClr val="222222"/>
                </a:solidFill>
                <a:effectLst/>
                <a:latin typeface="Arial" panose="020B0604020202020204" pitchFamily="34" charset="0"/>
              </a:rPr>
              <a:t>Massom</a:t>
            </a:r>
            <a:r>
              <a:rPr lang="en-US" sz="800" b="0" i="1" dirty="0">
                <a:solidFill>
                  <a:srgbClr val="222222"/>
                </a:solidFill>
                <a:effectLst/>
                <a:latin typeface="Arial" panose="020B0604020202020204" pitchFamily="34" charset="0"/>
              </a:rPr>
              <a:t>, R., Rind, D. and Martinson, D., 2012. Regions of rapid sea ice change: An inter‐hemispheric seasonal comparison. Geophysical Research Letters, 39(6).</a:t>
            </a:r>
          </a:p>
          <a:p>
            <a:pPr algn="just"/>
            <a:r>
              <a:rPr lang="en-US" sz="800" b="1" i="1" dirty="0">
                <a:solidFill>
                  <a:srgbClr val="222222"/>
                </a:solidFill>
                <a:effectLst/>
                <a:latin typeface="Arial" panose="020B0604020202020204" pitchFamily="34" charset="0"/>
              </a:rPr>
              <a:t>Woodgate,</a:t>
            </a:r>
            <a:r>
              <a:rPr lang="en-US" sz="800" b="0" i="1" dirty="0">
                <a:solidFill>
                  <a:srgbClr val="222222"/>
                </a:solidFill>
                <a:effectLst/>
                <a:latin typeface="Arial" panose="020B0604020202020204" pitchFamily="34" charset="0"/>
              </a:rPr>
              <a:t> R.A., 2018. Increases in the Pacific inflow to the Arctic from 1990 to 2015, and insights into seasonal trends and driving mechanisms from year-round Bering Strait mooring data. Progress in Oceanography, 160, pp.124-154.</a:t>
            </a:r>
          </a:p>
          <a:p>
            <a:endParaRPr lang="en-US" i="1" dirty="0"/>
          </a:p>
        </p:txBody>
      </p:sp>
      <p:pic>
        <p:nvPicPr>
          <p:cNvPr id="21" name="Picture 20" descr="Text&#10;&#10;Description automatically generated">
            <a:extLst>
              <a:ext uri="{FF2B5EF4-FFF2-40B4-BE49-F238E27FC236}">
                <a16:creationId xmlns:a16="http://schemas.microsoft.com/office/drawing/2014/main" id="{808CEB8C-04FD-A8E4-359A-6BFDF09EEDDA}"/>
              </a:ext>
            </a:extLst>
          </p:cNvPr>
          <p:cNvPicPr>
            <a:picLocks noChangeAspect="1"/>
          </p:cNvPicPr>
          <p:nvPr/>
        </p:nvPicPr>
        <p:blipFill>
          <a:blip r:embed="rId7"/>
          <a:stretch>
            <a:fillRect/>
          </a:stretch>
        </p:blipFill>
        <p:spPr>
          <a:xfrm>
            <a:off x="4764201" y="5528698"/>
            <a:ext cx="995607" cy="1260200"/>
          </a:xfrm>
          <a:prstGeom prst="rect">
            <a:avLst/>
          </a:prstGeom>
        </p:spPr>
      </p:pic>
    </p:spTree>
    <p:extLst>
      <p:ext uri="{BB962C8B-B14F-4D97-AF65-F5344CB8AC3E}">
        <p14:creationId xmlns:p14="http://schemas.microsoft.com/office/powerpoint/2010/main" val="3458422065"/>
      </p:ext>
    </p:extLst>
  </p:cSld>
  <p:clrMapOvr>
    <a:masterClrMapping/>
  </p:clrMapOvr>
</p:sld>
</file>

<file path=ppt/theme/theme1.xml><?xml version="1.0" encoding="utf-8"?>
<a:theme xmlns:a="http://schemas.openxmlformats.org/drawingml/2006/main" name="Personalizza struttura">
  <a:themeElements>
    <a:clrScheme name="CMCC_Palette_def">
      <a:dk1>
        <a:srgbClr val="000000"/>
      </a:dk1>
      <a:lt1>
        <a:srgbClr val="FFFFFF"/>
      </a:lt1>
      <a:dk2>
        <a:srgbClr val="44546A"/>
      </a:dk2>
      <a:lt2>
        <a:srgbClr val="E7E6E6"/>
      </a:lt2>
      <a:accent1>
        <a:srgbClr val="285FA9"/>
      </a:accent1>
      <a:accent2>
        <a:srgbClr val="0A2A51"/>
      </a:accent2>
      <a:accent3>
        <a:srgbClr val="F9F9F9"/>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cmcc_slide" id="{11248173-494D-4E41-8B44-C74B5AB0CF97}" vid="{7D13057A-A4BE-3647-91D0-D78B59956876}"/>
    </a:ext>
  </a:extLst>
</a:theme>
</file>

<file path=ppt/theme/theme2.xml><?xml version="1.0" encoding="utf-8"?>
<a:theme xmlns:a="http://schemas.openxmlformats.org/drawingml/2006/main" name="Tema di Office">
  <a:themeElements>
    <a:clrScheme name="CMCC_Palette">
      <a:dk1>
        <a:srgbClr val="000000"/>
      </a:dk1>
      <a:lt1>
        <a:srgbClr val="FFFFFF"/>
      </a:lt1>
      <a:dk2>
        <a:srgbClr val="44546A"/>
      </a:dk2>
      <a:lt2>
        <a:srgbClr val="E7E6E6"/>
      </a:lt2>
      <a:accent1>
        <a:srgbClr val="285FA9"/>
      </a:accent1>
      <a:accent2>
        <a:srgbClr val="123868"/>
      </a:accent2>
      <a:accent3>
        <a:srgbClr val="F9F9F9"/>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cmcc_slide" id="{11248173-494D-4E41-8B44-C74B5AB0CF97}" vid="{A235EA5C-BD01-F44B-B104-2AE9E878F068}"/>
    </a:ext>
  </a:extLst>
</a:theme>
</file>

<file path=ppt/theme/theme3.xml><?xml version="1.0" encoding="utf-8"?>
<a:theme xmlns:a="http://schemas.openxmlformats.org/drawingml/2006/main" name="1_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cmcc_slide" id="{11248173-494D-4E41-8B44-C74B5AB0CF97}" vid="{0ECC6A7A-FFEA-6045-B82A-6937721DBCE9}"/>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2664</Words>
  <Application>Microsoft Office PowerPoint</Application>
  <PresentationFormat>Widescreen</PresentationFormat>
  <Paragraphs>123</Paragraphs>
  <Slides>9</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vt:i4>
      </vt:variant>
    </vt:vector>
  </HeadingPairs>
  <TitlesOfParts>
    <vt:vector size="19" baseType="lpstr">
      <vt:lpstr>Arial</vt:lpstr>
      <vt:lpstr>Arial Black</vt:lpstr>
      <vt:lpstr>Calibri</vt:lpstr>
      <vt:lpstr>Calibri Light</vt:lpstr>
      <vt:lpstr>Cambria Math</vt:lpstr>
      <vt:lpstr>Georgia</vt:lpstr>
      <vt:lpstr>Times New Roman</vt:lpstr>
      <vt:lpstr>Personalizza struttura</vt:lpstr>
      <vt:lpstr>Tema di Office</vt:lpstr>
      <vt:lpstr>1_Personalizza struttura</vt:lpstr>
      <vt:lpstr>PowerPoint Presentation</vt:lpstr>
      <vt:lpstr>PowerPoint Presentation</vt:lpstr>
      <vt:lpstr>PowerPoint Presentation</vt:lpstr>
      <vt:lpstr>OHC – Sea ice link in two global ocean reanalyses</vt:lpstr>
      <vt:lpstr>PowerPoint Presentation</vt:lpstr>
      <vt:lpstr>PowerPoint Presentation</vt:lpstr>
      <vt:lpstr>Mixed layer heat content as a predictor of sea ice variability on sub-seasonal time scales</vt:lpstr>
      <vt:lpstr>Concluding Remarks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FARE CLIC PER MODIFICARE</dc:title>
  <dc:creator>lorenzo tarricone</dc:creator>
  <cp:lastModifiedBy>elena bianco</cp:lastModifiedBy>
  <cp:revision>77</cp:revision>
  <dcterms:created xsi:type="dcterms:W3CDTF">2022-01-26T13:22:41Z</dcterms:created>
  <dcterms:modified xsi:type="dcterms:W3CDTF">2022-05-22T08:23:28Z</dcterms:modified>
</cp:coreProperties>
</file>