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265" r:id="rId4"/>
    <p:sldId id="266" r:id="rId5"/>
    <p:sldId id="261" r:id="rId6"/>
    <p:sldId id="262" r:id="rId7"/>
    <p:sldId id="267" r:id="rId8"/>
    <p:sldId id="268" r:id="rId9"/>
    <p:sldId id="263" r:id="rId10"/>
    <p:sldId id="271" r:id="rId11"/>
    <p:sldId id="270" r:id="rId12"/>
    <p:sldId id="269" r:id="rId13"/>
    <p:sldId id="264" r:id="rId14"/>
    <p:sldId id="272" r:id="rId15"/>
    <p:sldId id="257" r:id="rId16"/>
    <p:sldId id="273" r:id="rId17"/>
    <p:sldId id="274" r:id="rId18"/>
    <p:sldId id="275" r:id="rId19"/>
    <p:sldId id="276" r:id="rId20"/>
    <p:sldId id="259" r:id="rId21"/>
    <p:sldId id="260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FF"/>
    <a:srgbClr val="000000"/>
    <a:srgbClr val="E48312"/>
    <a:srgbClr val="808080"/>
    <a:srgbClr val="B2B2B2"/>
    <a:srgbClr val="9933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6" autoAdjust="0"/>
    <p:restoredTop sz="88249" autoAdjust="0"/>
  </p:normalViewPr>
  <p:slideViewPr>
    <p:cSldViewPr snapToGrid="0">
      <p:cViewPr varScale="1">
        <p:scale>
          <a:sx n="74" d="100"/>
          <a:sy n="74" d="100"/>
        </p:scale>
        <p:origin x="10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5C669-75C2-481C-B455-A54B24F1A058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AB0091-0A6E-45F1-B1E8-3FB79510CE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607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486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Stages of the thermal model</a:t>
            </a:r>
          </a:p>
          <a:p>
            <a:r>
              <a:rPr lang="fr-FR" dirty="0" err="1"/>
              <a:t>Burial</a:t>
            </a:r>
            <a:r>
              <a:rPr lang="fr-FR" dirty="0"/>
              <a:t> == </a:t>
            </a:r>
            <a:r>
              <a:rPr lang="fr-FR" dirty="0" err="1"/>
              <a:t>heating</a:t>
            </a:r>
            <a:endParaRPr lang="fr-FR" dirty="0"/>
          </a:p>
          <a:p>
            <a:r>
              <a:rPr lang="fr-FR" dirty="0"/>
              <a:t>Exhumation == </a:t>
            </a:r>
            <a:r>
              <a:rPr lang="fr-FR" dirty="0" err="1"/>
              <a:t>cooling</a:t>
            </a:r>
            <a:endParaRPr lang="fr-F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293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Peak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hight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the </a:t>
            </a:r>
            <a:r>
              <a:rPr lang="fr-FR" dirty="0" err="1"/>
              <a:t>result</a:t>
            </a:r>
            <a:r>
              <a:rPr lang="fr-FR" dirty="0"/>
              <a:t> of </a:t>
            </a:r>
            <a:r>
              <a:rPr lang="fr-FR" dirty="0" err="1"/>
              <a:t>only</a:t>
            </a:r>
            <a:r>
              <a:rPr lang="fr-FR" dirty="0"/>
              <a:t> </a:t>
            </a:r>
            <a:r>
              <a:rPr lang="fr-FR" dirty="0" err="1"/>
              <a:t>sed</a:t>
            </a:r>
            <a:r>
              <a:rPr lang="fr-FR" dirty="0"/>
              <a:t> </a:t>
            </a:r>
            <a:r>
              <a:rPr lang="fr-FR" dirty="0" err="1"/>
              <a:t>burial</a:t>
            </a:r>
            <a:r>
              <a:rPr lang="fr-FR" dirty="0"/>
              <a:t> </a:t>
            </a:r>
            <a:r>
              <a:rPr lang="fr-FR" dirty="0" err="1"/>
              <a:t>assuming</a:t>
            </a:r>
            <a:r>
              <a:rPr lang="fr-FR" dirty="0"/>
              <a:t> normal </a:t>
            </a:r>
            <a:r>
              <a:rPr lang="fr-FR" dirty="0" err="1"/>
              <a:t>geothermal</a:t>
            </a:r>
            <a:r>
              <a:rPr lang="fr-FR" dirty="0"/>
              <a:t> gradient </a:t>
            </a:r>
            <a:r>
              <a:rPr lang="fr-FR" dirty="0">
                <a:sym typeface="Wingdings" panose="05000000000000000000" pitchFamily="2" charset="2"/>
              </a:rPr>
              <a:t> INVOKE </a:t>
            </a:r>
            <a:r>
              <a:rPr lang="fr-FR" dirty="0" err="1">
                <a:sym typeface="Wingdings" panose="05000000000000000000" pitchFamily="2" charset="2"/>
              </a:rPr>
              <a:t>tectonic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burial</a:t>
            </a:r>
            <a:r>
              <a:rPr lang="fr-FR" dirty="0">
                <a:sym typeface="Wingdings" panose="05000000000000000000" pitchFamily="2" charset="2"/>
              </a:rPr>
              <a:t> to </a:t>
            </a:r>
            <a:r>
              <a:rPr lang="fr-FR" dirty="0" err="1">
                <a:sym typeface="Wingdings" panose="05000000000000000000" pitchFamily="2" charset="2"/>
              </a:rPr>
              <a:t>reach</a:t>
            </a:r>
            <a:r>
              <a:rPr lang="fr-FR" dirty="0">
                <a:sym typeface="Wingdings" panose="05000000000000000000" pitchFamily="2" charset="2"/>
              </a:rPr>
              <a:t> max </a:t>
            </a:r>
            <a:r>
              <a:rPr lang="fr-FR" dirty="0" err="1">
                <a:sym typeface="Wingdings" panose="05000000000000000000" pitchFamily="2" charset="2"/>
              </a:rPr>
              <a:t>temperature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517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calculated</a:t>
            </a:r>
            <a:r>
              <a:rPr lang="fr-FR" dirty="0"/>
              <a:t> the </a:t>
            </a:r>
            <a:r>
              <a:rPr lang="fr-FR" dirty="0" err="1"/>
              <a:t>sed</a:t>
            </a:r>
            <a:r>
              <a:rPr lang="fr-FR" dirty="0"/>
              <a:t> </a:t>
            </a:r>
            <a:r>
              <a:rPr lang="fr-FR" dirty="0" err="1"/>
              <a:t>burial</a:t>
            </a:r>
            <a:r>
              <a:rPr lang="fr-FR" dirty="0"/>
              <a:t> and </a:t>
            </a:r>
            <a:r>
              <a:rPr lang="fr-FR" dirty="0" err="1"/>
              <a:t>tectonic</a:t>
            </a:r>
            <a:r>
              <a:rPr lang="fr-FR" dirty="0"/>
              <a:t> </a:t>
            </a:r>
            <a:r>
              <a:rPr lang="fr-FR" dirty="0" err="1"/>
              <a:t>burial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samples</a:t>
            </a:r>
            <a:r>
              <a:rPr lang="fr-FR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119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obtain</a:t>
            </a:r>
            <a:r>
              <a:rPr lang="fr-FR" dirty="0"/>
              <a:t> the time-</a:t>
            </a:r>
            <a:r>
              <a:rPr lang="fr-FR" dirty="0" err="1"/>
              <a:t>depth</a:t>
            </a:r>
            <a:r>
              <a:rPr lang="fr-FR" dirty="0"/>
              <a:t> </a:t>
            </a:r>
            <a:r>
              <a:rPr lang="fr-FR" dirty="0" err="1"/>
              <a:t>evolution</a:t>
            </a:r>
            <a:r>
              <a:rPr lang="fr-FR" dirty="0"/>
              <a:t> of ours rock – </a:t>
            </a:r>
            <a:r>
              <a:rPr lang="fr-FR" dirty="0" err="1"/>
              <a:t>discribe</a:t>
            </a:r>
            <a:r>
              <a:rPr lang="fr-FR" dirty="0"/>
              <a:t> </a:t>
            </a:r>
            <a:r>
              <a:rPr lang="fr-FR" dirty="0" err="1"/>
              <a:t>napppe</a:t>
            </a:r>
            <a:r>
              <a:rPr lang="fr-FR" dirty="0"/>
              <a:t> </a:t>
            </a:r>
            <a:r>
              <a:rPr lang="fr-FR" dirty="0" err="1"/>
              <a:t>activity</a:t>
            </a:r>
            <a:endParaRPr lang="fr-FR" dirty="0"/>
          </a:p>
          <a:p>
            <a:r>
              <a:rPr lang="fr-FR" dirty="0" err="1"/>
              <a:t>Beginig</a:t>
            </a:r>
            <a:r>
              <a:rPr lang="fr-FR" dirty="0"/>
              <a:t> of the </a:t>
            </a:r>
            <a:r>
              <a:rPr lang="fr-FR" dirty="0" err="1"/>
              <a:t>tectonic</a:t>
            </a:r>
            <a:r>
              <a:rPr lang="fr-FR" dirty="0"/>
              <a:t> </a:t>
            </a:r>
            <a:r>
              <a:rPr lang="fr-FR" dirty="0" err="1"/>
              <a:t>burial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START OF ACCRESION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167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DO NOT SOURCE SED (</a:t>
            </a:r>
            <a:r>
              <a:rPr lang="fr-FR" dirty="0" err="1"/>
              <a:t>take</a:t>
            </a:r>
            <a:r>
              <a:rPr lang="fr-FR" dirty="0"/>
              <a:t> </a:t>
            </a:r>
            <a:r>
              <a:rPr lang="fr-FR" dirty="0" err="1"/>
              <a:t>too</a:t>
            </a:r>
            <a:r>
              <a:rPr lang="fr-FR" dirty="0"/>
              <a:t> </a:t>
            </a:r>
            <a:r>
              <a:rPr lang="fr-FR" dirty="0" err="1"/>
              <a:t>much</a:t>
            </a:r>
            <a:r>
              <a:rPr lang="fr-FR" dirty="0"/>
              <a:t> time !)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676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europe</a:t>
            </a:r>
            <a:endParaRPr lang="fr-FR" dirty="0"/>
          </a:p>
          <a:p>
            <a:r>
              <a:rPr lang="fr-FR" dirty="0"/>
              <a:t>Alpin </a:t>
            </a:r>
            <a:r>
              <a:rPr lang="fr-FR" dirty="0" err="1"/>
              <a:t>belt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359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Contraction of plate in </a:t>
            </a:r>
            <a:r>
              <a:rPr lang="fr-FR" dirty="0" err="1"/>
              <a:t>embayment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5803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Ukrainian</a:t>
            </a:r>
            <a:r>
              <a:rPr lang="fr-FR" dirty="0"/>
              <a:t> part of the </a:t>
            </a:r>
            <a:r>
              <a:rPr lang="fr-FR" dirty="0" err="1"/>
              <a:t>belt</a:t>
            </a:r>
            <a:endParaRPr lang="fr-FR" dirty="0"/>
          </a:p>
          <a:p>
            <a:r>
              <a:rPr lang="fr-FR" dirty="0"/>
              <a:t>Diff nappes in </a:t>
            </a:r>
            <a:r>
              <a:rPr lang="fr-FR" dirty="0" err="1"/>
              <a:t>colors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78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Thermochronometers, </a:t>
            </a:r>
            <a:r>
              <a:rPr lang="fr-FR" dirty="0" err="1"/>
              <a:t>compared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publiches</a:t>
            </a:r>
            <a:r>
              <a:rPr lang="fr-FR" dirty="0"/>
              <a:t> </a:t>
            </a:r>
            <a:r>
              <a:rPr lang="fr-FR" dirty="0" err="1"/>
              <a:t>ages</a:t>
            </a:r>
            <a:endParaRPr lang="fr-FR" dirty="0"/>
          </a:p>
          <a:p>
            <a:r>
              <a:rPr lang="fr-FR" dirty="0"/>
              <a:t>BETTER WAY TO LOOK AT AGES REPARTITION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633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Thermochronometer </a:t>
            </a:r>
            <a:r>
              <a:rPr lang="fr-FR" dirty="0" err="1"/>
              <a:t>ages</a:t>
            </a:r>
            <a:r>
              <a:rPr lang="fr-FR" dirty="0"/>
              <a:t> VS location on the BELT!! </a:t>
            </a:r>
            <a:r>
              <a:rPr lang="fr-FR" dirty="0" err="1"/>
              <a:t>Inner</a:t>
            </a:r>
            <a:r>
              <a:rPr lang="fr-FR" dirty="0"/>
              <a:t> </a:t>
            </a:r>
            <a:r>
              <a:rPr lang="fr-FR" dirty="0" err="1"/>
              <a:t>belt</a:t>
            </a:r>
            <a:r>
              <a:rPr lang="fr-FR" dirty="0"/>
              <a:t> to </a:t>
            </a:r>
            <a:r>
              <a:rPr lang="fr-FR" dirty="0" err="1"/>
              <a:t>outer</a:t>
            </a:r>
            <a:r>
              <a:rPr lang="fr-FR" dirty="0"/>
              <a:t> </a:t>
            </a:r>
            <a:r>
              <a:rPr lang="fr-FR" dirty="0" err="1"/>
              <a:t>belt</a:t>
            </a:r>
            <a:endParaRPr lang="fr-FR" dirty="0"/>
          </a:p>
          <a:p>
            <a:r>
              <a:rPr lang="fr-FR" dirty="0" err="1"/>
              <a:t>Core</a:t>
            </a:r>
            <a:r>
              <a:rPr lang="fr-FR" dirty="0"/>
              <a:t> of the wedge == reset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731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Pattern </a:t>
            </a:r>
            <a:r>
              <a:rPr lang="fr-FR" dirty="0" err="1"/>
              <a:t>typical</a:t>
            </a:r>
            <a:r>
              <a:rPr lang="fr-FR" dirty="0"/>
              <a:t> of </a:t>
            </a:r>
            <a:r>
              <a:rPr lang="fr-FR" dirty="0" err="1"/>
              <a:t>doubly</a:t>
            </a:r>
            <a:r>
              <a:rPr lang="fr-FR" dirty="0"/>
              <a:t> vergent wedge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602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EXAMPLE</a:t>
            </a:r>
          </a:p>
          <a:p>
            <a:r>
              <a:rPr lang="fr-FR" dirty="0"/>
              <a:t>2sigma sur les AFT</a:t>
            </a:r>
          </a:p>
          <a:p>
            <a:r>
              <a:rPr lang="fr-FR" dirty="0"/>
              <a:t>Dans la légende les single grain or CA</a:t>
            </a:r>
          </a:p>
          <a:p>
            <a:r>
              <a:rPr lang="fr-FR" dirty="0"/>
              <a:t>Erica </a:t>
            </a:r>
            <a:r>
              <a:rPr lang="fr-FR" dirty="0" err="1"/>
              <a:t>erlanger</a:t>
            </a:r>
            <a:r>
              <a:rPr lang="fr-FR" dirty="0"/>
              <a:t> </a:t>
            </a:r>
            <a:r>
              <a:rPr lang="fr-FR" dirty="0" err="1"/>
              <a:t>apenin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57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studied</a:t>
            </a:r>
            <a:r>
              <a:rPr lang="fr-FR" dirty="0"/>
              <a:t> the wedge </a:t>
            </a:r>
            <a:r>
              <a:rPr lang="fr-FR" dirty="0" err="1"/>
              <a:t>with</a:t>
            </a:r>
            <a:r>
              <a:rPr lang="fr-FR" dirty="0"/>
              <a:t> thermal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 RIGHT</a:t>
            </a:r>
          </a:p>
          <a:p>
            <a:r>
              <a:rPr lang="fr-FR" dirty="0" err="1">
                <a:sym typeface="Wingdings" panose="05000000000000000000" pitchFamily="2" charset="2"/>
              </a:rPr>
              <a:t>They</a:t>
            </a:r>
            <a:r>
              <a:rPr lang="fr-FR" dirty="0">
                <a:sym typeface="Wingdings" panose="05000000000000000000" pitchFamily="2" charset="2"/>
              </a:rPr>
              <a:t> are </a:t>
            </a:r>
            <a:r>
              <a:rPr lang="fr-FR" dirty="0" err="1">
                <a:sym typeface="Wingdings" panose="05000000000000000000" pitchFamily="2" charset="2"/>
              </a:rPr>
              <a:t>combioned</a:t>
            </a:r>
            <a:r>
              <a:rPr lang="fr-FR" dirty="0">
                <a:sym typeface="Wingdings" panose="05000000000000000000" pitchFamily="2" charset="2"/>
              </a:rPr>
              <a:t> to </a:t>
            </a:r>
            <a:r>
              <a:rPr lang="fr-FR" dirty="0" err="1">
                <a:sym typeface="Wingdings" panose="05000000000000000000" pitchFamily="2" charset="2"/>
              </a:rPr>
              <a:t>Burial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diagrams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derived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from</a:t>
            </a:r>
            <a:r>
              <a:rPr lang="fr-FR" dirty="0">
                <a:sym typeface="Wingdings" panose="05000000000000000000" pitchFamily="2" charset="2"/>
              </a:rPr>
              <a:t> the </a:t>
            </a:r>
            <a:r>
              <a:rPr lang="fr-FR" dirty="0" err="1">
                <a:sym typeface="Wingdings" panose="05000000000000000000" pitchFamily="2" charset="2"/>
              </a:rPr>
              <a:t>regional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stratigraphy</a:t>
            </a:r>
            <a:r>
              <a:rPr lang="fr-FR" dirty="0">
                <a:sym typeface="Wingdings" panose="05000000000000000000" pitchFamily="2" charset="2"/>
              </a:rPr>
              <a:t> (LEFT)</a:t>
            </a:r>
          </a:p>
          <a:p>
            <a:r>
              <a:rPr lang="fr-FR" dirty="0" err="1">
                <a:sym typeface="Wingdings" panose="05000000000000000000" pitchFamily="2" charset="2"/>
              </a:rPr>
              <a:t>We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did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that</a:t>
            </a:r>
            <a:r>
              <a:rPr lang="fr-FR" dirty="0">
                <a:sym typeface="Wingdings" panose="05000000000000000000" pitchFamily="2" charset="2"/>
              </a:rPr>
              <a:t> for </a:t>
            </a:r>
            <a:r>
              <a:rPr lang="fr-FR" dirty="0" err="1">
                <a:sym typeface="Wingdings" panose="05000000000000000000" pitchFamily="2" charset="2"/>
              </a:rPr>
              <a:t>each</a:t>
            </a:r>
            <a:r>
              <a:rPr lang="fr-FR" dirty="0">
                <a:sym typeface="Wingdings" panose="05000000000000000000" pitchFamily="2" charset="2"/>
              </a:rPr>
              <a:t> nappe (AS  YOU  CAN  SEE  ON THE  TOP)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AB0091-0A6E-45F1-B1E8-3FB79510CEB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88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69AF9-78F0-4361-AC59-4F655E62912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5293B-DF6F-42AB-B622-7A4216E5AF1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804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69AF9-78F0-4361-AC59-4F655E62912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5293B-DF6F-42AB-B622-7A4216E5A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455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69AF9-78F0-4361-AC59-4F655E62912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5293B-DF6F-42AB-B622-7A4216E5A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550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69AF9-78F0-4361-AC59-4F655E62912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5293B-DF6F-42AB-B622-7A4216E5A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41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69AF9-78F0-4361-AC59-4F655E62912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5293B-DF6F-42AB-B622-7A4216E5AF1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71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69AF9-78F0-4361-AC59-4F655E62912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5293B-DF6F-42AB-B622-7A4216E5A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119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69AF9-78F0-4361-AC59-4F655E62912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5293B-DF6F-42AB-B622-7A4216E5A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79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69AF9-78F0-4361-AC59-4F655E62912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5293B-DF6F-42AB-B622-7A4216E5A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347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69AF9-78F0-4361-AC59-4F655E62912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5293B-DF6F-42AB-B622-7A4216E5A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000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6869AF9-78F0-4361-AC59-4F655E62912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CA5293B-DF6F-42AB-B622-7A4216E5A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77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69AF9-78F0-4361-AC59-4F655E62912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5293B-DF6F-42AB-B622-7A4216E5AF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47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6869AF9-78F0-4361-AC59-4F655E62912F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CA5293B-DF6F-42AB-B622-7A4216E5AF1A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01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hyperlink" Target="mailto:marion.roger@univ-grenoble-alpes.fr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9" descr="A field with bush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7EE6452-B15D-D9E2-7452-9980D05D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7" r="5647"/>
          <a:stretch/>
        </p:blipFill>
        <p:spPr>
          <a:xfrm>
            <a:off x="3468304" y="-2553"/>
            <a:ext cx="8723696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EA0BC90-AFAD-EC04-4299-E166EBE6F68E}"/>
              </a:ext>
            </a:extLst>
          </p:cNvPr>
          <p:cNvSpPr/>
          <p:nvPr/>
        </p:nvSpPr>
        <p:spPr>
          <a:xfrm>
            <a:off x="3468304" y="5181600"/>
            <a:ext cx="8723696" cy="16764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BDDB76-8163-2D06-CCDD-846F487C0851}"/>
              </a:ext>
            </a:extLst>
          </p:cNvPr>
          <p:cNvSpPr/>
          <p:nvPr/>
        </p:nvSpPr>
        <p:spPr>
          <a:xfrm>
            <a:off x="0" y="-2553"/>
            <a:ext cx="3468304" cy="68579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51AE8-1BB9-39A6-5609-84A3F10024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48075" y="158715"/>
            <a:ext cx="8441694" cy="1546225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Reconstruction of the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Ukrainian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Carpathians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fold-thrust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belt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4A25C-508F-7037-B115-845D7057BC4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3648075" y="1801813"/>
            <a:ext cx="8441693" cy="531812"/>
          </a:xfrm>
        </p:spPr>
        <p:txBody>
          <a:bodyPr>
            <a:normAutofit/>
          </a:bodyPr>
          <a:lstStyle/>
          <a:p>
            <a:pPr algn="ctr"/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From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low-temperature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thermochronology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and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tectono-stratigraphic</a:t>
            </a:r>
            <a:r>
              <a:rPr lang="fr-FR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1">
                    <a:lumMod val="95000"/>
                  </a:schemeClr>
                </a:solidFill>
              </a:rPr>
              <a:t>analysis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DB43C945-D29D-2938-C0F7-E004680BA5B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3" y="2030842"/>
            <a:ext cx="2049573" cy="2049573"/>
          </a:xfr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0DE4B7AB-FEC0-A81A-87C1-D95CF6533E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0" y="4097719"/>
            <a:ext cx="1988505" cy="2648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ECB745-94F0-AEF0-A55B-2B7BC6398ABA}"/>
              </a:ext>
            </a:extLst>
          </p:cNvPr>
          <p:cNvSpPr txBox="1"/>
          <p:nvPr/>
        </p:nvSpPr>
        <p:spPr>
          <a:xfrm>
            <a:off x="789688" y="1869662"/>
            <a:ext cx="1641731" cy="335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</a:rPr>
              <a:t>QR code to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</a:rPr>
              <a:t>my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</a:rPr>
              <a:t> abstract</a:t>
            </a:r>
            <a:endParaRPr lang="en-GB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534F5EF2-3223-3B36-490F-984E0B8DE3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479" y="5257183"/>
            <a:ext cx="1547870" cy="1554320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28F9C86E-FAEC-2188-BE14-4FD5B538B3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561" y="5724525"/>
            <a:ext cx="2117741" cy="780494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7625FF0E-0D8C-DE44-805E-7F9F205D6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054" y="5203813"/>
            <a:ext cx="2173045" cy="1571675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1CA6F9CB-93A5-CEE9-F199-6038A22BBF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640461"/>
            <a:ext cx="1645945" cy="100951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42C086-7846-158D-4E39-AF70BF0E52D6}"/>
              </a:ext>
            </a:extLst>
          </p:cNvPr>
          <p:cNvSpPr txBox="1"/>
          <p:nvPr/>
        </p:nvSpPr>
        <p:spPr>
          <a:xfrm>
            <a:off x="3468304" y="3675752"/>
            <a:ext cx="71910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sng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Marion Roger</a:t>
            </a:r>
            <a:r>
              <a:rPr kumimoji="0" lang="en-US" altLang="en-US" sz="1100" b="1" i="0" u="sng" strike="noStrike" cap="none" normalizeH="0" baseline="300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1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, Arjan de Leeuw</a:t>
            </a:r>
            <a:r>
              <a:rPr kumimoji="0" lang="en-US" altLang="en-US" sz="1100" b="1" i="0" u="none" strike="noStrike" cap="none" normalizeH="0" baseline="300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1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, Peter van der Beek</a:t>
            </a:r>
            <a:r>
              <a:rPr kumimoji="0" lang="en-US" altLang="en-US" sz="1100" b="1" i="0" u="none" strike="noStrike" cap="none" normalizeH="0" baseline="300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2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, and Laurent Husson</a:t>
            </a:r>
            <a:r>
              <a:rPr kumimoji="0" lang="en-US" altLang="en-US" sz="1100" b="1" i="0" u="none" strike="noStrike" cap="none" normalizeH="0" baseline="300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3</a:t>
            </a:r>
            <a:endParaRPr lang="en-US" altLang="en-US" sz="11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1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ISTerre,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Institut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 des sciences de la Terre, Université Grenoble-Alpes, France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</a:t>
            </a:r>
            <a:r>
              <a:rPr lang="en-US" altLang="en-US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Institut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 für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Geowissenschaften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 Universität Potsdam, Germany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1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3</a:t>
            </a:r>
            <a:r>
              <a:rPr lang="en-US" altLang="en-US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CNRS, ISTerre,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Institut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 des sciences de la Terre, France</a:t>
            </a:r>
          </a:p>
          <a:p>
            <a:r>
              <a:rPr lang="en-GB" sz="1600" dirty="0">
                <a:solidFill>
                  <a:schemeClr val="bg1"/>
                </a:solidFill>
                <a:latin typeface="+mj-lt"/>
              </a:rPr>
              <a:t>Contact: 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(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marion.roger@univ-grenoble-alpes.fr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rPr>
              <a:t>)</a:t>
            </a:r>
          </a:p>
          <a:p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6E0F1-D913-15BD-0549-18BA9DB23245}"/>
              </a:ext>
            </a:extLst>
          </p:cNvPr>
          <p:cNvSpPr txBox="1"/>
          <p:nvPr/>
        </p:nvSpPr>
        <p:spPr>
          <a:xfrm>
            <a:off x="247650" y="314325"/>
            <a:ext cx="2847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spc="600" dirty="0">
                <a:solidFill>
                  <a:schemeClr val="bg1"/>
                </a:solidFill>
                <a:latin typeface="+mj-lt"/>
              </a:rPr>
              <a:t>EGU 2022</a:t>
            </a:r>
          </a:p>
          <a:p>
            <a:pPr algn="ctr"/>
            <a:r>
              <a:rPr lang="fr-FR" sz="2400" spc="600" dirty="0">
                <a:solidFill>
                  <a:schemeClr val="bg1"/>
                </a:solidFill>
                <a:latin typeface="+mj-lt"/>
              </a:rPr>
              <a:t>Thursday 26</a:t>
            </a:r>
            <a:r>
              <a:rPr lang="fr-FR" sz="2400" spc="600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fr-FR" sz="2400" spc="600" dirty="0">
                <a:solidFill>
                  <a:schemeClr val="bg1"/>
                </a:solidFill>
                <a:latin typeface="+mj-lt"/>
              </a:rPr>
              <a:t> May, Vienna</a:t>
            </a:r>
            <a:endParaRPr lang="en-GB" sz="2400" spc="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9805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386DC8A0-CC32-0218-E16D-A55F1235C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74248" r="11385"/>
          <a:stretch/>
        </p:blipFill>
        <p:spPr>
          <a:xfrm>
            <a:off x="0" y="502022"/>
            <a:ext cx="7446218" cy="1766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0D388-516B-7F55-7E9A-2D52DA7AA797}"/>
              </a:ext>
            </a:extLst>
          </p:cNvPr>
          <p:cNvSpPr txBox="1"/>
          <p:nvPr/>
        </p:nvSpPr>
        <p:spPr>
          <a:xfrm>
            <a:off x="0" y="32953"/>
            <a:ext cx="753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>
                <a:solidFill>
                  <a:schemeClr val="accent2"/>
                </a:solidFill>
              </a:rPr>
              <a:t>Thermal model: </a:t>
            </a:r>
            <a:r>
              <a:rPr lang="fr-FR" spc="250" dirty="0" err="1">
                <a:solidFill>
                  <a:schemeClr val="accent2"/>
                </a:solidFill>
              </a:rPr>
              <a:t>sedimentary</a:t>
            </a:r>
            <a:r>
              <a:rPr lang="fr-FR" spc="250" dirty="0">
                <a:solidFill>
                  <a:schemeClr val="accent2"/>
                </a:solidFill>
              </a:rPr>
              <a:t>/</a:t>
            </a:r>
            <a:r>
              <a:rPr lang="fr-FR" spc="250" dirty="0" err="1">
                <a:solidFill>
                  <a:schemeClr val="accent2"/>
                </a:solidFill>
              </a:rPr>
              <a:t>tectonic</a:t>
            </a:r>
            <a:r>
              <a:rPr lang="fr-FR" spc="250" dirty="0">
                <a:solidFill>
                  <a:schemeClr val="accent2"/>
                </a:solidFill>
              </a:rPr>
              <a:t> </a:t>
            </a:r>
            <a:r>
              <a:rPr lang="fr-FR" spc="250" dirty="0" err="1">
                <a:solidFill>
                  <a:schemeClr val="accent2"/>
                </a:solidFill>
              </a:rPr>
              <a:t>burial</a:t>
            </a:r>
            <a:r>
              <a:rPr lang="fr-FR" spc="250" dirty="0">
                <a:solidFill>
                  <a:schemeClr val="accent2"/>
                </a:solidFill>
              </a:rPr>
              <a:t> </a:t>
            </a:r>
            <a:r>
              <a:rPr lang="fr-FR" spc="250" dirty="0">
                <a:solidFill>
                  <a:schemeClr val="accent2"/>
                </a:solidFill>
                <a:sym typeface="Wingdings" panose="05000000000000000000" pitchFamily="2" charset="2"/>
              </a:rPr>
              <a:t> exhumation</a:t>
            </a:r>
            <a:endParaRPr lang="en-GB" spc="250" dirty="0">
              <a:solidFill>
                <a:schemeClr val="accent2"/>
              </a:solidFill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C1F84D7-E273-A7B2-2D6D-2FE5009EE8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6"/>
          <a:stretch/>
        </p:blipFill>
        <p:spPr>
          <a:xfrm>
            <a:off x="7709647" y="397568"/>
            <a:ext cx="4383744" cy="5817314"/>
          </a:xfrm>
          <a:prstGeom prst="rect">
            <a:avLst/>
          </a:prstGeom>
        </p:spPr>
      </p:pic>
      <p:pic>
        <p:nvPicPr>
          <p:cNvPr id="13" name="Picture 12" descr="Chart, timeline, treemap chart&#10;&#10;Description automatically generated">
            <a:extLst>
              <a:ext uri="{FF2B5EF4-FFF2-40B4-BE49-F238E27FC236}">
                <a16:creationId xmlns:a16="http://schemas.microsoft.com/office/drawing/2014/main" id="{AC887ADA-2457-F73A-FC2E-BA687056A9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r="92937" b="2483"/>
          <a:stretch/>
        </p:blipFill>
        <p:spPr>
          <a:xfrm>
            <a:off x="114257" y="2340911"/>
            <a:ext cx="423619" cy="3971365"/>
          </a:xfrm>
          <a:prstGeom prst="rect">
            <a:avLst/>
          </a:prstGeom>
        </p:spPr>
      </p:pic>
      <p:pic>
        <p:nvPicPr>
          <p:cNvPr id="14" name="Picture 13" descr="Chart, timeline, treemap chart&#10;&#10;Description automatically generated">
            <a:extLst>
              <a:ext uri="{FF2B5EF4-FFF2-40B4-BE49-F238E27FC236}">
                <a16:creationId xmlns:a16="http://schemas.microsoft.com/office/drawing/2014/main" id="{FB7FF19D-3132-0556-AA4F-81BB3A3ECA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5" t="35659" r="56997" b="1548"/>
          <a:stretch/>
        </p:blipFill>
        <p:spPr>
          <a:xfrm>
            <a:off x="645962" y="2367806"/>
            <a:ext cx="796967" cy="394446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8FA6B62-97FF-8801-BF5B-D9689C28F436}"/>
              </a:ext>
            </a:extLst>
          </p:cNvPr>
          <p:cNvSpPr/>
          <p:nvPr/>
        </p:nvSpPr>
        <p:spPr>
          <a:xfrm rot="3185904">
            <a:off x="1183394" y="553957"/>
            <a:ext cx="673147" cy="1793527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4AC912-7C1E-59DA-8E7D-F6A2F43E9B89}"/>
              </a:ext>
            </a:extLst>
          </p:cNvPr>
          <p:cNvCxnSpPr>
            <a:cxnSpLocks/>
          </p:cNvCxnSpPr>
          <p:nvPr/>
        </p:nvCxnSpPr>
        <p:spPr>
          <a:xfrm flipH="1" flipV="1">
            <a:off x="2223247" y="1425388"/>
            <a:ext cx="5402264" cy="1880837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6A1F05-3505-29FC-8620-F41D2ED3E4F9}"/>
              </a:ext>
            </a:extLst>
          </p:cNvPr>
          <p:cNvSpPr txBox="1"/>
          <p:nvPr/>
        </p:nvSpPr>
        <p:spPr>
          <a:xfrm>
            <a:off x="3247928" y="3306225"/>
            <a:ext cx="419829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/>
                </a:solidFill>
              </a:rPr>
              <a:t>Thermal modelisation </a:t>
            </a:r>
            <a:r>
              <a:rPr lang="fr-FR" sz="1600" dirty="0" err="1">
                <a:solidFill>
                  <a:schemeClr val="accent2"/>
                </a:solidFill>
              </a:rPr>
              <a:t>with</a:t>
            </a:r>
            <a:r>
              <a:rPr lang="fr-FR" sz="1600" dirty="0">
                <a:solidFill>
                  <a:schemeClr val="accent2"/>
                </a:solidFill>
              </a:rPr>
              <a:t> AFT and AHe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Burial diagram from the local stratigraphy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For each nappe, a sample have been modelled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Thermal model &lt; 200°C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Constrains on peak burial temperature depend on datasets</a:t>
            </a:r>
          </a:p>
          <a:p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96631-132B-5CC1-F0F8-39FFBA2A594B}"/>
              </a:ext>
            </a:extLst>
          </p:cNvPr>
          <p:cNvSpPr txBox="1"/>
          <p:nvPr/>
        </p:nvSpPr>
        <p:spPr>
          <a:xfrm>
            <a:off x="9305050" y="6460432"/>
            <a:ext cx="1612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Roger et al., in </a:t>
            </a:r>
            <a:r>
              <a:rPr lang="fr-FR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prep</a:t>
            </a:r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27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0E0C3F2-1E37-E34B-BB36-8224163D3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94" b="20131"/>
          <a:stretch/>
        </p:blipFill>
        <p:spPr>
          <a:xfrm>
            <a:off x="7722924" y="357513"/>
            <a:ext cx="4307712" cy="5927532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386DC8A0-CC32-0218-E16D-A55F1235CD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74248" r="11385"/>
          <a:stretch/>
        </p:blipFill>
        <p:spPr>
          <a:xfrm>
            <a:off x="0" y="502022"/>
            <a:ext cx="7446218" cy="1766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0D388-516B-7F55-7E9A-2D52DA7AA797}"/>
              </a:ext>
            </a:extLst>
          </p:cNvPr>
          <p:cNvSpPr txBox="1"/>
          <p:nvPr/>
        </p:nvSpPr>
        <p:spPr>
          <a:xfrm>
            <a:off x="0" y="32953"/>
            <a:ext cx="753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>
                <a:solidFill>
                  <a:schemeClr val="accent2"/>
                </a:solidFill>
              </a:rPr>
              <a:t>Thermal model: </a:t>
            </a:r>
            <a:r>
              <a:rPr lang="fr-FR" spc="250" dirty="0" err="1">
                <a:solidFill>
                  <a:schemeClr val="accent2"/>
                </a:solidFill>
              </a:rPr>
              <a:t>sedimentary</a:t>
            </a:r>
            <a:r>
              <a:rPr lang="fr-FR" spc="250" dirty="0">
                <a:solidFill>
                  <a:schemeClr val="accent2"/>
                </a:solidFill>
              </a:rPr>
              <a:t>/</a:t>
            </a:r>
            <a:r>
              <a:rPr lang="fr-FR" spc="250" dirty="0" err="1">
                <a:solidFill>
                  <a:schemeClr val="accent2"/>
                </a:solidFill>
              </a:rPr>
              <a:t>tectonic</a:t>
            </a:r>
            <a:r>
              <a:rPr lang="fr-FR" spc="250" dirty="0">
                <a:solidFill>
                  <a:schemeClr val="accent2"/>
                </a:solidFill>
              </a:rPr>
              <a:t> </a:t>
            </a:r>
            <a:r>
              <a:rPr lang="fr-FR" spc="250" dirty="0" err="1">
                <a:solidFill>
                  <a:schemeClr val="accent2"/>
                </a:solidFill>
              </a:rPr>
              <a:t>burial</a:t>
            </a:r>
            <a:r>
              <a:rPr lang="fr-FR" spc="250" dirty="0">
                <a:solidFill>
                  <a:schemeClr val="accent2"/>
                </a:solidFill>
              </a:rPr>
              <a:t> </a:t>
            </a:r>
            <a:r>
              <a:rPr lang="fr-FR" spc="250" dirty="0">
                <a:solidFill>
                  <a:schemeClr val="accent2"/>
                </a:solidFill>
                <a:sym typeface="Wingdings" panose="05000000000000000000" pitchFamily="2" charset="2"/>
              </a:rPr>
              <a:t> exhumation</a:t>
            </a:r>
            <a:endParaRPr lang="en-GB" spc="250" dirty="0">
              <a:solidFill>
                <a:schemeClr val="accent2"/>
              </a:solidFill>
            </a:endParaRPr>
          </a:p>
        </p:txBody>
      </p:sp>
      <p:pic>
        <p:nvPicPr>
          <p:cNvPr id="10" name="Picture 9" descr="Chart, timeline, treemap chart&#10;&#10;Description automatically generated">
            <a:extLst>
              <a:ext uri="{FF2B5EF4-FFF2-40B4-BE49-F238E27FC236}">
                <a16:creationId xmlns:a16="http://schemas.microsoft.com/office/drawing/2014/main" id="{33351FAE-7ED0-2707-623B-C66FC4EE84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r="92937" b="2483"/>
          <a:stretch/>
        </p:blipFill>
        <p:spPr>
          <a:xfrm>
            <a:off x="114257" y="2340911"/>
            <a:ext cx="423619" cy="397136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3D044ED-91C1-E2B7-7832-9999F1A9109C}"/>
              </a:ext>
            </a:extLst>
          </p:cNvPr>
          <p:cNvSpPr/>
          <p:nvPr/>
        </p:nvSpPr>
        <p:spPr>
          <a:xfrm rot="4362104">
            <a:off x="2126046" y="-80860"/>
            <a:ext cx="1148774" cy="2992683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B46C5A-93C1-EBF2-170D-5B266F8BAA0F}"/>
              </a:ext>
            </a:extLst>
          </p:cNvPr>
          <p:cNvCxnSpPr>
            <a:cxnSpLocks/>
          </p:cNvCxnSpPr>
          <p:nvPr/>
        </p:nvCxnSpPr>
        <p:spPr>
          <a:xfrm flipH="1" flipV="1">
            <a:off x="4052047" y="1389529"/>
            <a:ext cx="3573464" cy="1916696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Chart, timeline, treemap chart&#10;&#10;Description automatically generated">
            <a:extLst>
              <a:ext uri="{FF2B5EF4-FFF2-40B4-BE49-F238E27FC236}">
                <a16:creationId xmlns:a16="http://schemas.microsoft.com/office/drawing/2014/main" id="{2AD82CD6-D28D-EB5A-6708-E43B8F9CE3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2" t="40000" r="46925" b="481"/>
          <a:stretch/>
        </p:blipFill>
        <p:spPr>
          <a:xfrm>
            <a:off x="600761" y="2279497"/>
            <a:ext cx="814839" cy="4032779"/>
          </a:xfrm>
          <a:prstGeom prst="rect">
            <a:avLst/>
          </a:prstGeom>
        </p:spPr>
      </p:pic>
      <p:pic>
        <p:nvPicPr>
          <p:cNvPr id="16" name="Picture 15" descr="Chart, timeline, treemap chart&#10;&#10;Description automatically generated">
            <a:extLst>
              <a:ext uri="{FF2B5EF4-FFF2-40B4-BE49-F238E27FC236}">
                <a16:creationId xmlns:a16="http://schemas.microsoft.com/office/drawing/2014/main" id="{7B5C9581-917C-9CDC-4CE0-7A59D63EB1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3" t="4574" r="37262" b="40654"/>
          <a:stretch/>
        </p:blipFill>
        <p:spPr>
          <a:xfrm>
            <a:off x="1692306" y="2417780"/>
            <a:ext cx="913915" cy="375621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821DA3-9F6D-E52E-1D9B-BAE97AAE0BD2}"/>
              </a:ext>
            </a:extLst>
          </p:cNvPr>
          <p:cNvCxnSpPr/>
          <p:nvPr/>
        </p:nvCxnSpPr>
        <p:spPr>
          <a:xfrm>
            <a:off x="1399142" y="3074894"/>
            <a:ext cx="293164" cy="2590800"/>
          </a:xfrm>
          <a:prstGeom prst="line">
            <a:avLst/>
          </a:prstGeom>
          <a:ln w="1905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2AD8AC0-9CEB-FD66-6C22-569780E1E467}"/>
              </a:ext>
            </a:extLst>
          </p:cNvPr>
          <p:cNvSpPr txBox="1"/>
          <p:nvPr/>
        </p:nvSpPr>
        <p:spPr>
          <a:xfrm>
            <a:off x="3247928" y="3306225"/>
            <a:ext cx="41982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/>
                </a:solidFill>
              </a:rPr>
              <a:t>Thermal modelisation </a:t>
            </a:r>
            <a:r>
              <a:rPr lang="fr-FR" sz="1600" dirty="0" err="1">
                <a:solidFill>
                  <a:schemeClr val="accent2"/>
                </a:solidFill>
              </a:rPr>
              <a:t>with</a:t>
            </a:r>
            <a:r>
              <a:rPr lang="fr-FR" sz="1600" dirty="0">
                <a:solidFill>
                  <a:schemeClr val="accent2"/>
                </a:solidFill>
              </a:rPr>
              <a:t> AFT and AHe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Burial diagram from the local stratigraphy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For each nappe, a sample have been modelled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Thermal model &lt; 200°C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Constrains on peak burial temperature depend on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Exhumation phase start at the cooling of the samples</a:t>
            </a:r>
          </a:p>
          <a:p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C406FE-7CAC-3E95-98F8-3FF67A589667}"/>
              </a:ext>
            </a:extLst>
          </p:cNvPr>
          <p:cNvSpPr txBox="1"/>
          <p:nvPr/>
        </p:nvSpPr>
        <p:spPr>
          <a:xfrm>
            <a:off x="9305050" y="6460432"/>
            <a:ext cx="1612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Roger et al., in </a:t>
            </a:r>
            <a:r>
              <a:rPr lang="fr-FR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prep</a:t>
            </a:r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73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0F107E-1EC2-AAAD-15CD-C339CCC6D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48" y="367348"/>
            <a:ext cx="4312023" cy="5873303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386DC8A0-CC32-0218-E16D-A55F1235CD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74248" r="11385"/>
          <a:stretch/>
        </p:blipFill>
        <p:spPr>
          <a:xfrm>
            <a:off x="0" y="502022"/>
            <a:ext cx="7446218" cy="1766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0D388-516B-7F55-7E9A-2D52DA7AA797}"/>
              </a:ext>
            </a:extLst>
          </p:cNvPr>
          <p:cNvSpPr txBox="1"/>
          <p:nvPr/>
        </p:nvSpPr>
        <p:spPr>
          <a:xfrm>
            <a:off x="0" y="32953"/>
            <a:ext cx="753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>
                <a:solidFill>
                  <a:schemeClr val="accent2"/>
                </a:solidFill>
              </a:rPr>
              <a:t>Thermal model: </a:t>
            </a:r>
            <a:r>
              <a:rPr lang="fr-FR" spc="250" dirty="0" err="1">
                <a:solidFill>
                  <a:schemeClr val="accent2"/>
                </a:solidFill>
              </a:rPr>
              <a:t>sedimentary</a:t>
            </a:r>
            <a:r>
              <a:rPr lang="fr-FR" spc="250" dirty="0">
                <a:solidFill>
                  <a:schemeClr val="accent2"/>
                </a:solidFill>
              </a:rPr>
              <a:t>/</a:t>
            </a:r>
            <a:r>
              <a:rPr lang="fr-FR" spc="250" dirty="0" err="1">
                <a:solidFill>
                  <a:schemeClr val="accent2"/>
                </a:solidFill>
              </a:rPr>
              <a:t>tectonic</a:t>
            </a:r>
            <a:r>
              <a:rPr lang="fr-FR" spc="250" dirty="0">
                <a:solidFill>
                  <a:schemeClr val="accent2"/>
                </a:solidFill>
              </a:rPr>
              <a:t> </a:t>
            </a:r>
            <a:r>
              <a:rPr lang="fr-FR" spc="250" dirty="0" err="1">
                <a:solidFill>
                  <a:schemeClr val="accent2"/>
                </a:solidFill>
              </a:rPr>
              <a:t>burial</a:t>
            </a:r>
            <a:r>
              <a:rPr lang="fr-FR" spc="250" dirty="0">
                <a:solidFill>
                  <a:schemeClr val="accent2"/>
                </a:solidFill>
              </a:rPr>
              <a:t> </a:t>
            </a:r>
            <a:r>
              <a:rPr lang="fr-FR" spc="250" dirty="0">
                <a:solidFill>
                  <a:schemeClr val="accent2"/>
                </a:solidFill>
                <a:sym typeface="Wingdings" panose="05000000000000000000" pitchFamily="2" charset="2"/>
              </a:rPr>
              <a:t> exhumation</a:t>
            </a:r>
            <a:endParaRPr lang="en-GB" spc="250" dirty="0">
              <a:solidFill>
                <a:schemeClr val="accent2"/>
              </a:solidFill>
            </a:endParaRPr>
          </a:p>
        </p:txBody>
      </p:sp>
      <p:pic>
        <p:nvPicPr>
          <p:cNvPr id="10" name="Picture 9" descr="Chart, timeline, treemap chart&#10;&#10;Description automatically generated">
            <a:extLst>
              <a:ext uri="{FF2B5EF4-FFF2-40B4-BE49-F238E27FC236}">
                <a16:creationId xmlns:a16="http://schemas.microsoft.com/office/drawing/2014/main" id="{FBBAD7A4-59EB-7F7F-9F49-7D9100A79C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r="92937" b="2483"/>
          <a:stretch/>
        </p:blipFill>
        <p:spPr>
          <a:xfrm>
            <a:off x="114257" y="2340911"/>
            <a:ext cx="423619" cy="397136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48C9039-5514-6F4B-4D1F-E9B2EC1E5299}"/>
              </a:ext>
            </a:extLst>
          </p:cNvPr>
          <p:cNvSpPr/>
          <p:nvPr/>
        </p:nvSpPr>
        <p:spPr>
          <a:xfrm rot="4627098">
            <a:off x="3776679" y="-418421"/>
            <a:ext cx="1148774" cy="3695028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2E15C7-6040-5B85-1BF3-BF6ABD3F42E3}"/>
              </a:ext>
            </a:extLst>
          </p:cNvPr>
          <p:cNvCxnSpPr>
            <a:cxnSpLocks/>
          </p:cNvCxnSpPr>
          <p:nvPr/>
        </p:nvCxnSpPr>
        <p:spPr>
          <a:xfrm flipH="1" flipV="1">
            <a:off x="6026560" y="1362597"/>
            <a:ext cx="1598951" cy="1943628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hart, timeline, treemap chart&#10;&#10;Description automatically generated">
            <a:extLst>
              <a:ext uri="{FF2B5EF4-FFF2-40B4-BE49-F238E27FC236}">
                <a16:creationId xmlns:a16="http://schemas.microsoft.com/office/drawing/2014/main" id="{64A99396-E50D-8DD7-FF5F-2269021C23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8" t="28627" r="21668" b="7958"/>
          <a:stretch/>
        </p:blipFill>
        <p:spPr>
          <a:xfrm>
            <a:off x="622013" y="2347153"/>
            <a:ext cx="1141485" cy="38997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DE2FC2-9391-C80A-3680-F128BA5958F4}"/>
              </a:ext>
            </a:extLst>
          </p:cNvPr>
          <p:cNvSpPr txBox="1"/>
          <p:nvPr/>
        </p:nvSpPr>
        <p:spPr>
          <a:xfrm>
            <a:off x="3247928" y="3306225"/>
            <a:ext cx="419829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/>
                </a:solidFill>
              </a:rPr>
              <a:t>Thermal modelisation </a:t>
            </a:r>
            <a:r>
              <a:rPr lang="fr-FR" sz="1600" dirty="0" err="1">
                <a:solidFill>
                  <a:schemeClr val="accent2"/>
                </a:solidFill>
              </a:rPr>
              <a:t>with</a:t>
            </a:r>
            <a:r>
              <a:rPr lang="fr-FR" sz="1600" dirty="0">
                <a:solidFill>
                  <a:schemeClr val="accent2"/>
                </a:solidFill>
              </a:rPr>
              <a:t> AFT and AHe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Burial diagram from the local stratigraphy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For each nappe, a sample have been modelled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Thermal model &lt; 200°C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Constrains on peak burial temperature depend on datasets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Exhumation phase start at the cooling of the samples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With a geothermal gradient of 25°C/km we obtain depth over time diagrams</a:t>
            </a:r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823705-941D-C025-B64A-B989E1B133FA}"/>
              </a:ext>
            </a:extLst>
          </p:cNvPr>
          <p:cNvSpPr txBox="1"/>
          <p:nvPr/>
        </p:nvSpPr>
        <p:spPr>
          <a:xfrm>
            <a:off x="9305050" y="6460432"/>
            <a:ext cx="1612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Roger et al., in </a:t>
            </a:r>
            <a:r>
              <a:rPr lang="fr-FR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prep</a:t>
            </a:r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1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392EB86-8227-6DDB-4F1D-2CB8F469EF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" b="71069"/>
          <a:stretch/>
        </p:blipFill>
        <p:spPr>
          <a:xfrm>
            <a:off x="0" y="330564"/>
            <a:ext cx="5458195" cy="22909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D5C194-ECA3-FB9B-6831-C9C1BD031243}"/>
              </a:ext>
            </a:extLst>
          </p:cNvPr>
          <p:cNvSpPr txBox="1"/>
          <p:nvPr/>
        </p:nvSpPr>
        <p:spPr>
          <a:xfrm>
            <a:off x="0" y="32953"/>
            <a:ext cx="753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>
                <a:solidFill>
                  <a:schemeClr val="accent2"/>
                </a:solidFill>
              </a:rPr>
              <a:t>Thermal model: </a:t>
            </a:r>
            <a:r>
              <a:rPr lang="fr-FR" spc="250" dirty="0" err="1">
                <a:solidFill>
                  <a:schemeClr val="accent2"/>
                </a:solidFill>
              </a:rPr>
              <a:t>sedimentary</a:t>
            </a:r>
            <a:r>
              <a:rPr lang="fr-FR" spc="250" dirty="0">
                <a:solidFill>
                  <a:schemeClr val="accent2"/>
                </a:solidFill>
              </a:rPr>
              <a:t>/</a:t>
            </a:r>
            <a:r>
              <a:rPr lang="fr-FR" spc="250" dirty="0" err="1">
                <a:solidFill>
                  <a:schemeClr val="accent2"/>
                </a:solidFill>
              </a:rPr>
              <a:t>tectonic</a:t>
            </a:r>
            <a:r>
              <a:rPr lang="fr-FR" spc="250" dirty="0">
                <a:solidFill>
                  <a:schemeClr val="accent2"/>
                </a:solidFill>
              </a:rPr>
              <a:t> </a:t>
            </a:r>
            <a:r>
              <a:rPr lang="fr-FR" spc="250" dirty="0" err="1">
                <a:solidFill>
                  <a:schemeClr val="accent2"/>
                </a:solidFill>
              </a:rPr>
              <a:t>burial</a:t>
            </a:r>
            <a:r>
              <a:rPr lang="fr-FR" spc="250" dirty="0">
                <a:solidFill>
                  <a:schemeClr val="accent2"/>
                </a:solidFill>
              </a:rPr>
              <a:t> </a:t>
            </a:r>
            <a:r>
              <a:rPr lang="fr-FR" spc="250" dirty="0">
                <a:solidFill>
                  <a:schemeClr val="accent2"/>
                </a:solidFill>
                <a:sym typeface="Wingdings" panose="05000000000000000000" pitchFamily="2" charset="2"/>
              </a:rPr>
              <a:t> exhumation</a:t>
            </a:r>
            <a:endParaRPr lang="en-GB" spc="250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5144B-EF2D-99B6-3004-5E88A0E41533}"/>
              </a:ext>
            </a:extLst>
          </p:cNvPr>
          <p:cNvSpPr txBox="1"/>
          <p:nvPr/>
        </p:nvSpPr>
        <p:spPr>
          <a:xfrm>
            <a:off x="6096000" y="695325"/>
            <a:ext cx="5619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2"/>
                </a:solidFill>
              </a:rPr>
              <a:t>With</a:t>
            </a:r>
            <a:r>
              <a:rPr lang="fr-FR" dirty="0">
                <a:solidFill>
                  <a:schemeClr val="accent2"/>
                </a:solidFill>
              </a:rPr>
              <a:t> time-</a:t>
            </a:r>
            <a:r>
              <a:rPr lang="fr-FR" dirty="0" err="1">
                <a:solidFill>
                  <a:schemeClr val="accent2"/>
                </a:solidFill>
              </a:rPr>
              <a:t>depth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diagrams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we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see</a:t>
            </a:r>
            <a:r>
              <a:rPr lang="fr-FR" dirty="0">
                <a:solidFill>
                  <a:schemeClr val="accent2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Inner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nappes are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starting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tectonic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burial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sooner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than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for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other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nappes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(~34 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Inner nappes start their exhumation from 30-20 Ma with a slow exhumation rate (~1,2 km/My)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D5EB77-6D2A-FC77-998A-89B31DDF6218}"/>
              </a:ext>
            </a:extLst>
          </p:cNvPr>
          <p:cNvCxnSpPr>
            <a:cxnSpLocks/>
            <a:endCxn id="3" idx="3"/>
          </p:cNvCxnSpPr>
          <p:nvPr/>
        </p:nvCxnSpPr>
        <p:spPr>
          <a:xfrm flipH="1" flipV="1">
            <a:off x="5458195" y="1476024"/>
            <a:ext cx="637805" cy="24800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E67671-EC7D-C712-A76A-AAE2A81931D7}"/>
              </a:ext>
            </a:extLst>
          </p:cNvPr>
          <p:cNvSpPr txBox="1"/>
          <p:nvPr/>
        </p:nvSpPr>
        <p:spPr>
          <a:xfrm>
            <a:off x="100759" y="6517270"/>
            <a:ext cx="1612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Roger et al., in </a:t>
            </a:r>
            <a:r>
              <a:rPr lang="fr-FR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prep</a:t>
            </a:r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779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392EB86-8227-6DDB-4F1D-2CB8F469EF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77"/>
          <a:stretch/>
        </p:blipFill>
        <p:spPr>
          <a:xfrm>
            <a:off x="0" y="236239"/>
            <a:ext cx="5472215" cy="4749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D5C194-ECA3-FB9B-6831-C9C1BD031243}"/>
              </a:ext>
            </a:extLst>
          </p:cNvPr>
          <p:cNvSpPr txBox="1"/>
          <p:nvPr/>
        </p:nvSpPr>
        <p:spPr>
          <a:xfrm>
            <a:off x="0" y="32953"/>
            <a:ext cx="753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>
                <a:solidFill>
                  <a:schemeClr val="accent2"/>
                </a:solidFill>
              </a:rPr>
              <a:t>Thermal model: </a:t>
            </a:r>
            <a:r>
              <a:rPr lang="fr-FR" spc="250" dirty="0" err="1">
                <a:solidFill>
                  <a:schemeClr val="accent2"/>
                </a:solidFill>
              </a:rPr>
              <a:t>sedimentary</a:t>
            </a:r>
            <a:r>
              <a:rPr lang="fr-FR" spc="250" dirty="0">
                <a:solidFill>
                  <a:schemeClr val="accent2"/>
                </a:solidFill>
              </a:rPr>
              <a:t>/</a:t>
            </a:r>
            <a:r>
              <a:rPr lang="fr-FR" spc="250" dirty="0" err="1">
                <a:solidFill>
                  <a:schemeClr val="accent2"/>
                </a:solidFill>
              </a:rPr>
              <a:t>tectonic</a:t>
            </a:r>
            <a:r>
              <a:rPr lang="fr-FR" spc="250" dirty="0">
                <a:solidFill>
                  <a:schemeClr val="accent2"/>
                </a:solidFill>
              </a:rPr>
              <a:t> </a:t>
            </a:r>
            <a:r>
              <a:rPr lang="fr-FR" spc="250" dirty="0" err="1">
                <a:solidFill>
                  <a:schemeClr val="accent2"/>
                </a:solidFill>
              </a:rPr>
              <a:t>burial</a:t>
            </a:r>
            <a:r>
              <a:rPr lang="fr-FR" spc="250" dirty="0">
                <a:solidFill>
                  <a:schemeClr val="accent2"/>
                </a:solidFill>
              </a:rPr>
              <a:t> </a:t>
            </a:r>
            <a:r>
              <a:rPr lang="fr-FR" spc="250" dirty="0">
                <a:solidFill>
                  <a:schemeClr val="accent2"/>
                </a:solidFill>
                <a:sym typeface="Wingdings" panose="05000000000000000000" pitchFamily="2" charset="2"/>
              </a:rPr>
              <a:t> exhumation</a:t>
            </a:r>
            <a:endParaRPr lang="en-GB" spc="250" dirty="0">
              <a:solidFill>
                <a:schemeClr val="accent2"/>
              </a:solidFill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EF12A8B-F476-22DD-17FA-08393BCC3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0" b="480"/>
          <a:stretch/>
        </p:blipFill>
        <p:spPr>
          <a:xfrm>
            <a:off x="35860" y="711201"/>
            <a:ext cx="5427390" cy="5692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2913DD-9C64-0B4B-F699-E216CEE0E195}"/>
              </a:ext>
            </a:extLst>
          </p:cNvPr>
          <p:cNvSpPr txBox="1"/>
          <p:nvPr/>
        </p:nvSpPr>
        <p:spPr>
          <a:xfrm>
            <a:off x="6096000" y="695325"/>
            <a:ext cx="56197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2"/>
                </a:solidFill>
              </a:rPr>
              <a:t>With</a:t>
            </a:r>
            <a:r>
              <a:rPr lang="fr-FR" dirty="0">
                <a:solidFill>
                  <a:schemeClr val="accent2"/>
                </a:solidFill>
              </a:rPr>
              <a:t> time-</a:t>
            </a:r>
            <a:r>
              <a:rPr lang="fr-FR" dirty="0" err="1">
                <a:solidFill>
                  <a:schemeClr val="accent2"/>
                </a:solidFill>
              </a:rPr>
              <a:t>depth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diagrams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we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see</a:t>
            </a:r>
            <a:r>
              <a:rPr lang="fr-FR" dirty="0">
                <a:solidFill>
                  <a:schemeClr val="accent2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Inner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nappes are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starting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tectonic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burial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sooner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than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for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other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nappes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(~34 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Inner nappes start their exhumation from 30-20 Ma with a slow exhumation rate (~1.2 km/My)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A phase of tectonic activity in the wedge happened from 22-18 Ma, with exhumation of most of Middle nappes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4"/>
                </a:solidFill>
              </a:rPr>
              <a:t>One nappe is in out-of-sequence with the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The second tectonic phase is around 12-8 Ma for outer nappes, and changes of exhumation in the Middle nappes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</a:rPr>
              <a:t>Exhumation rates for the second tectonic phase are around 0.3-0.4 km/My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41FDAD-2DE4-C764-F3E6-034221E90275}"/>
              </a:ext>
            </a:extLst>
          </p:cNvPr>
          <p:cNvCxnSpPr>
            <a:cxnSpLocks/>
          </p:cNvCxnSpPr>
          <p:nvPr/>
        </p:nvCxnSpPr>
        <p:spPr>
          <a:xfrm flipH="1" flipV="1">
            <a:off x="5463250" y="1981200"/>
            <a:ext cx="728000" cy="76200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7D3553-CD68-5020-6165-60EE5590EE4A}"/>
              </a:ext>
            </a:extLst>
          </p:cNvPr>
          <p:cNvCxnSpPr>
            <a:cxnSpLocks/>
          </p:cNvCxnSpPr>
          <p:nvPr/>
        </p:nvCxnSpPr>
        <p:spPr>
          <a:xfrm flipH="1">
            <a:off x="5463250" y="2743200"/>
            <a:ext cx="728000" cy="914400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CCA413-257C-620C-1E2E-D8F4A7EB1D18}"/>
              </a:ext>
            </a:extLst>
          </p:cNvPr>
          <p:cNvCxnSpPr>
            <a:cxnSpLocks/>
          </p:cNvCxnSpPr>
          <p:nvPr/>
        </p:nvCxnSpPr>
        <p:spPr>
          <a:xfrm flipH="1" flipV="1">
            <a:off x="5391150" y="3067050"/>
            <a:ext cx="800100" cy="25717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DB47FA-C7C2-F119-ADEB-8E8C65B3AF3B}"/>
              </a:ext>
            </a:extLst>
          </p:cNvPr>
          <p:cNvCxnSpPr/>
          <p:nvPr/>
        </p:nvCxnSpPr>
        <p:spPr>
          <a:xfrm flipH="1">
            <a:off x="5391150" y="3657600"/>
            <a:ext cx="800100" cy="18764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9675C7F-4506-B081-78A0-7F8539A21CAE}"/>
              </a:ext>
            </a:extLst>
          </p:cNvPr>
          <p:cNvSpPr txBox="1"/>
          <p:nvPr/>
        </p:nvSpPr>
        <p:spPr>
          <a:xfrm>
            <a:off x="100759" y="6517270"/>
            <a:ext cx="1612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Roger et al., in </a:t>
            </a:r>
            <a:r>
              <a:rPr lang="fr-FR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prep</a:t>
            </a:r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53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29E949-F57F-70D1-52FA-DAE54A9F6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5"/>
          <a:stretch/>
        </p:blipFill>
        <p:spPr>
          <a:xfrm>
            <a:off x="266342" y="4105835"/>
            <a:ext cx="11197537" cy="20887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68F386-54B5-B0F0-3311-081503B9355A}"/>
              </a:ext>
            </a:extLst>
          </p:cNvPr>
          <p:cNvSpPr txBox="1"/>
          <p:nvPr/>
        </p:nvSpPr>
        <p:spPr>
          <a:xfrm>
            <a:off x="0" y="32953"/>
            <a:ext cx="729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 err="1">
                <a:solidFill>
                  <a:schemeClr val="accent2"/>
                </a:solidFill>
              </a:rPr>
              <a:t>Ukrainian</a:t>
            </a:r>
            <a:r>
              <a:rPr lang="fr-FR" spc="250" dirty="0">
                <a:solidFill>
                  <a:schemeClr val="accent2"/>
                </a:solidFill>
              </a:rPr>
              <a:t> Outer </a:t>
            </a:r>
            <a:r>
              <a:rPr lang="fr-FR" spc="250" dirty="0" err="1">
                <a:solidFill>
                  <a:schemeClr val="accent2"/>
                </a:solidFill>
              </a:rPr>
              <a:t>Carpathians</a:t>
            </a:r>
            <a:r>
              <a:rPr lang="fr-FR" spc="250" dirty="0">
                <a:solidFill>
                  <a:schemeClr val="accent2"/>
                </a:solidFill>
              </a:rPr>
              <a:t> (UOC) wedge reconstruction</a:t>
            </a:r>
            <a:endParaRPr lang="en-GB" spc="250" dirty="0">
              <a:solidFill>
                <a:schemeClr val="accent2"/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C2AB51F-4ABF-F8FD-B9AF-0556B51C2E8E}"/>
              </a:ext>
            </a:extLst>
          </p:cNvPr>
          <p:cNvSpPr/>
          <p:nvPr/>
        </p:nvSpPr>
        <p:spPr>
          <a:xfrm>
            <a:off x="3114675" y="5715000"/>
            <a:ext cx="7467600" cy="523875"/>
          </a:xfrm>
          <a:custGeom>
            <a:avLst/>
            <a:gdLst>
              <a:gd name="connsiteX0" fmla="*/ 0 w 7467600"/>
              <a:gd name="connsiteY0" fmla="*/ 523875 h 523875"/>
              <a:gd name="connsiteX1" fmla="*/ 7467600 w 7467600"/>
              <a:gd name="connsiteY1" fmla="*/ 485775 h 523875"/>
              <a:gd name="connsiteX2" fmla="*/ 6267450 w 7467600"/>
              <a:gd name="connsiteY2" fmla="*/ 0 h 523875"/>
              <a:gd name="connsiteX3" fmla="*/ 628650 w 7467600"/>
              <a:gd name="connsiteY3" fmla="*/ 85725 h 523875"/>
              <a:gd name="connsiteX4" fmla="*/ 0 w 7467600"/>
              <a:gd name="connsiteY4" fmla="*/ 523875 h 5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7600" h="523875">
                <a:moveTo>
                  <a:pt x="0" y="523875"/>
                </a:moveTo>
                <a:lnTo>
                  <a:pt x="7467600" y="485775"/>
                </a:lnTo>
                <a:lnTo>
                  <a:pt x="6267450" y="0"/>
                </a:lnTo>
                <a:lnTo>
                  <a:pt x="628650" y="85725"/>
                </a:lnTo>
                <a:lnTo>
                  <a:pt x="0" y="5238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0A86E1-AFFC-43C0-3144-86F365A40C8D}"/>
              </a:ext>
            </a:extLst>
          </p:cNvPr>
          <p:cNvSpPr txBox="1"/>
          <p:nvPr/>
        </p:nvSpPr>
        <p:spPr>
          <a:xfrm>
            <a:off x="387674" y="663388"/>
            <a:ext cx="10954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Deposition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in the basin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Cretaceous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sediments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are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provided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from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the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Inner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Carpathians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, intra-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basinal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highs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and the East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European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Margin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(EEUM).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Around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34 Ma,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Inner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nappes of the UOC are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accreted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to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form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the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early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wedge.</a:t>
            </a:r>
          </a:p>
        </p:txBody>
      </p:sp>
    </p:spTree>
    <p:extLst>
      <p:ext uri="{BB962C8B-B14F-4D97-AF65-F5344CB8AC3E}">
        <p14:creationId xmlns:p14="http://schemas.microsoft.com/office/powerpoint/2010/main" val="3182734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29E949-F57F-70D1-52FA-DAE54A9F6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3" b="55082"/>
          <a:stretch/>
        </p:blipFill>
        <p:spPr>
          <a:xfrm>
            <a:off x="266342" y="4105835"/>
            <a:ext cx="11197537" cy="2088777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CFD8120-C9D0-8D95-80F8-69FA317D5140}"/>
              </a:ext>
            </a:extLst>
          </p:cNvPr>
          <p:cNvSpPr/>
          <p:nvPr/>
        </p:nvSpPr>
        <p:spPr>
          <a:xfrm>
            <a:off x="533400" y="3990975"/>
            <a:ext cx="2219325" cy="666750"/>
          </a:xfrm>
          <a:custGeom>
            <a:avLst/>
            <a:gdLst>
              <a:gd name="connsiteX0" fmla="*/ 9525 w 2219325"/>
              <a:gd name="connsiteY0" fmla="*/ 666750 h 666750"/>
              <a:gd name="connsiteX1" fmla="*/ 2219325 w 2219325"/>
              <a:gd name="connsiteY1" fmla="*/ 552450 h 666750"/>
              <a:gd name="connsiteX2" fmla="*/ 2181225 w 2219325"/>
              <a:gd name="connsiteY2" fmla="*/ 0 h 666750"/>
              <a:gd name="connsiteX3" fmla="*/ 0 w 2219325"/>
              <a:gd name="connsiteY3" fmla="*/ 104775 h 666750"/>
              <a:gd name="connsiteX4" fmla="*/ 9525 w 2219325"/>
              <a:gd name="connsiteY4" fmla="*/ 666750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9325" h="666750">
                <a:moveTo>
                  <a:pt x="9525" y="666750"/>
                </a:moveTo>
                <a:lnTo>
                  <a:pt x="2219325" y="552450"/>
                </a:lnTo>
                <a:lnTo>
                  <a:pt x="2181225" y="0"/>
                </a:lnTo>
                <a:lnTo>
                  <a:pt x="0" y="104775"/>
                </a:lnTo>
                <a:lnTo>
                  <a:pt x="9525" y="6667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604B3-7F59-75E6-840C-50D23623942B}"/>
              </a:ext>
            </a:extLst>
          </p:cNvPr>
          <p:cNvSpPr txBox="1"/>
          <p:nvPr/>
        </p:nvSpPr>
        <p:spPr>
          <a:xfrm>
            <a:off x="387674" y="663388"/>
            <a:ext cx="109548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2"/>
                </a:solidFill>
              </a:rPr>
              <a:t>Deposition</a:t>
            </a:r>
            <a:r>
              <a:rPr lang="fr-FR" sz="1600" dirty="0">
                <a:solidFill>
                  <a:schemeClr val="accent2"/>
                </a:solidFill>
              </a:rPr>
              <a:t> in the basin </a:t>
            </a:r>
            <a:r>
              <a:rPr lang="fr-FR" sz="1600" dirty="0" err="1">
                <a:solidFill>
                  <a:schemeClr val="accent2"/>
                </a:solidFill>
              </a:rPr>
              <a:t>from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Cretaceous</a:t>
            </a:r>
            <a:r>
              <a:rPr lang="fr-FR" sz="1600" dirty="0">
                <a:solidFill>
                  <a:schemeClr val="accent2"/>
                </a:solidFill>
              </a:rPr>
              <a:t>, </a:t>
            </a:r>
            <a:r>
              <a:rPr lang="fr-FR" sz="1600" dirty="0" err="1">
                <a:solidFill>
                  <a:schemeClr val="accent2"/>
                </a:solidFill>
              </a:rPr>
              <a:t>sediments</a:t>
            </a:r>
            <a:r>
              <a:rPr lang="fr-FR" sz="1600" dirty="0">
                <a:solidFill>
                  <a:schemeClr val="accent2"/>
                </a:solidFill>
              </a:rPr>
              <a:t> are </a:t>
            </a:r>
            <a:r>
              <a:rPr lang="fr-FR" sz="1600" dirty="0" err="1">
                <a:solidFill>
                  <a:schemeClr val="accent2"/>
                </a:solidFill>
              </a:rPr>
              <a:t>provided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from</a:t>
            </a:r>
            <a:r>
              <a:rPr lang="fr-FR" sz="1600" dirty="0">
                <a:solidFill>
                  <a:schemeClr val="accent2"/>
                </a:solidFill>
              </a:rPr>
              <a:t> the </a:t>
            </a:r>
            <a:r>
              <a:rPr lang="fr-FR" sz="1600" dirty="0" err="1">
                <a:solidFill>
                  <a:schemeClr val="accent2"/>
                </a:solidFill>
              </a:rPr>
              <a:t>Inner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Carpathians</a:t>
            </a:r>
            <a:r>
              <a:rPr lang="fr-FR" sz="1600" dirty="0">
                <a:solidFill>
                  <a:schemeClr val="accent2"/>
                </a:solidFill>
              </a:rPr>
              <a:t>, intra-</a:t>
            </a:r>
            <a:r>
              <a:rPr lang="fr-FR" sz="1600" dirty="0" err="1">
                <a:solidFill>
                  <a:schemeClr val="accent2"/>
                </a:solidFill>
              </a:rPr>
              <a:t>basinal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highs</a:t>
            </a:r>
            <a:r>
              <a:rPr lang="fr-FR" sz="1600" dirty="0">
                <a:solidFill>
                  <a:schemeClr val="accent2"/>
                </a:solidFill>
              </a:rPr>
              <a:t> and the East </a:t>
            </a:r>
            <a:r>
              <a:rPr lang="fr-FR" sz="1600" dirty="0" err="1">
                <a:solidFill>
                  <a:schemeClr val="accent2"/>
                </a:solidFill>
              </a:rPr>
              <a:t>European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Margin</a:t>
            </a:r>
            <a:r>
              <a:rPr lang="fr-FR" sz="1600" dirty="0">
                <a:solidFill>
                  <a:schemeClr val="accent2"/>
                </a:solidFill>
              </a:rPr>
              <a:t> (EEUM).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2"/>
                </a:solidFill>
              </a:rPr>
              <a:t>Around</a:t>
            </a:r>
            <a:r>
              <a:rPr lang="fr-FR" sz="1600" dirty="0">
                <a:solidFill>
                  <a:schemeClr val="accent2"/>
                </a:solidFill>
              </a:rPr>
              <a:t> 34 Ma, </a:t>
            </a:r>
            <a:r>
              <a:rPr lang="fr-FR" sz="1600" dirty="0" err="1">
                <a:solidFill>
                  <a:schemeClr val="accent2"/>
                </a:solidFill>
              </a:rPr>
              <a:t>Inner</a:t>
            </a:r>
            <a:r>
              <a:rPr lang="fr-FR" sz="1600" dirty="0">
                <a:solidFill>
                  <a:schemeClr val="accent2"/>
                </a:solidFill>
              </a:rPr>
              <a:t> nappes of the UOC are </a:t>
            </a:r>
            <a:r>
              <a:rPr lang="fr-FR" sz="1600" dirty="0" err="1">
                <a:solidFill>
                  <a:schemeClr val="accent2"/>
                </a:solidFill>
              </a:rPr>
              <a:t>accreted</a:t>
            </a:r>
            <a:r>
              <a:rPr lang="fr-FR" sz="1600" dirty="0">
                <a:solidFill>
                  <a:schemeClr val="accent2"/>
                </a:solidFill>
              </a:rPr>
              <a:t> to </a:t>
            </a:r>
            <a:r>
              <a:rPr lang="fr-FR" sz="1600" dirty="0" err="1">
                <a:solidFill>
                  <a:schemeClr val="accent2"/>
                </a:solidFill>
              </a:rPr>
              <a:t>form</a:t>
            </a:r>
            <a:r>
              <a:rPr lang="fr-FR" sz="1600" dirty="0">
                <a:solidFill>
                  <a:schemeClr val="accent2"/>
                </a:solidFill>
              </a:rPr>
              <a:t> the </a:t>
            </a:r>
            <a:r>
              <a:rPr lang="fr-FR" sz="1600" dirty="0" err="1">
                <a:solidFill>
                  <a:schemeClr val="accent2"/>
                </a:solidFill>
              </a:rPr>
              <a:t>early</a:t>
            </a:r>
            <a:r>
              <a:rPr lang="fr-FR" sz="1600" dirty="0">
                <a:solidFill>
                  <a:schemeClr val="accent2"/>
                </a:solidFill>
              </a:rPr>
              <a:t> wedge.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Retreat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of the subduction zone drive the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advancement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of the wedge, at ~20 Ma, the Middle nappes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started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their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accretion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At 20 Ma,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Inner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nappes are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exhumed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by &lt; 1km,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sediments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are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mainly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provided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by intra-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basinal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highs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or the EEUM.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593AE0-4B90-013A-D8D2-DC90BE59F65A}"/>
              </a:ext>
            </a:extLst>
          </p:cNvPr>
          <p:cNvSpPr txBox="1"/>
          <p:nvPr/>
        </p:nvSpPr>
        <p:spPr>
          <a:xfrm>
            <a:off x="0" y="32953"/>
            <a:ext cx="729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 err="1">
                <a:solidFill>
                  <a:schemeClr val="accent2"/>
                </a:solidFill>
              </a:rPr>
              <a:t>Ukrainian</a:t>
            </a:r>
            <a:r>
              <a:rPr lang="fr-FR" spc="250" dirty="0">
                <a:solidFill>
                  <a:schemeClr val="accent2"/>
                </a:solidFill>
              </a:rPr>
              <a:t> Outer </a:t>
            </a:r>
            <a:r>
              <a:rPr lang="fr-FR" spc="250" dirty="0" err="1">
                <a:solidFill>
                  <a:schemeClr val="accent2"/>
                </a:solidFill>
              </a:rPr>
              <a:t>Carpathians</a:t>
            </a:r>
            <a:r>
              <a:rPr lang="fr-FR" spc="250" dirty="0">
                <a:solidFill>
                  <a:schemeClr val="accent2"/>
                </a:solidFill>
              </a:rPr>
              <a:t> (UOC) wedge reconstruction</a:t>
            </a:r>
            <a:endParaRPr lang="en-GB" spc="25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68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29E949-F57F-70D1-52FA-DAE54A9F6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45595" r="-160" b="27807"/>
          <a:stretch/>
        </p:blipFill>
        <p:spPr>
          <a:xfrm>
            <a:off x="266342" y="4105835"/>
            <a:ext cx="11197537" cy="216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145FD-4131-5D8F-7DC2-0E705AAFF1E4}"/>
              </a:ext>
            </a:extLst>
          </p:cNvPr>
          <p:cNvSpPr txBox="1"/>
          <p:nvPr/>
        </p:nvSpPr>
        <p:spPr>
          <a:xfrm>
            <a:off x="387674" y="663388"/>
            <a:ext cx="10954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2"/>
                </a:solidFill>
              </a:rPr>
              <a:t>Deposition</a:t>
            </a:r>
            <a:r>
              <a:rPr lang="fr-FR" sz="1600" dirty="0">
                <a:solidFill>
                  <a:schemeClr val="accent2"/>
                </a:solidFill>
              </a:rPr>
              <a:t> in the basin </a:t>
            </a:r>
            <a:r>
              <a:rPr lang="fr-FR" sz="1600" dirty="0" err="1">
                <a:solidFill>
                  <a:schemeClr val="accent2"/>
                </a:solidFill>
              </a:rPr>
              <a:t>from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Cretaceous</a:t>
            </a:r>
            <a:r>
              <a:rPr lang="fr-FR" sz="1600" dirty="0">
                <a:solidFill>
                  <a:schemeClr val="accent2"/>
                </a:solidFill>
              </a:rPr>
              <a:t>, </a:t>
            </a:r>
            <a:r>
              <a:rPr lang="fr-FR" sz="1600" dirty="0" err="1">
                <a:solidFill>
                  <a:schemeClr val="accent2"/>
                </a:solidFill>
              </a:rPr>
              <a:t>sediments</a:t>
            </a:r>
            <a:r>
              <a:rPr lang="fr-FR" sz="1600" dirty="0">
                <a:solidFill>
                  <a:schemeClr val="accent2"/>
                </a:solidFill>
              </a:rPr>
              <a:t> are </a:t>
            </a:r>
            <a:r>
              <a:rPr lang="fr-FR" sz="1600" dirty="0" err="1">
                <a:solidFill>
                  <a:schemeClr val="accent2"/>
                </a:solidFill>
              </a:rPr>
              <a:t>provided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from</a:t>
            </a:r>
            <a:r>
              <a:rPr lang="fr-FR" sz="1600" dirty="0">
                <a:solidFill>
                  <a:schemeClr val="accent2"/>
                </a:solidFill>
              </a:rPr>
              <a:t> the </a:t>
            </a:r>
            <a:r>
              <a:rPr lang="fr-FR" sz="1600" dirty="0" err="1">
                <a:solidFill>
                  <a:schemeClr val="accent2"/>
                </a:solidFill>
              </a:rPr>
              <a:t>Inner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Carpathians</a:t>
            </a:r>
            <a:r>
              <a:rPr lang="fr-FR" sz="1600" dirty="0">
                <a:solidFill>
                  <a:schemeClr val="accent2"/>
                </a:solidFill>
              </a:rPr>
              <a:t>, intra-</a:t>
            </a:r>
            <a:r>
              <a:rPr lang="fr-FR" sz="1600" dirty="0" err="1">
                <a:solidFill>
                  <a:schemeClr val="accent2"/>
                </a:solidFill>
              </a:rPr>
              <a:t>basinal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highs</a:t>
            </a:r>
            <a:r>
              <a:rPr lang="fr-FR" sz="1600" dirty="0">
                <a:solidFill>
                  <a:schemeClr val="accent2"/>
                </a:solidFill>
              </a:rPr>
              <a:t> and the East </a:t>
            </a:r>
            <a:r>
              <a:rPr lang="fr-FR" sz="1600" dirty="0" err="1">
                <a:solidFill>
                  <a:schemeClr val="accent2"/>
                </a:solidFill>
              </a:rPr>
              <a:t>European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Margin</a:t>
            </a:r>
            <a:r>
              <a:rPr lang="fr-FR" sz="1600" dirty="0">
                <a:solidFill>
                  <a:schemeClr val="accent2"/>
                </a:solidFill>
              </a:rPr>
              <a:t> (EEUM).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2"/>
                </a:solidFill>
              </a:rPr>
              <a:t>Around</a:t>
            </a:r>
            <a:r>
              <a:rPr lang="fr-FR" sz="1600" dirty="0">
                <a:solidFill>
                  <a:schemeClr val="accent2"/>
                </a:solidFill>
              </a:rPr>
              <a:t> 34 Ma, </a:t>
            </a:r>
            <a:r>
              <a:rPr lang="fr-FR" sz="1600" dirty="0" err="1">
                <a:solidFill>
                  <a:schemeClr val="accent2"/>
                </a:solidFill>
              </a:rPr>
              <a:t>Inner</a:t>
            </a:r>
            <a:r>
              <a:rPr lang="fr-FR" sz="1600" dirty="0">
                <a:solidFill>
                  <a:schemeClr val="accent2"/>
                </a:solidFill>
              </a:rPr>
              <a:t> nappes of the UOC are </a:t>
            </a:r>
            <a:r>
              <a:rPr lang="fr-FR" sz="1600" dirty="0" err="1">
                <a:solidFill>
                  <a:schemeClr val="accent2"/>
                </a:solidFill>
              </a:rPr>
              <a:t>accreted</a:t>
            </a:r>
            <a:r>
              <a:rPr lang="fr-FR" sz="1600" dirty="0">
                <a:solidFill>
                  <a:schemeClr val="accent2"/>
                </a:solidFill>
              </a:rPr>
              <a:t> to </a:t>
            </a:r>
            <a:r>
              <a:rPr lang="fr-FR" sz="1600" dirty="0" err="1">
                <a:solidFill>
                  <a:schemeClr val="accent2"/>
                </a:solidFill>
              </a:rPr>
              <a:t>form</a:t>
            </a:r>
            <a:r>
              <a:rPr lang="fr-FR" sz="1600" dirty="0">
                <a:solidFill>
                  <a:schemeClr val="accent2"/>
                </a:solidFill>
              </a:rPr>
              <a:t> the </a:t>
            </a:r>
            <a:r>
              <a:rPr lang="fr-FR" sz="1600" dirty="0" err="1">
                <a:solidFill>
                  <a:schemeClr val="accent2"/>
                </a:solidFill>
              </a:rPr>
              <a:t>early</a:t>
            </a:r>
            <a:r>
              <a:rPr lang="fr-FR" sz="1600" dirty="0">
                <a:solidFill>
                  <a:schemeClr val="accent2"/>
                </a:solidFill>
              </a:rPr>
              <a:t> wedge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2"/>
                </a:solidFill>
              </a:rPr>
              <a:t>Retreat</a:t>
            </a:r>
            <a:r>
              <a:rPr lang="fr-FR" sz="1600" dirty="0">
                <a:solidFill>
                  <a:schemeClr val="accent2"/>
                </a:solidFill>
              </a:rPr>
              <a:t> of the subduction zone drive the </a:t>
            </a:r>
            <a:r>
              <a:rPr lang="fr-FR" sz="1600" dirty="0" err="1">
                <a:solidFill>
                  <a:schemeClr val="accent2"/>
                </a:solidFill>
              </a:rPr>
              <a:t>advancement</a:t>
            </a:r>
            <a:r>
              <a:rPr lang="fr-FR" sz="1600" dirty="0">
                <a:solidFill>
                  <a:schemeClr val="accent2"/>
                </a:solidFill>
              </a:rPr>
              <a:t> of the wedge, at ~22 Ma, the Middle nappes </a:t>
            </a:r>
            <a:r>
              <a:rPr lang="fr-FR" sz="1600" dirty="0" err="1">
                <a:solidFill>
                  <a:schemeClr val="accent2"/>
                </a:solidFill>
              </a:rPr>
              <a:t>started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their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accretion</a:t>
            </a:r>
            <a:endParaRPr lang="fr-FR" sz="16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/>
                </a:solidFill>
              </a:rPr>
              <a:t>At 20 Ma, </a:t>
            </a:r>
            <a:r>
              <a:rPr lang="fr-FR" sz="1600" dirty="0" err="1">
                <a:solidFill>
                  <a:schemeClr val="accent2"/>
                </a:solidFill>
              </a:rPr>
              <a:t>Inner</a:t>
            </a:r>
            <a:r>
              <a:rPr lang="fr-FR" sz="1600" dirty="0">
                <a:solidFill>
                  <a:schemeClr val="accent2"/>
                </a:solidFill>
              </a:rPr>
              <a:t> nappes are </a:t>
            </a:r>
            <a:r>
              <a:rPr lang="fr-FR" sz="1600" dirty="0" err="1">
                <a:solidFill>
                  <a:schemeClr val="accent2"/>
                </a:solidFill>
              </a:rPr>
              <a:t>exhumed</a:t>
            </a:r>
            <a:r>
              <a:rPr lang="fr-FR" sz="1600" dirty="0">
                <a:solidFill>
                  <a:schemeClr val="accent2"/>
                </a:solidFill>
              </a:rPr>
              <a:t> by &lt; 1km, </a:t>
            </a:r>
            <a:r>
              <a:rPr lang="fr-FR" sz="1600" dirty="0" err="1">
                <a:solidFill>
                  <a:schemeClr val="accent2"/>
                </a:solidFill>
              </a:rPr>
              <a:t>sediments</a:t>
            </a:r>
            <a:r>
              <a:rPr lang="fr-FR" sz="1600" dirty="0">
                <a:solidFill>
                  <a:schemeClr val="accent2"/>
                </a:solidFill>
              </a:rPr>
              <a:t> are </a:t>
            </a:r>
            <a:r>
              <a:rPr lang="fr-FR" sz="1600" dirty="0" err="1">
                <a:solidFill>
                  <a:schemeClr val="accent2"/>
                </a:solidFill>
              </a:rPr>
              <a:t>mainly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provided</a:t>
            </a:r>
            <a:r>
              <a:rPr lang="fr-FR" sz="1600" dirty="0">
                <a:solidFill>
                  <a:schemeClr val="accent2"/>
                </a:solidFill>
              </a:rPr>
              <a:t> by intra-</a:t>
            </a:r>
            <a:r>
              <a:rPr lang="fr-FR" sz="1600" dirty="0" err="1">
                <a:solidFill>
                  <a:schemeClr val="accent2"/>
                </a:solidFill>
              </a:rPr>
              <a:t>basinal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highs</a:t>
            </a:r>
            <a:r>
              <a:rPr lang="fr-FR" sz="1600" dirty="0">
                <a:solidFill>
                  <a:schemeClr val="accent2"/>
                </a:solidFill>
              </a:rPr>
              <a:t> or the EEUM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By 18 Ma, all the Middle nappes are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accreted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some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started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their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exhumation,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providing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sediments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to the Outer nappes and to the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foreland</a:t>
            </a:r>
            <a:endParaRPr lang="fr-FR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8F1DC0-8A5A-687C-F0A8-A649FBEF25FE}"/>
              </a:ext>
            </a:extLst>
          </p:cNvPr>
          <p:cNvSpPr txBox="1"/>
          <p:nvPr/>
        </p:nvSpPr>
        <p:spPr>
          <a:xfrm>
            <a:off x="0" y="32953"/>
            <a:ext cx="729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 err="1">
                <a:solidFill>
                  <a:schemeClr val="accent2"/>
                </a:solidFill>
              </a:rPr>
              <a:t>Ukrainian</a:t>
            </a:r>
            <a:r>
              <a:rPr lang="fr-FR" spc="250" dirty="0">
                <a:solidFill>
                  <a:schemeClr val="accent2"/>
                </a:solidFill>
              </a:rPr>
              <a:t> Outer </a:t>
            </a:r>
            <a:r>
              <a:rPr lang="fr-FR" spc="250" dirty="0" err="1">
                <a:solidFill>
                  <a:schemeClr val="accent2"/>
                </a:solidFill>
              </a:rPr>
              <a:t>Carpathians</a:t>
            </a:r>
            <a:r>
              <a:rPr lang="fr-FR" spc="250" dirty="0">
                <a:solidFill>
                  <a:schemeClr val="accent2"/>
                </a:solidFill>
              </a:rPr>
              <a:t> (UOC) wedge reconstruction</a:t>
            </a:r>
            <a:endParaRPr lang="en-GB" spc="25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68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29E949-F57F-70D1-52FA-DAE54A9F6A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28" b="-226"/>
          <a:stretch/>
        </p:blipFill>
        <p:spPr>
          <a:xfrm>
            <a:off x="266342" y="4105835"/>
            <a:ext cx="11197537" cy="216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F6B49C-8CA0-6074-8075-B242FAF21CE9}"/>
              </a:ext>
            </a:extLst>
          </p:cNvPr>
          <p:cNvSpPr txBox="1"/>
          <p:nvPr/>
        </p:nvSpPr>
        <p:spPr>
          <a:xfrm>
            <a:off x="387674" y="663388"/>
            <a:ext cx="109548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2"/>
                </a:solidFill>
              </a:rPr>
              <a:t>Deposition</a:t>
            </a:r>
            <a:r>
              <a:rPr lang="fr-FR" sz="1600" dirty="0">
                <a:solidFill>
                  <a:schemeClr val="accent2"/>
                </a:solidFill>
              </a:rPr>
              <a:t> in the basin </a:t>
            </a:r>
            <a:r>
              <a:rPr lang="fr-FR" sz="1600" dirty="0" err="1">
                <a:solidFill>
                  <a:schemeClr val="accent2"/>
                </a:solidFill>
              </a:rPr>
              <a:t>from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Cretaceous</a:t>
            </a:r>
            <a:r>
              <a:rPr lang="fr-FR" sz="1600" dirty="0">
                <a:solidFill>
                  <a:schemeClr val="accent2"/>
                </a:solidFill>
              </a:rPr>
              <a:t>, </a:t>
            </a:r>
            <a:r>
              <a:rPr lang="fr-FR" sz="1600" dirty="0" err="1">
                <a:solidFill>
                  <a:schemeClr val="accent2"/>
                </a:solidFill>
              </a:rPr>
              <a:t>sediments</a:t>
            </a:r>
            <a:r>
              <a:rPr lang="fr-FR" sz="1600" dirty="0">
                <a:solidFill>
                  <a:schemeClr val="accent2"/>
                </a:solidFill>
              </a:rPr>
              <a:t> are </a:t>
            </a:r>
            <a:r>
              <a:rPr lang="fr-FR" sz="1600" dirty="0" err="1">
                <a:solidFill>
                  <a:schemeClr val="accent2"/>
                </a:solidFill>
              </a:rPr>
              <a:t>provided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from</a:t>
            </a:r>
            <a:r>
              <a:rPr lang="fr-FR" sz="1600" dirty="0">
                <a:solidFill>
                  <a:schemeClr val="accent2"/>
                </a:solidFill>
              </a:rPr>
              <a:t> the </a:t>
            </a:r>
            <a:r>
              <a:rPr lang="fr-FR" sz="1600" dirty="0" err="1">
                <a:solidFill>
                  <a:schemeClr val="accent2"/>
                </a:solidFill>
              </a:rPr>
              <a:t>Inner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Carpathians</a:t>
            </a:r>
            <a:r>
              <a:rPr lang="fr-FR" sz="1600" dirty="0">
                <a:solidFill>
                  <a:schemeClr val="accent2"/>
                </a:solidFill>
              </a:rPr>
              <a:t>, intra-</a:t>
            </a:r>
            <a:r>
              <a:rPr lang="fr-FR" sz="1600" dirty="0" err="1">
                <a:solidFill>
                  <a:schemeClr val="accent2"/>
                </a:solidFill>
              </a:rPr>
              <a:t>basinal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highs</a:t>
            </a:r>
            <a:r>
              <a:rPr lang="fr-FR" sz="1600" dirty="0">
                <a:solidFill>
                  <a:schemeClr val="accent2"/>
                </a:solidFill>
              </a:rPr>
              <a:t> and the East </a:t>
            </a:r>
            <a:r>
              <a:rPr lang="fr-FR" sz="1600" dirty="0" err="1">
                <a:solidFill>
                  <a:schemeClr val="accent2"/>
                </a:solidFill>
              </a:rPr>
              <a:t>European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Margin</a:t>
            </a:r>
            <a:r>
              <a:rPr lang="fr-FR" sz="1600" dirty="0">
                <a:solidFill>
                  <a:schemeClr val="accent2"/>
                </a:solidFill>
              </a:rPr>
              <a:t> (EEUM).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2"/>
                </a:solidFill>
              </a:rPr>
              <a:t>Around</a:t>
            </a:r>
            <a:r>
              <a:rPr lang="fr-FR" sz="1600" dirty="0">
                <a:solidFill>
                  <a:schemeClr val="accent2"/>
                </a:solidFill>
              </a:rPr>
              <a:t> 34 Ma, </a:t>
            </a:r>
            <a:r>
              <a:rPr lang="fr-FR" sz="1600" dirty="0" err="1">
                <a:solidFill>
                  <a:schemeClr val="accent2"/>
                </a:solidFill>
              </a:rPr>
              <a:t>Inner</a:t>
            </a:r>
            <a:r>
              <a:rPr lang="fr-FR" sz="1600" dirty="0">
                <a:solidFill>
                  <a:schemeClr val="accent2"/>
                </a:solidFill>
              </a:rPr>
              <a:t> nappes of the UOC are </a:t>
            </a:r>
            <a:r>
              <a:rPr lang="fr-FR" sz="1600" dirty="0" err="1">
                <a:solidFill>
                  <a:schemeClr val="accent2"/>
                </a:solidFill>
              </a:rPr>
              <a:t>accreted</a:t>
            </a:r>
            <a:r>
              <a:rPr lang="fr-FR" sz="1600" dirty="0">
                <a:solidFill>
                  <a:schemeClr val="accent2"/>
                </a:solidFill>
              </a:rPr>
              <a:t> to </a:t>
            </a:r>
            <a:r>
              <a:rPr lang="fr-FR" sz="1600" dirty="0" err="1">
                <a:solidFill>
                  <a:schemeClr val="accent2"/>
                </a:solidFill>
              </a:rPr>
              <a:t>form</a:t>
            </a:r>
            <a:r>
              <a:rPr lang="fr-FR" sz="1600" dirty="0">
                <a:solidFill>
                  <a:schemeClr val="accent2"/>
                </a:solidFill>
              </a:rPr>
              <a:t> the </a:t>
            </a:r>
            <a:r>
              <a:rPr lang="fr-FR" sz="1600" dirty="0" err="1">
                <a:solidFill>
                  <a:schemeClr val="accent2"/>
                </a:solidFill>
              </a:rPr>
              <a:t>early</a:t>
            </a:r>
            <a:r>
              <a:rPr lang="fr-FR" sz="1600" dirty="0">
                <a:solidFill>
                  <a:schemeClr val="accent2"/>
                </a:solidFill>
              </a:rPr>
              <a:t> wedge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2"/>
                </a:solidFill>
              </a:rPr>
              <a:t>Retreat</a:t>
            </a:r>
            <a:r>
              <a:rPr lang="fr-FR" sz="1600" dirty="0">
                <a:solidFill>
                  <a:schemeClr val="accent2"/>
                </a:solidFill>
              </a:rPr>
              <a:t> of the subduction zone drive the </a:t>
            </a:r>
            <a:r>
              <a:rPr lang="fr-FR" sz="1600" dirty="0" err="1">
                <a:solidFill>
                  <a:schemeClr val="accent2"/>
                </a:solidFill>
              </a:rPr>
              <a:t>advancement</a:t>
            </a:r>
            <a:r>
              <a:rPr lang="fr-FR" sz="1600" dirty="0">
                <a:solidFill>
                  <a:schemeClr val="accent2"/>
                </a:solidFill>
              </a:rPr>
              <a:t> of the wedge, at ~22 Ma, the Middle nappes start </a:t>
            </a:r>
            <a:r>
              <a:rPr lang="fr-FR" sz="1600" dirty="0" err="1">
                <a:solidFill>
                  <a:schemeClr val="accent2"/>
                </a:solidFill>
              </a:rPr>
              <a:t>their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accretion</a:t>
            </a:r>
            <a:endParaRPr lang="fr-FR" sz="16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2"/>
                </a:solidFill>
              </a:rPr>
              <a:t>Inner</a:t>
            </a:r>
            <a:r>
              <a:rPr lang="fr-FR" sz="1600" dirty="0">
                <a:solidFill>
                  <a:schemeClr val="accent2"/>
                </a:solidFill>
              </a:rPr>
              <a:t> nappes are </a:t>
            </a:r>
            <a:r>
              <a:rPr lang="fr-FR" sz="1600" dirty="0" err="1">
                <a:solidFill>
                  <a:schemeClr val="accent2"/>
                </a:solidFill>
              </a:rPr>
              <a:t>exhumed</a:t>
            </a:r>
            <a:r>
              <a:rPr lang="fr-FR" sz="1600" dirty="0">
                <a:solidFill>
                  <a:schemeClr val="accent2"/>
                </a:solidFill>
              </a:rPr>
              <a:t> by &lt; 1km, </a:t>
            </a:r>
            <a:r>
              <a:rPr lang="fr-FR" sz="1600" dirty="0" err="1">
                <a:solidFill>
                  <a:schemeClr val="accent2"/>
                </a:solidFill>
              </a:rPr>
              <a:t>sediment</a:t>
            </a:r>
            <a:r>
              <a:rPr lang="fr-FR" sz="1600" dirty="0">
                <a:solidFill>
                  <a:schemeClr val="accent2"/>
                </a:solidFill>
              </a:rPr>
              <a:t> are </a:t>
            </a:r>
            <a:r>
              <a:rPr lang="fr-FR" sz="1600" dirty="0" err="1">
                <a:solidFill>
                  <a:schemeClr val="accent2"/>
                </a:solidFill>
              </a:rPr>
              <a:t>mainly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provided</a:t>
            </a:r>
            <a:r>
              <a:rPr lang="fr-FR" sz="1600" dirty="0">
                <a:solidFill>
                  <a:schemeClr val="accent2"/>
                </a:solidFill>
              </a:rPr>
              <a:t> by intra-</a:t>
            </a:r>
            <a:r>
              <a:rPr lang="fr-FR" sz="1600" dirty="0" err="1">
                <a:solidFill>
                  <a:schemeClr val="accent2"/>
                </a:solidFill>
              </a:rPr>
              <a:t>basinal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highs</a:t>
            </a:r>
            <a:r>
              <a:rPr lang="fr-FR" sz="1600" dirty="0">
                <a:solidFill>
                  <a:schemeClr val="accent2"/>
                </a:solidFill>
              </a:rPr>
              <a:t> or the EEUM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/>
                </a:solidFill>
              </a:rPr>
              <a:t>By 18 Ma, all of the Middle nappes are </a:t>
            </a:r>
            <a:r>
              <a:rPr lang="fr-FR" sz="1600" dirty="0" err="1">
                <a:solidFill>
                  <a:schemeClr val="accent2"/>
                </a:solidFill>
              </a:rPr>
              <a:t>accreted</a:t>
            </a:r>
            <a:r>
              <a:rPr lang="fr-FR" sz="1600" dirty="0">
                <a:solidFill>
                  <a:schemeClr val="accent2"/>
                </a:solidFill>
              </a:rPr>
              <a:t> and </a:t>
            </a:r>
            <a:r>
              <a:rPr lang="fr-FR" sz="1600" dirty="0" err="1">
                <a:solidFill>
                  <a:schemeClr val="accent2"/>
                </a:solidFill>
              </a:rPr>
              <a:t>some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started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their</a:t>
            </a:r>
            <a:r>
              <a:rPr lang="fr-FR" sz="1600" dirty="0">
                <a:solidFill>
                  <a:schemeClr val="accent2"/>
                </a:solidFill>
              </a:rPr>
              <a:t> exhumation, </a:t>
            </a:r>
            <a:r>
              <a:rPr lang="fr-FR" sz="1600" dirty="0" err="1">
                <a:solidFill>
                  <a:schemeClr val="accent2"/>
                </a:solidFill>
              </a:rPr>
              <a:t>providing</a:t>
            </a:r>
            <a:r>
              <a:rPr lang="fr-FR" sz="1600" dirty="0">
                <a:solidFill>
                  <a:schemeClr val="accent2"/>
                </a:solidFill>
              </a:rPr>
              <a:t> </a:t>
            </a:r>
            <a:r>
              <a:rPr lang="fr-FR" sz="1600" dirty="0" err="1">
                <a:solidFill>
                  <a:schemeClr val="accent2"/>
                </a:solidFill>
              </a:rPr>
              <a:t>sediments</a:t>
            </a:r>
            <a:r>
              <a:rPr lang="fr-FR" sz="1600" dirty="0">
                <a:solidFill>
                  <a:schemeClr val="accent2"/>
                </a:solidFill>
              </a:rPr>
              <a:t> to the Outer nappes and to the </a:t>
            </a:r>
            <a:r>
              <a:rPr lang="fr-FR" sz="1600" dirty="0" err="1">
                <a:solidFill>
                  <a:schemeClr val="accent2"/>
                </a:solidFill>
              </a:rPr>
              <a:t>foreland</a:t>
            </a:r>
            <a:endParaRPr lang="fr-FR" sz="16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At 12 Ma the wedge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accreted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transported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to the EEUM, the frontal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thrust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propagation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stopped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(~11.5 Ma), and all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erroded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sediment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are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transported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to the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Carpathians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000" dirty="0" err="1">
                <a:solidFill>
                  <a:schemeClr val="accent2">
                    <a:lumMod val="75000"/>
                  </a:schemeClr>
                </a:solidFill>
              </a:rPr>
              <a:t>foreland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</a:rPr>
              <a:t> basin.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BD545-843A-0517-7D39-CEEF401F438A}"/>
              </a:ext>
            </a:extLst>
          </p:cNvPr>
          <p:cNvSpPr txBox="1"/>
          <p:nvPr/>
        </p:nvSpPr>
        <p:spPr>
          <a:xfrm>
            <a:off x="0" y="32953"/>
            <a:ext cx="7297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 err="1">
                <a:solidFill>
                  <a:schemeClr val="accent2"/>
                </a:solidFill>
              </a:rPr>
              <a:t>Ukrainian</a:t>
            </a:r>
            <a:r>
              <a:rPr lang="fr-FR" spc="250" dirty="0">
                <a:solidFill>
                  <a:schemeClr val="accent2"/>
                </a:solidFill>
              </a:rPr>
              <a:t> Outer </a:t>
            </a:r>
            <a:r>
              <a:rPr lang="fr-FR" spc="250" dirty="0" err="1">
                <a:solidFill>
                  <a:schemeClr val="accent2"/>
                </a:solidFill>
              </a:rPr>
              <a:t>Carpathians</a:t>
            </a:r>
            <a:r>
              <a:rPr lang="fr-FR" spc="250" dirty="0">
                <a:solidFill>
                  <a:schemeClr val="accent2"/>
                </a:solidFill>
              </a:rPr>
              <a:t> (UOC) wedge reconstruction</a:t>
            </a:r>
            <a:endParaRPr lang="en-GB" spc="25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57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C5A1A1-02BB-0F37-8109-1D2BA1FEB0A0}"/>
              </a:ext>
            </a:extLst>
          </p:cNvPr>
          <p:cNvSpPr/>
          <p:nvPr/>
        </p:nvSpPr>
        <p:spPr>
          <a:xfrm>
            <a:off x="0" y="-2553"/>
            <a:ext cx="3468304" cy="68579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Content Placeholder 5" descr="Qr code&#10;&#10;Description automatically generated">
            <a:extLst>
              <a:ext uri="{FF2B5EF4-FFF2-40B4-BE49-F238E27FC236}">
                <a16:creationId xmlns:a16="http://schemas.microsoft.com/office/drawing/2014/main" id="{6B9DF01C-1F0D-06CE-3850-A162E4F84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3" y="2030842"/>
            <a:ext cx="2049573" cy="2049573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39DEC94D-7B8F-3B13-8987-234D9DFA1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70" y="4097719"/>
            <a:ext cx="1988505" cy="2648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1C63EC-9DF5-5BE1-FC31-7C1ABC16400B}"/>
              </a:ext>
            </a:extLst>
          </p:cNvPr>
          <p:cNvSpPr txBox="1"/>
          <p:nvPr/>
        </p:nvSpPr>
        <p:spPr>
          <a:xfrm>
            <a:off x="789688" y="1869662"/>
            <a:ext cx="1641731" cy="3351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95000"/>
                  </a:schemeClr>
                </a:solidFill>
              </a:rPr>
              <a:t>QR code to </a:t>
            </a:r>
            <a:r>
              <a:rPr lang="fr-FR" sz="1200" dirty="0" err="1">
                <a:solidFill>
                  <a:schemeClr val="bg1">
                    <a:lumMod val="95000"/>
                  </a:schemeClr>
                </a:solidFill>
              </a:rPr>
              <a:t>my</a:t>
            </a:r>
            <a:r>
              <a:rPr lang="fr-FR" sz="1200" dirty="0">
                <a:solidFill>
                  <a:schemeClr val="bg1">
                    <a:lumMod val="95000"/>
                  </a:schemeClr>
                </a:solidFill>
              </a:rPr>
              <a:t> abstract</a:t>
            </a:r>
            <a:endParaRPr lang="en-GB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Picture Placeholder 9" descr="A field with bush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B1CA32F-AF02-E868-0652-FA42F04824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7" r="5647"/>
          <a:stretch/>
        </p:blipFill>
        <p:spPr>
          <a:xfrm>
            <a:off x="3468304" y="-2553"/>
            <a:ext cx="8723696" cy="68579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1FB8DA-9C35-7774-7A8C-F9855D9AB4D5}"/>
              </a:ext>
            </a:extLst>
          </p:cNvPr>
          <p:cNvSpPr txBox="1"/>
          <p:nvPr/>
        </p:nvSpPr>
        <p:spPr>
          <a:xfrm>
            <a:off x="3827929" y="313765"/>
            <a:ext cx="79785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spc="300" dirty="0" err="1">
                <a:solidFill>
                  <a:schemeClr val="bg1"/>
                </a:solidFill>
              </a:rPr>
              <a:t>Take</a:t>
            </a:r>
            <a:r>
              <a:rPr lang="fr-FR" sz="2400" spc="300" dirty="0">
                <a:solidFill>
                  <a:schemeClr val="bg1"/>
                </a:solidFill>
              </a:rPr>
              <a:t> home points: </a:t>
            </a:r>
          </a:p>
          <a:p>
            <a:endParaRPr lang="fr-FR" sz="2000" spc="3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spc="150" dirty="0">
                <a:solidFill>
                  <a:schemeClr val="bg1"/>
                </a:solidFill>
              </a:rPr>
              <a:t>The </a:t>
            </a:r>
            <a:r>
              <a:rPr lang="fr-FR" sz="2000" spc="150" dirty="0" err="1">
                <a:solidFill>
                  <a:schemeClr val="bg1"/>
                </a:solidFill>
              </a:rPr>
              <a:t>Ukrainian</a:t>
            </a:r>
            <a:r>
              <a:rPr lang="fr-FR" sz="2000" spc="150" dirty="0">
                <a:solidFill>
                  <a:schemeClr val="bg1"/>
                </a:solidFill>
              </a:rPr>
              <a:t> Outer </a:t>
            </a:r>
            <a:r>
              <a:rPr lang="fr-FR" sz="2000" spc="150" dirty="0" err="1">
                <a:solidFill>
                  <a:schemeClr val="bg1"/>
                </a:solidFill>
              </a:rPr>
              <a:t>Carpathians</a:t>
            </a:r>
            <a:r>
              <a:rPr lang="fr-FR" sz="2000" spc="150" dirty="0">
                <a:solidFill>
                  <a:schemeClr val="bg1"/>
                </a:solidFill>
              </a:rPr>
              <a:t> are a </a:t>
            </a:r>
            <a:r>
              <a:rPr lang="fr-FR" sz="2000" spc="150" dirty="0" err="1">
                <a:solidFill>
                  <a:schemeClr val="bg1"/>
                </a:solidFill>
              </a:rPr>
              <a:t>doubly</a:t>
            </a:r>
            <a:r>
              <a:rPr lang="fr-FR" sz="2000" spc="150" dirty="0">
                <a:solidFill>
                  <a:schemeClr val="bg1"/>
                </a:solidFill>
              </a:rPr>
              <a:t> vergent wedge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spc="150" dirty="0" err="1">
                <a:solidFill>
                  <a:schemeClr val="bg1"/>
                </a:solidFill>
              </a:rPr>
              <a:t>Early</a:t>
            </a:r>
            <a:r>
              <a:rPr lang="fr-FR" sz="2000" spc="150" dirty="0">
                <a:solidFill>
                  <a:schemeClr val="bg1"/>
                </a:solidFill>
              </a:rPr>
              <a:t> wedge </a:t>
            </a:r>
            <a:r>
              <a:rPr lang="fr-FR" sz="2000" spc="150" dirty="0" err="1">
                <a:solidFill>
                  <a:schemeClr val="bg1"/>
                </a:solidFill>
              </a:rPr>
              <a:t>formed</a:t>
            </a:r>
            <a:r>
              <a:rPr lang="fr-FR" sz="2000" spc="150" dirty="0">
                <a:solidFill>
                  <a:schemeClr val="bg1"/>
                </a:solidFill>
              </a:rPr>
              <a:t> </a:t>
            </a:r>
            <a:r>
              <a:rPr lang="fr-FR" sz="2000" spc="150" dirty="0" err="1">
                <a:solidFill>
                  <a:schemeClr val="bg1"/>
                </a:solidFill>
              </a:rPr>
              <a:t>from</a:t>
            </a:r>
            <a:r>
              <a:rPr lang="fr-FR" sz="2000" spc="150" dirty="0">
                <a:solidFill>
                  <a:schemeClr val="bg1"/>
                </a:solidFill>
              </a:rPr>
              <a:t> 34-20 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spc="150" dirty="0">
                <a:solidFill>
                  <a:schemeClr val="bg1"/>
                </a:solidFill>
              </a:rPr>
              <a:t>Middle nappes </a:t>
            </a:r>
            <a:r>
              <a:rPr lang="fr-FR" sz="2000" spc="150" dirty="0" err="1">
                <a:solidFill>
                  <a:schemeClr val="bg1"/>
                </a:solidFill>
              </a:rPr>
              <a:t>were</a:t>
            </a:r>
            <a:r>
              <a:rPr lang="fr-FR" sz="2000" spc="150" dirty="0">
                <a:solidFill>
                  <a:schemeClr val="bg1"/>
                </a:solidFill>
              </a:rPr>
              <a:t> all </a:t>
            </a:r>
            <a:r>
              <a:rPr lang="fr-FR" sz="2000" spc="150" dirty="0" err="1">
                <a:solidFill>
                  <a:schemeClr val="bg1"/>
                </a:solidFill>
              </a:rPr>
              <a:t>accreted</a:t>
            </a:r>
            <a:r>
              <a:rPr lang="fr-FR" sz="2000" spc="150" dirty="0">
                <a:solidFill>
                  <a:schemeClr val="bg1"/>
                </a:solidFill>
              </a:rPr>
              <a:t> </a:t>
            </a:r>
            <a:r>
              <a:rPr lang="fr-FR" sz="2000" spc="150" dirty="0" err="1">
                <a:solidFill>
                  <a:schemeClr val="bg1"/>
                </a:solidFill>
              </a:rPr>
              <a:t>from</a:t>
            </a:r>
            <a:r>
              <a:rPr lang="fr-FR" sz="2000" spc="150" dirty="0">
                <a:solidFill>
                  <a:schemeClr val="bg1"/>
                </a:solidFill>
              </a:rPr>
              <a:t> 22 to 18 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spc="150" dirty="0">
                <a:solidFill>
                  <a:schemeClr val="bg1"/>
                </a:solidFill>
              </a:rPr>
              <a:t>Exhumation started at two periods: - from 20-18 M   </a:t>
            </a:r>
          </a:p>
          <a:p>
            <a:r>
              <a:rPr lang="en-GB" sz="2000" spc="150" dirty="0">
                <a:solidFill>
                  <a:schemeClr val="bg1"/>
                </a:solidFill>
              </a:rPr>
              <a:t>                                                              - from 12-8 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spc="150" dirty="0">
                <a:solidFill>
                  <a:schemeClr val="bg1"/>
                </a:solidFill>
              </a:rPr>
              <a:t>From 12 Ma, all the eroded sediments are transported to the Carpathians Foreland Basin</a:t>
            </a:r>
          </a:p>
          <a:p>
            <a:pPr lvl="8"/>
            <a:endParaRPr lang="en-GB" sz="2000" spc="300" dirty="0">
              <a:solidFill>
                <a:schemeClr val="bg1"/>
              </a:solidFill>
              <a:latin typeface="+mj-lt"/>
            </a:endParaRPr>
          </a:p>
          <a:p>
            <a:pPr lvl="8"/>
            <a:endParaRPr lang="en-GB" sz="2000" spc="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AB0F65-3966-6582-1EC7-AE3E372DB42F}"/>
              </a:ext>
            </a:extLst>
          </p:cNvPr>
          <p:cNvSpPr txBox="1"/>
          <p:nvPr/>
        </p:nvSpPr>
        <p:spPr>
          <a:xfrm>
            <a:off x="3804755" y="4080415"/>
            <a:ext cx="5110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If </a:t>
            </a:r>
            <a:r>
              <a:rPr lang="fr-FR" dirty="0" err="1">
                <a:solidFill>
                  <a:schemeClr val="bg1"/>
                </a:solidFill>
              </a:rPr>
              <a:t>you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liked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my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presentation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you</a:t>
            </a:r>
            <a:r>
              <a:rPr lang="fr-FR" dirty="0">
                <a:solidFill>
                  <a:schemeClr val="bg1"/>
                </a:solidFill>
              </a:rPr>
              <a:t> can vote for OSPP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93F23AA9-13CA-57D6-F327-20AEED1C0B1A}"/>
              </a:ext>
            </a:extLst>
          </p:cNvPr>
          <p:cNvCxnSpPr>
            <a:cxnSpLocks/>
          </p:cNvCxnSpPr>
          <p:nvPr/>
        </p:nvCxnSpPr>
        <p:spPr>
          <a:xfrm rot="10800000">
            <a:off x="2630871" y="3209367"/>
            <a:ext cx="1173884" cy="1098268"/>
          </a:xfrm>
          <a:prstGeom prst="curved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E40CBC5-4F6E-2335-807F-1565778044BC}"/>
              </a:ext>
            </a:extLst>
          </p:cNvPr>
          <p:cNvSpPr txBox="1"/>
          <p:nvPr/>
        </p:nvSpPr>
        <p:spPr>
          <a:xfrm>
            <a:off x="7617281" y="5422162"/>
            <a:ext cx="430214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</a:rPr>
              <a:t>Marion Roger</a:t>
            </a:r>
          </a:p>
          <a:p>
            <a:pPr algn="r"/>
            <a:r>
              <a:rPr lang="fr-FR" b="1" i="1" dirty="0">
                <a:solidFill>
                  <a:schemeClr val="bg1"/>
                </a:solidFill>
              </a:rPr>
              <a:t>marion.roger@univ-grenoble-alpes.fr</a:t>
            </a:r>
            <a:endParaRPr lang="en-GB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38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>
            <a:extLst>
              <a:ext uri="{FF2B5EF4-FFF2-40B4-BE49-F238E27FC236}">
                <a16:creationId xmlns:a16="http://schemas.microsoft.com/office/drawing/2014/main" id="{1E307C79-4999-E172-2995-60CAAABED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2621"/>
          <a:stretch/>
        </p:blipFill>
        <p:spPr>
          <a:xfrm>
            <a:off x="-1" y="612647"/>
            <a:ext cx="8384569" cy="5020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BC454-41C2-401A-3242-15BF0F6C45DC}"/>
              </a:ext>
            </a:extLst>
          </p:cNvPr>
          <p:cNvSpPr txBox="1"/>
          <p:nvPr/>
        </p:nvSpPr>
        <p:spPr>
          <a:xfrm>
            <a:off x="77207" y="5639703"/>
            <a:ext cx="1752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2"/>
                </a:solidFill>
              </a:rPr>
              <a:t>Schmid et al.,2008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D31F34D-E53B-75AB-2E59-D01473FBDD28}"/>
              </a:ext>
            </a:extLst>
          </p:cNvPr>
          <p:cNvSpPr/>
          <p:nvPr/>
        </p:nvSpPr>
        <p:spPr>
          <a:xfrm>
            <a:off x="5782235" y="532145"/>
            <a:ext cx="2788024" cy="1891553"/>
          </a:xfrm>
          <a:custGeom>
            <a:avLst/>
            <a:gdLst>
              <a:gd name="connsiteX0" fmla="*/ 0 w 2788024"/>
              <a:gd name="connsiteY0" fmla="*/ 98612 h 1891553"/>
              <a:gd name="connsiteX1" fmla="*/ 107577 w 2788024"/>
              <a:gd name="connsiteY1" fmla="*/ 654423 h 1891553"/>
              <a:gd name="connsiteX2" fmla="*/ 1416424 w 2788024"/>
              <a:gd name="connsiteY2" fmla="*/ 1864659 h 1891553"/>
              <a:gd name="connsiteX3" fmla="*/ 2788024 w 2788024"/>
              <a:gd name="connsiteY3" fmla="*/ 1891553 h 1891553"/>
              <a:gd name="connsiteX4" fmla="*/ 2743200 w 2788024"/>
              <a:gd name="connsiteY4" fmla="*/ 0 h 1891553"/>
              <a:gd name="connsiteX5" fmla="*/ 0 w 2788024"/>
              <a:gd name="connsiteY5" fmla="*/ 98612 h 189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8024" h="1891553">
                <a:moveTo>
                  <a:pt x="0" y="98612"/>
                </a:moveTo>
                <a:lnTo>
                  <a:pt x="107577" y="654423"/>
                </a:lnTo>
                <a:lnTo>
                  <a:pt x="1416424" y="1864659"/>
                </a:lnTo>
                <a:lnTo>
                  <a:pt x="2788024" y="1891553"/>
                </a:lnTo>
                <a:lnTo>
                  <a:pt x="2743200" y="0"/>
                </a:lnTo>
                <a:lnTo>
                  <a:pt x="0" y="986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D977F5-40BD-FFB9-7F77-7774F410228B}"/>
              </a:ext>
            </a:extLst>
          </p:cNvPr>
          <p:cNvSpPr/>
          <p:nvPr/>
        </p:nvSpPr>
        <p:spPr>
          <a:xfrm>
            <a:off x="-62753" y="487142"/>
            <a:ext cx="3550024" cy="546847"/>
          </a:xfrm>
          <a:custGeom>
            <a:avLst/>
            <a:gdLst>
              <a:gd name="connsiteX0" fmla="*/ 3550024 w 3550024"/>
              <a:gd name="connsiteY0" fmla="*/ 71718 h 546847"/>
              <a:gd name="connsiteX1" fmla="*/ 3532094 w 3550024"/>
              <a:gd name="connsiteY1" fmla="*/ 421341 h 546847"/>
              <a:gd name="connsiteX2" fmla="*/ 8965 w 3550024"/>
              <a:gd name="connsiteY2" fmla="*/ 546847 h 546847"/>
              <a:gd name="connsiteX3" fmla="*/ 0 w 3550024"/>
              <a:gd name="connsiteY3" fmla="*/ 0 h 546847"/>
              <a:gd name="connsiteX4" fmla="*/ 3550024 w 3550024"/>
              <a:gd name="connsiteY4" fmla="*/ 71718 h 54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0024" h="546847">
                <a:moveTo>
                  <a:pt x="3550024" y="71718"/>
                </a:moveTo>
                <a:lnTo>
                  <a:pt x="3532094" y="421341"/>
                </a:lnTo>
                <a:lnTo>
                  <a:pt x="8965" y="546847"/>
                </a:lnTo>
                <a:lnTo>
                  <a:pt x="0" y="0"/>
                </a:lnTo>
                <a:lnTo>
                  <a:pt x="3550024" y="717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6FC090-EE0E-4EB5-9825-4AB08A2FFC22}"/>
              </a:ext>
            </a:extLst>
          </p:cNvPr>
          <p:cNvSpPr/>
          <p:nvPr/>
        </p:nvSpPr>
        <p:spPr>
          <a:xfrm>
            <a:off x="-53788" y="3571001"/>
            <a:ext cx="2447364" cy="2061882"/>
          </a:xfrm>
          <a:custGeom>
            <a:avLst/>
            <a:gdLst>
              <a:gd name="connsiteX0" fmla="*/ 0 w 2447364"/>
              <a:gd name="connsiteY0" fmla="*/ 0 h 2061882"/>
              <a:gd name="connsiteX1" fmla="*/ 923364 w 2447364"/>
              <a:gd name="connsiteY1" fmla="*/ 143435 h 2061882"/>
              <a:gd name="connsiteX2" fmla="*/ 1461247 w 2447364"/>
              <a:gd name="connsiteY2" fmla="*/ 726141 h 2061882"/>
              <a:gd name="connsiteX3" fmla="*/ 2187388 w 2447364"/>
              <a:gd name="connsiteY3" fmla="*/ 1703294 h 2061882"/>
              <a:gd name="connsiteX4" fmla="*/ 2438400 w 2447364"/>
              <a:gd name="connsiteY4" fmla="*/ 1801906 h 2061882"/>
              <a:gd name="connsiteX5" fmla="*/ 2447364 w 2447364"/>
              <a:gd name="connsiteY5" fmla="*/ 2034988 h 2061882"/>
              <a:gd name="connsiteX6" fmla="*/ 26894 w 2447364"/>
              <a:gd name="connsiteY6" fmla="*/ 2061882 h 2061882"/>
              <a:gd name="connsiteX7" fmla="*/ 0 w 2447364"/>
              <a:gd name="connsiteY7" fmla="*/ 0 h 206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7364" h="2061882">
                <a:moveTo>
                  <a:pt x="0" y="0"/>
                </a:moveTo>
                <a:lnTo>
                  <a:pt x="923364" y="143435"/>
                </a:lnTo>
                <a:lnTo>
                  <a:pt x="1461247" y="726141"/>
                </a:lnTo>
                <a:lnTo>
                  <a:pt x="2187388" y="1703294"/>
                </a:lnTo>
                <a:lnTo>
                  <a:pt x="2438400" y="1801906"/>
                </a:lnTo>
                <a:lnTo>
                  <a:pt x="2447364" y="2034988"/>
                </a:lnTo>
                <a:lnTo>
                  <a:pt x="26894" y="2061882"/>
                </a:lnTo>
                <a:cubicBezTo>
                  <a:pt x="23906" y="1386541"/>
                  <a:pt x="20917" y="71120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047C8C-245A-B462-DE19-EC8F0037677E}"/>
              </a:ext>
            </a:extLst>
          </p:cNvPr>
          <p:cNvSpPr txBox="1"/>
          <p:nvPr/>
        </p:nvSpPr>
        <p:spPr>
          <a:xfrm>
            <a:off x="0" y="32953"/>
            <a:ext cx="383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>
                <a:solidFill>
                  <a:schemeClr val="accent2"/>
                </a:solidFill>
              </a:rPr>
              <a:t>Formation of the </a:t>
            </a:r>
            <a:r>
              <a:rPr lang="fr-FR" spc="250" dirty="0" err="1">
                <a:solidFill>
                  <a:schemeClr val="accent2"/>
                </a:solidFill>
              </a:rPr>
              <a:t>Carpathians</a:t>
            </a:r>
            <a:endParaRPr lang="en-GB" spc="25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D03CA-2C96-4007-6294-315EF21AA6D4}"/>
              </a:ext>
            </a:extLst>
          </p:cNvPr>
          <p:cNvSpPr txBox="1"/>
          <p:nvPr/>
        </p:nvSpPr>
        <p:spPr>
          <a:xfrm>
            <a:off x="3523130" y="1825096"/>
            <a:ext cx="1237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9933FF"/>
                </a:solidFill>
                <a:highlight>
                  <a:srgbClr val="FFFFFF"/>
                </a:highlight>
              </a:rPr>
              <a:t>ALCAPA</a:t>
            </a:r>
            <a:endParaRPr lang="en-GB" sz="2400" dirty="0">
              <a:solidFill>
                <a:srgbClr val="9933FF"/>
              </a:solidFill>
              <a:highlight>
                <a:srgbClr val="FF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473D03-D373-3EBF-5B75-D904E92B763F}"/>
              </a:ext>
            </a:extLst>
          </p:cNvPr>
          <p:cNvSpPr txBox="1"/>
          <p:nvPr/>
        </p:nvSpPr>
        <p:spPr>
          <a:xfrm>
            <a:off x="4721516" y="2761167"/>
            <a:ext cx="1404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F0"/>
                </a:solidFill>
                <a:highlight>
                  <a:srgbClr val="FFFFFF"/>
                </a:highlight>
              </a:rPr>
              <a:t>Tizsa</a:t>
            </a:r>
            <a:r>
              <a:rPr lang="fr-FR" sz="2000" dirty="0">
                <a:solidFill>
                  <a:srgbClr val="00B0F0"/>
                </a:solidFill>
                <a:highlight>
                  <a:srgbClr val="FFFFFF"/>
                </a:highlight>
              </a:rPr>
              <a:t>-</a:t>
            </a:r>
            <a:r>
              <a:rPr lang="fr-FR" sz="2000" dirty="0">
                <a:solidFill>
                  <a:srgbClr val="FF5050"/>
                </a:solidFill>
                <a:highlight>
                  <a:srgbClr val="FFFFFF"/>
                </a:highlight>
              </a:rPr>
              <a:t>Dacia</a:t>
            </a:r>
            <a:endParaRPr lang="en-GB" sz="2400" dirty="0">
              <a:solidFill>
                <a:srgbClr val="FF5050"/>
              </a:solidFill>
              <a:highlight>
                <a:srgbClr val="FFFFFF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14E663-2052-99F6-4AC6-84D4697203D7}"/>
              </a:ext>
            </a:extLst>
          </p:cNvPr>
          <p:cNvSpPr txBox="1"/>
          <p:nvPr/>
        </p:nvSpPr>
        <p:spPr>
          <a:xfrm>
            <a:off x="403060" y="2299502"/>
            <a:ext cx="130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spc="500" dirty="0">
                <a:solidFill>
                  <a:schemeClr val="accent1"/>
                </a:solidFill>
                <a:highlight>
                  <a:srgbClr val="FFFFFF"/>
                </a:highlight>
              </a:rPr>
              <a:t> </a:t>
            </a:r>
            <a:r>
              <a:rPr lang="fr-FR" sz="2400" i="1" spc="500" dirty="0" err="1">
                <a:solidFill>
                  <a:schemeClr val="accent1"/>
                </a:solidFill>
                <a:highlight>
                  <a:srgbClr val="FFFFFF"/>
                </a:highlight>
              </a:rPr>
              <a:t>Alps</a:t>
            </a:r>
            <a:r>
              <a:rPr lang="fr-FR" sz="2400" i="1" spc="500" dirty="0">
                <a:solidFill>
                  <a:schemeClr val="accent1"/>
                </a:solidFill>
                <a:highlight>
                  <a:srgbClr val="FFFFFF"/>
                </a:highlight>
              </a:rPr>
              <a:t> </a:t>
            </a:r>
            <a:endParaRPr lang="en-GB" sz="2800" i="1" spc="500" dirty="0">
              <a:solidFill>
                <a:schemeClr val="accent1"/>
              </a:solidFill>
              <a:highlight>
                <a:srgbClr val="FFFFFF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6E696B-413F-7E0B-B5E7-F2627F916A6F}"/>
              </a:ext>
            </a:extLst>
          </p:cNvPr>
          <p:cNvSpPr txBox="1"/>
          <p:nvPr/>
        </p:nvSpPr>
        <p:spPr>
          <a:xfrm rot="2900740">
            <a:off x="1947364" y="4140148"/>
            <a:ext cx="1655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spc="500" dirty="0">
                <a:solidFill>
                  <a:schemeClr val="accent1"/>
                </a:solidFill>
                <a:highlight>
                  <a:srgbClr val="FFFFFF"/>
                </a:highlight>
              </a:rPr>
              <a:t> </a:t>
            </a:r>
            <a:r>
              <a:rPr lang="fr-FR" sz="1600" i="1" spc="500" dirty="0" err="1">
                <a:solidFill>
                  <a:schemeClr val="accent1"/>
                </a:solidFill>
                <a:highlight>
                  <a:srgbClr val="FFFFFF"/>
                </a:highlight>
              </a:rPr>
              <a:t>Dinarides</a:t>
            </a:r>
            <a:endParaRPr lang="en-GB" i="1" spc="500" dirty="0">
              <a:solidFill>
                <a:schemeClr val="accent1"/>
              </a:solidFill>
              <a:highlight>
                <a:srgbClr val="FFFFFF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BE7CF8-E030-B30E-E549-E7772F43F3E8}"/>
              </a:ext>
            </a:extLst>
          </p:cNvPr>
          <p:cNvSpPr txBox="1"/>
          <p:nvPr/>
        </p:nvSpPr>
        <p:spPr>
          <a:xfrm>
            <a:off x="5423647" y="5166134"/>
            <a:ext cx="1434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spc="500" dirty="0">
                <a:solidFill>
                  <a:schemeClr val="accent1"/>
                </a:solidFill>
                <a:highlight>
                  <a:srgbClr val="FFFFFF"/>
                </a:highlight>
              </a:rPr>
              <a:t> Balkans</a:t>
            </a:r>
            <a:endParaRPr lang="en-GB" i="1" spc="500" dirty="0">
              <a:solidFill>
                <a:schemeClr val="accent1"/>
              </a:solidFill>
              <a:highlight>
                <a:srgbClr val="FFFFFF"/>
              </a:highlight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2B32FBA3-901E-9BC9-96E0-596FB74FC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5200" y="1"/>
            <a:ext cx="3776248" cy="241455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A05612B-896C-8AC9-059B-C8C2644EFE93}"/>
              </a:ext>
            </a:extLst>
          </p:cNvPr>
          <p:cNvSpPr/>
          <p:nvPr/>
        </p:nvSpPr>
        <p:spPr>
          <a:xfrm>
            <a:off x="9986094" y="768096"/>
            <a:ext cx="1306746" cy="6949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A69535-A6E0-486A-D263-C6AF6A25F852}"/>
              </a:ext>
            </a:extLst>
          </p:cNvPr>
          <p:cNvSpPr/>
          <p:nvPr/>
        </p:nvSpPr>
        <p:spPr>
          <a:xfrm rot="2619240">
            <a:off x="4777862" y="1466052"/>
            <a:ext cx="1771561" cy="9620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F0B26A-CE46-C03D-5A06-E9577159A60B}"/>
              </a:ext>
            </a:extLst>
          </p:cNvPr>
          <p:cNvSpPr txBox="1"/>
          <p:nvPr/>
        </p:nvSpPr>
        <p:spPr>
          <a:xfrm rot="2541085">
            <a:off x="4880310" y="1380006"/>
            <a:ext cx="2649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spc="300" dirty="0" err="1">
                <a:highlight>
                  <a:srgbClr val="FFFFFF"/>
                </a:highlight>
              </a:rPr>
              <a:t>Ukrainian</a:t>
            </a:r>
            <a:r>
              <a:rPr lang="fr-FR" sz="1400" i="1" spc="300" dirty="0">
                <a:highlight>
                  <a:srgbClr val="FFFFFF"/>
                </a:highlight>
              </a:rPr>
              <a:t> </a:t>
            </a:r>
            <a:r>
              <a:rPr lang="fr-FR" sz="1400" i="1" spc="300" dirty="0" err="1">
                <a:highlight>
                  <a:srgbClr val="FFFFFF"/>
                </a:highlight>
              </a:rPr>
              <a:t>Carpathians</a:t>
            </a:r>
            <a:endParaRPr lang="en-GB" sz="1400" i="1" spc="3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EB0316-0496-9B3E-E892-F04074C1BFF5}"/>
              </a:ext>
            </a:extLst>
          </p:cNvPr>
          <p:cNvSpPr txBox="1"/>
          <p:nvPr/>
        </p:nvSpPr>
        <p:spPr>
          <a:xfrm>
            <a:off x="6472333" y="1053786"/>
            <a:ext cx="980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highlight>
                  <a:srgbClr val="FFFFFF"/>
                </a:highlight>
              </a:rPr>
              <a:t>Present</a:t>
            </a:r>
            <a:endParaRPr lang="en-GB" sz="20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70222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168830D-D7B1-7084-C80D-69EEE071C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9"/>
          <a:stretch/>
        </p:blipFill>
        <p:spPr>
          <a:xfrm>
            <a:off x="0" y="215153"/>
            <a:ext cx="8740492" cy="59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00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timeline, treemap chart&#10;&#10;Description automatically generated">
            <a:extLst>
              <a:ext uri="{FF2B5EF4-FFF2-40B4-BE49-F238E27FC236}">
                <a16:creationId xmlns:a16="http://schemas.microsoft.com/office/drawing/2014/main" id="{8D3A3BC7-770A-3B3C-90C6-0CF14DCA9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181" y="0"/>
            <a:ext cx="8163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59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35C3DBF-8D9E-9EC7-678C-79151ACDF7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" r="20155" b="4052"/>
          <a:stretch/>
        </p:blipFill>
        <p:spPr>
          <a:xfrm>
            <a:off x="0" y="47125"/>
            <a:ext cx="6956612" cy="681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54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D42093E-4B7A-1FC4-ED4F-9A5DE9BCD0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89" t="2681" r="4594" b="10473"/>
          <a:stretch/>
        </p:blipFill>
        <p:spPr>
          <a:xfrm>
            <a:off x="45160" y="536092"/>
            <a:ext cx="8046720" cy="5644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737ADC-9AAF-6DCC-20BF-0AA643DABCAA}"/>
              </a:ext>
            </a:extLst>
          </p:cNvPr>
          <p:cNvSpPr txBox="1"/>
          <p:nvPr/>
        </p:nvSpPr>
        <p:spPr>
          <a:xfrm>
            <a:off x="9209899" y="52009"/>
            <a:ext cx="2939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Formation of the </a:t>
            </a:r>
            <a:r>
              <a:rPr lang="fr-FR" dirty="0" err="1">
                <a:solidFill>
                  <a:schemeClr val="accent2"/>
                </a:solidFill>
              </a:rPr>
              <a:t>Carpathians</a:t>
            </a:r>
            <a:endParaRPr lang="en-GB" dirty="0">
              <a:solidFill>
                <a:schemeClr val="accent2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4A39AB-B385-AB21-C8D3-C6560BC52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35200" y="1"/>
            <a:ext cx="3776248" cy="241455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5A1ACE-2DD9-AB43-C7BE-EB62F86EE494}"/>
              </a:ext>
            </a:extLst>
          </p:cNvPr>
          <p:cNvSpPr/>
          <p:nvPr/>
        </p:nvSpPr>
        <p:spPr>
          <a:xfrm>
            <a:off x="9986094" y="768096"/>
            <a:ext cx="1306746" cy="6949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0FBFD2-6BF4-90FA-7DD5-C9DB1A8D0AA3}"/>
              </a:ext>
            </a:extLst>
          </p:cNvPr>
          <p:cNvSpPr txBox="1"/>
          <p:nvPr/>
        </p:nvSpPr>
        <p:spPr>
          <a:xfrm>
            <a:off x="0" y="32953"/>
            <a:ext cx="383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>
                <a:solidFill>
                  <a:schemeClr val="accent2"/>
                </a:solidFill>
              </a:rPr>
              <a:t>Formation of the </a:t>
            </a:r>
            <a:r>
              <a:rPr lang="fr-FR" spc="250" dirty="0" err="1">
                <a:solidFill>
                  <a:schemeClr val="accent2"/>
                </a:solidFill>
              </a:rPr>
              <a:t>Carpathians</a:t>
            </a:r>
            <a:endParaRPr lang="en-GB" spc="250" dirty="0">
              <a:solidFill>
                <a:schemeClr val="accent2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F8D0FC2-AA69-E7A6-4D5F-F6AC3D241D8D}"/>
              </a:ext>
            </a:extLst>
          </p:cNvPr>
          <p:cNvSpPr/>
          <p:nvPr/>
        </p:nvSpPr>
        <p:spPr>
          <a:xfrm>
            <a:off x="5307106" y="5674659"/>
            <a:ext cx="2796988" cy="555812"/>
          </a:xfrm>
          <a:custGeom>
            <a:avLst/>
            <a:gdLst>
              <a:gd name="connsiteX0" fmla="*/ 0 w 2796988"/>
              <a:gd name="connsiteY0" fmla="*/ 555812 h 555812"/>
              <a:gd name="connsiteX1" fmla="*/ 779929 w 2796988"/>
              <a:gd name="connsiteY1" fmla="*/ 0 h 555812"/>
              <a:gd name="connsiteX2" fmla="*/ 2796988 w 2796988"/>
              <a:gd name="connsiteY2" fmla="*/ 0 h 555812"/>
              <a:gd name="connsiteX3" fmla="*/ 2796988 w 2796988"/>
              <a:gd name="connsiteY3" fmla="*/ 528917 h 555812"/>
              <a:gd name="connsiteX4" fmla="*/ 0 w 2796988"/>
              <a:gd name="connsiteY4" fmla="*/ 555812 h 55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988" h="555812">
                <a:moveTo>
                  <a:pt x="0" y="555812"/>
                </a:moveTo>
                <a:lnTo>
                  <a:pt x="779929" y="0"/>
                </a:lnTo>
                <a:lnTo>
                  <a:pt x="2796988" y="0"/>
                </a:lnTo>
                <a:lnTo>
                  <a:pt x="2796988" y="528917"/>
                </a:lnTo>
                <a:lnTo>
                  <a:pt x="0" y="5558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0E0B5C0-B7FD-3B41-7718-4AF2FFDC9A75}"/>
              </a:ext>
            </a:extLst>
          </p:cNvPr>
          <p:cNvSpPr/>
          <p:nvPr/>
        </p:nvSpPr>
        <p:spPr>
          <a:xfrm>
            <a:off x="-17929" y="4150659"/>
            <a:ext cx="1039905" cy="2097741"/>
          </a:xfrm>
          <a:custGeom>
            <a:avLst/>
            <a:gdLst>
              <a:gd name="connsiteX0" fmla="*/ 8964 w 1039905"/>
              <a:gd name="connsiteY0" fmla="*/ 0 h 2097741"/>
              <a:gd name="connsiteX1" fmla="*/ 770964 w 1039905"/>
              <a:gd name="connsiteY1" fmla="*/ 331694 h 2097741"/>
              <a:gd name="connsiteX2" fmla="*/ 1039905 w 1039905"/>
              <a:gd name="connsiteY2" fmla="*/ 2070847 h 2097741"/>
              <a:gd name="connsiteX3" fmla="*/ 0 w 1039905"/>
              <a:gd name="connsiteY3" fmla="*/ 2097741 h 2097741"/>
              <a:gd name="connsiteX4" fmla="*/ 8964 w 1039905"/>
              <a:gd name="connsiteY4" fmla="*/ 0 h 2097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905" h="2097741">
                <a:moveTo>
                  <a:pt x="8964" y="0"/>
                </a:moveTo>
                <a:lnTo>
                  <a:pt x="770964" y="331694"/>
                </a:lnTo>
                <a:lnTo>
                  <a:pt x="1039905" y="2070847"/>
                </a:lnTo>
                <a:lnTo>
                  <a:pt x="0" y="2097741"/>
                </a:lnTo>
                <a:lnTo>
                  <a:pt x="896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7A47A2-691C-039E-2CEB-CBD7F2718F3C}"/>
              </a:ext>
            </a:extLst>
          </p:cNvPr>
          <p:cNvSpPr txBox="1"/>
          <p:nvPr/>
        </p:nvSpPr>
        <p:spPr>
          <a:xfrm rot="604479">
            <a:off x="1165412" y="2414554"/>
            <a:ext cx="1237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9933FF"/>
                </a:solidFill>
                <a:highlight>
                  <a:srgbClr val="FFFFFF"/>
                </a:highlight>
              </a:rPr>
              <a:t>ALCAPA</a:t>
            </a:r>
            <a:endParaRPr lang="en-GB" sz="2400" dirty="0">
              <a:solidFill>
                <a:srgbClr val="9933FF"/>
              </a:solidFill>
              <a:highlight>
                <a:srgbClr val="FFFFFF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270DB7-B390-743B-CBD0-3279C89CD368}"/>
              </a:ext>
            </a:extLst>
          </p:cNvPr>
          <p:cNvSpPr txBox="1"/>
          <p:nvPr/>
        </p:nvSpPr>
        <p:spPr>
          <a:xfrm rot="18671956">
            <a:off x="3612776" y="3077597"/>
            <a:ext cx="672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 err="1">
                <a:solidFill>
                  <a:srgbClr val="00B0F0"/>
                </a:solidFill>
                <a:highlight>
                  <a:srgbClr val="FFFFFF"/>
                </a:highlight>
              </a:rPr>
              <a:t>Tizsa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623F0B-8F66-DF64-C435-ED80FE1B9979}"/>
              </a:ext>
            </a:extLst>
          </p:cNvPr>
          <p:cNvSpPr txBox="1"/>
          <p:nvPr/>
        </p:nvSpPr>
        <p:spPr>
          <a:xfrm rot="3066536">
            <a:off x="4527464" y="3031213"/>
            <a:ext cx="74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5050"/>
                </a:solidFill>
                <a:highlight>
                  <a:srgbClr val="FFFFFF"/>
                </a:highlight>
              </a:rPr>
              <a:t>Dacia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45993B-564E-2BE0-EC10-23E7F44401AF}"/>
              </a:ext>
            </a:extLst>
          </p:cNvPr>
          <p:cNvSpPr txBox="1"/>
          <p:nvPr/>
        </p:nvSpPr>
        <p:spPr>
          <a:xfrm rot="4082781">
            <a:off x="4225067" y="4400348"/>
            <a:ext cx="74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5050"/>
                </a:solidFill>
                <a:highlight>
                  <a:srgbClr val="FFFFFF"/>
                </a:highlight>
              </a:rPr>
              <a:t>Dacia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CB8595-35EF-00FF-9E8D-9856F1EFC77A}"/>
              </a:ext>
            </a:extLst>
          </p:cNvPr>
          <p:cNvSpPr txBox="1"/>
          <p:nvPr/>
        </p:nvSpPr>
        <p:spPr>
          <a:xfrm rot="2541085">
            <a:off x="5416080" y="1404045"/>
            <a:ext cx="1634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spc="300" dirty="0">
                <a:highlight>
                  <a:srgbClr val="FFFFFF"/>
                </a:highlight>
              </a:rPr>
              <a:t>Flysch basin</a:t>
            </a:r>
            <a:endParaRPr lang="en-GB" sz="1400" i="1" spc="3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B4B40A-9252-8FB6-A9CF-A57DC4E04355}"/>
              </a:ext>
            </a:extLst>
          </p:cNvPr>
          <p:cNvSpPr/>
          <p:nvPr/>
        </p:nvSpPr>
        <p:spPr>
          <a:xfrm rot="2619240">
            <a:off x="4528553" y="1382854"/>
            <a:ext cx="1802876" cy="1695530"/>
          </a:xfrm>
          <a:prstGeom prst="rect">
            <a:avLst/>
          </a:prstGeom>
          <a:solidFill>
            <a:srgbClr val="000000">
              <a:alpha val="30196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D25E9-5573-5833-28F7-9F811A4492E5}"/>
              </a:ext>
            </a:extLst>
          </p:cNvPr>
          <p:cNvSpPr txBox="1"/>
          <p:nvPr/>
        </p:nvSpPr>
        <p:spPr>
          <a:xfrm>
            <a:off x="-57374" y="6076582"/>
            <a:ext cx="1947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chemeClr val="accent2"/>
                </a:solidFill>
              </a:rPr>
              <a:t>Ustaszewski</a:t>
            </a:r>
            <a:r>
              <a:rPr lang="fr-FR" sz="1400" dirty="0">
                <a:solidFill>
                  <a:schemeClr val="accent2"/>
                </a:solidFill>
              </a:rPr>
              <a:t> et al., 2008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B5E30-74F8-3EC7-2AA5-027DF7A1558C}"/>
              </a:ext>
            </a:extLst>
          </p:cNvPr>
          <p:cNvSpPr txBox="1"/>
          <p:nvPr/>
        </p:nvSpPr>
        <p:spPr>
          <a:xfrm>
            <a:off x="6472333" y="1053786"/>
            <a:ext cx="1664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>
                <a:highlight>
                  <a:srgbClr val="FFFFFF"/>
                </a:highlight>
              </a:rPr>
              <a:t>Early</a:t>
            </a:r>
            <a:r>
              <a:rPr lang="fr-FR" sz="2000" dirty="0">
                <a:highlight>
                  <a:srgbClr val="FFFFFF"/>
                </a:highlight>
              </a:rPr>
              <a:t> </a:t>
            </a:r>
            <a:r>
              <a:rPr lang="fr-FR" sz="2000" dirty="0" err="1">
                <a:highlight>
                  <a:srgbClr val="FFFFFF"/>
                </a:highlight>
              </a:rPr>
              <a:t>Miocene</a:t>
            </a:r>
            <a:endParaRPr lang="en-GB" sz="2000" dirty="0"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0757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>
            <a:extLst>
              <a:ext uri="{FF2B5EF4-FFF2-40B4-BE49-F238E27FC236}">
                <a16:creationId xmlns:a16="http://schemas.microsoft.com/office/drawing/2014/main" id="{1E307C79-4999-E172-2995-60CAAABED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314"/>
            <a:ext cx="7252190" cy="4231345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D31F34D-E53B-75AB-2E59-D01473FBDD28}"/>
              </a:ext>
            </a:extLst>
          </p:cNvPr>
          <p:cNvSpPr/>
          <p:nvPr/>
        </p:nvSpPr>
        <p:spPr>
          <a:xfrm>
            <a:off x="5015035" y="555808"/>
            <a:ext cx="2307240" cy="1636089"/>
          </a:xfrm>
          <a:custGeom>
            <a:avLst/>
            <a:gdLst>
              <a:gd name="connsiteX0" fmla="*/ 0 w 2788024"/>
              <a:gd name="connsiteY0" fmla="*/ 98612 h 1891553"/>
              <a:gd name="connsiteX1" fmla="*/ 107577 w 2788024"/>
              <a:gd name="connsiteY1" fmla="*/ 654423 h 1891553"/>
              <a:gd name="connsiteX2" fmla="*/ 1416424 w 2788024"/>
              <a:gd name="connsiteY2" fmla="*/ 1864659 h 1891553"/>
              <a:gd name="connsiteX3" fmla="*/ 2788024 w 2788024"/>
              <a:gd name="connsiteY3" fmla="*/ 1891553 h 1891553"/>
              <a:gd name="connsiteX4" fmla="*/ 2743200 w 2788024"/>
              <a:gd name="connsiteY4" fmla="*/ 0 h 1891553"/>
              <a:gd name="connsiteX5" fmla="*/ 0 w 2788024"/>
              <a:gd name="connsiteY5" fmla="*/ 98612 h 189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88024" h="1891553">
                <a:moveTo>
                  <a:pt x="0" y="98612"/>
                </a:moveTo>
                <a:lnTo>
                  <a:pt x="107577" y="654423"/>
                </a:lnTo>
                <a:lnTo>
                  <a:pt x="1416424" y="1864659"/>
                </a:lnTo>
                <a:lnTo>
                  <a:pt x="2788024" y="1891553"/>
                </a:lnTo>
                <a:lnTo>
                  <a:pt x="2743200" y="0"/>
                </a:lnTo>
                <a:lnTo>
                  <a:pt x="0" y="986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D977F5-40BD-FFB9-7F77-7774F410228B}"/>
              </a:ext>
            </a:extLst>
          </p:cNvPr>
          <p:cNvSpPr/>
          <p:nvPr/>
        </p:nvSpPr>
        <p:spPr>
          <a:xfrm>
            <a:off x="-8965" y="555808"/>
            <a:ext cx="3021105" cy="472993"/>
          </a:xfrm>
          <a:custGeom>
            <a:avLst/>
            <a:gdLst>
              <a:gd name="connsiteX0" fmla="*/ 3550024 w 3550024"/>
              <a:gd name="connsiteY0" fmla="*/ 71718 h 546847"/>
              <a:gd name="connsiteX1" fmla="*/ 3532094 w 3550024"/>
              <a:gd name="connsiteY1" fmla="*/ 421341 h 546847"/>
              <a:gd name="connsiteX2" fmla="*/ 8965 w 3550024"/>
              <a:gd name="connsiteY2" fmla="*/ 546847 h 546847"/>
              <a:gd name="connsiteX3" fmla="*/ 0 w 3550024"/>
              <a:gd name="connsiteY3" fmla="*/ 0 h 546847"/>
              <a:gd name="connsiteX4" fmla="*/ 3550024 w 3550024"/>
              <a:gd name="connsiteY4" fmla="*/ 71718 h 54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0024" h="546847">
                <a:moveTo>
                  <a:pt x="3550024" y="71718"/>
                </a:moveTo>
                <a:lnTo>
                  <a:pt x="3532094" y="421341"/>
                </a:lnTo>
                <a:lnTo>
                  <a:pt x="8965" y="546847"/>
                </a:lnTo>
                <a:lnTo>
                  <a:pt x="0" y="0"/>
                </a:lnTo>
                <a:lnTo>
                  <a:pt x="3550024" y="717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86FC090-EE0E-4EB5-9825-4AB08A2FFC22}"/>
              </a:ext>
            </a:extLst>
          </p:cNvPr>
          <p:cNvSpPr/>
          <p:nvPr/>
        </p:nvSpPr>
        <p:spPr>
          <a:xfrm>
            <a:off x="19564" y="3272171"/>
            <a:ext cx="2025326" cy="1783414"/>
          </a:xfrm>
          <a:custGeom>
            <a:avLst/>
            <a:gdLst>
              <a:gd name="connsiteX0" fmla="*/ 0 w 2447364"/>
              <a:gd name="connsiteY0" fmla="*/ 0 h 2061882"/>
              <a:gd name="connsiteX1" fmla="*/ 923364 w 2447364"/>
              <a:gd name="connsiteY1" fmla="*/ 143435 h 2061882"/>
              <a:gd name="connsiteX2" fmla="*/ 1461247 w 2447364"/>
              <a:gd name="connsiteY2" fmla="*/ 726141 h 2061882"/>
              <a:gd name="connsiteX3" fmla="*/ 2187388 w 2447364"/>
              <a:gd name="connsiteY3" fmla="*/ 1703294 h 2061882"/>
              <a:gd name="connsiteX4" fmla="*/ 2438400 w 2447364"/>
              <a:gd name="connsiteY4" fmla="*/ 1801906 h 2061882"/>
              <a:gd name="connsiteX5" fmla="*/ 2447364 w 2447364"/>
              <a:gd name="connsiteY5" fmla="*/ 2034988 h 2061882"/>
              <a:gd name="connsiteX6" fmla="*/ 26894 w 2447364"/>
              <a:gd name="connsiteY6" fmla="*/ 2061882 h 2061882"/>
              <a:gd name="connsiteX7" fmla="*/ 0 w 2447364"/>
              <a:gd name="connsiteY7" fmla="*/ 0 h 2061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7364" h="2061882">
                <a:moveTo>
                  <a:pt x="0" y="0"/>
                </a:moveTo>
                <a:lnTo>
                  <a:pt x="923364" y="143435"/>
                </a:lnTo>
                <a:lnTo>
                  <a:pt x="1461247" y="726141"/>
                </a:lnTo>
                <a:lnTo>
                  <a:pt x="2187388" y="1703294"/>
                </a:lnTo>
                <a:lnTo>
                  <a:pt x="2438400" y="1801906"/>
                </a:lnTo>
                <a:lnTo>
                  <a:pt x="2447364" y="2034988"/>
                </a:lnTo>
                <a:lnTo>
                  <a:pt x="26894" y="2061882"/>
                </a:lnTo>
                <a:cubicBezTo>
                  <a:pt x="23906" y="1386541"/>
                  <a:pt x="20917" y="711200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791E84-CFFE-6797-F100-3E611A2B9F06}"/>
              </a:ext>
            </a:extLst>
          </p:cNvPr>
          <p:cNvSpPr txBox="1"/>
          <p:nvPr/>
        </p:nvSpPr>
        <p:spPr>
          <a:xfrm>
            <a:off x="2788151" y="1825340"/>
            <a:ext cx="1014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9933FF"/>
                </a:solidFill>
                <a:highlight>
                  <a:srgbClr val="FFFFFF"/>
                </a:highlight>
              </a:rPr>
              <a:t>ALCAPA</a:t>
            </a:r>
            <a:endParaRPr lang="en-GB" sz="2400" dirty="0">
              <a:solidFill>
                <a:srgbClr val="9933FF"/>
              </a:solidFill>
              <a:highlight>
                <a:srgbClr val="FFFFFF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69561E-E091-FDD6-654F-C130761C095A}"/>
              </a:ext>
            </a:extLst>
          </p:cNvPr>
          <p:cNvSpPr txBox="1"/>
          <p:nvPr/>
        </p:nvSpPr>
        <p:spPr>
          <a:xfrm>
            <a:off x="3984089" y="2557215"/>
            <a:ext cx="144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>
                <a:solidFill>
                  <a:srgbClr val="00B0F0"/>
                </a:solidFill>
                <a:highlight>
                  <a:srgbClr val="FFFFFF"/>
                </a:highlight>
              </a:rPr>
              <a:t>Tizsa</a:t>
            </a:r>
            <a:r>
              <a:rPr lang="fr-FR" sz="2000" dirty="0">
                <a:solidFill>
                  <a:srgbClr val="00B0F0"/>
                </a:solidFill>
                <a:highlight>
                  <a:srgbClr val="FFFFFF"/>
                </a:highlight>
              </a:rPr>
              <a:t>-</a:t>
            </a:r>
            <a:r>
              <a:rPr lang="fr-FR" sz="2000" dirty="0">
                <a:solidFill>
                  <a:srgbClr val="FF5050"/>
                </a:solidFill>
                <a:highlight>
                  <a:srgbClr val="FFFFFF"/>
                </a:highlight>
              </a:rPr>
              <a:t>Dacia</a:t>
            </a:r>
            <a:endParaRPr lang="en-GB" sz="2400" dirty="0">
              <a:solidFill>
                <a:srgbClr val="FF5050"/>
              </a:solidFill>
              <a:highlight>
                <a:srgbClr val="FFFFFF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52AF7D-7EA7-42C1-970B-C481A47677E4}"/>
              </a:ext>
            </a:extLst>
          </p:cNvPr>
          <p:cNvSpPr txBox="1"/>
          <p:nvPr/>
        </p:nvSpPr>
        <p:spPr>
          <a:xfrm>
            <a:off x="454918" y="2157722"/>
            <a:ext cx="115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spc="500" dirty="0">
                <a:solidFill>
                  <a:schemeClr val="accent1"/>
                </a:solidFill>
                <a:highlight>
                  <a:srgbClr val="FFFFFF"/>
                </a:highlight>
              </a:rPr>
              <a:t> </a:t>
            </a:r>
            <a:r>
              <a:rPr lang="fr-FR" sz="2400" i="1" spc="500" dirty="0" err="1">
                <a:solidFill>
                  <a:schemeClr val="accent1"/>
                </a:solidFill>
                <a:highlight>
                  <a:srgbClr val="FFFFFF"/>
                </a:highlight>
              </a:rPr>
              <a:t>Alps</a:t>
            </a:r>
            <a:r>
              <a:rPr lang="fr-FR" sz="2400" i="1" spc="500" dirty="0">
                <a:solidFill>
                  <a:schemeClr val="accent1"/>
                </a:solidFill>
                <a:highlight>
                  <a:srgbClr val="FFFFFF"/>
                </a:highlight>
              </a:rPr>
              <a:t> </a:t>
            </a:r>
            <a:endParaRPr lang="en-GB" sz="2800" i="1" spc="500" dirty="0">
              <a:solidFill>
                <a:schemeClr val="accent1"/>
              </a:solidFill>
              <a:highlight>
                <a:srgbClr val="FFFFFF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B9BE44-6889-BC1B-0FE0-5CB4248E446D}"/>
              </a:ext>
            </a:extLst>
          </p:cNvPr>
          <p:cNvSpPr txBox="1"/>
          <p:nvPr/>
        </p:nvSpPr>
        <p:spPr>
          <a:xfrm rot="2900740">
            <a:off x="1667056" y="3745513"/>
            <a:ext cx="1718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spc="500" dirty="0">
                <a:solidFill>
                  <a:schemeClr val="accent1"/>
                </a:solidFill>
                <a:highlight>
                  <a:srgbClr val="FFFFFF"/>
                </a:highlight>
              </a:rPr>
              <a:t> </a:t>
            </a:r>
            <a:r>
              <a:rPr lang="fr-FR" sz="1600" i="1" spc="500" dirty="0" err="1">
                <a:solidFill>
                  <a:schemeClr val="accent1"/>
                </a:solidFill>
                <a:highlight>
                  <a:srgbClr val="FFFFFF"/>
                </a:highlight>
              </a:rPr>
              <a:t>Dinarides</a:t>
            </a:r>
            <a:endParaRPr lang="en-GB" i="1" spc="500" dirty="0">
              <a:solidFill>
                <a:schemeClr val="accent1"/>
              </a:solidFill>
              <a:highlight>
                <a:srgbClr val="FFFFFF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0B8016-1B3B-AF4A-C67A-537D3F193577}"/>
              </a:ext>
            </a:extLst>
          </p:cNvPr>
          <p:cNvSpPr txBox="1"/>
          <p:nvPr/>
        </p:nvSpPr>
        <p:spPr>
          <a:xfrm>
            <a:off x="4605309" y="4439234"/>
            <a:ext cx="1415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spc="500" dirty="0">
                <a:solidFill>
                  <a:schemeClr val="accent1"/>
                </a:solidFill>
                <a:highlight>
                  <a:srgbClr val="FFFFFF"/>
                </a:highlight>
              </a:rPr>
              <a:t> Balkans</a:t>
            </a:r>
            <a:endParaRPr lang="en-GB" i="1" spc="500" dirty="0">
              <a:solidFill>
                <a:schemeClr val="accent1"/>
              </a:solidFill>
              <a:highlight>
                <a:srgbClr val="FFFFFF"/>
              </a:highligh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710862-5382-DDA6-B809-63EA544E0518}"/>
              </a:ext>
            </a:extLst>
          </p:cNvPr>
          <p:cNvSpPr/>
          <p:nvPr/>
        </p:nvSpPr>
        <p:spPr>
          <a:xfrm>
            <a:off x="4309135" y="1188719"/>
            <a:ext cx="1232129" cy="10367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616FF0-CD4D-651E-9DE2-CF18E577CA14}"/>
              </a:ext>
            </a:extLst>
          </p:cNvPr>
          <p:cNvSpPr txBox="1"/>
          <p:nvPr/>
        </p:nvSpPr>
        <p:spPr>
          <a:xfrm>
            <a:off x="0" y="32953"/>
            <a:ext cx="383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>
                <a:solidFill>
                  <a:schemeClr val="accent2"/>
                </a:solidFill>
              </a:rPr>
              <a:t>Formation of the </a:t>
            </a:r>
            <a:r>
              <a:rPr lang="fr-FR" spc="250" dirty="0" err="1">
                <a:solidFill>
                  <a:schemeClr val="accent2"/>
                </a:solidFill>
              </a:rPr>
              <a:t>Carpathians</a:t>
            </a:r>
            <a:endParaRPr lang="en-GB" spc="250" dirty="0">
              <a:solidFill>
                <a:schemeClr val="accent2"/>
              </a:solidFill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30169E6-8FF1-17B5-143C-D61512858A11}"/>
              </a:ext>
            </a:extLst>
          </p:cNvPr>
          <p:cNvSpPr/>
          <p:nvPr/>
        </p:nvSpPr>
        <p:spPr>
          <a:xfrm>
            <a:off x="4315431" y="1207008"/>
            <a:ext cx="7827801" cy="5605272"/>
          </a:xfrm>
          <a:custGeom>
            <a:avLst/>
            <a:gdLst>
              <a:gd name="connsiteX0" fmla="*/ 0 w 7525512"/>
              <a:gd name="connsiteY0" fmla="*/ 0 h 5788152"/>
              <a:gd name="connsiteX1" fmla="*/ 7525512 w 7525512"/>
              <a:gd name="connsiteY1" fmla="*/ 758952 h 5788152"/>
              <a:gd name="connsiteX2" fmla="*/ 1316736 w 7525512"/>
              <a:gd name="connsiteY2" fmla="*/ 758952 h 5788152"/>
              <a:gd name="connsiteX3" fmla="*/ 1316736 w 7525512"/>
              <a:gd name="connsiteY3" fmla="*/ 5788152 h 5788152"/>
              <a:gd name="connsiteX4" fmla="*/ 466344 w 7525512"/>
              <a:gd name="connsiteY4" fmla="*/ 1527048 h 5788152"/>
              <a:gd name="connsiteX5" fmla="*/ 1005840 w 7525512"/>
              <a:gd name="connsiteY5" fmla="*/ 950976 h 5788152"/>
              <a:gd name="connsiteX6" fmla="*/ 0 w 7525512"/>
              <a:gd name="connsiteY6" fmla="*/ 0 h 5788152"/>
              <a:gd name="connsiteX0" fmla="*/ 466344 w 7059168"/>
              <a:gd name="connsiteY0" fmla="*/ 0 h 5605272"/>
              <a:gd name="connsiteX1" fmla="*/ 7059168 w 7059168"/>
              <a:gd name="connsiteY1" fmla="*/ 576072 h 5605272"/>
              <a:gd name="connsiteX2" fmla="*/ 850392 w 7059168"/>
              <a:gd name="connsiteY2" fmla="*/ 576072 h 5605272"/>
              <a:gd name="connsiteX3" fmla="*/ 850392 w 7059168"/>
              <a:gd name="connsiteY3" fmla="*/ 5605272 h 5605272"/>
              <a:gd name="connsiteX4" fmla="*/ 0 w 7059168"/>
              <a:gd name="connsiteY4" fmla="*/ 1344168 h 5605272"/>
              <a:gd name="connsiteX5" fmla="*/ 539496 w 7059168"/>
              <a:gd name="connsiteY5" fmla="*/ 768096 h 5605272"/>
              <a:gd name="connsiteX6" fmla="*/ 466344 w 7059168"/>
              <a:gd name="connsiteY6" fmla="*/ 0 h 5605272"/>
              <a:gd name="connsiteX0" fmla="*/ 466344 w 7059168"/>
              <a:gd name="connsiteY0" fmla="*/ 0 h 5605272"/>
              <a:gd name="connsiteX1" fmla="*/ 7059168 w 7059168"/>
              <a:gd name="connsiteY1" fmla="*/ 576072 h 5605272"/>
              <a:gd name="connsiteX2" fmla="*/ 850392 w 7059168"/>
              <a:gd name="connsiteY2" fmla="*/ 576072 h 5605272"/>
              <a:gd name="connsiteX3" fmla="*/ 850392 w 7059168"/>
              <a:gd name="connsiteY3" fmla="*/ 5605272 h 5605272"/>
              <a:gd name="connsiteX4" fmla="*/ 0 w 7059168"/>
              <a:gd name="connsiteY4" fmla="*/ 1344168 h 5605272"/>
              <a:gd name="connsiteX5" fmla="*/ 457200 w 7059168"/>
              <a:gd name="connsiteY5" fmla="*/ 978408 h 5605272"/>
              <a:gd name="connsiteX6" fmla="*/ 466344 w 7059168"/>
              <a:gd name="connsiteY6" fmla="*/ 0 h 5605272"/>
              <a:gd name="connsiteX0" fmla="*/ 1261872 w 7854696"/>
              <a:gd name="connsiteY0" fmla="*/ 0 h 5605272"/>
              <a:gd name="connsiteX1" fmla="*/ 7854696 w 7854696"/>
              <a:gd name="connsiteY1" fmla="*/ 576072 h 5605272"/>
              <a:gd name="connsiteX2" fmla="*/ 1645920 w 7854696"/>
              <a:gd name="connsiteY2" fmla="*/ 576072 h 5605272"/>
              <a:gd name="connsiteX3" fmla="*/ 1645920 w 7854696"/>
              <a:gd name="connsiteY3" fmla="*/ 5605272 h 5605272"/>
              <a:gd name="connsiteX4" fmla="*/ 0 w 7854696"/>
              <a:gd name="connsiteY4" fmla="*/ 1024128 h 5605272"/>
              <a:gd name="connsiteX5" fmla="*/ 1252728 w 7854696"/>
              <a:gd name="connsiteY5" fmla="*/ 978408 h 5605272"/>
              <a:gd name="connsiteX6" fmla="*/ 1261872 w 7854696"/>
              <a:gd name="connsiteY6" fmla="*/ 0 h 5605272"/>
              <a:gd name="connsiteX0" fmla="*/ 1261872 w 7854696"/>
              <a:gd name="connsiteY0" fmla="*/ 0 h 5605272"/>
              <a:gd name="connsiteX1" fmla="*/ 7854696 w 7854696"/>
              <a:gd name="connsiteY1" fmla="*/ 576072 h 5605272"/>
              <a:gd name="connsiteX2" fmla="*/ 1645920 w 7854696"/>
              <a:gd name="connsiteY2" fmla="*/ 576072 h 5605272"/>
              <a:gd name="connsiteX3" fmla="*/ 1645920 w 7854696"/>
              <a:gd name="connsiteY3" fmla="*/ 5605272 h 5605272"/>
              <a:gd name="connsiteX4" fmla="*/ 0 w 7854696"/>
              <a:gd name="connsiteY4" fmla="*/ 1024128 h 5605272"/>
              <a:gd name="connsiteX5" fmla="*/ 1243584 w 7854696"/>
              <a:gd name="connsiteY5" fmla="*/ 1014984 h 5605272"/>
              <a:gd name="connsiteX6" fmla="*/ 1261872 w 7854696"/>
              <a:gd name="connsiteY6" fmla="*/ 0 h 5605272"/>
              <a:gd name="connsiteX0" fmla="*/ 1234977 w 7827801"/>
              <a:gd name="connsiteY0" fmla="*/ 0 h 5605272"/>
              <a:gd name="connsiteX1" fmla="*/ 7827801 w 7827801"/>
              <a:gd name="connsiteY1" fmla="*/ 576072 h 5605272"/>
              <a:gd name="connsiteX2" fmla="*/ 1619025 w 7827801"/>
              <a:gd name="connsiteY2" fmla="*/ 576072 h 5605272"/>
              <a:gd name="connsiteX3" fmla="*/ 1619025 w 7827801"/>
              <a:gd name="connsiteY3" fmla="*/ 5605272 h 5605272"/>
              <a:gd name="connsiteX4" fmla="*/ 0 w 7827801"/>
              <a:gd name="connsiteY4" fmla="*/ 1033093 h 5605272"/>
              <a:gd name="connsiteX5" fmla="*/ 1216689 w 7827801"/>
              <a:gd name="connsiteY5" fmla="*/ 1014984 h 5605272"/>
              <a:gd name="connsiteX6" fmla="*/ 1234977 w 7827801"/>
              <a:gd name="connsiteY6" fmla="*/ 0 h 5605272"/>
              <a:gd name="connsiteX0" fmla="*/ 1234977 w 7827801"/>
              <a:gd name="connsiteY0" fmla="*/ 0 h 5605272"/>
              <a:gd name="connsiteX1" fmla="*/ 7827801 w 7827801"/>
              <a:gd name="connsiteY1" fmla="*/ 576072 h 5605272"/>
              <a:gd name="connsiteX2" fmla="*/ 1619025 w 7827801"/>
              <a:gd name="connsiteY2" fmla="*/ 576072 h 5605272"/>
              <a:gd name="connsiteX3" fmla="*/ 1619025 w 7827801"/>
              <a:gd name="connsiteY3" fmla="*/ 5605272 h 5605272"/>
              <a:gd name="connsiteX4" fmla="*/ 0 w 7827801"/>
              <a:gd name="connsiteY4" fmla="*/ 1024129 h 5605272"/>
              <a:gd name="connsiteX5" fmla="*/ 1216689 w 7827801"/>
              <a:gd name="connsiteY5" fmla="*/ 1014984 h 5605272"/>
              <a:gd name="connsiteX6" fmla="*/ 1234977 w 7827801"/>
              <a:gd name="connsiteY6" fmla="*/ 0 h 5605272"/>
              <a:gd name="connsiteX0" fmla="*/ 1234977 w 7827801"/>
              <a:gd name="connsiteY0" fmla="*/ 0 h 5605272"/>
              <a:gd name="connsiteX1" fmla="*/ 7827801 w 7827801"/>
              <a:gd name="connsiteY1" fmla="*/ 576072 h 5605272"/>
              <a:gd name="connsiteX2" fmla="*/ 1619025 w 7827801"/>
              <a:gd name="connsiteY2" fmla="*/ 576072 h 5605272"/>
              <a:gd name="connsiteX3" fmla="*/ 1619025 w 7827801"/>
              <a:gd name="connsiteY3" fmla="*/ 5605272 h 5605272"/>
              <a:gd name="connsiteX4" fmla="*/ 0 w 7827801"/>
              <a:gd name="connsiteY4" fmla="*/ 1024129 h 5605272"/>
              <a:gd name="connsiteX5" fmla="*/ 1216689 w 7827801"/>
              <a:gd name="connsiteY5" fmla="*/ 1014984 h 5605272"/>
              <a:gd name="connsiteX6" fmla="*/ 1234977 w 7827801"/>
              <a:gd name="connsiteY6" fmla="*/ 0 h 5605272"/>
              <a:gd name="connsiteX0" fmla="*/ 1234977 w 7827801"/>
              <a:gd name="connsiteY0" fmla="*/ 0 h 5605272"/>
              <a:gd name="connsiteX1" fmla="*/ 7827801 w 7827801"/>
              <a:gd name="connsiteY1" fmla="*/ 576072 h 5605272"/>
              <a:gd name="connsiteX2" fmla="*/ 1619025 w 7827801"/>
              <a:gd name="connsiteY2" fmla="*/ 576072 h 5605272"/>
              <a:gd name="connsiteX3" fmla="*/ 1619025 w 7827801"/>
              <a:gd name="connsiteY3" fmla="*/ 5605272 h 5605272"/>
              <a:gd name="connsiteX4" fmla="*/ 0 w 7827801"/>
              <a:gd name="connsiteY4" fmla="*/ 1024129 h 5605272"/>
              <a:gd name="connsiteX5" fmla="*/ 1234618 w 7827801"/>
              <a:gd name="connsiteY5" fmla="*/ 1023949 h 5605272"/>
              <a:gd name="connsiteX6" fmla="*/ 1234977 w 7827801"/>
              <a:gd name="connsiteY6" fmla="*/ 0 h 560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27801" h="5605272">
                <a:moveTo>
                  <a:pt x="1234977" y="0"/>
                </a:moveTo>
                <a:lnTo>
                  <a:pt x="7827801" y="576072"/>
                </a:lnTo>
                <a:lnTo>
                  <a:pt x="1619025" y="576072"/>
                </a:lnTo>
                <a:lnTo>
                  <a:pt x="1619025" y="5605272"/>
                </a:lnTo>
                <a:lnTo>
                  <a:pt x="0" y="1024129"/>
                </a:lnTo>
                <a:lnTo>
                  <a:pt x="1234618" y="1023949"/>
                </a:lnTo>
                <a:cubicBezTo>
                  <a:pt x="1234738" y="682633"/>
                  <a:pt x="1234857" y="341316"/>
                  <a:pt x="1234977" y="0"/>
                </a:cubicBezTo>
                <a:close/>
              </a:path>
            </a:pathLst>
          </a:custGeom>
          <a:solidFill>
            <a:srgbClr val="808080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0DC78401-E2DB-CF80-B5B7-41B85F5D28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3725" r="11690"/>
          <a:stretch/>
        </p:blipFill>
        <p:spPr>
          <a:xfrm>
            <a:off x="5956797" y="1813456"/>
            <a:ext cx="6221505" cy="50320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6D93651-1E19-8665-4EB4-8C623268C469}"/>
              </a:ext>
            </a:extLst>
          </p:cNvPr>
          <p:cNvSpPr/>
          <p:nvPr/>
        </p:nvSpPr>
        <p:spPr>
          <a:xfrm>
            <a:off x="5930818" y="1788764"/>
            <a:ext cx="6224606" cy="5032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FBC454-41C2-401A-3242-15BF0F6C45DC}"/>
              </a:ext>
            </a:extLst>
          </p:cNvPr>
          <p:cNvSpPr txBox="1"/>
          <p:nvPr/>
        </p:nvSpPr>
        <p:spPr>
          <a:xfrm>
            <a:off x="5009" y="4623899"/>
            <a:ext cx="1752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2"/>
                </a:solidFill>
              </a:rPr>
              <a:t>Schmid et al.,2008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126A3E-9773-B283-8946-77888BBF99CD}"/>
              </a:ext>
            </a:extLst>
          </p:cNvPr>
          <p:cNvSpPr txBox="1"/>
          <p:nvPr/>
        </p:nvSpPr>
        <p:spPr>
          <a:xfrm>
            <a:off x="10514431" y="1309276"/>
            <a:ext cx="1752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accent2"/>
                </a:solidFill>
              </a:rPr>
              <a:t>Roger et al.,(in </a:t>
            </a:r>
            <a:r>
              <a:rPr lang="fr-FR" sz="1400" dirty="0" err="1">
                <a:solidFill>
                  <a:schemeClr val="accent2"/>
                </a:solidFill>
              </a:rPr>
              <a:t>prep</a:t>
            </a:r>
            <a:r>
              <a:rPr lang="fr-FR" sz="1400" dirty="0">
                <a:solidFill>
                  <a:schemeClr val="accent2"/>
                </a:solidFill>
              </a:rPr>
              <a:t>)</a:t>
            </a:r>
            <a:endParaRPr lang="en-GB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76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6120E62-864F-1BD2-105D-C39A8BAC926E}"/>
              </a:ext>
            </a:extLst>
          </p:cNvPr>
          <p:cNvSpPr txBox="1"/>
          <p:nvPr/>
        </p:nvSpPr>
        <p:spPr>
          <a:xfrm>
            <a:off x="0" y="32953"/>
            <a:ext cx="436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 err="1">
                <a:solidFill>
                  <a:schemeClr val="accent2"/>
                </a:solidFill>
              </a:rPr>
              <a:t>Thermochronology</a:t>
            </a:r>
            <a:r>
              <a:rPr lang="fr-FR" spc="250" dirty="0">
                <a:solidFill>
                  <a:schemeClr val="accent2"/>
                </a:solidFill>
              </a:rPr>
              <a:t>: AFT, AHe, ZHe</a:t>
            </a:r>
            <a:endParaRPr lang="en-GB" spc="250" dirty="0">
              <a:solidFill>
                <a:schemeClr val="accent2"/>
              </a:solidFill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5396BC7-CFDE-4E78-CA88-EDD84ABA5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4015" b="-466"/>
          <a:stretch/>
        </p:blipFill>
        <p:spPr>
          <a:xfrm>
            <a:off x="4582511" y="35580"/>
            <a:ext cx="7094483" cy="680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17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D03C70-9354-1ABA-331F-15342D575D59}"/>
              </a:ext>
            </a:extLst>
          </p:cNvPr>
          <p:cNvSpPr txBox="1"/>
          <p:nvPr/>
        </p:nvSpPr>
        <p:spPr>
          <a:xfrm>
            <a:off x="0" y="32953"/>
            <a:ext cx="436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 err="1">
                <a:solidFill>
                  <a:schemeClr val="accent2"/>
                </a:solidFill>
              </a:rPr>
              <a:t>Thermochronology</a:t>
            </a:r>
            <a:r>
              <a:rPr lang="fr-FR" spc="250" dirty="0">
                <a:solidFill>
                  <a:schemeClr val="accent2"/>
                </a:solidFill>
              </a:rPr>
              <a:t>: AFT, AHe, ZHe</a:t>
            </a:r>
            <a:endParaRPr lang="en-GB" spc="25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5A9B0E-3A99-289D-6C6B-C82542D3633E}"/>
              </a:ext>
            </a:extLst>
          </p:cNvPr>
          <p:cNvSpPr txBox="1"/>
          <p:nvPr/>
        </p:nvSpPr>
        <p:spPr>
          <a:xfrm>
            <a:off x="2291785" y="5943221"/>
            <a:ext cx="7608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accent2"/>
                </a:solidFill>
              </a:rPr>
              <a:t>Compiled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thermochronology</a:t>
            </a:r>
            <a:r>
              <a:rPr lang="fr-FR" sz="1400" dirty="0">
                <a:solidFill>
                  <a:schemeClr val="accent2"/>
                </a:solidFill>
              </a:rPr>
              <a:t> data </a:t>
            </a:r>
            <a:r>
              <a:rPr lang="fr-FR" sz="1400" dirty="0" err="1">
                <a:solidFill>
                  <a:schemeClr val="accent2"/>
                </a:solidFill>
              </a:rPr>
              <a:t>from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our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study</a:t>
            </a:r>
            <a:r>
              <a:rPr lang="fr-FR" sz="1400" dirty="0">
                <a:solidFill>
                  <a:schemeClr val="accent2"/>
                </a:solidFill>
              </a:rPr>
              <a:t>, </a:t>
            </a:r>
            <a:r>
              <a:rPr lang="fr-FR" sz="1400" dirty="0" err="1">
                <a:solidFill>
                  <a:schemeClr val="accent2"/>
                </a:solidFill>
              </a:rPr>
              <a:t>Andreucci</a:t>
            </a:r>
            <a:r>
              <a:rPr lang="fr-FR" sz="1400" dirty="0">
                <a:solidFill>
                  <a:schemeClr val="accent2"/>
                </a:solidFill>
              </a:rPr>
              <a:t> et al., 2015 and </a:t>
            </a:r>
            <a:r>
              <a:rPr lang="fr-FR" sz="1400" dirty="0" err="1">
                <a:solidFill>
                  <a:schemeClr val="accent2"/>
                </a:solidFill>
              </a:rPr>
              <a:t>Nakapelyukh</a:t>
            </a:r>
            <a:r>
              <a:rPr lang="fr-FR" sz="1400" dirty="0">
                <a:solidFill>
                  <a:schemeClr val="accent2"/>
                </a:solidFill>
              </a:rPr>
              <a:t> et al., 2018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E0570-15BC-8495-B869-37FAA510A830}"/>
              </a:ext>
            </a:extLst>
          </p:cNvPr>
          <p:cNvSpPr txBox="1"/>
          <p:nvPr/>
        </p:nvSpPr>
        <p:spPr>
          <a:xfrm>
            <a:off x="0" y="1109496"/>
            <a:ext cx="1612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2"/>
                </a:solidFill>
              </a:rPr>
              <a:t>Roger et al., in </a:t>
            </a:r>
            <a:r>
              <a:rPr lang="fr-FR" sz="1400" dirty="0" err="1">
                <a:solidFill>
                  <a:schemeClr val="accent2"/>
                </a:solidFill>
              </a:rPr>
              <a:t>prep</a:t>
            </a:r>
            <a:endParaRPr lang="en-GB" sz="1400" dirty="0">
              <a:solidFill>
                <a:schemeClr val="accent2"/>
              </a:solidFill>
            </a:endParaRP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8F377A88-D1EC-36D6-07D1-D634C0CDF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85" y="708229"/>
            <a:ext cx="7377466" cy="51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42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78FEC-C59B-D22C-A563-017AA9CBA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980" y="1699857"/>
            <a:ext cx="5817020" cy="4021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03C70-9354-1ABA-331F-15342D575D59}"/>
              </a:ext>
            </a:extLst>
          </p:cNvPr>
          <p:cNvSpPr txBox="1"/>
          <p:nvPr/>
        </p:nvSpPr>
        <p:spPr>
          <a:xfrm>
            <a:off x="0" y="32953"/>
            <a:ext cx="436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 err="1">
                <a:solidFill>
                  <a:schemeClr val="accent2"/>
                </a:solidFill>
              </a:rPr>
              <a:t>Thermochronology</a:t>
            </a:r>
            <a:r>
              <a:rPr lang="fr-FR" spc="250" dirty="0">
                <a:solidFill>
                  <a:schemeClr val="accent2"/>
                </a:solidFill>
              </a:rPr>
              <a:t>: AFT, AHe, ZHe</a:t>
            </a:r>
            <a:endParaRPr lang="en-GB" spc="25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5A9B0E-3A99-289D-6C6B-C82542D3633E}"/>
              </a:ext>
            </a:extLst>
          </p:cNvPr>
          <p:cNvSpPr txBox="1"/>
          <p:nvPr/>
        </p:nvSpPr>
        <p:spPr>
          <a:xfrm>
            <a:off x="160934" y="5903156"/>
            <a:ext cx="7608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accent2"/>
                </a:solidFill>
              </a:rPr>
              <a:t>Compiled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Thermochronology</a:t>
            </a:r>
            <a:r>
              <a:rPr lang="fr-FR" sz="1400" dirty="0">
                <a:solidFill>
                  <a:schemeClr val="accent2"/>
                </a:solidFill>
              </a:rPr>
              <a:t> data </a:t>
            </a:r>
            <a:r>
              <a:rPr lang="fr-FR" sz="1400" dirty="0" err="1">
                <a:solidFill>
                  <a:schemeClr val="accent2"/>
                </a:solidFill>
              </a:rPr>
              <a:t>from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our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study</a:t>
            </a:r>
            <a:r>
              <a:rPr lang="fr-FR" sz="1400" dirty="0">
                <a:solidFill>
                  <a:schemeClr val="accent2"/>
                </a:solidFill>
              </a:rPr>
              <a:t>, </a:t>
            </a:r>
            <a:r>
              <a:rPr lang="fr-FR" sz="1400" dirty="0" err="1">
                <a:solidFill>
                  <a:schemeClr val="accent2"/>
                </a:solidFill>
              </a:rPr>
              <a:t>Andreucci</a:t>
            </a:r>
            <a:r>
              <a:rPr lang="fr-FR" sz="1400" dirty="0">
                <a:solidFill>
                  <a:schemeClr val="accent2"/>
                </a:solidFill>
              </a:rPr>
              <a:t> et al., 2015 and </a:t>
            </a:r>
            <a:r>
              <a:rPr lang="fr-FR" sz="1400" dirty="0" err="1">
                <a:solidFill>
                  <a:schemeClr val="accent2"/>
                </a:solidFill>
              </a:rPr>
              <a:t>Nakapelyukh</a:t>
            </a:r>
            <a:r>
              <a:rPr lang="fr-FR" sz="1400" dirty="0">
                <a:solidFill>
                  <a:schemeClr val="accent2"/>
                </a:solidFill>
              </a:rPr>
              <a:t> et al., 2018</a:t>
            </a:r>
            <a:endParaRPr lang="en-GB" sz="1400" dirty="0">
              <a:solidFill>
                <a:schemeClr val="accent2"/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701928F-00EF-E431-6BAA-55EA0F94E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30283" y="527602"/>
            <a:ext cx="5317279" cy="42481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59A00D-3B66-30C7-D93A-E731F2965595}"/>
              </a:ext>
            </a:extLst>
          </p:cNvPr>
          <p:cNvSpPr/>
          <p:nvPr/>
        </p:nvSpPr>
        <p:spPr>
          <a:xfrm>
            <a:off x="699246" y="3639672"/>
            <a:ext cx="5148895" cy="815788"/>
          </a:xfrm>
          <a:prstGeom prst="rect">
            <a:avLst/>
          </a:prstGeom>
          <a:solidFill>
            <a:srgbClr val="E48312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E8FB76-6049-3374-FA40-97ED78853E6A}"/>
              </a:ext>
            </a:extLst>
          </p:cNvPr>
          <p:cNvSpPr txBox="1"/>
          <p:nvPr/>
        </p:nvSpPr>
        <p:spPr>
          <a:xfrm>
            <a:off x="8735973" y="5310340"/>
            <a:ext cx="210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accent2"/>
                </a:solidFill>
              </a:rPr>
              <a:t>Willett</a:t>
            </a:r>
            <a:r>
              <a:rPr lang="fr-FR" sz="1400" dirty="0">
                <a:solidFill>
                  <a:schemeClr val="accent2"/>
                </a:solidFill>
              </a:rPr>
              <a:t> and Brandon, 2002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A8BA96-5698-3C21-233B-F9D865B0D617}"/>
              </a:ext>
            </a:extLst>
          </p:cNvPr>
          <p:cNvSpPr/>
          <p:nvPr/>
        </p:nvSpPr>
        <p:spPr>
          <a:xfrm>
            <a:off x="699245" y="3118104"/>
            <a:ext cx="5148895" cy="366916"/>
          </a:xfrm>
          <a:prstGeom prst="rect">
            <a:avLst/>
          </a:prstGeom>
          <a:solidFill>
            <a:schemeClr val="bg2">
              <a:lumMod val="90000"/>
              <a:alpha val="4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AE380-DD96-948C-7256-6143E63E8A48}"/>
              </a:ext>
            </a:extLst>
          </p:cNvPr>
          <p:cNvSpPr txBox="1"/>
          <p:nvPr/>
        </p:nvSpPr>
        <p:spPr>
          <a:xfrm>
            <a:off x="5961528" y="3178708"/>
            <a:ext cx="1330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Reset zone ZHe</a:t>
            </a:r>
            <a:endParaRPr lang="en-GB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DB164F-2FD7-20F0-5753-2D40BDB4D587}"/>
              </a:ext>
            </a:extLst>
          </p:cNvPr>
          <p:cNvSpPr txBox="1"/>
          <p:nvPr/>
        </p:nvSpPr>
        <p:spPr>
          <a:xfrm>
            <a:off x="5961528" y="3809129"/>
            <a:ext cx="1200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Reset zone</a:t>
            </a:r>
          </a:p>
          <a:p>
            <a:r>
              <a:rPr lang="fr-FR" dirty="0">
                <a:solidFill>
                  <a:schemeClr val="accent1"/>
                </a:solidFill>
              </a:rPr>
              <a:t>AFT-AHe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685A10-E35B-74FB-E5C0-7D8DA1301B64}"/>
              </a:ext>
            </a:extLst>
          </p:cNvPr>
          <p:cNvSpPr txBox="1"/>
          <p:nvPr/>
        </p:nvSpPr>
        <p:spPr>
          <a:xfrm>
            <a:off x="0" y="1109496"/>
            <a:ext cx="1612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2"/>
                </a:solidFill>
              </a:rPr>
              <a:t>Roger et al., in </a:t>
            </a:r>
            <a:r>
              <a:rPr lang="fr-FR" sz="1400" dirty="0" err="1">
                <a:solidFill>
                  <a:schemeClr val="accent2"/>
                </a:solidFill>
              </a:rPr>
              <a:t>prep</a:t>
            </a:r>
            <a:endParaRPr lang="en-GB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92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78FEC-C59B-D22C-A563-017AA9CBA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980" y="1699857"/>
            <a:ext cx="5817020" cy="4021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03C70-9354-1ABA-331F-15342D575D59}"/>
              </a:ext>
            </a:extLst>
          </p:cNvPr>
          <p:cNvSpPr txBox="1"/>
          <p:nvPr/>
        </p:nvSpPr>
        <p:spPr>
          <a:xfrm>
            <a:off x="0" y="32953"/>
            <a:ext cx="436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 err="1">
                <a:solidFill>
                  <a:schemeClr val="accent2"/>
                </a:solidFill>
              </a:rPr>
              <a:t>Thermochronology</a:t>
            </a:r>
            <a:r>
              <a:rPr lang="fr-FR" spc="250" dirty="0">
                <a:solidFill>
                  <a:schemeClr val="accent2"/>
                </a:solidFill>
              </a:rPr>
              <a:t>: AFT, AHe, ZHe</a:t>
            </a:r>
            <a:endParaRPr lang="en-GB" spc="25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5A9B0E-3A99-289D-6C6B-C82542D3633E}"/>
              </a:ext>
            </a:extLst>
          </p:cNvPr>
          <p:cNvSpPr txBox="1"/>
          <p:nvPr/>
        </p:nvSpPr>
        <p:spPr>
          <a:xfrm>
            <a:off x="160934" y="5903156"/>
            <a:ext cx="7608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accent2"/>
                </a:solidFill>
              </a:rPr>
              <a:t>Compiled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Thermochronology</a:t>
            </a:r>
            <a:r>
              <a:rPr lang="fr-FR" sz="1400" dirty="0">
                <a:solidFill>
                  <a:schemeClr val="accent2"/>
                </a:solidFill>
              </a:rPr>
              <a:t> data </a:t>
            </a:r>
            <a:r>
              <a:rPr lang="fr-FR" sz="1400" dirty="0" err="1">
                <a:solidFill>
                  <a:schemeClr val="accent2"/>
                </a:solidFill>
              </a:rPr>
              <a:t>from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our</a:t>
            </a:r>
            <a:r>
              <a:rPr lang="fr-FR" sz="1400" dirty="0">
                <a:solidFill>
                  <a:schemeClr val="accent2"/>
                </a:solidFill>
              </a:rPr>
              <a:t> </a:t>
            </a:r>
            <a:r>
              <a:rPr lang="fr-FR" sz="1400" dirty="0" err="1">
                <a:solidFill>
                  <a:schemeClr val="accent2"/>
                </a:solidFill>
              </a:rPr>
              <a:t>study</a:t>
            </a:r>
            <a:r>
              <a:rPr lang="fr-FR" sz="1400" dirty="0">
                <a:solidFill>
                  <a:schemeClr val="accent2"/>
                </a:solidFill>
              </a:rPr>
              <a:t>, </a:t>
            </a:r>
            <a:r>
              <a:rPr lang="fr-FR" sz="1400" dirty="0" err="1">
                <a:solidFill>
                  <a:schemeClr val="accent2"/>
                </a:solidFill>
              </a:rPr>
              <a:t>Andreucci</a:t>
            </a:r>
            <a:r>
              <a:rPr lang="fr-FR" sz="1400" dirty="0">
                <a:solidFill>
                  <a:schemeClr val="accent2"/>
                </a:solidFill>
              </a:rPr>
              <a:t> et al., 2015 and </a:t>
            </a:r>
            <a:r>
              <a:rPr lang="fr-FR" sz="1400" dirty="0" err="1">
                <a:solidFill>
                  <a:schemeClr val="accent2"/>
                </a:solidFill>
              </a:rPr>
              <a:t>Nakapelyukh</a:t>
            </a:r>
            <a:r>
              <a:rPr lang="fr-FR" sz="1400" dirty="0">
                <a:solidFill>
                  <a:schemeClr val="accent2"/>
                </a:solidFill>
              </a:rPr>
              <a:t> et al., 2018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9A00D-3B66-30C7-D93A-E731F2965595}"/>
              </a:ext>
            </a:extLst>
          </p:cNvPr>
          <p:cNvSpPr/>
          <p:nvPr/>
        </p:nvSpPr>
        <p:spPr>
          <a:xfrm>
            <a:off x="699247" y="3639672"/>
            <a:ext cx="5128798" cy="815788"/>
          </a:xfrm>
          <a:prstGeom prst="rect">
            <a:avLst/>
          </a:prstGeom>
          <a:solidFill>
            <a:srgbClr val="E48312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652CE3-FC38-9BF1-F279-6872B0C42083}"/>
              </a:ext>
            </a:extLst>
          </p:cNvPr>
          <p:cNvSpPr txBox="1"/>
          <p:nvPr/>
        </p:nvSpPr>
        <p:spPr>
          <a:xfrm>
            <a:off x="5961528" y="3809129"/>
            <a:ext cx="1200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Reset zone</a:t>
            </a:r>
          </a:p>
          <a:p>
            <a:r>
              <a:rPr lang="fr-FR" dirty="0">
                <a:solidFill>
                  <a:schemeClr val="accent1"/>
                </a:solidFill>
              </a:rPr>
              <a:t>AFT-AHe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E8FB76-6049-3374-FA40-97ED78853E6A}"/>
              </a:ext>
            </a:extLst>
          </p:cNvPr>
          <p:cNvSpPr txBox="1"/>
          <p:nvPr/>
        </p:nvSpPr>
        <p:spPr>
          <a:xfrm>
            <a:off x="8735973" y="5310340"/>
            <a:ext cx="210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accent2"/>
                </a:solidFill>
              </a:rPr>
              <a:t>Willett</a:t>
            </a:r>
            <a:r>
              <a:rPr lang="fr-FR" sz="1400" dirty="0">
                <a:solidFill>
                  <a:schemeClr val="accent2"/>
                </a:solidFill>
              </a:rPr>
              <a:t> and Brandon, 2002</a:t>
            </a:r>
            <a:endParaRPr lang="en-GB" sz="1400" dirty="0">
              <a:solidFill>
                <a:schemeClr val="accent2"/>
              </a:solidFill>
            </a:endParaRPr>
          </a:p>
        </p:txBody>
      </p:sp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F57FA316-41B2-8C76-CA38-A4F1AB954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88506" y="1037506"/>
            <a:ext cx="3800832" cy="4590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7A7B18-A6DD-C278-3039-1B1060CCEED5}"/>
              </a:ext>
            </a:extLst>
          </p:cNvPr>
          <p:cNvSpPr txBox="1"/>
          <p:nvPr/>
        </p:nvSpPr>
        <p:spPr>
          <a:xfrm>
            <a:off x="7587165" y="831635"/>
            <a:ext cx="4403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chemeClr val="accent2"/>
                </a:solidFill>
              </a:rPr>
              <a:t>Example of the Olympic </a:t>
            </a:r>
            <a:r>
              <a:rPr lang="fr-FR" sz="1400" dirty="0" err="1">
                <a:solidFill>
                  <a:schemeClr val="accent2"/>
                </a:solidFill>
              </a:rPr>
              <a:t>Mountains</a:t>
            </a:r>
            <a:r>
              <a:rPr lang="fr-FR" sz="1400" dirty="0">
                <a:solidFill>
                  <a:schemeClr val="accent2"/>
                </a:solidFill>
              </a:rPr>
              <a:t> (Washington st, USA), </a:t>
            </a:r>
          </a:p>
          <a:p>
            <a:pPr algn="ctr"/>
            <a:r>
              <a:rPr lang="fr-FR" sz="1400" dirty="0">
                <a:solidFill>
                  <a:schemeClr val="accent2"/>
                </a:solidFill>
              </a:rPr>
              <a:t>(Bat et al., 2001)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9D93FA-E361-FC4B-477B-689A6F73F11B}"/>
              </a:ext>
            </a:extLst>
          </p:cNvPr>
          <p:cNvSpPr/>
          <p:nvPr/>
        </p:nvSpPr>
        <p:spPr>
          <a:xfrm>
            <a:off x="699246" y="3118104"/>
            <a:ext cx="5128798" cy="366916"/>
          </a:xfrm>
          <a:prstGeom prst="rect">
            <a:avLst/>
          </a:prstGeom>
          <a:solidFill>
            <a:schemeClr val="bg2">
              <a:lumMod val="90000"/>
              <a:alpha val="49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2BB73-5AEB-BBEA-88CB-BEFD5101EE17}"/>
              </a:ext>
            </a:extLst>
          </p:cNvPr>
          <p:cNvSpPr txBox="1"/>
          <p:nvPr/>
        </p:nvSpPr>
        <p:spPr>
          <a:xfrm>
            <a:off x="5961528" y="3178708"/>
            <a:ext cx="1330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chemeClr val="bg2">
                    <a:lumMod val="50000"/>
                  </a:schemeClr>
                </a:solidFill>
              </a:rPr>
              <a:t>Reset zone ZHe</a:t>
            </a:r>
            <a:endParaRPr lang="en-GB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028F83-7899-0BD8-E7A7-D26405CA06B3}"/>
              </a:ext>
            </a:extLst>
          </p:cNvPr>
          <p:cNvSpPr txBox="1"/>
          <p:nvPr/>
        </p:nvSpPr>
        <p:spPr>
          <a:xfrm>
            <a:off x="0" y="1109496"/>
            <a:ext cx="1612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2"/>
                </a:solidFill>
              </a:rPr>
              <a:t>Roger et al., in </a:t>
            </a:r>
            <a:r>
              <a:rPr lang="fr-FR" sz="1400" dirty="0" err="1">
                <a:solidFill>
                  <a:schemeClr val="accent2"/>
                </a:solidFill>
              </a:rPr>
              <a:t>prep</a:t>
            </a:r>
            <a:endParaRPr lang="en-GB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86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AC8FA199-5B47-4282-C55E-F8E810CD9C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" t="32941" r="45287"/>
          <a:stretch/>
        </p:blipFill>
        <p:spPr>
          <a:xfrm>
            <a:off x="7625511" y="397568"/>
            <a:ext cx="4467879" cy="5817314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386DC8A0-CC32-0218-E16D-A55F1235CD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74248" r="11385"/>
          <a:stretch/>
        </p:blipFill>
        <p:spPr>
          <a:xfrm>
            <a:off x="0" y="502022"/>
            <a:ext cx="7446218" cy="17660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E0D388-516B-7F55-7E9A-2D52DA7AA797}"/>
              </a:ext>
            </a:extLst>
          </p:cNvPr>
          <p:cNvSpPr txBox="1"/>
          <p:nvPr/>
        </p:nvSpPr>
        <p:spPr>
          <a:xfrm>
            <a:off x="0" y="32953"/>
            <a:ext cx="753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pc="250" dirty="0">
                <a:solidFill>
                  <a:schemeClr val="accent2"/>
                </a:solidFill>
              </a:rPr>
              <a:t>Thermal model: </a:t>
            </a:r>
            <a:r>
              <a:rPr lang="fr-FR" spc="250" dirty="0" err="1">
                <a:solidFill>
                  <a:schemeClr val="accent2"/>
                </a:solidFill>
              </a:rPr>
              <a:t>sedimentary</a:t>
            </a:r>
            <a:r>
              <a:rPr lang="fr-FR" spc="250" dirty="0">
                <a:solidFill>
                  <a:schemeClr val="accent2"/>
                </a:solidFill>
              </a:rPr>
              <a:t>/</a:t>
            </a:r>
            <a:r>
              <a:rPr lang="fr-FR" spc="250" dirty="0" err="1">
                <a:solidFill>
                  <a:schemeClr val="accent2"/>
                </a:solidFill>
              </a:rPr>
              <a:t>tectonic</a:t>
            </a:r>
            <a:r>
              <a:rPr lang="fr-FR" spc="250" dirty="0">
                <a:solidFill>
                  <a:schemeClr val="accent2"/>
                </a:solidFill>
              </a:rPr>
              <a:t> </a:t>
            </a:r>
            <a:r>
              <a:rPr lang="fr-FR" spc="250" dirty="0" err="1">
                <a:solidFill>
                  <a:schemeClr val="accent2"/>
                </a:solidFill>
              </a:rPr>
              <a:t>burial</a:t>
            </a:r>
            <a:r>
              <a:rPr lang="fr-FR" spc="250" dirty="0">
                <a:solidFill>
                  <a:schemeClr val="accent2"/>
                </a:solidFill>
              </a:rPr>
              <a:t> </a:t>
            </a:r>
            <a:r>
              <a:rPr lang="fr-FR" spc="250" dirty="0">
                <a:solidFill>
                  <a:schemeClr val="accent2"/>
                </a:solidFill>
                <a:sym typeface="Wingdings" panose="05000000000000000000" pitchFamily="2" charset="2"/>
              </a:rPr>
              <a:t> exhumation</a:t>
            </a:r>
            <a:endParaRPr lang="en-GB" spc="250" dirty="0">
              <a:solidFill>
                <a:schemeClr val="accent2"/>
              </a:solidFill>
            </a:endParaRPr>
          </a:p>
        </p:txBody>
      </p:sp>
      <p:pic>
        <p:nvPicPr>
          <p:cNvPr id="10" name="Picture 9" descr="Chart, timeline, treemap chart&#10;&#10;Description automatically generated">
            <a:extLst>
              <a:ext uri="{FF2B5EF4-FFF2-40B4-BE49-F238E27FC236}">
                <a16:creationId xmlns:a16="http://schemas.microsoft.com/office/drawing/2014/main" id="{2F2DC492-9474-5396-DA07-4861E24CED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3" r="92937" b="2483"/>
          <a:stretch/>
        </p:blipFill>
        <p:spPr>
          <a:xfrm>
            <a:off x="114257" y="2340911"/>
            <a:ext cx="423619" cy="3971365"/>
          </a:xfrm>
          <a:prstGeom prst="rect">
            <a:avLst/>
          </a:prstGeom>
        </p:spPr>
      </p:pic>
      <p:pic>
        <p:nvPicPr>
          <p:cNvPr id="12" name="Picture 11" descr="Chart, timeline, treemap chart&#10;&#10;Description automatically generated">
            <a:extLst>
              <a:ext uri="{FF2B5EF4-FFF2-40B4-BE49-F238E27FC236}">
                <a16:creationId xmlns:a16="http://schemas.microsoft.com/office/drawing/2014/main" id="{ACDBE0F0-D7FD-F5DF-EED1-26D93589B7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t="40915" r="68165" b="10327"/>
          <a:stretch/>
        </p:blipFill>
        <p:spPr>
          <a:xfrm>
            <a:off x="717169" y="2315793"/>
            <a:ext cx="2438399" cy="399648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0EFC365-84DE-7F3C-2356-4BE5FE85998F}"/>
              </a:ext>
            </a:extLst>
          </p:cNvPr>
          <p:cNvSpPr/>
          <p:nvPr/>
        </p:nvSpPr>
        <p:spPr>
          <a:xfrm rot="2537388">
            <a:off x="984090" y="860748"/>
            <a:ext cx="555411" cy="1059789"/>
          </a:xfrm>
          <a:prstGeom prst="ellipse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AF9DD4-CA66-AE1B-AE8E-33E662D3E784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1658471" y="1568824"/>
            <a:ext cx="5967040" cy="1737401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D490574-AD2B-4E5E-582B-7A81C26265F5}"/>
              </a:ext>
            </a:extLst>
          </p:cNvPr>
          <p:cNvSpPr txBox="1"/>
          <p:nvPr/>
        </p:nvSpPr>
        <p:spPr>
          <a:xfrm>
            <a:off x="3247928" y="3306225"/>
            <a:ext cx="41982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/>
                </a:solidFill>
              </a:rPr>
              <a:t>Thermal modelisation </a:t>
            </a:r>
            <a:r>
              <a:rPr lang="fr-FR" sz="1600" dirty="0" err="1">
                <a:solidFill>
                  <a:schemeClr val="accent2"/>
                </a:solidFill>
              </a:rPr>
              <a:t>with</a:t>
            </a:r>
            <a:r>
              <a:rPr lang="fr-FR" sz="1600" dirty="0">
                <a:solidFill>
                  <a:schemeClr val="accent2"/>
                </a:solidFill>
              </a:rPr>
              <a:t> AFT and AHe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Burial diagram from the local stratigraphy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2"/>
                </a:solidFill>
              </a:rPr>
              <a:t>For each nappe, a sample have been modelled</a:t>
            </a: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2EC36D-6351-304A-4215-12E9B15B5E24}"/>
              </a:ext>
            </a:extLst>
          </p:cNvPr>
          <p:cNvSpPr txBox="1"/>
          <p:nvPr/>
        </p:nvSpPr>
        <p:spPr>
          <a:xfrm>
            <a:off x="9305050" y="6460432"/>
            <a:ext cx="1612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Roger et al., in </a:t>
            </a:r>
            <a:r>
              <a:rPr lang="fr-FR" sz="1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prep</a:t>
            </a:r>
            <a:endParaRPr lang="en-GB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1981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8752</TotalTime>
  <Words>1390</Words>
  <Application>Microsoft Office PowerPoint</Application>
  <PresentationFormat>Widescreen</PresentationFormat>
  <Paragraphs>173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Retrospect</vt:lpstr>
      <vt:lpstr>Reconstruction of the Ukrainian Carpathians fold-thrust belt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MARION ROGER</dc:creator>
  <cp:lastModifiedBy>MARION ROGER</cp:lastModifiedBy>
  <cp:revision>100</cp:revision>
  <dcterms:created xsi:type="dcterms:W3CDTF">2022-05-10T14:09:01Z</dcterms:created>
  <dcterms:modified xsi:type="dcterms:W3CDTF">2022-05-26T06:45:17Z</dcterms:modified>
</cp:coreProperties>
</file>