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0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CLIMATE_assessement\EGU_runoff_monthly_2016_2030_rcp45_rcp8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CLIMATE_assessement\EGU_runoff_monthly_2016_2030_rcp45_rcp8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en-US" baseline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surface runoff at monthly scale</a:t>
            </a:r>
            <a:endParaRPr lang="en-US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Sheet1!$B$23</c:f>
              <c:strCache>
                <c:ptCount val="1"/>
                <c:pt idx="0">
                  <c:v>%change_RCP_4.5 (2016-2030)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Sheet1!$A$24:$A$35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Sheet1!$B$24:$B$35</c:f>
              <c:numCache>
                <c:formatCode>General</c:formatCode>
                <c:ptCount val="12"/>
                <c:pt idx="0">
                  <c:v>34.341737908944879</c:v>
                </c:pt>
                <c:pt idx="1">
                  <c:v>22.87945851677593</c:v>
                </c:pt>
                <c:pt idx="2">
                  <c:v>92.202639310057975</c:v>
                </c:pt>
                <c:pt idx="3">
                  <c:v>41.700699144423638</c:v>
                </c:pt>
                <c:pt idx="4">
                  <c:v>-17.379452583160415</c:v>
                </c:pt>
                <c:pt idx="5">
                  <c:v>-27.487049508756506</c:v>
                </c:pt>
                <c:pt idx="6">
                  <c:v>-15.823545539174289</c:v>
                </c:pt>
                <c:pt idx="7">
                  <c:v>-16.178876609799548</c:v>
                </c:pt>
                <c:pt idx="8">
                  <c:v>-15.878361924854239</c:v>
                </c:pt>
                <c:pt idx="9">
                  <c:v>4.8227078990981358</c:v>
                </c:pt>
                <c:pt idx="10">
                  <c:v>26.174082238984354</c:v>
                </c:pt>
                <c:pt idx="11">
                  <c:v>35.176512974488645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C5-4B0D-9921-92404462BF5E}"/>
            </c:ext>
          </c:extLst>
        </c:ser>
        <c:ser>
          <c:idx val="1"/>
          <c:order val="1"/>
          <c:tx>
            <c:strRef>
              <c:f>Sheet1!$C$23</c:f>
              <c:strCache>
                <c:ptCount val="1"/>
                <c:pt idx="0">
                  <c:v>%change_RCP_8.5 (2016-2030)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Sheet1!$A$24:$A$35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Sheet1!$C$24:$C$35</c:f>
              <c:numCache>
                <c:formatCode>General</c:formatCode>
                <c:ptCount val="12"/>
                <c:pt idx="0">
                  <c:v>38.820617457308678</c:v>
                </c:pt>
                <c:pt idx="1">
                  <c:v>31.617587245058353</c:v>
                </c:pt>
                <c:pt idx="2">
                  <c:v>93.729860022386447</c:v>
                </c:pt>
                <c:pt idx="3">
                  <c:v>36.492596715008268</c:v>
                </c:pt>
                <c:pt idx="4">
                  <c:v>-17.050215645831539</c:v>
                </c:pt>
                <c:pt idx="5">
                  <c:v>-18.371347825625499</c:v>
                </c:pt>
                <c:pt idx="6">
                  <c:v>-13.207535327408168</c:v>
                </c:pt>
                <c:pt idx="7">
                  <c:v>-12.376270204782941</c:v>
                </c:pt>
                <c:pt idx="8">
                  <c:v>-18.976846183960667</c:v>
                </c:pt>
                <c:pt idx="9">
                  <c:v>-0.45128225343483658</c:v>
                </c:pt>
                <c:pt idx="10">
                  <c:v>28.889853070726645</c:v>
                </c:pt>
                <c:pt idx="11">
                  <c:v>38.954755684440542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C5-4B0D-9921-92404462BF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9000240"/>
        <c:axId val="248999408"/>
      </c:barChart>
      <c:catAx>
        <c:axId val="249000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999408"/>
        <c:crosses val="autoZero"/>
        <c:auto val="1"/>
        <c:lblAlgn val="ctr"/>
        <c:lblOffset val="100"/>
        <c:noMultiLvlLbl val="0"/>
      </c:catAx>
      <c:valAx>
        <c:axId val="248999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solidFill>
            <a:schemeClr val="bg1"/>
          </a:solidFill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9000240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en-US" baseline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surface runoff at seasonal scale</a:t>
            </a:r>
            <a:endParaRPr lang="en-US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Sheet1!$B$38</c:f>
              <c:strCache>
                <c:ptCount val="1"/>
                <c:pt idx="0">
                  <c:v>%change_RCP_4.5 (2016-2030)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Sheet1!$A$39:$A$42</c:f>
              <c:strCache>
                <c:ptCount val="4"/>
                <c:pt idx="0">
                  <c:v>Winter</c:v>
                </c:pt>
                <c:pt idx="1">
                  <c:v>Summer</c:v>
                </c:pt>
                <c:pt idx="2">
                  <c:v>Monsoon</c:v>
                </c:pt>
                <c:pt idx="3">
                  <c:v>Annual</c:v>
                </c:pt>
              </c:strCache>
            </c:strRef>
          </c:cat>
          <c:val>
            <c:numRef>
              <c:f>Sheet1!$B$39:$B$42</c:f>
              <c:numCache>
                <c:formatCode>General</c:formatCode>
                <c:ptCount val="4"/>
                <c:pt idx="0">
                  <c:v>38.351561677338111</c:v>
                </c:pt>
                <c:pt idx="1">
                  <c:v>17.906731633692139</c:v>
                </c:pt>
                <c:pt idx="2">
                  <c:v>-18.586516074833739</c:v>
                </c:pt>
                <c:pt idx="3">
                  <c:v>1.3733978653467538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81-46B6-9DC1-ADE1FB3AE5F8}"/>
            </c:ext>
          </c:extLst>
        </c:ser>
        <c:ser>
          <c:idx val="1"/>
          <c:order val="1"/>
          <c:tx>
            <c:strRef>
              <c:f>Sheet1!$C$38</c:f>
              <c:strCache>
                <c:ptCount val="1"/>
                <c:pt idx="0">
                  <c:v>%change_RCP_8.5 (2016-2030)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Sheet1!$A$39:$A$42</c:f>
              <c:strCache>
                <c:ptCount val="4"/>
                <c:pt idx="0">
                  <c:v>Winter</c:v>
                </c:pt>
                <c:pt idx="1">
                  <c:v>Summer</c:v>
                </c:pt>
                <c:pt idx="2">
                  <c:v>Monsoon</c:v>
                </c:pt>
                <c:pt idx="3">
                  <c:v>Annual</c:v>
                </c:pt>
              </c:strCache>
            </c:strRef>
          </c:cat>
          <c:val>
            <c:numRef>
              <c:f>Sheet1!$C$39:$C$42</c:f>
              <c:numCache>
                <c:formatCode>General</c:formatCode>
                <c:ptCount val="4"/>
                <c:pt idx="0">
                  <c:v>38.722362168596327</c:v>
                </c:pt>
                <c:pt idx="1">
                  <c:v>18.566298865394867</c:v>
                </c:pt>
                <c:pt idx="2">
                  <c:v>-15.519971662792024</c:v>
                </c:pt>
                <c:pt idx="3">
                  <c:v>3.0781486499752364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81-46B6-9DC1-ADE1FB3AE5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1955984"/>
        <c:axId val="241955568"/>
      </c:barChart>
      <c:catAx>
        <c:axId val="241955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1955568"/>
        <c:crosses val="autoZero"/>
        <c:auto val="1"/>
        <c:lblAlgn val="ctr"/>
        <c:lblOffset val="100"/>
        <c:noMultiLvlLbl val="0"/>
      </c:catAx>
      <c:valAx>
        <c:axId val="241955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1955984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75AB-EA60-4AA2-8C1C-E5147092A42F}" type="datetimeFigureOut">
              <a:rPr lang="en-US" smtClean="0"/>
              <a:t>05/25/2022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A1C9-7809-40EE-9B52-E58E278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2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75AB-EA60-4AA2-8C1C-E5147092A42F}" type="datetimeFigureOut">
              <a:rPr lang="en-US" smtClean="0"/>
              <a:t>05/25/2022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A1C9-7809-40EE-9B52-E58E278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45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75AB-EA60-4AA2-8C1C-E5147092A42F}" type="datetimeFigureOut">
              <a:rPr lang="en-US" smtClean="0"/>
              <a:t>05/25/2022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A1C9-7809-40EE-9B52-E58E278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99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75AB-EA60-4AA2-8C1C-E5147092A42F}" type="datetimeFigureOut">
              <a:rPr lang="en-US" smtClean="0"/>
              <a:t>05/25/2022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A1C9-7809-40EE-9B52-E58E278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012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75AB-EA60-4AA2-8C1C-E5147092A42F}" type="datetimeFigureOut">
              <a:rPr lang="en-US" smtClean="0"/>
              <a:t>05/25/2022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A1C9-7809-40EE-9B52-E58E278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19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75AB-EA60-4AA2-8C1C-E5147092A42F}" type="datetimeFigureOut">
              <a:rPr lang="en-US" smtClean="0"/>
              <a:t>05/25/2022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A1C9-7809-40EE-9B52-E58E278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94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75AB-EA60-4AA2-8C1C-E5147092A42F}" type="datetimeFigureOut">
              <a:rPr lang="en-US" smtClean="0"/>
              <a:t>05/25/2022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A1C9-7809-40EE-9B52-E58E278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065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75AB-EA60-4AA2-8C1C-E5147092A42F}" type="datetimeFigureOut">
              <a:rPr lang="en-US" smtClean="0"/>
              <a:t>05/25/2022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A1C9-7809-40EE-9B52-E58E278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220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75AB-EA60-4AA2-8C1C-E5147092A42F}" type="datetimeFigureOut">
              <a:rPr lang="en-US" smtClean="0"/>
              <a:t>05/25/2022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A1C9-7809-40EE-9B52-E58E278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131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75AB-EA60-4AA2-8C1C-E5147092A42F}" type="datetimeFigureOut">
              <a:rPr lang="en-US" smtClean="0"/>
              <a:t>05/25/2022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A1C9-7809-40EE-9B52-E58E278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1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75AB-EA60-4AA2-8C1C-E5147092A42F}" type="datetimeFigureOut">
              <a:rPr lang="en-US" smtClean="0"/>
              <a:t>05/25/2022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A1C9-7809-40EE-9B52-E58E278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4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275AB-EA60-4AA2-8C1C-E5147092A42F}" type="datetimeFigureOut">
              <a:rPr lang="en-US" smtClean="0"/>
              <a:t>05/25/2022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5A1C9-7809-40EE-9B52-E58E278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087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r.swatantra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07/s12665-018-7317-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EGU General Assembly 2022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929391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Hydrological Impact Assessment of Climate Change on a Tropical River Basin in Southern India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Swatantra Kumar Sharma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1*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Rakesh Kumar Sinha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Eldho T.I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Civil Engineering, Indian Institute of Technology Bombay, Mumbai, India</a:t>
            </a:r>
          </a:p>
          <a:p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Corresponding Author: Swatantra Kumar Sharma, Department of Civil engineering, Indian Institute of Technology Bombay, Mumbai, India, 400076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er.swatantra@gmail.com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54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488" y="198870"/>
            <a:ext cx="10515600" cy="90949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Study Area and Data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600823"/>
              </p:ext>
            </p:extLst>
          </p:nvPr>
        </p:nvGraphicFramePr>
        <p:xfrm>
          <a:off x="5975927" y="1108363"/>
          <a:ext cx="5943600" cy="19894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34260">
                  <a:extLst>
                    <a:ext uri="{9D8B030D-6E8A-4147-A177-3AD203B41FA5}">
                      <a16:colId xmlns:a16="http://schemas.microsoft.com/office/drawing/2014/main" val="305651196"/>
                    </a:ext>
                  </a:extLst>
                </a:gridCol>
                <a:gridCol w="1086485">
                  <a:extLst>
                    <a:ext uri="{9D8B030D-6E8A-4147-A177-3AD203B41FA5}">
                      <a16:colId xmlns:a16="http://schemas.microsoft.com/office/drawing/2014/main" val="3229548871"/>
                    </a:ext>
                  </a:extLst>
                </a:gridCol>
                <a:gridCol w="2522855">
                  <a:extLst>
                    <a:ext uri="{9D8B030D-6E8A-4147-A177-3AD203B41FA5}">
                      <a16:colId xmlns:a16="http://schemas.microsoft.com/office/drawing/2014/main" val="3860489168"/>
                    </a:ext>
                  </a:extLst>
                </a:gridCol>
              </a:tblGrid>
              <a:tr h="1428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Input 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Scale/Resolution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Description of Data/ Sources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25069466"/>
                  </a:ext>
                </a:extLst>
              </a:tr>
              <a:tr h="755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Digital Elevation Model (Tile No. - C43Q and C43R)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30 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NRSC Cartosat-1 DEM (https://bhuvan.nrsc.gov.in)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59838810"/>
                  </a:ext>
                </a:extLst>
              </a:tr>
              <a:tr h="457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Soil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30 arc-second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Harmonized World Soil Database (FAO)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5679070"/>
                  </a:ext>
                </a:extLst>
              </a:tr>
              <a:tr h="457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Rainfall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0.25˚ (daily)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Indian Meteorological Department (IMD)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78757338"/>
                  </a:ext>
                </a:extLst>
              </a:tr>
              <a:tr h="457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Temperature (Max and Min)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0.50˚ (daily)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Indian Meteorological Department (IMD)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99014494"/>
                  </a:ext>
                </a:extLst>
              </a:tr>
              <a:tr h="457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Solar radiation, wind velocity and relative humidity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0.25˚(daily)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Climate Forecast System Reanalysis (CFSR)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69934031"/>
                  </a:ext>
                </a:extLst>
              </a:tr>
              <a:tr h="457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Streamflow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Daily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Central Water Commission (https://www.india-wris.nrsc.gov.in)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72452846"/>
                  </a:ext>
                </a:extLst>
              </a:tr>
              <a:tr h="457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Land use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30 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Landsat images (https://earthexplorer.usgs.gov/)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32139298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994400" y="3184120"/>
            <a:ext cx="5925127" cy="316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area is part of the Western Ghats and is situated in 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tate of Kerala, India.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entire basin is bounded within a latitudinal range of 9˚ 1' 12" − 9˚ 39' 53" N and longitudinal range of 76˚ 26' 34" − 77˚ 17' 00" E and covers 3721.5 km² in area, with a maximum elevation of 1966 m above the mean sea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level.</a:t>
            </a:r>
          </a:p>
          <a:p>
            <a:pPr algn="just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historical data from 1984 to 2015 are considered in the present study, in terms of meteorological and hydrological data.</a:t>
            </a:r>
          </a:p>
          <a:p>
            <a:pPr algn="just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SWAT model was calibrated and validated at three gauging station shown in Figure 1 located at three river streams(Top to bottom: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Manimala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Pamba, and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Achankovil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289" y="1099551"/>
            <a:ext cx="5515118" cy="3830954"/>
          </a:xfrm>
        </p:spPr>
      </p:pic>
      <p:sp>
        <p:nvSpPr>
          <p:cNvPr id="9" name="TextBox 8"/>
          <p:cNvSpPr txBox="1"/>
          <p:nvPr/>
        </p:nvSpPr>
        <p:spPr>
          <a:xfrm>
            <a:off x="1123710" y="4529850"/>
            <a:ext cx="94211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</a:t>
            </a:r>
            <a:endParaRPr lang="en-US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066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409488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entire work may be categorized as follows: 1)LULC map preparation from Landsat data; 2) Hydrological model setup that includes calibration and validation at three gauging stations; 3) assessment of climate change in the basin with the downscaled CMIP 5 data for RCP 4.5 and RCP 8.5.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Prepared LULC map of 2015 was considered for the present study.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calibration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validation of the SWAT model,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Latin Hypercube (LH) one factor at a time approach that incorporated in Sequential Uncertainty Fitting algorithm (SUFI-2) of SWAT-CUP has been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used.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Simulated results from ArcSWAT for the base period (1984-2015) and projected climate data for the near future (2016 -2030) was assessed there upon, by keeping the LULC (2015) of the study region as constant (Sinha and Eldho, 2018).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1874" y="5787655"/>
            <a:ext cx="119082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Ref: Sinha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K., &amp; Eldho, T. I. (2018). Effects of historical and projected land use/cover change on runoff and sediment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yield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Netravati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river basin, Western Ghats, India. 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earth sciences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77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(3), 111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https://doi.org/10.1007/s12665-018-7317-6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0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73" y="78797"/>
            <a:ext cx="10515600" cy="992621"/>
          </a:xfrm>
        </p:spPr>
        <p:txBody>
          <a:bodyPr/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Results: Sub-basin Scale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6688503" y="1173053"/>
            <a:ext cx="5032442" cy="457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overall mean surface runoff for the period 2016-2030 may increase by 1.4% and 3% in RCP 4.5 and RCP 8.5 respectively, compared to base period (1984-2015).</a:t>
            </a:r>
          </a:p>
          <a:p>
            <a:pPr algn="just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general, the upstream of the Pamba River Basin (PRB) may observe the decrease in the surface runoff, whereas downstream shows increase.</a:t>
            </a:r>
          </a:p>
          <a:p>
            <a:pPr algn="just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maximum decrease at sub-basin is  around 36%  and 24%  in the RCP 4.5 and RCP 8.5 respectively. While, increase may be observed up to 146% and 150% for the same.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125" y="898514"/>
            <a:ext cx="6463044" cy="367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319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228600"/>
            <a:ext cx="10515600" cy="918730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Results: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Monthly and seasonal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4400" y="1283855"/>
            <a:ext cx="5359400" cy="457199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monthly scale, it was observed that from May to September there is a decrease in the runoff. Rest of the other months runoff is increasing.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seasonal scale, monsoon is showing a decreasing surface runoff trend. In contrast, winter and summer are observed with increase in runoff.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annually there is increase in the surface runoff.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Magnitude of increase in runoff in the basin is more  in RCP 8.5, whereas, magnitude of decrease in the runoff is more in RCP 4.5.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7678826"/>
              </p:ext>
            </p:extLst>
          </p:nvPr>
        </p:nvGraphicFramePr>
        <p:xfrm>
          <a:off x="554037" y="1047750"/>
          <a:ext cx="4239347" cy="2230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7603372"/>
              </p:ext>
            </p:extLst>
          </p:nvPr>
        </p:nvGraphicFramePr>
        <p:xfrm>
          <a:off x="554037" y="3551382"/>
          <a:ext cx="4239347" cy="2230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97421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9612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surface runoff in the entire basin may increase in the near future (2016-2030), with mean increase of around 1.4% and  3% for the RCP 4.5 and RCP 8.5.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Notably, Monsoon witnesses a negative trend in both the scenarios with -18.6% and -15.5% runoff change from the base period.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seasonal scale, winter shows a tremendous increase in the runoff with around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37%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in both RCP 4.5 and RCP 8.5, followed by summer with 17.9% and 18.6% for RCP 4.5 and RCP 8.5 scenarios respectively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increase in runoff is more in case of RCP 8.5 scenario. Likewise, decrease in runoff at basin scale is more in RCP 4.5 scenario.</a:t>
            </a:r>
          </a:p>
          <a:p>
            <a:pPr marL="0" indent="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405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13322" y="2944677"/>
            <a:ext cx="30896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646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8803</TotalTime>
  <Words>865</Words>
  <Application>Microsoft Office PowerPoint</Application>
  <PresentationFormat>Widescreen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EGU General Assembly 2022 </vt:lpstr>
      <vt:lpstr>Study Area and Data</vt:lpstr>
      <vt:lpstr>Methodology</vt:lpstr>
      <vt:lpstr>Results: Sub-basin Scale</vt:lpstr>
      <vt:lpstr>Results: Monthly and seasonal Scale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EGU General Assembly 2022</dc:title>
  <dc:creator>Swatantra</dc:creator>
  <cp:lastModifiedBy>Swatantra</cp:lastModifiedBy>
  <cp:revision>37</cp:revision>
  <dcterms:created xsi:type="dcterms:W3CDTF">2022-05-19T04:01:11Z</dcterms:created>
  <dcterms:modified xsi:type="dcterms:W3CDTF">2022-05-25T06:51:32Z</dcterms:modified>
</cp:coreProperties>
</file>