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317" r:id="rId6"/>
    <p:sldId id="308" r:id="rId7"/>
    <p:sldId id="316" r:id="rId8"/>
    <p:sldId id="286" r:id="rId9"/>
    <p:sldId id="304" r:id="rId10"/>
    <p:sldId id="311" r:id="rId11"/>
    <p:sldId id="314" r:id="rId12"/>
    <p:sldId id="313" r:id="rId13"/>
    <p:sldId id="315" r:id="rId14"/>
    <p:sldId id="306" r:id="rId15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 Vedrine" initials="LV" lastIdx="3" clrIdx="0">
    <p:extLst>
      <p:ext uri="{19B8F6BF-5375-455C-9EA6-DF929625EA0E}">
        <p15:presenceInfo xmlns:p15="http://schemas.microsoft.com/office/powerpoint/2012/main" userId="S::louis.vedrine@ens-paris-saclay.fr::2ab5de40-bef9-4963-ab05-88f98bd45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341"/>
    <a:srgbClr val="497273"/>
    <a:srgbClr val="1E7072"/>
    <a:srgbClr val="012D3D"/>
    <a:srgbClr val="007297"/>
    <a:srgbClr val="EEF9F4"/>
    <a:srgbClr val="30C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2" autoAdjust="0"/>
    <p:restoredTop sz="94675" autoAdjust="0"/>
  </p:normalViewPr>
  <p:slideViewPr>
    <p:cSldViewPr snapToGrid="0">
      <p:cViewPr varScale="1">
        <p:scale>
          <a:sx n="55" d="100"/>
          <a:sy n="55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46721D5-FD47-4CC7-BC99-3018499B999F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140D7A5-A00F-4FD9-84DD-013858F0D60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469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40D7A5-A00F-4FD9-84DD-013858F0D6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917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3AD14-E192-4A81-BAD3-A2B4AC89C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D1F9CB-3908-475A-BAED-980283000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9143AE-06B7-424F-B745-E9E2E305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15CE7-D183-4C81-854B-6A045E7AE576}" type="datetime1">
              <a:rPr lang="en-GB" smtClean="0"/>
              <a:t>23/05/2022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8121EA-2F79-4DA1-AE19-E3A9009A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D0CC7E-E5CA-4C97-BC9E-EAD88E1D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73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D3378-D8BB-439E-8D50-DBC404D1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91ADFC-067E-4171-9A27-E35DEA3BA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D24EEC-8A70-41DC-83E3-06029C96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ECE12-1B22-4203-B129-43FDEDEB0FCB}" type="datetime1">
              <a:rPr lang="en-GB" smtClean="0"/>
              <a:t>23/05/2022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C22919-CC7B-4449-BBC5-CE710F20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308BD3-1949-4C5F-A148-625625C70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82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8C4FA08-BE68-4AEE-BD41-487DBC9C6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2CC958-B175-455D-B88B-2A81CBDFD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871C45-FB4A-4C4C-A864-DE5C3607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7BD7-36DB-4E81-AD24-66B411796F13}" type="datetime1">
              <a:rPr lang="en-GB" smtClean="0"/>
              <a:t>23/05/2022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02E4CE-A98E-43D2-9CEF-BE9F9C17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8A6029-8FCD-4F06-8279-6CE97B4E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66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7C2E4-FB03-47C1-BFE3-6CD379476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55EDD0-5513-4FAD-9ABB-2D457D831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15FB8A-A38E-4D4B-BC71-A6FF979E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7337-9220-428C-9B08-D872B0487422}" type="datetime1">
              <a:rPr lang="en-GB" smtClean="0"/>
              <a:t>23/05/2022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C56052-A86F-4335-9E6E-9C5DD042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1CE981-B3E0-4054-980E-7F0D4F31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12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7910F5-7B4E-499B-A70B-A9FDA83A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49B7D6-0F86-4523-A5A1-83413F943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7C78C6-1F4C-4178-A66C-48B90F65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A419-FC40-4BE4-8FFB-174BB4F32BFA}" type="datetime1">
              <a:rPr lang="en-GB" smtClean="0"/>
              <a:t>23/05/2022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8CA7E3-A845-4A18-9C3E-CD9C74FF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B93CBE-68E3-4C5C-ACA2-FE95E0E2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81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D1D69-32D8-41B8-8DD3-3FE8EE07A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766EBB-E31E-4F7E-ABF7-B443E6DEF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B6C0F6-B159-4506-B492-94EC34260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02917C-5A5E-4ED6-ACDE-405E2F49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1512E-C5C8-4F47-A9F3-5D2AF6FA5036}" type="datetime1">
              <a:rPr lang="en-GB" smtClean="0"/>
              <a:t>23/05/2022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50E5D7-8935-44E1-A761-658D9E637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FAB121-7ED5-453F-A5F1-E412239C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38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13E539-D1CC-414E-80CB-C7ACA95D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10D056-5FE6-44A7-98B9-C245FE686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B427E5-E59C-44C2-9827-05B521F80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9A4393-232C-4A53-860E-EFE2440D6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9FB60E-FC72-46E0-9C4F-205627076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AA24BD-C1A0-4502-8E1F-BA5DD38B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4767-4E38-48F1-A452-D801DD74359C}" type="datetime1">
              <a:rPr lang="en-GB" smtClean="0"/>
              <a:t>23/05/2022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80A6DEC-7B57-41DF-AD07-A519D078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ACDF51-851A-4051-8943-4EE18C876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2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A9D98-DD61-4159-AD80-571DEF41B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45EDB7D-3D5A-45E4-A7B8-74531B4CA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036-9564-441D-A722-825CA3DED622}" type="datetime1">
              <a:rPr lang="en-GB" smtClean="0"/>
              <a:t>23/05/2022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F26509-E024-4F71-90C5-F359DDED3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A57FF8-8BD5-46ED-9353-9EA634EC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71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23792C6-419F-4899-891D-726F91D06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295E-29AA-45A2-938D-4124B574C7B7}" type="datetime1">
              <a:rPr lang="en-GB" smtClean="0"/>
              <a:t>23/05/2022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7FFF14-C03A-436D-95E4-2C9D5E3DD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869DB0-B0AE-43F5-BFCA-1E881C33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6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8D533-2184-45CE-87D4-AAC52AA0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681178-2F15-45D5-AA5C-E1C3EB48C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176B6F-7980-404A-81B1-4A6299F23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8B09EC-E788-4D0B-B856-A6471C590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813F-F487-4DA1-B8B2-C42658BD17C6}" type="datetime1">
              <a:rPr lang="en-GB" smtClean="0"/>
              <a:t>23/05/2022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9A8814-C8A7-4FE8-9FA3-73EEE4A0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901E4F-543D-47C3-9F73-2A30D0B1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5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1408B-2B86-4869-B4F8-96E1654A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8846CFB-1E8E-4C0A-B5AC-9EFAC1136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CEAF69D-27CA-461A-960E-58F1CCFC6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9DAE83-F0F6-4BF3-8636-EF37648E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4835-FB85-40E5-B0EA-C21AA4195D18}" type="datetime1">
              <a:rPr lang="en-GB" smtClean="0"/>
              <a:t>23/05/2022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678B99-74AC-42B6-A16E-D5E511E5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D2E6E1-560F-4334-BE76-7A886B74C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68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94D9D9-66DA-488F-AFD1-D687FF4B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5A9368-3A1D-4D4D-A616-7A54BF733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F0DF3D-8EDD-4BDA-976D-88E6C5BAC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051D2-BD2C-44E1-9F4B-8E00F55AE72C}" type="datetime1">
              <a:rPr lang="en-GB" smtClean="0"/>
              <a:t>23/05/2022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C87A90-19A9-48E3-903C-70BE04352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7E8B3B-D5C1-4975-80A3-C9F9064FB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98FBB-1A9B-475F-941F-4448994B9BD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2.avi"/><Relationship Id="rId7" Type="http://schemas.openxmlformats.org/officeDocument/2006/relationships/image" Target="../media/image24.png"/><Relationship Id="rId2" Type="http://schemas.microsoft.com/office/2007/relationships/media" Target="../media/media2.avi"/><Relationship Id="rId1" Type="http://schemas.openxmlformats.org/officeDocument/2006/relationships/tags" Target="../tags/tag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71028-1D65-433A-9774-3589E088C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601" y="1122363"/>
            <a:ext cx="7772399" cy="183419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297"/>
                </a:solidFill>
              </a:rPr>
              <a:t>Detrainment and braking of small to medium snow avalanches interacting with forests</a:t>
            </a:r>
            <a:endParaRPr lang="en-GB" sz="3600" dirty="0">
              <a:solidFill>
                <a:srgbClr val="00729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ous-titre 2">
                <a:extLst>
                  <a:ext uri="{FF2B5EF4-FFF2-40B4-BE49-F238E27FC236}">
                    <a16:creationId xmlns:a16="http://schemas.microsoft.com/office/drawing/2014/main" id="{CD0F6D19-A8D3-4293-B446-1439866195BD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683760" y="3298727"/>
                <a:ext cx="7091680" cy="3111164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2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2200" b="1" dirty="0">
                            <a:latin typeface="+mj-lt"/>
                          </a:rPr>
                          <m:t>Louis</m:t>
                        </m:r>
                        <m:r>
                          <m:rPr>
                            <m:nor/>
                          </m:rPr>
                          <a:rPr lang="en-GB" sz="2200" b="1" dirty="0"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200" b="1" dirty="0">
                            <a:latin typeface="+mj-lt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GB" sz="2200" b="1" dirty="0">
                            <a:latin typeface="+mj-lt"/>
                          </a:rPr>
                          <m:t>é</m:t>
                        </m:r>
                        <m:r>
                          <m:rPr>
                            <m:nor/>
                          </m:rPr>
                          <a:rPr lang="en-GB" sz="2200" b="1" dirty="0">
                            <a:latin typeface="+mj-lt"/>
                          </a:rPr>
                          <m:t>drine</m:t>
                        </m:r>
                      </m:e>
                      <m:sup>
                        <m:r>
                          <a:rPr lang="fr-FR" sz="2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GB" sz="2200" dirty="0">
                    <a:latin typeface="+mj-lt"/>
                  </a:rPr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Xingyue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Li</m:t>
                        </m:r>
                        <m:r>
                          <m:rPr>
                            <m:nor/>
                          </m:rPr>
                          <a:rPr lang="fr-FR" sz="2200" dirty="0">
                            <a:latin typeface="+mj-lt"/>
                          </a:rPr>
                          <m:t> </m:t>
                        </m:r>
                      </m:e>
                      <m:sup>
                        <m:r>
                          <a:rPr lang="fr-FR" sz="2200" b="0" i="0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2200" dirty="0">
                    <a:latin typeface="+mj-lt"/>
                  </a:rPr>
                  <a:t> 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2200" dirty="0">
                            <a:latin typeface="+mj-lt"/>
                          </a:rPr>
                          <m:t>Johan</m:t>
                        </m:r>
                        <m:r>
                          <m:rPr>
                            <m:nor/>
                          </m:rPr>
                          <a:rPr lang="en-GB" sz="2200" dirty="0">
                            <a:latin typeface="+mj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200" dirty="0">
                            <a:latin typeface="+mj-lt"/>
                          </a:rPr>
                          <m:t>Gaume</m:t>
                        </m:r>
                      </m:e>
                      <m:sup>
                        <m:r>
                          <a:rPr lang="fr-FR" sz="2200" b="0" i="0" dirty="0" smtClean="0">
                            <a:latin typeface="Cambria Math" panose="02040503050406030204" pitchFamily="18" charset="0"/>
                          </a:rPr>
                          <m:t>1 4</m:t>
                        </m:r>
                      </m:sup>
                    </m:sSup>
                  </m:oMath>
                </a14:m>
                <a:endParaRPr lang="fr-FR" sz="2200" b="0" dirty="0">
                  <a:effectLst/>
                  <a:latin typeface="+mj-lt"/>
                </a:endParaRPr>
              </a:p>
              <a:p>
                <a:endParaRPr lang="fr-FR" sz="2200" b="0" i="0" dirty="0">
                  <a:effectLst/>
                  <a:latin typeface="+mj-lt"/>
                </a:endParaRPr>
              </a:p>
              <a:p>
                <a:pPr algn="just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fr-FR" sz="1400" b="0" i="1" u="none" strike="noStrike" baseline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fr-FR" sz="1400" b="0" i="1" u="none" strike="noStrike" baseline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b="0" i="0" u="none" strike="noStrike" baseline="0" dirty="0">
                    <a:latin typeface="+mj-lt"/>
                  </a:rPr>
                  <a:t>Snow and Avalanche Simulation Laboratory (SLAB), EPFL, Lausanne, </a:t>
                </a:r>
                <a:r>
                  <a:rPr lang="fr-FR" sz="1400" b="0" i="0" u="none" strike="noStrike" baseline="0" dirty="0" err="1">
                    <a:latin typeface="+mj-lt"/>
                  </a:rPr>
                  <a:t>Switzerland</a:t>
                </a:r>
                <a:endParaRPr lang="fr-FR" sz="1400" b="0" i="0" u="none" strike="noStrike" baseline="0" dirty="0">
                  <a:latin typeface="+mj-lt"/>
                </a:endParaRPr>
              </a:p>
              <a:p>
                <a:pPr algn="just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fr-FR" sz="1400" b="0" i="1" u="none" strike="noStrike" baseline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400" b="0" i="0" u="none" strike="noStrike" baseline="0" dirty="0">
                    <a:latin typeface="+mj-lt"/>
                  </a:rPr>
                  <a:t>Univ. Grenoble Alpes, Université de Toulouse, Météo-France, CNRS, CNRM, Centre d’Études de la Neige, Grenoble, France</a:t>
                </a:r>
              </a:p>
              <a:p>
                <a:pPr algn="just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fr-FR" sz="1400" b="0" i="1" u="none" strike="noStrike" baseline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400" b="0" i="0" u="none" strike="noStrike" baseline="0" dirty="0">
                    <a:latin typeface="+mj-lt"/>
                  </a:rPr>
                  <a:t>Department of Geotechnical Engineering, College of Civil Engineering, Tongji University, Shanghai 200092, China</a:t>
                </a:r>
              </a:p>
              <a:p>
                <a:pPr algn="just">
                  <a:lnSpc>
                    <a:spcPct val="10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fr-FR" sz="1400" b="0" i="1" u="none" strike="noStrike" baseline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fr-FR" sz="1400" b="0" i="0" u="none" strike="noStrike" baseline="0" dirty="0">
                    <a:latin typeface="+mj-lt"/>
                  </a:rPr>
                  <a:t>WSL Institute for Snow and Avalanche </a:t>
                </a:r>
                <a:r>
                  <a:rPr lang="fr-FR" sz="1400" b="0" i="0" u="none" strike="noStrike" baseline="0" dirty="0" err="1">
                    <a:latin typeface="+mj-lt"/>
                  </a:rPr>
                  <a:t>Research</a:t>
                </a:r>
                <a:r>
                  <a:rPr lang="fr-FR" sz="1400" b="0" i="0" u="none" strike="noStrike" baseline="0" dirty="0">
                    <a:latin typeface="+mj-lt"/>
                  </a:rPr>
                  <a:t> SLF, Davos </a:t>
                </a:r>
                <a:r>
                  <a:rPr lang="fr-FR" sz="1400" b="0" i="0" u="none" strike="noStrike" baseline="0" dirty="0" err="1">
                    <a:latin typeface="+mj-lt"/>
                  </a:rPr>
                  <a:t>Dorf</a:t>
                </a:r>
                <a:r>
                  <a:rPr lang="fr-FR" sz="1400" b="0" i="0" u="none" strike="noStrike" baseline="0" dirty="0">
                    <a:latin typeface="+mj-lt"/>
                  </a:rPr>
                  <a:t>, </a:t>
                </a:r>
                <a:r>
                  <a:rPr lang="fr-FR" sz="1400" b="0" i="0" u="none" strike="noStrike" baseline="0" dirty="0" err="1">
                    <a:latin typeface="+mj-lt"/>
                  </a:rPr>
                  <a:t>Switzerland</a:t>
                </a:r>
                <a:endParaRPr lang="en-GB" sz="18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Sous-titre 2">
                <a:extLst>
                  <a:ext uri="{FF2B5EF4-FFF2-40B4-BE49-F238E27FC236}">
                    <a16:creationId xmlns:a16="http://schemas.microsoft.com/office/drawing/2014/main" id="{CD0F6D19-A8D3-4293-B446-1439866195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683760" y="3298727"/>
                <a:ext cx="7091680" cy="3111164"/>
              </a:xfrm>
              <a:blipFill>
                <a:blip r:embed="rId2"/>
                <a:stretch>
                  <a:fillRect l="-258" t="-2157" r="-17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FC666AF3-6A90-99C4-88A7-AE25609A0DA8}"/>
              </a:ext>
            </a:extLst>
          </p:cNvPr>
          <p:cNvSpPr txBox="1"/>
          <p:nvPr/>
        </p:nvSpPr>
        <p:spPr>
          <a:xfrm>
            <a:off x="4419601" y="6303377"/>
            <a:ext cx="7772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EGU 2022, VIENNA, 25 May 2022</a:t>
            </a:r>
          </a:p>
        </p:txBody>
      </p:sp>
      <p:pic>
        <p:nvPicPr>
          <p:cNvPr id="1026" name="Picture 2" descr="EGU 2022 – aeris">
            <a:extLst>
              <a:ext uri="{FF2B5EF4-FFF2-40B4-BE49-F238E27FC236}">
                <a16:creationId xmlns:a16="http://schemas.microsoft.com/office/drawing/2014/main" id="{7AC486B8-617B-8B33-EC86-04E90AEC4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00" y="216069"/>
            <a:ext cx="3544999" cy="101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047C00-C74A-2D19-A595-80A724E2E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47" t="-394" r="32867" b="394"/>
          <a:stretch/>
        </p:blipFill>
        <p:spPr>
          <a:xfrm>
            <a:off x="0" y="0"/>
            <a:ext cx="4419601" cy="685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301BA4-B562-A6D7-093B-5A0FFC3EC8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7" t="13119" r="-3167" b="24614"/>
          <a:stretch/>
        </p:blipFill>
        <p:spPr>
          <a:xfrm>
            <a:off x="10597722" y="5842175"/>
            <a:ext cx="1594279" cy="9927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7F11D1-2F0B-E83B-85CB-415AD6341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74" y="0"/>
            <a:ext cx="2224855" cy="124591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658D99-DFC0-7ABB-4606-1EF53389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37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42DF45-9DEF-412A-ACCC-1074842A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t>10</a:t>
            </a:fld>
            <a:endParaRPr lang="en-GB" b="1" dirty="0">
              <a:solidFill>
                <a:srgbClr val="497273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21FAD3E-4713-4E1D-88C1-D393F8FA6C6D}"/>
              </a:ext>
            </a:extLst>
          </p:cNvPr>
          <p:cNvSpPr txBox="1"/>
          <p:nvPr/>
        </p:nvSpPr>
        <p:spPr>
          <a:xfrm>
            <a:off x="6279473" y="4811381"/>
            <a:ext cx="599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effectLst/>
              </a:rPr>
              <a:t> </a:t>
            </a:r>
            <a:r>
              <a:rPr lang="en-US" sz="1600" b="0" i="1" dirty="0">
                <a:effectLst/>
              </a:rPr>
              <a:t>Evolution of the detrainment mass per unit of area with the forest density for different front velocities (snow properties: Case 2, d=0.6 m)</a:t>
            </a:r>
            <a:endParaRPr lang="en-CA" sz="1600" i="1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588A7A7A-C801-C457-118E-B60490B060A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35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1E7072"/>
                </a:solidFill>
              </a:rPr>
              <a:t>Results : </a:t>
            </a:r>
            <a:r>
              <a:rPr lang="en-CA" sz="4000" dirty="0">
                <a:solidFill>
                  <a:srgbClr val="1E7072"/>
                </a:solidFill>
              </a:rPr>
              <a:t>influence of forest parameters</a:t>
            </a:r>
            <a:endParaRPr lang="en-CA" dirty="0">
              <a:solidFill>
                <a:srgbClr val="1E7072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164D5FE-D2CD-A6DE-8621-30D415F27DD5}"/>
              </a:ext>
            </a:extLst>
          </p:cNvPr>
          <p:cNvSpPr txBox="1"/>
          <p:nvPr/>
        </p:nvSpPr>
        <p:spPr>
          <a:xfrm>
            <a:off x="85818" y="4811382"/>
            <a:ext cx="582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effectLst/>
              </a:rPr>
              <a:t>Evolution of the detrainment mass per unit of area with the tree diameter for different types of snow and front velocity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6420332-B99D-69E8-316F-C87F4ADB3400}"/>
                  </a:ext>
                </a:extLst>
              </p:cNvPr>
              <p:cNvSpPr/>
              <p:nvPr/>
            </p:nvSpPr>
            <p:spPr>
              <a:xfrm>
                <a:off x="3411941" y="5542823"/>
                <a:ext cx="5992427" cy="10807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1E707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200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rgbClr val="012D3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12D3D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12D3D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solidFill>
                            <a:srgbClr val="012D3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fr-FR" sz="200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sz="200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fr-FR" sz="2000" b="0" i="0" smtClean="0">
                          <a:solidFill>
                            <a:srgbClr val="02334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sz="200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2000" b="0" i="0" smtClean="0">
                          <a:solidFill>
                            <a:srgbClr val="02334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fr-FR" sz="200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p>
                          <m: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2000" b="0" i="0" smtClean="0">
                          <a:solidFill>
                            <a:srgbClr val="023341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b>
                        <m:sSubPr>
                          <m:ctrlPr>
                            <a:rPr lang="fr-FR" sz="200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fr-FR" sz="2000" b="0" i="0" smtClean="0">
                          <a:solidFill>
                            <a:srgbClr val="02334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fr-FR" sz="2000" b="0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6 </m:t>
                          </m:r>
                        </m:sub>
                      </m:sSub>
                      <m:sSubSup>
                        <m:sSubSupPr>
                          <m:ctrlPr>
                            <a:rPr lang="fr-FR" sz="200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𝑓𝑜𝑟𝑒𝑠𝑡</m:t>
                          </m:r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fr-FR" sz="2000" b="0" i="1" smtClean="0">
                          <a:solidFill>
                            <a:srgbClr val="02334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>
                  <a:solidFill>
                    <a:srgbClr val="012D3D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6420332-B99D-69E8-316F-C87F4ADB34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41" y="5542823"/>
                <a:ext cx="5992427" cy="10807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1E707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CFA4D58D-5395-E0C4-EAC2-D467258D3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431" y="1119781"/>
            <a:ext cx="4697317" cy="36603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C8E549-B141-B969-7745-F561DE02C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38" y="1247466"/>
            <a:ext cx="4903432" cy="35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56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09F0DA-B132-B957-FDEC-F733D0E30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1E7072"/>
                </a:solidFill>
              </a:rPr>
              <a:t>Outlooks</a:t>
            </a:r>
            <a:endParaRPr lang="fr-FR" dirty="0">
              <a:solidFill>
                <a:srgbClr val="1E7072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1CD337-E84F-51BD-6D16-F490E3EB852A}"/>
              </a:ext>
            </a:extLst>
          </p:cNvPr>
          <p:cNvSpPr txBox="1"/>
          <p:nvPr/>
        </p:nvSpPr>
        <p:spPr>
          <a:xfrm>
            <a:off x="328473" y="5494170"/>
            <a:ext cx="11735043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E7072"/>
                </a:solidFill>
              </a:rPr>
              <a:t>Contact :  </a:t>
            </a:r>
          </a:p>
          <a:p>
            <a:r>
              <a:rPr lang="en-US" dirty="0"/>
              <a:t>	If any questions or enquiries, I am available by e-mail :</a:t>
            </a:r>
          </a:p>
          <a:p>
            <a:endParaRPr lang="en-US" sz="400" dirty="0"/>
          </a:p>
          <a:p>
            <a:pPr algn="ctr"/>
            <a:r>
              <a:rPr lang="en-US" dirty="0"/>
              <a:t>Louis </a:t>
            </a:r>
            <a:r>
              <a:rPr lang="en-US" dirty="0" err="1"/>
              <a:t>Védrine</a:t>
            </a:r>
            <a:r>
              <a:rPr lang="en-US" dirty="0"/>
              <a:t> &lt;</a:t>
            </a:r>
            <a:r>
              <a:rPr lang="en-US" dirty="0">
                <a:solidFill>
                  <a:srgbClr val="497273"/>
                </a:solidFill>
              </a:rPr>
              <a:t>louis.vedrine@ens-paris-saclay.fr</a:t>
            </a:r>
            <a:r>
              <a:rPr lang="en-US" dirty="0"/>
              <a:t>&gt; or &lt;</a:t>
            </a:r>
            <a:r>
              <a:rPr lang="en-US" dirty="0">
                <a:solidFill>
                  <a:srgbClr val="497273"/>
                </a:solidFill>
              </a:rPr>
              <a:t>louis.vedrine@meteo.fr</a:t>
            </a:r>
            <a:r>
              <a:rPr lang="en-US" dirty="0"/>
              <a:t>&gt;</a:t>
            </a:r>
            <a:endParaRPr lang="fr-FR" dirty="0"/>
          </a:p>
        </p:txBody>
      </p:sp>
      <p:pic>
        <p:nvPicPr>
          <p:cNvPr id="6" name="Graphique 5" descr="Enveloppe avec un remplissage uni">
            <a:extLst>
              <a:ext uri="{FF2B5EF4-FFF2-40B4-BE49-F238E27FC236}">
                <a16:creationId xmlns:a16="http://schemas.microsoft.com/office/drawing/2014/main" id="{70A86375-CD22-60AC-3F6D-B6592BB9D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027" y="5538560"/>
            <a:ext cx="309816" cy="309816"/>
          </a:xfrm>
          <a:prstGeom prst="rect">
            <a:avLst/>
          </a:prstGeom>
        </p:spPr>
      </p:pic>
      <p:pic>
        <p:nvPicPr>
          <p:cNvPr id="7" name="Movie 4 new">
            <a:hlinkClick r:id="" action="ppaction://media"/>
            <a:extLst>
              <a:ext uri="{FF2B5EF4-FFF2-40B4-BE49-F238E27FC236}">
                <a16:creationId xmlns:a16="http://schemas.microsoft.com/office/drawing/2014/main" id="{B851981D-8D07-CFAC-1D57-8DC91874E60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5567" y="810924"/>
            <a:ext cx="6586614" cy="370497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3D5873D-029D-03A1-1EAE-2956D1E5EE83}"/>
              </a:ext>
            </a:extLst>
          </p:cNvPr>
          <p:cNvSpPr txBox="1"/>
          <p:nvPr/>
        </p:nvSpPr>
        <p:spPr>
          <a:xfrm>
            <a:off x="571870" y="1936125"/>
            <a:ext cx="44528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Investigate the influence of the tree arrangements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the release process in forested area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Improvement of the avalanche-forest interaction models in operational simulation tools</a:t>
            </a:r>
          </a:p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83BA27-A7D3-34D4-0E62-D2CCB7FE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1E7072"/>
                </a:solidFill>
              </a:rPr>
              <a:t>11</a:t>
            </a:fld>
            <a:endParaRPr lang="en-GB" b="1" dirty="0">
              <a:solidFill>
                <a:srgbClr val="1E707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E853FA5-0081-809E-2FC3-80C1AB681860}"/>
                  </a:ext>
                </a:extLst>
              </p:cNvPr>
              <p:cNvSpPr txBox="1"/>
              <p:nvPr/>
            </p:nvSpPr>
            <p:spPr>
              <a:xfrm>
                <a:off x="4904902" y="4669306"/>
                <a:ext cx="696794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0" i="1" u="none" strike="noStrike" baseline="0" dirty="0"/>
                  <a:t>Flow height of the avalanche in a forest with (a) staggered arrangement,</a:t>
                </a:r>
              </a:p>
              <a:p>
                <a:pPr algn="ctr"/>
                <a:r>
                  <a:rPr lang="en-US" sz="1600" b="0" i="1" u="none" strike="noStrike" baseline="0" dirty="0"/>
                  <a:t> (b) aligned arrangement, (c) random arrangement, (Case </a:t>
                </a:r>
                <a:r>
                  <a:rPr lang="fr-FR" sz="1600" b="0" i="1" u="none" strike="noStrike" baseline="0" dirty="0"/>
                  <a:t>2,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u="none" strike="noStrike" baseline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600" b="0" i="1" u="none" strike="noStrike" baseline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600" b="0" i="1" u="none" strike="noStrike" baseline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b="0" i="1" u="none" strike="noStrike" baseline="0" smtClean="0">
                        <a:latin typeface="Cambria Math" panose="02040503050406030204" pitchFamily="18" charset="0"/>
                      </a:rPr>
                      <m:t>=6 </m:t>
                    </m:r>
                    <m:r>
                      <a:rPr lang="fr-FR" sz="1600" b="0" i="1" u="none" strike="noStrike" baseline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600" b="0" i="1" u="none" strike="noStrike" baseline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sz="1600" b="0" i="1" u="none" strike="noStrike" baseline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fr-FR" sz="1600" b="0" i="1" u="none" strike="noStrike" baseline="0" dirty="0"/>
                  <a:t>)</a:t>
                </a:r>
                <a:endParaRPr lang="fr-FR" sz="1600" i="1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E853FA5-0081-809E-2FC3-80C1AB681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902" y="4669306"/>
                <a:ext cx="6967945" cy="584775"/>
              </a:xfrm>
              <a:prstGeom prst="rect">
                <a:avLst/>
              </a:prstGeom>
              <a:blipFill>
                <a:blip r:embed="rId8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FE9C3783-76DF-CBB4-EB79-C7989993F2BE}"/>
              </a:ext>
            </a:extLst>
          </p:cNvPr>
          <p:cNvSpPr txBox="1"/>
          <p:nvPr/>
        </p:nvSpPr>
        <p:spPr>
          <a:xfrm>
            <a:off x="5805256" y="747351"/>
            <a:ext cx="456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(a)                               (b)                              (c)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3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18353C-64D4-4602-800C-72272613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497273"/>
                </a:solidFill>
              </a:rPr>
              <a:t>Introduction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1EC528-1D8F-4C3F-BE0F-74888A91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t>2</a:t>
            </a:fld>
            <a:endParaRPr lang="en-GB" sz="2000" b="1" dirty="0">
              <a:solidFill>
                <a:srgbClr val="497273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3D3766-67FE-1967-A3FB-BE7CCF9042F0}"/>
              </a:ext>
            </a:extLst>
          </p:cNvPr>
          <p:cNvSpPr txBox="1"/>
          <p:nvPr/>
        </p:nvSpPr>
        <p:spPr>
          <a:xfrm>
            <a:off x="497840" y="1713443"/>
            <a:ext cx="6421120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 :</a:t>
            </a:r>
          </a:p>
          <a:p>
            <a:r>
              <a:rPr lang="en-US" dirty="0"/>
              <a:t>the presence of trees tends to reduce the run-out distance of the avalanches, this protective effect depends on 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snow properties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forest density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type of trees and their arrangement ...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0007F7E4-046A-E2B2-142A-84BD593975A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pPr/>
              <a:t>2</a:t>
            </a:fld>
            <a:endParaRPr lang="en-GB" sz="2000" b="1" dirty="0">
              <a:solidFill>
                <a:srgbClr val="497273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5F2979-F509-E5C0-CF7F-DCAE52D1C2CB}"/>
              </a:ext>
            </a:extLst>
          </p:cNvPr>
          <p:cNvSpPr txBox="1"/>
          <p:nvPr/>
        </p:nvSpPr>
        <p:spPr>
          <a:xfrm>
            <a:off x="7137073" y="5314429"/>
            <a:ext cx="404545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Frictional approach</a:t>
            </a:r>
          </a:p>
          <a:p>
            <a:pPr algn="ctr"/>
            <a:r>
              <a:rPr lang="en-US" sz="1600" dirty="0"/>
              <a:t>Increase of the two friction coefficients of the </a:t>
            </a:r>
            <a:r>
              <a:rPr lang="en-US" sz="1600" dirty="0" err="1"/>
              <a:t>Voellmy</a:t>
            </a:r>
            <a:r>
              <a:rPr lang="en-US" sz="1600" dirty="0"/>
              <a:t> model </a:t>
            </a:r>
            <a:endParaRPr lang="en-GB" sz="1600" dirty="0"/>
          </a:p>
          <a:p>
            <a:r>
              <a:rPr lang="en-GB" sz="1800" b="1" dirty="0"/>
              <a:t> 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01E378-CFC4-0109-568C-628F4EB3CCCB}"/>
              </a:ext>
            </a:extLst>
          </p:cNvPr>
          <p:cNvSpPr txBox="1"/>
          <p:nvPr/>
        </p:nvSpPr>
        <p:spPr>
          <a:xfrm>
            <a:off x="497840" y="5336525"/>
            <a:ext cx="553850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/>
              <a:t>Detrainment approach </a:t>
            </a:r>
            <a:r>
              <a:rPr lang="en-GB" sz="1800" dirty="0"/>
              <a:t>(</a:t>
            </a:r>
            <a:r>
              <a:rPr lang="en-GB" sz="1800" i="1" dirty="0" err="1"/>
              <a:t>Feistl</a:t>
            </a:r>
            <a:r>
              <a:rPr lang="en-GB" sz="1800" i="1" dirty="0"/>
              <a:t> et al., 2015</a:t>
            </a:r>
            <a:r>
              <a:rPr lang="en-GB" sz="1800" dirty="0"/>
              <a:t>) </a:t>
            </a:r>
          </a:p>
          <a:p>
            <a:pPr marL="0" indent="0" algn="ctr">
              <a:buNone/>
            </a:pPr>
            <a:r>
              <a:rPr lang="en-GB" sz="1600" dirty="0"/>
              <a:t>	</a:t>
            </a:r>
            <a:r>
              <a:rPr lang="en-US" sz="1600" dirty="0"/>
              <a:t> Based on snow mass stopped in the forest</a:t>
            </a:r>
            <a:endParaRPr lang="en-GB" sz="1600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75CBE02-C2CD-5E27-2EF8-1862F0C46739}"/>
              </a:ext>
            </a:extLst>
          </p:cNvPr>
          <p:cNvCxnSpPr>
            <a:cxnSpLocks/>
          </p:cNvCxnSpPr>
          <p:nvPr/>
        </p:nvCxnSpPr>
        <p:spPr>
          <a:xfrm flipH="1">
            <a:off x="3791823" y="4883068"/>
            <a:ext cx="637563" cy="479299"/>
          </a:xfrm>
          <a:prstGeom prst="straightConnector1">
            <a:avLst/>
          </a:prstGeom>
          <a:ln w="19050">
            <a:solidFill>
              <a:srgbClr val="1E7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1206002-75E0-240D-9AD5-E116AC8AD1D9}"/>
              </a:ext>
            </a:extLst>
          </p:cNvPr>
          <p:cNvCxnSpPr>
            <a:cxnSpLocks/>
          </p:cNvCxnSpPr>
          <p:nvPr/>
        </p:nvCxnSpPr>
        <p:spPr>
          <a:xfrm>
            <a:off x="6633734" y="4904907"/>
            <a:ext cx="570452" cy="479299"/>
          </a:xfrm>
          <a:prstGeom prst="straightConnector1">
            <a:avLst/>
          </a:prstGeom>
          <a:ln w="19050">
            <a:solidFill>
              <a:srgbClr val="1E7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444F699E-5CDC-9D7E-9B10-94B3D240D189}"/>
              </a:ext>
            </a:extLst>
          </p:cNvPr>
          <p:cNvSpPr txBox="1"/>
          <p:nvPr/>
        </p:nvSpPr>
        <p:spPr>
          <a:xfrm>
            <a:off x="497840" y="4359451"/>
            <a:ext cx="7252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How to model the forest-avalanche interaction ? </a:t>
            </a:r>
            <a:endParaRPr lang="fr-FR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577F9B-D18E-377C-3110-3E9555448059}"/>
              </a:ext>
            </a:extLst>
          </p:cNvPr>
          <p:cNvSpPr txBox="1"/>
          <p:nvPr/>
        </p:nvSpPr>
        <p:spPr>
          <a:xfrm>
            <a:off x="7753004" y="4131454"/>
            <a:ext cx="41736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Detrainment of avalanche snow by trees. </a:t>
            </a:r>
          </a:p>
          <a:p>
            <a:pPr algn="ctr"/>
            <a:r>
              <a:rPr lang="en-US" sz="1600" i="1" dirty="0"/>
              <a:t>Photo: F. </a:t>
            </a:r>
            <a:r>
              <a:rPr lang="en-US" sz="1600" i="1" dirty="0" err="1"/>
              <a:t>Perzl</a:t>
            </a:r>
            <a:r>
              <a:rPr lang="en-US" sz="1600" i="1" dirty="0"/>
              <a:t>, 2008.</a:t>
            </a:r>
            <a:endParaRPr lang="fr-FR" sz="1600" i="1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31FE594-C2D7-7312-2EF2-121503B71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8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0383" y="1107687"/>
            <a:ext cx="4378917" cy="292545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1076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3D873F62-7B54-EAFC-E34E-69A92073A094}"/>
              </a:ext>
            </a:extLst>
          </p:cNvPr>
          <p:cNvSpPr txBox="1"/>
          <p:nvPr/>
        </p:nvSpPr>
        <p:spPr>
          <a:xfrm>
            <a:off x="7753004" y="4131454"/>
            <a:ext cx="41736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Detrainment of avalanche snow by trees. </a:t>
            </a:r>
          </a:p>
          <a:p>
            <a:pPr algn="ctr"/>
            <a:r>
              <a:rPr lang="en-US" sz="1600" i="1" dirty="0"/>
              <a:t>Photo: F. </a:t>
            </a:r>
            <a:r>
              <a:rPr lang="en-US" sz="1600" i="1" dirty="0" err="1"/>
              <a:t>Perzl</a:t>
            </a:r>
            <a:r>
              <a:rPr lang="en-US" sz="1600" i="1" dirty="0"/>
              <a:t>, 2008.</a:t>
            </a:r>
            <a:endParaRPr lang="fr-FR" sz="1600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E77CC3-C171-E335-398D-0DC3A1DF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8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0383" y="1107687"/>
            <a:ext cx="4378917" cy="292545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18353C-64D4-4602-800C-72272613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497273"/>
                </a:solidFill>
              </a:rPr>
              <a:t>Introduction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1EC528-1D8F-4C3F-BE0F-74888A91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t>3</a:t>
            </a:fld>
            <a:endParaRPr lang="en-GB" sz="2000" b="1" dirty="0">
              <a:solidFill>
                <a:srgbClr val="497273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3D3766-67FE-1967-A3FB-BE7CCF9042F0}"/>
              </a:ext>
            </a:extLst>
          </p:cNvPr>
          <p:cNvSpPr txBox="1"/>
          <p:nvPr/>
        </p:nvSpPr>
        <p:spPr>
          <a:xfrm>
            <a:off x="497840" y="1713443"/>
            <a:ext cx="6421120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Observations :</a:t>
            </a:r>
          </a:p>
          <a:p>
            <a:r>
              <a:rPr lang="en-US" dirty="0"/>
              <a:t>the presence of trees tends to reduce the run-out distance of the avalanches, this protective effect depends on 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snow properties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forest density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type of trees and their arrangement ...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0007F7E4-046A-E2B2-142A-84BD593975A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pPr/>
              <a:t>3</a:t>
            </a:fld>
            <a:endParaRPr lang="en-GB" sz="2000" b="1" dirty="0">
              <a:solidFill>
                <a:srgbClr val="497273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5F2979-F509-E5C0-CF7F-DCAE52D1C2CB}"/>
              </a:ext>
            </a:extLst>
          </p:cNvPr>
          <p:cNvSpPr txBox="1"/>
          <p:nvPr/>
        </p:nvSpPr>
        <p:spPr>
          <a:xfrm>
            <a:off x="7137073" y="5314429"/>
            <a:ext cx="404545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Frictional approach</a:t>
            </a:r>
          </a:p>
          <a:p>
            <a:pPr algn="ctr"/>
            <a:r>
              <a:rPr lang="en-US" sz="1600" dirty="0"/>
              <a:t>Increase of the two friction coefficients of the </a:t>
            </a:r>
            <a:r>
              <a:rPr lang="en-US" sz="1600" dirty="0" err="1"/>
              <a:t>Voellmy</a:t>
            </a:r>
            <a:r>
              <a:rPr lang="en-US" sz="1600" dirty="0"/>
              <a:t> model </a:t>
            </a:r>
            <a:endParaRPr lang="en-GB" sz="1600" dirty="0"/>
          </a:p>
          <a:p>
            <a:r>
              <a:rPr lang="en-GB" sz="1800" b="1" dirty="0"/>
              <a:t> 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01E378-CFC4-0109-568C-628F4EB3CCCB}"/>
              </a:ext>
            </a:extLst>
          </p:cNvPr>
          <p:cNvSpPr txBox="1"/>
          <p:nvPr/>
        </p:nvSpPr>
        <p:spPr>
          <a:xfrm>
            <a:off x="497840" y="5336525"/>
            <a:ext cx="553850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/>
              <a:t>Detrainment approach </a:t>
            </a:r>
            <a:r>
              <a:rPr lang="en-GB" sz="1800" dirty="0"/>
              <a:t>(</a:t>
            </a:r>
            <a:r>
              <a:rPr lang="en-GB" sz="1800" i="1" dirty="0" err="1"/>
              <a:t>Feistl</a:t>
            </a:r>
            <a:r>
              <a:rPr lang="en-GB" sz="1800" i="1" dirty="0"/>
              <a:t> et al., 2015</a:t>
            </a:r>
            <a:r>
              <a:rPr lang="en-GB" sz="1800" dirty="0"/>
              <a:t>) </a:t>
            </a:r>
          </a:p>
          <a:p>
            <a:pPr marL="0" indent="0" algn="ctr">
              <a:buNone/>
            </a:pPr>
            <a:r>
              <a:rPr lang="en-GB" sz="1600" dirty="0"/>
              <a:t>	</a:t>
            </a:r>
            <a:r>
              <a:rPr lang="en-US" sz="1600" dirty="0"/>
              <a:t> Based on snow mass stopped in the forest</a:t>
            </a:r>
            <a:endParaRPr lang="en-GB" sz="1600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75CBE02-C2CD-5E27-2EF8-1862F0C46739}"/>
              </a:ext>
            </a:extLst>
          </p:cNvPr>
          <p:cNvCxnSpPr>
            <a:cxnSpLocks/>
          </p:cNvCxnSpPr>
          <p:nvPr/>
        </p:nvCxnSpPr>
        <p:spPr>
          <a:xfrm flipH="1">
            <a:off x="3791823" y="4883068"/>
            <a:ext cx="637563" cy="479299"/>
          </a:xfrm>
          <a:prstGeom prst="straightConnector1">
            <a:avLst/>
          </a:prstGeom>
          <a:ln w="19050">
            <a:solidFill>
              <a:srgbClr val="1E7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31206002-75E0-240D-9AD5-E116AC8AD1D9}"/>
              </a:ext>
            </a:extLst>
          </p:cNvPr>
          <p:cNvCxnSpPr>
            <a:cxnSpLocks/>
          </p:cNvCxnSpPr>
          <p:nvPr/>
        </p:nvCxnSpPr>
        <p:spPr>
          <a:xfrm>
            <a:off x="6633734" y="4904907"/>
            <a:ext cx="570452" cy="479299"/>
          </a:xfrm>
          <a:prstGeom prst="straightConnector1">
            <a:avLst/>
          </a:prstGeom>
          <a:ln w="19050">
            <a:solidFill>
              <a:srgbClr val="1E7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rc 24">
            <a:extLst>
              <a:ext uri="{FF2B5EF4-FFF2-40B4-BE49-F238E27FC236}">
                <a16:creationId xmlns:a16="http://schemas.microsoft.com/office/drawing/2014/main" id="{1EE683F4-06CA-2C33-09C9-1FF9E487BE10}"/>
              </a:ext>
            </a:extLst>
          </p:cNvPr>
          <p:cNvCxnSpPr/>
          <p:nvPr/>
        </p:nvCxnSpPr>
        <p:spPr>
          <a:xfrm>
            <a:off x="3505222" y="6075624"/>
            <a:ext cx="1210764" cy="463288"/>
          </a:xfrm>
          <a:prstGeom prst="curvedConnector3">
            <a:avLst>
              <a:gd name="adj1" fmla="val -7508"/>
            </a:avLst>
          </a:prstGeom>
          <a:ln w="19050">
            <a:solidFill>
              <a:srgbClr val="1E7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444F699E-5CDC-9D7E-9B10-94B3D240D189}"/>
              </a:ext>
            </a:extLst>
          </p:cNvPr>
          <p:cNvSpPr txBox="1"/>
          <p:nvPr/>
        </p:nvSpPr>
        <p:spPr>
          <a:xfrm>
            <a:off x="497840" y="4359451"/>
            <a:ext cx="7252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How to model the forest-avalanche interaction ? </a:t>
            </a:r>
            <a:endParaRPr lang="fr-F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5768349-3592-ED2E-1769-DC2C193A9DAD}"/>
                  </a:ext>
                </a:extLst>
              </p:cNvPr>
              <p:cNvSpPr txBox="1"/>
              <p:nvPr/>
            </p:nvSpPr>
            <p:spPr>
              <a:xfrm>
                <a:off x="4783962" y="6352143"/>
                <a:ext cx="5538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Need to quantify the mass stopped per unit of area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5768349-3592-ED2E-1769-DC2C193A9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962" y="6352143"/>
                <a:ext cx="5538504" cy="369332"/>
              </a:xfrm>
              <a:prstGeom prst="rect">
                <a:avLst/>
              </a:prstGeom>
              <a:blipFill>
                <a:blip r:embed="rId5"/>
                <a:stretch>
                  <a:fillRect l="-991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157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18353C-64D4-4602-800C-72272613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497273"/>
                </a:solidFill>
              </a:rPr>
              <a:t>Methodology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1EC528-1D8F-4C3F-BE0F-74888A91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t>4</a:t>
            </a:fld>
            <a:endParaRPr lang="en-GB" sz="2000" b="1" dirty="0">
              <a:solidFill>
                <a:srgbClr val="497273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0C7ED0-0F67-3E8F-8800-265C09E6477F}"/>
              </a:ext>
            </a:extLst>
          </p:cNvPr>
          <p:cNvSpPr txBox="1"/>
          <p:nvPr/>
        </p:nvSpPr>
        <p:spPr>
          <a:xfrm>
            <a:off x="7137073" y="5314429"/>
            <a:ext cx="404545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Frictional approach</a:t>
            </a:r>
          </a:p>
          <a:p>
            <a:pPr algn="ctr"/>
            <a:r>
              <a:rPr lang="en-US" sz="1600" dirty="0"/>
              <a:t>Increase of the two friction coefficients of the </a:t>
            </a:r>
            <a:r>
              <a:rPr lang="en-US" sz="1600" dirty="0" err="1"/>
              <a:t>Voellmy</a:t>
            </a:r>
            <a:r>
              <a:rPr lang="en-US" sz="1600" dirty="0"/>
              <a:t> model </a:t>
            </a:r>
            <a:endParaRPr lang="en-GB" sz="1600" dirty="0"/>
          </a:p>
          <a:p>
            <a:r>
              <a:rPr lang="en-GB" sz="1800" b="1" dirty="0"/>
              <a:t> 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91AF19-5CF2-F125-876B-BBDBE199CDEE}"/>
              </a:ext>
            </a:extLst>
          </p:cNvPr>
          <p:cNvSpPr txBox="1"/>
          <p:nvPr/>
        </p:nvSpPr>
        <p:spPr>
          <a:xfrm>
            <a:off x="497840" y="5336525"/>
            <a:ext cx="553850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/>
              <a:t>Detrainment approach </a:t>
            </a:r>
            <a:r>
              <a:rPr lang="en-GB" sz="1800" dirty="0"/>
              <a:t>(</a:t>
            </a:r>
            <a:r>
              <a:rPr lang="en-GB" sz="1800" i="1" dirty="0" err="1"/>
              <a:t>Feistl</a:t>
            </a:r>
            <a:r>
              <a:rPr lang="en-GB" sz="1800" i="1" dirty="0"/>
              <a:t> et al., 2015</a:t>
            </a:r>
            <a:r>
              <a:rPr lang="en-GB" sz="1800" dirty="0"/>
              <a:t>) </a:t>
            </a:r>
          </a:p>
          <a:p>
            <a:pPr marL="0" indent="0" algn="ctr">
              <a:buNone/>
            </a:pPr>
            <a:r>
              <a:rPr lang="en-GB" sz="1600" dirty="0"/>
              <a:t>	</a:t>
            </a:r>
            <a:r>
              <a:rPr lang="en-US" sz="1600" dirty="0"/>
              <a:t> Based on snow mass stopped in the forest</a:t>
            </a:r>
            <a:endParaRPr lang="en-GB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D873F62-7B54-EAFC-E34E-69A92073A094}"/>
              </a:ext>
            </a:extLst>
          </p:cNvPr>
          <p:cNvSpPr txBox="1"/>
          <p:nvPr/>
        </p:nvSpPr>
        <p:spPr>
          <a:xfrm>
            <a:off x="7388302" y="4118028"/>
            <a:ext cx="4697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1600" i="1" dirty="0"/>
              <a:t>Side view of the m</a:t>
            </a:r>
            <a:r>
              <a:rPr lang="en-US" sz="1600" b="0" i="1" dirty="0">
                <a:effectLst/>
              </a:rPr>
              <a:t>odel setup of MPM simulations of snow avalanches impacting trees </a:t>
            </a:r>
            <a:endParaRPr lang="en-GB" sz="1600" i="1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1E6FB57-A081-394B-A1F6-A5F097A751E2}"/>
              </a:ext>
            </a:extLst>
          </p:cNvPr>
          <p:cNvCxnSpPr>
            <a:cxnSpLocks/>
          </p:cNvCxnSpPr>
          <p:nvPr/>
        </p:nvCxnSpPr>
        <p:spPr>
          <a:xfrm flipH="1">
            <a:off x="3791823" y="4883068"/>
            <a:ext cx="637563" cy="479299"/>
          </a:xfrm>
          <a:prstGeom prst="straightConnector1">
            <a:avLst/>
          </a:prstGeom>
          <a:ln w="19050">
            <a:solidFill>
              <a:srgbClr val="1E7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8BB621B-F84C-A154-3D0F-C13F30AAD0A0}"/>
              </a:ext>
            </a:extLst>
          </p:cNvPr>
          <p:cNvCxnSpPr>
            <a:cxnSpLocks/>
          </p:cNvCxnSpPr>
          <p:nvPr/>
        </p:nvCxnSpPr>
        <p:spPr>
          <a:xfrm>
            <a:off x="6633734" y="4904907"/>
            <a:ext cx="570452" cy="479299"/>
          </a:xfrm>
          <a:prstGeom prst="straightConnector1">
            <a:avLst/>
          </a:prstGeom>
          <a:ln w="19050">
            <a:solidFill>
              <a:srgbClr val="1E7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B41278B-6352-1C84-33CD-F221AFFA79BE}"/>
              </a:ext>
            </a:extLst>
          </p:cNvPr>
          <p:cNvSpPr txBox="1"/>
          <p:nvPr/>
        </p:nvSpPr>
        <p:spPr>
          <a:xfrm>
            <a:off x="497840" y="4359451"/>
            <a:ext cx="7252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How to model the forest-avalanche interaction ? </a:t>
            </a:r>
            <a:endParaRPr lang="fr-FR" sz="2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D7182F8-BB46-CA05-73AC-60C805A3B574}"/>
              </a:ext>
            </a:extLst>
          </p:cNvPr>
          <p:cNvSpPr txBox="1"/>
          <p:nvPr/>
        </p:nvSpPr>
        <p:spPr>
          <a:xfrm>
            <a:off x="497840" y="1728944"/>
            <a:ext cx="609460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200" dirty="0"/>
              <a:t>Model setup hypothesis:</a:t>
            </a:r>
          </a:p>
          <a:p>
            <a:pPr marL="0" indent="0">
              <a:buNone/>
            </a:pPr>
            <a:endParaRPr lang="en-GB" sz="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trees not destroyed (rigid obstacles) for small &amp; medium avalanches</a:t>
            </a:r>
          </a:p>
          <a:p>
            <a:pPr lvl="1"/>
            <a:endParaRPr lang="en-GB" sz="16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719F199-FC39-EBF4-2D31-890DD5337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140" y="1153718"/>
            <a:ext cx="4584160" cy="2937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9BC4AA7-EF44-136F-7FDF-11B091CBC651}"/>
                  </a:ext>
                </a:extLst>
              </p:cNvPr>
              <p:cNvSpPr txBox="1"/>
              <p:nvPr/>
            </p:nvSpPr>
            <p:spPr>
              <a:xfrm>
                <a:off x="4783962" y="6352143"/>
                <a:ext cx="5538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Need to quantify the mass stopped per unit of area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A9BC4AA7-EF44-136F-7FDF-11B091CBC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962" y="6352143"/>
                <a:ext cx="5538504" cy="369332"/>
              </a:xfrm>
              <a:prstGeom prst="rect">
                <a:avLst/>
              </a:prstGeom>
              <a:blipFill>
                <a:blip r:embed="rId3"/>
                <a:stretch>
                  <a:fillRect l="-991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9D59E8A8-8D71-F71E-C830-A16E10E257A8}"/>
              </a:ext>
            </a:extLst>
          </p:cNvPr>
          <p:cNvCxnSpPr/>
          <p:nvPr/>
        </p:nvCxnSpPr>
        <p:spPr>
          <a:xfrm>
            <a:off x="3505222" y="6075624"/>
            <a:ext cx="1210764" cy="463288"/>
          </a:xfrm>
          <a:prstGeom prst="curvedConnector3">
            <a:avLst>
              <a:gd name="adj1" fmla="val -7508"/>
            </a:avLst>
          </a:prstGeom>
          <a:ln w="19050">
            <a:solidFill>
              <a:srgbClr val="1E7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2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91A40E-1DE6-419B-AE2A-5658779C0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accent1">
                    <a:lumMod val="50000"/>
                  </a:schemeClr>
                </a:solidFill>
              </a:rPr>
              <a:t>Methodology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9F1F14-FAF8-4A13-A8EF-E8C90557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t>5</a:t>
            </a:fld>
            <a:endParaRPr lang="en-GB" sz="2000" b="1" dirty="0">
              <a:solidFill>
                <a:srgbClr val="497273"/>
              </a:solidFill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DCD5459-0A1D-4E8A-86B5-3D196E1AC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794" y="3503234"/>
            <a:ext cx="4231006" cy="6808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1600" i="1" dirty="0" err="1"/>
              <a:t>Consitutive</a:t>
            </a:r>
            <a:r>
              <a:rPr lang="en-CA" sz="1600" i="1" dirty="0"/>
              <a:t> relation: modified Cam Clay model (from </a:t>
            </a:r>
            <a:r>
              <a:rPr lang="en-CA" sz="1600" i="1" dirty="0" err="1"/>
              <a:t>Gaume</a:t>
            </a:r>
            <a:r>
              <a:rPr lang="en-CA" sz="1600" i="1" dirty="0"/>
              <a:t> et al., 2018)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29B8CE-76E5-4658-8005-BD382DF85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3" y="1811928"/>
            <a:ext cx="6047531" cy="299125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5A88BD5-6EDC-4BCB-BC7D-37EC8B4B00B8}"/>
              </a:ext>
            </a:extLst>
          </p:cNvPr>
          <p:cNvSpPr txBox="1"/>
          <p:nvPr/>
        </p:nvSpPr>
        <p:spPr>
          <a:xfrm>
            <a:off x="450183" y="4924420"/>
            <a:ext cx="5645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i="1" dirty="0"/>
              <a:t>Overview of the MPM method (from </a:t>
            </a:r>
            <a:r>
              <a:rPr lang="en-CA" sz="1600" i="1" dirty="0" err="1"/>
              <a:t>Gaume</a:t>
            </a:r>
            <a:r>
              <a:rPr lang="en-CA" sz="1600" i="1" dirty="0"/>
              <a:t> et al., 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6">
                <a:extLst>
                  <a:ext uri="{FF2B5EF4-FFF2-40B4-BE49-F238E27FC236}">
                    <a16:creationId xmlns:a16="http://schemas.microsoft.com/office/drawing/2014/main" id="{7850EA4F-252A-4D94-937A-69D777852A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142247"/>
                  </p:ext>
                </p:extLst>
              </p:nvPr>
            </p:nvGraphicFramePr>
            <p:xfrm>
              <a:off x="6885116" y="4265279"/>
              <a:ext cx="4706362" cy="1508826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76880">
                      <a:extLst>
                        <a:ext uri="{9D8B030D-6E8A-4147-A177-3AD203B41FA5}">
                          <a16:colId xmlns:a16="http://schemas.microsoft.com/office/drawing/2014/main" val="1785463259"/>
                        </a:ext>
                      </a:extLst>
                    </a:gridCol>
                    <a:gridCol w="991833">
                      <a:extLst>
                        <a:ext uri="{9D8B030D-6E8A-4147-A177-3AD203B41FA5}">
                          <a16:colId xmlns:a16="http://schemas.microsoft.com/office/drawing/2014/main" val="1517814608"/>
                        </a:ext>
                      </a:extLst>
                    </a:gridCol>
                    <a:gridCol w="611661">
                      <a:extLst>
                        <a:ext uri="{9D8B030D-6E8A-4147-A177-3AD203B41FA5}">
                          <a16:colId xmlns:a16="http://schemas.microsoft.com/office/drawing/2014/main" val="3171420205"/>
                        </a:ext>
                      </a:extLst>
                    </a:gridCol>
                    <a:gridCol w="611661">
                      <a:extLst>
                        <a:ext uri="{9D8B030D-6E8A-4147-A177-3AD203B41FA5}">
                          <a16:colId xmlns:a16="http://schemas.microsoft.com/office/drawing/2014/main" val="1745928319"/>
                        </a:ext>
                      </a:extLst>
                    </a:gridCol>
                    <a:gridCol w="1214327">
                      <a:extLst>
                        <a:ext uri="{9D8B030D-6E8A-4147-A177-3AD203B41FA5}">
                          <a16:colId xmlns:a16="http://schemas.microsoft.com/office/drawing/2014/main" val="1874071697"/>
                        </a:ext>
                      </a:extLst>
                    </a:gridCol>
                  </a:tblGrid>
                  <a:tr h="411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b="0" dirty="0">
                              <a:solidFill>
                                <a:schemeClr val="bg1"/>
                              </a:solidFill>
                            </a:rPr>
                            <a:t>Case id</a:t>
                          </a:r>
                        </a:p>
                      </a:txBody>
                      <a:tcPr>
                        <a:solidFill>
                          <a:srgbClr val="00729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b="0" i="1" dirty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</a:p>
                      </a:txBody>
                      <a:tcPr>
                        <a:solidFill>
                          <a:srgbClr val="00729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CA" b="0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729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𝜁</m:t>
                                </m:r>
                              </m:oMath>
                            </m:oMathPara>
                          </a14:m>
                          <a:endParaRPr lang="en-CA" b="0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729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CA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𝑖𝑛𝑖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𝑘𝑃𝑎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CA" b="0" i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00729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8766613"/>
                      </a:ext>
                    </a:extLst>
                  </a:tr>
                  <a:tr h="356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Case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3450479"/>
                      </a:ext>
                    </a:extLst>
                  </a:tr>
                  <a:tr h="356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Case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069681"/>
                      </a:ext>
                    </a:extLst>
                  </a:tr>
                  <a:tr h="356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Case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59331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6">
                <a:extLst>
                  <a:ext uri="{FF2B5EF4-FFF2-40B4-BE49-F238E27FC236}">
                    <a16:creationId xmlns:a16="http://schemas.microsoft.com/office/drawing/2014/main" id="{7850EA4F-252A-4D94-937A-69D777852A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142247"/>
                  </p:ext>
                </p:extLst>
              </p:nvPr>
            </p:nvGraphicFramePr>
            <p:xfrm>
              <a:off x="6885116" y="4265279"/>
              <a:ext cx="4706362" cy="1508826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1276880">
                      <a:extLst>
                        <a:ext uri="{9D8B030D-6E8A-4147-A177-3AD203B41FA5}">
                          <a16:colId xmlns:a16="http://schemas.microsoft.com/office/drawing/2014/main" val="1785463259"/>
                        </a:ext>
                      </a:extLst>
                    </a:gridCol>
                    <a:gridCol w="991833">
                      <a:extLst>
                        <a:ext uri="{9D8B030D-6E8A-4147-A177-3AD203B41FA5}">
                          <a16:colId xmlns:a16="http://schemas.microsoft.com/office/drawing/2014/main" val="1517814608"/>
                        </a:ext>
                      </a:extLst>
                    </a:gridCol>
                    <a:gridCol w="611661">
                      <a:extLst>
                        <a:ext uri="{9D8B030D-6E8A-4147-A177-3AD203B41FA5}">
                          <a16:colId xmlns:a16="http://schemas.microsoft.com/office/drawing/2014/main" val="3171420205"/>
                        </a:ext>
                      </a:extLst>
                    </a:gridCol>
                    <a:gridCol w="611661">
                      <a:extLst>
                        <a:ext uri="{9D8B030D-6E8A-4147-A177-3AD203B41FA5}">
                          <a16:colId xmlns:a16="http://schemas.microsoft.com/office/drawing/2014/main" val="1745928319"/>
                        </a:ext>
                      </a:extLst>
                    </a:gridCol>
                    <a:gridCol w="1214327">
                      <a:extLst>
                        <a:ext uri="{9D8B030D-6E8A-4147-A177-3AD203B41FA5}">
                          <a16:colId xmlns:a16="http://schemas.microsoft.com/office/drawing/2014/main" val="1874071697"/>
                        </a:ext>
                      </a:extLst>
                    </a:gridCol>
                  </a:tblGrid>
                  <a:tr h="411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b="0" dirty="0">
                              <a:solidFill>
                                <a:schemeClr val="bg1"/>
                              </a:solidFill>
                            </a:rPr>
                            <a:t>Case id</a:t>
                          </a:r>
                        </a:p>
                      </a:txBody>
                      <a:tcPr>
                        <a:solidFill>
                          <a:srgbClr val="00729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b="0" i="1" dirty="0">
                              <a:solidFill>
                                <a:schemeClr val="bg1"/>
                              </a:solidFill>
                            </a:rPr>
                            <a:t>M</a:t>
                          </a:r>
                        </a:p>
                      </a:txBody>
                      <a:tcPr>
                        <a:solidFill>
                          <a:srgbClr val="00729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73000" t="-7353" r="-301000" b="-28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468317" t="-7353" r="-198020" b="-288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88442" t="-7353" r="-503" b="-288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7876661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Case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234504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Case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0696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Case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1.2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0.3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dirty="0"/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59331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64AAF4C6-95B9-4586-B222-C76B9234E69A}"/>
              </a:ext>
            </a:extLst>
          </p:cNvPr>
          <p:cNvSpPr txBox="1"/>
          <p:nvPr/>
        </p:nvSpPr>
        <p:spPr>
          <a:xfrm>
            <a:off x="6885116" y="5922521"/>
            <a:ext cx="4706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effectLst/>
              </a:rPr>
              <a:t>Snow properties adopted in the MPM modelling of the flows for three typical flow regimes</a:t>
            </a:r>
            <a:endParaRPr lang="en-CA" sz="1600" i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10D15D3-2CE1-45CC-8BD7-0F1BDD33C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444" y="243885"/>
            <a:ext cx="4396356" cy="31851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351860-1E82-440B-8236-663213632EE7}"/>
              </a:ext>
            </a:extLst>
          </p:cNvPr>
          <p:cNvSpPr/>
          <p:nvPr/>
        </p:nvSpPr>
        <p:spPr>
          <a:xfrm>
            <a:off x="6497714" y="191217"/>
            <a:ext cx="711200" cy="400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93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7F0725-CC9C-4A47-984B-B744588A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675"/>
          </a:xfrm>
        </p:spPr>
        <p:txBody>
          <a:bodyPr/>
          <a:lstStyle/>
          <a:p>
            <a:r>
              <a:rPr lang="en-CA" dirty="0">
                <a:solidFill>
                  <a:srgbClr val="1E7072"/>
                </a:solidFill>
              </a:rPr>
              <a:t>Results : influence of snow properties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B7F148-11CC-4020-98C6-9E7AD895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t>6</a:t>
            </a:fld>
            <a:endParaRPr lang="en-GB" sz="1600" b="1" dirty="0">
              <a:solidFill>
                <a:srgbClr val="497273"/>
              </a:solidFill>
            </a:endParaRPr>
          </a:p>
        </p:txBody>
      </p:sp>
      <p:pic>
        <p:nvPicPr>
          <p:cNvPr id="3" name="Movie 3">
            <a:hlinkClick r:id="" action="ppaction://media"/>
            <a:extLst>
              <a:ext uri="{FF2B5EF4-FFF2-40B4-BE49-F238E27FC236}">
                <a16:creationId xmlns:a16="http://schemas.microsoft.com/office/drawing/2014/main" id="{B4D1CD52-002D-E84C-CEB4-10D6903A4C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1453" y="1210625"/>
            <a:ext cx="8562221" cy="48162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8E4E0C4-FA6B-7360-7DD1-BF7F21BC2A0D}"/>
              </a:ext>
            </a:extLst>
          </p:cNvPr>
          <p:cNvSpPr txBox="1"/>
          <p:nvPr/>
        </p:nvSpPr>
        <p:spPr>
          <a:xfrm>
            <a:off x="1686187" y="6136700"/>
            <a:ext cx="8497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effectLst/>
              </a:rPr>
              <a:t>Profile of accumulated snow for different flow regimes: </a:t>
            </a:r>
            <a:r>
              <a:rPr lang="en-US" sz="1600" b="1" i="1" dirty="0">
                <a:effectLst/>
              </a:rPr>
              <a:t>(a)</a:t>
            </a:r>
            <a:r>
              <a:rPr lang="en-US" sz="1600" b="0" i="1" dirty="0">
                <a:effectLst/>
              </a:rPr>
              <a:t> Case 1, </a:t>
            </a:r>
            <a:r>
              <a:rPr lang="en-US" sz="1600" b="1" i="1" dirty="0">
                <a:effectLst/>
              </a:rPr>
              <a:t>(b)</a:t>
            </a:r>
            <a:r>
              <a:rPr lang="en-US" sz="1600" b="0" i="1" dirty="0">
                <a:effectLst/>
              </a:rPr>
              <a:t> Case 2, and </a:t>
            </a:r>
            <a:r>
              <a:rPr lang="en-US" sz="1600" b="1" i="1" dirty="0">
                <a:effectLst/>
              </a:rPr>
              <a:t>(c)</a:t>
            </a:r>
            <a:r>
              <a:rPr lang="en-US" sz="1600" b="0" i="1" dirty="0">
                <a:effectLst/>
              </a:rPr>
              <a:t> Case 3, e=8 m, d=1 m, and v</a:t>
            </a:r>
            <a:r>
              <a:rPr lang="en-US" sz="1600" b="0" i="1" baseline="-25000" dirty="0">
                <a:effectLst/>
              </a:rPr>
              <a:t>0</a:t>
            </a:r>
            <a:r>
              <a:rPr lang="en-US" sz="1600" b="0" i="1" dirty="0">
                <a:effectLst/>
              </a:rPr>
              <a:t>=10 m s</a:t>
            </a:r>
            <a:r>
              <a:rPr lang="en-US" sz="1600" b="0" i="1" baseline="30000" dirty="0">
                <a:effectLst/>
              </a:rPr>
              <a:t>−1</a:t>
            </a:r>
            <a:endParaRPr lang="fr-FR" sz="1600" i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B30E2B-D89A-F090-1AED-16D648741825}"/>
              </a:ext>
            </a:extLst>
          </p:cNvPr>
          <p:cNvSpPr txBox="1"/>
          <p:nvPr/>
        </p:nvSpPr>
        <p:spPr>
          <a:xfrm>
            <a:off x="1174459" y="1210625"/>
            <a:ext cx="7130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(a)</a:t>
            </a:r>
          </a:p>
          <a:p>
            <a:endParaRPr lang="fr-FR" sz="2800" b="1" dirty="0"/>
          </a:p>
          <a:p>
            <a:r>
              <a:rPr lang="fr-FR" b="1" dirty="0"/>
              <a:t>(b)</a:t>
            </a:r>
          </a:p>
          <a:p>
            <a:endParaRPr lang="fr-FR" sz="2800" b="1" dirty="0"/>
          </a:p>
          <a:p>
            <a:r>
              <a:rPr lang="fr-FR" b="1" dirty="0"/>
              <a:t>(c)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37A88F6-EAE2-F43B-D4CF-60C5657070C0}"/>
              </a:ext>
            </a:extLst>
          </p:cNvPr>
          <p:cNvCxnSpPr/>
          <p:nvPr/>
        </p:nvCxnSpPr>
        <p:spPr>
          <a:xfrm>
            <a:off x="10503017" y="4160939"/>
            <a:ext cx="0" cy="1770077"/>
          </a:xfrm>
          <a:prstGeom prst="straightConnector1">
            <a:avLst/>
          </a:prstGeom>
          <a:ln w="38100">
            <a:solidFill>
              <a:srgbClr val="1E70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DD621189-F6EF-C979-C7CE-FC301E152C2D}"/>
              </a:ext>
            </a:extLst>
          </p:cNvPr>
          <p:cNvSpPr txBox="1"/>
          <p:nvPr/>
        </p:nvSpPr>
        <p:spPr>
          <a:xfrm>
            <a:off x="10570547" y="4584313"/>
            <a:ext cx="1395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Snow more cohesive and frictional </a:t>
            </a:r>
            <a:r>
              <a:rPr lang="fr-FR" dirty="0"/>
              <a:t>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B99AD54-0EA7-94D0-82DA-386D20866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211" y="1320450"/>
            <a:ext cx="4824806" cy="946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B7F148-11CC-4020-98C6-9E7AD895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1E7072"/>
                </a:solidFill>
              </a:rPr>
              <a:t>7</a:t>
            </a:fld>
            <a:endParaRPr lang="en-GB" sz="1600" b="1" dirty="0">
              <a:solidFill>
                <a:srgbClr val="1E7072"/>
              </a:solidFill>
            </a:endParaRP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5C6C3ABE-996B-40C5-8C2D-7835A26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675"/>
          </a:xfrm>
        </p:spPr>
        <p:txBody>
          <a:bodyPr/>
          <a:lstStyle/>
          <a:p>
            <a:r>
              <a:rPr lang="en-CA" dirty="0">
                <a:solidFill>
                  <a:srgbClr val="1E7072"/>
                </a:solidFill>
              </a:rPr>
              <a:t>Results : </a:t>
            </a:r>
            <a:r>
              <a:rPr lang="en-CA" sz="4000" dirty="0">
                <a:solidFill>
                  <a:srgbClr val="1E7072"/>
                </a:solidFill>
              </a:rPr>
              <a:t>influence of the avalanche velocity</a:t>
            </a:r>
            <a:endParaRPr lang="en-CA" dirty="0">
              <a:solidFill>
                <a:srgbClr val="1E707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B715BC-0F56-7325-4B3F-83798118FF20}"/>
              </a:ext>
            </a:extLst>
          </p:cNvPr>
          <p:cNvSpPr/>
          <p:nvPr/>
        </p:nvSpPr>
        <p:spPr>
          <a:xfrm>
            <a:off x="1706874" y="5511415"/>
            <a:ext cx="8778249" cy="58765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6B4C50-3632-D2E4-EEBC-DC5C45B2F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62" y="1277016"/>
            <a:ext cx="6629653" cy="468900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5C4BA5F-52E8-CB3B-40CC-DD106C4477C5}"/>
              </a:ext>
            </a:extLst>
          </p:cNvPr>
          <p:cNvSpPr txBox="1"/>
          <p:nvPr/>
        </p:nvSpPr>
        <p:spPr>
          <a:xfrm>
            <a:off x="1873888" y="5966019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effectLst/>
              </a:rPr>
              <a:t>Evolution of the detrainment mass per unit of area of snow with the velocity (regular staggered forest, e=8 m).</a:t>
            </a:r>
            <a:endParaRPr lang="fr-FR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D06D16-1343-4EF6-6B54-C40DA97FE5A0}"/>
                  </a:ext>
                </a:extLst>
              </p:cNvPr>
              <p:cNvSpPr/>
              <p:nvPr/>
            </p:nvSpPr>
            <p:spPr>
              <a:xfrm>
                <a:off x="8906136" y="3081122"/>
                <a:ext cx="2580338" cy="10807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1E707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solidFill>
                            <a:srgbClr val="02334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rgbClr val="02334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7D06D16-1343-4EF6-6B54-C40DA97FE5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136" y="3081122"/>
                <a:ext cx="2580338" cy="10807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1E707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7FB65DB-42CE-C72D-BDFE-A4A82690F53B}"/>
                  </a:ext>
                </a:extLst>
              </p:cNvPr>
              <p:cNvSpPr txBox="1"/>
              <p:nvPr/>
            </p:nvSpPr>
            <p:spPr>
              <a:xfrm>
                <a:off x="8673752" y="4419198"/>
                <a:ext cx="30451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ZA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ZA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Z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ZA" dirty="0"/>
                  <a:t> function of the snow properties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7FB65DB-42CE-C72D-BDFE-A4A82690F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3752" y="4419198"/>
                <a:ext cx="3045106" cy="646331"/>
              </a:xfrm>
              <a:prstGeom prst="rect">
                <a:avLst/>
              </a:prstGeom>
              <a:blipFill>
                <a:blip r:embed="rId4"/>
                <a:stretch>
                  <a:fillRect l="-1804" t="-5660" r="-2806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824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42DF45-9DEF-412A-ACCC-1074842A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t>8</a:t>
            </a:fld>
            <a:endParaRPr lang="en-GB" b="1" dirty="0">
              <a:solidFill>
                <a:srgbClr val="497273"/>
              </a:solidFill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588A7A7A-C801-C457-118E-B60490B060A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35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1E7072"/>
                </a:solidFill>
              </a:rPr>
              <a:t>Results : </a:t>
            </a:r>
            <a:r>
              <a:rPr lang="en-CA" sz="4000" dirty="0">
                <a:solidFill>
                  <a:srgbClr val="1E7072"/>
                </a:solidFill>
              </a:rPr>
              <a:t>influence of forest parameters</a:t>
            </a:r>
            <a:endParaRPr lang="en-CA" dirty="0">
              <a:solidFill>
                <a:srgbClr val="1E7072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164D5FE-D2CD-A6DE-8621-30D415F27DD5}"/>
              </a:ext>
            </a:extLst>
          </p:cNvPr>
          <p:cNvSpPr txBox="1"/>
          <p:nvPr/>
        </p:nvSpPr>
        <p:spPr>
          <a:xfrm>
            <a:off x="85818" y="4811382"/>
            <a:ext cx="582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effectLst/>
              </a:rPr>
              <a:t>Evolution of the detrainment mass per unit of area with the tree diameter for different types of snow and front velocity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8ADA2FD-D002-421F-A300-617281430723}"/>
                  </a:ext>
                </a:extLst>
              </p:cNvPr>
              <p:cNvSpPr txBox="1"/>
              <p:nvPr/>
            </p:nvSpPr>
            <p:spPr>
              <a:xfrm>
                <a:off x="6095999" y="2652413"/>
                <a:ext cx="3220720" cy="9610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tx1"/>
                    </a:solidFill>
                  </a:rPr>
                  <a:t>Feistl et al., 2015</a:t>
                </a:r>
              </a:p>
              <a:p>
                <a:pPr algn="ctr"/>
                <a:r>
                  <a:rPr lang="fr-FR" sz="2000" b="1" dirty="0">
                    <a:solidFill>
                      <a:srgbClr val="497273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solidFill>
                              <a:srgbClr val="49727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rgbClr val="497273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fr-FR" sz="2000" b="1" i="1" smtClean="0">
                            <a:solidFill>
                              <a:srgbClr val="497273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fr-FR" sz="2000" b="1" i="1" smtClean="0">
                        <a:solidFill>
                          <a:srgbClr val="49727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fr-FR" sz="2000" b="1" i="1" smtClean="0">
                            <a:solidFill>
                              <a:srgbClr val="4972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1" i="1" smtClean="0">
                            <a:solidFill>
                              <a:srgbClr val="4972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fr-FR" sz="2000" b="1" i="1" smtClean="0">
                            <a:solidFill>
                              <a:srgbClr val="49727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fr-FR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fr-FR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based on a geometric relation </a:t>
                </a:r>
                <a:r>
                  <a:rPr lang="fr-FR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8ADA2FD-D002-421F-A300-617281430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2652413"/>
                <a:ext cx="3220720" cy="961097"/>
              </a:xfrm>
              <a:prstGeom prst="rect">
                <a:avLst/>
              </a:prstGeom>
              <a:blipFill>
                <a:blip r:embed="rId3"/>
                <a:stretch>
                  <a:fillRect t="-3165" r="-379" b="-88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964A3F6-F896-D791-1D2C-4DB0BA6658C7}"/>
                  </a:ext>
                </a:extLst>
              </p:cNvPr>
              <p:cNvSpPr/>
              <p:nvPr/>
            </p:nvSpPr>
            <p:spPr>
              <a:xfrm>
                <a:off x="3411941" y="5542823"/>
                <a:ext cx="5992427" cy="10807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1E707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200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rgbClr val="012D3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12D3D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12D3D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solidFill>
                            <a:srgbClr val="012D3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fr-FR" sz="20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sz="20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fr-FR" sz="20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1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fr-FR" sz="2000" b="1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fr-FR" sz="2000" b="1" i="0" smtClean="0">
                          <a:solidFill>
                            <a:srgbClr val="02334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fr-FR" sz="2000" b="1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sSup>
                        <m:sSupPr>
                          <m:ctrlPr>
                            <a:rPr lang="fr-FR" sz="2000" b="1" i="1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1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1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p>
                          <m:r>
                            <a:rPr lang="fr-FR" sz="2000" b="1" i="0" smtClean="0">
                              <a:solidFill>
                                <a:srgbClr val="02334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FR" sz="2000" b="1" i="0" smtClean="0">
                          <a:solidFill>
                            <a:srgbClr val="02334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b="1" dirty="0">
                  <a:solidFill>
                    <a:srgbClr val="012D3D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964A3F6-F896-D791-1D2C-4DB0BA6658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41" y="5542823"/>
                <a:ext cx="5992427" cy="10807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1E707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BC180991-0755-D61C-95FC-16E71A46F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38" y="1247466"/>
            <a:ext cx="4903432" cy="35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42DF45-9DEF-412A-ACCC-1074842A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98FBB-1A9B-475F-941F-4448994B9BD1}" type="slidenum">
              <a:rPr lang="en-GB" sz="2000" b="1" smtClean="0">
                <a:solidFill>
                  <a:srgbClr val="497273"/>
                </a:solidFill>
              </a:rPr>
              <a:t>9</a:t>
            </a:fld>
            <a:endParaRPr lang="en-GB" b="1" dirty="0">
              <a:solidFill>
                <a:srgbClr val="497273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21FAD3E-4713-4E1D-88C1-D393F8FA6C6D}"/>
              </a:ext>
            </a:extLst>
          </p:cNvPr>
          <p:cNvSpPr txBox="1"/>
          <p:nvPr/>
        </p:nvSpPr>
        <p:spPr>
          <a:xfrm>
            <a:off x="6279473" y="4811381"/>
            <a:ext cx="599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effectLst/>
                <a:latin typeface="+mj-lt"/>
              </a:rPr>
              <a:t> </a:t>
            </a:r>
            <a:r>
              <a:rPr lang="en-US" sz="1600" b="0" i="1" dirty="0">
                <a:effectLst/>
              </a:rPr>
              <a:t>Evolution of the detrainment mass per unit of area with the forest density for different front velocities (snow properties: Case 2, d=0.6 m)</a:t>
            </a:r>
            <a:endParaRPr lang="en-CA" sz="1600" i="1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588A7A7A-C801-C457-118E-B60490B060A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35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rgbClr val="1E7072"/>
                </a:solidFill>
              </a:rPr>
              <a:t>Results : </a:t>
            </a:r>
            <a:r>
              <a:rPr lang="en-CA" sz="4000" dirty="0">
                <a:solidFill>
                  <a:srgbClr val="1E7072"/>
                </a:solidFill>
              </a:rPr>
              <a:t>influence of forest parameters</a:t>
            </a:r>
            <a:endParaRPr lang="en-CA" dirty="0">
              <a:solidFill>
                <a:srgbClr val="1E7072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164D5FE-D2CD-A6DE-8621-30D415F27DD5}"/>
              </a:ext>
            </a:extLst>
          </p:cNvPr>
          <p:cNvSpPr txBox="1"/>
          <p:nvPr/>
        </p:nvSpPr>
        <p:spPr>
          <a:xfrm>
            <a:off x="85818" y="4811382"/>
            <a:ext cx="582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1" dirty="0">
                <a:effectLst/>
              </a:rPr>
              <a:t>Evolution of the detrainment mass per unit of area with the tree diameter for different types of snow and front velocity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55E918A-7BCC-632B-707D-93EF3D02D77C}"/>
                  </a:ext>
                </a:extLst>
              </p:cNvPr>
              <p:cNvSpPr txBox="1"/>
              <p:nvPr/>
            </p:nvSpPr>
            <p:spPr>
              <a:xfrm>
                <a:off x="10298789" y="769020"/>
                <a:ext cx="1893211" cy="3679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𝑆𝐷𝐼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𝑓𝑜𝑟𝑒𝑠𝑡</m:t>
                        </m:r>
                      </m:sub>
                    </m:sSub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0.25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1400" b="0" i="0" smtClean="0">
                            <a:latin typeface="Cambria Math" panose="02040503050406030204" pitchFamily="18" charset="0"/>
                          </a:rPr>
                          <m:t>1,605</m:t>
                        </m:r>
                      </m:sup>
                    </m:sSup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55E918A-7BCC-632B-707D-93EF3D02D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8789" y="769020"/>
                <a:ext cx="1893211" cy="367986"/>
              </a:xfrm>
              <a:prstGeom prst="rect">
                <a:avLst/>
              </a:prstGeom>
              <a:blipFill>
                <a:blip r:embed="rId2"/>
                <a:stretch>
                  <a:fillRect l="-3215" b="-98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A26C91C-5DA4-A1DF-70D6-3269DF1689A3}"/>
                  </a:ext>
                </a:extLst>
              </p:cNvPr>
              <p:cNvSpPr/>
              <p:nvPr/>
            </p:nvSpPr>
            <p:spPr>
              <a:xfrm>
                <a:off x="3411941" y="5542823"/>
                <a:ext cx="5992427" cy="108079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1E707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fr-FR" sz="2000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rgbClr val="012D3D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012D3D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rgbClr val="012D3D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fr-FR" sz="2000" b="0" i="1" smtClean="0">
                          <a:solidFill>
                            <a:srgbClr val="012D3D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fr-FR" sz="20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sz="20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fr-FR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fr-FR" sz="2000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1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fr-FR" sz="2000" b="1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fr-FR" sz="2000" b="1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1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fr-FR" sz="2000" b="1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sSup>
                        <m:sSupPr>
                          <m:ctrlPr>
                            <a:rPr lang="fr-FR" sz="2000" b="1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1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 b="1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  <m:sup>
                          <m:r>
                            <a:rPr lang="fr-FR" sz="2000" b="1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fr-FR" sz="2000" b="1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FR" sz="2000" b="1" i="0" smtClean="0">
                          <a:solidFill>
                            <a:srgbClr val="02334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fr-FR" sz="2000" b="1" i="0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  <m:r>
                        <a:rPr lang="fr-FR" sz="2000" b="1" i="0" smtClean="0">
                          <a:solidFill>
                            <a:srgbClr val="012D3D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2000" b="1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0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  <m:sub>
                          <m:r>
                            <a:rPr lang="fr-FR" sz="2000" b="1" i="0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FR" sz="2000" b="1" i="0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Sup>
                        <m:sSubSupPr>
                          <m:ctrlPr>
                            <a:rPr lang="fr-FR" sz="2000" b="1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000" b="1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fr-FR" sz="2000" b="1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𝒇𝒐𝒓𝒆𝒔𝒕</m:t>
                          </m:r>
                          <m:r>
                            <a:rPr lang="fr-FR" sz="2000" b="1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fr-FR" sz="2000" b="1" i="1" smtClean="0">
                              <a:solidFill>
                                <a:srgbClr val="012D3D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bSup>
                      <m:r>
                        <a:rPr lang="fr-FR" sz="2000" b="1" i="1" smtClean="0">
                          <a:solidFill>
                            <a:srgbClr val="012D3D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b="1" dirty="0">
                  <a:solidFill>
                    <a:srgbClr val="012D3D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A26C91C-5DA4-A1DF-70D6-3269DF1689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41" y="5542823"/>
                <a:ext cx="5992427" cy="10807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1E707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C9EDEA2B-83B3-C0FD-29F7-13ABE626F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31" y="1119781"/>
            <a:ext cx="4697317" cy="366039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FFA86C3-6EF6-3FF6-DE9D-A52E9B777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38" y="1247466"/>
            <a:ext cx="4903432" cy="35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479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Thème Office">
  <a:themeElements>
    <a:clrScheme name="Personnalisé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CDD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FBD019473AB429BD5A1A4458EF05D" ma:contentTypeVersion="4" ma:contentTypeDescription="Crée un document." ma:contentTypeScope="" ma:versionID="1a7fbc69c608e5f74643eebc966bd981">
  <xsd:schema xmlns:xsd="http://www.w3.org/2001/XMLSchema" xmlns:xs="http://www.w3.org/2001/XMLSchema" xmlns:p="http://schemas.microsoft.com/office/2006/metadata/properties" xmlns:ns3="f5405ae1-34aa-452a-98f4-d7f4083b8a3a" targetNamespace="http://schemas.microsoft.com/office/2006/metadata/properties" ma:root="true" ma:fieldsID="1fc32c79e06eb2d5d976f7b6a97bc656" ns3:_="">
    <xsd:import namespace="f5405ae1-34aa-452a-98f4-d7f4083b8a3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405ae1-34aa-452a-98f4-d7f4083b8a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1BB7ED-9A14-44FD-9B75-0F79F27792EB}">
  <ds:schemaRefs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f5405ae1-34aa-452a-98f4-d7f4083b8a3a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EE61BE7-BE90-42BE-9487-3F18964AC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405ae1-34aa-452a-98f4-d7f4083b8a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4E7128-FCC0-4B85-AF52-83ECFAE9FB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3881</TotalTime>
  <Words>869</Words>
  <Application>Microsoft Office PowerPoint</Application>
  <PresentationFormat>Grand écran</PresentationFormat>
  <Paragraphs>129</Paragraphs>
  <Slides>11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Thème Office</vt:lpstr>
      <vt:lpstr>Detrainment and braking of small to medium snow avalanches interacting with forests</vt:lpstr>
      <vt:lpstr>Introduction</vt:lpstr>
      <vt:lpstr>Introduction</vt:lpstr>
      <vt:lpstr>Methodology</vt:lpstr>
      <vt:lpstr>Methodology</vt:lpstr>
      <vt:lpstr>Results : influence of snow properties </vt:lpstr>
      <vt:lpstr>Results : influence of the avalanche velocity</vt:lpstr>
      <vt:lpstr>Présentation PowerPoint</vt:lpstr>
      <vt:lpstr>Présentation PowerPoint</vt:lpstr>
      <vt:lpstr>Présentation PowerPoint</vt:lpstr>
      <vt:lpstr>Outlooks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protective effect of forests with respect to avalanche dynamics</dc:title>
  <dc:creator>Louis Vedrine</dc:creator>
  <cp:lastModifiedBy>Louis Vedrine</cp:lastModifiedBy>
  <cp:revision>90</cp:revision>
  <cp:lastPrinted>2021-07-08T15:08:50Z</cp:lastPrinted>
  <dcterms:created xsi:type="dcterms:W3CDTF">2021-05-15T07:00:34Z</dcterms:created>
  <dcterms:modified xsi:type="dcterms:W3CDTF">2022-05-23T19:02:16Z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0x01010076DFBD019473AB429BD5A1A4458EF05D</vt:lpwstr>
  </property>
</Properties>
</file>