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319" r:id="rId3"/>
    <p:sldId id="320" r:id="rId4"/>
    <p:sldId id="259" r:id="rId5"/>
    <p:sldId id="301" r:id="rId6"/>
    <p:sldId id="260" r:id="rId7"/>
    <p:sldId id="302" r:id="rId8"/>
    <p:sldId id="303" r:id="rId9"/>
    <p:sldId id="321" r:id="rId10"/>
    <p:sldId id="306" r:id="rId11"/>
    <p:sldId id="322" r:id="rId12"/>
    <p:sldId id="310" r:id="rId13"/>
    <p:sldId id="311" r:id="rId14"/>
    <p:sldId id="309" r:id="rId15"/>
    <p:sldId id="312" r:id="rId1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5E2"/>
    <a:srgbClr val="1CCE22"/>
    <a:srgbClr val="84FCA1"/>
    <a:srgbClr val="FA78F5"/>
    <a:srgbClr val="007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85"/>
    <p:restoredTop sz="95934"/>
  </p:normalViewPr>
  <p:slideViewPr>
    <p:cSldViewPr snapToGrid="0" snapToObjects="1">
      <p:cViewPr varScale="1">
        <p:scale>
          <a:sx n="115" d="100"/>
          <a:sy n="115" d="100"/>
        </p:scale>
        <p:origin x="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EC10E-EF23-C948-8A7C-0563B3CBFBCD}" type="datetimeFigureOut">
              <a:rPr lang="en-NL" smtClean="0"/>
              <a:t>26/05/2022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7970D-5077-1848-83C2-465569C1F96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13836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600F-F7BE-9E4D-C19A-6F0288B98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6ED83-DE78-52D9-A775-CDD1647CE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7AAD1-D800-2C98-82F9-1DF6FF596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D5B7-E11D-6D4E-B86C-D41AFA567BC4}" type="datetime1">
              <a:rPr lang="en-US" smtClean="0"/>
              <a:t>5/26/22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37DB9-3D48-FDE6-1945-499C0E56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256B3-C9BF-8361-13BD-2C7BA961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1191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B2E7A-1AA3-B1E6-14BC-98CAF513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59F9-C1B9-80F0-2643-F43A8184F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2F19C-615F-BD6D-1EF5-3D847690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B23-B687-664D-9996-1BD19C2A236E}" type="datetime1">
              <a:rPr lang="en-US" smtClean="0"/>
              <a:t>5/26/22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614A7-D260-1489-3081-4BF08BD3A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C163E-031A-5801-4D33-1E01317A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5705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74CCC5-E9E2-0584-1F1E-01CA8CA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CC43D-6BC6-BBB5-FA7C-3D80987B9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6BE9B-07DB-5E11-6DC4-26CD6B28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C42E-13B8-4340-8EA7-445BE7624302}" type="datetime1">
              <a:rPr lang="en-US" smtClean="0"/>
              <a:t>5/26/22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C8FB4-B47A-B0CB-2050-AC62204C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29AE0-0BD3-A914-4AFD-9599F76D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5535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EE95-E125-ACA6-EEB2-6B0263F1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2B68F-9784-C9DF-230E-F0C6DC19A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0B8C5-21C1-EA62-D551-86BEBAAD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E1BC-953B-A941-9E8E-DC707F9B5805}" type="datetime1">
              <a:rPr lang="en-US" smtClean="0"/>
              <a:t>5/26/22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BB6DA-1335-2894-3DE4-8D501172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D815F-3FFC-01C5-AD3E-AC1EF625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0929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A6D3A-ADF7-0FE0-F17E-4B64D998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64BDB-B043-AACF-776D-45D84938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924FA-4C95-D146-24E1-E55CF653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AF4A7-6904-BD4E-8309-1A68BDC0A447}" type="datetime1">
              <a:rPr lang="en-US" smtClean="0"/>
              <a:t>5/26/22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7A3D4-2D52-895F-E2EC-50EA6207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2BDE5-A1E4-D6EC-83A3-1FD30C24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7005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19FC-C706-64D7-2631-F21B9203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FCC7C-05E9-D75A-79AB-E464DB9EC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8DA6D-407A-E63D-4130-057C5440E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6CD15-6BE1-0A60-2F28-EDEBDFA9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AFD6-590E-3043-BFBD-1CD987E1B61E}" type="datetime1">
              <a:rPr lang="en-US" smtClean="0"/>
              <a:t>5/26/22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26039-3D55-3F57-0712-BCF5DBAB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0FED3-A1D5-4FCA-A65F-80B444AD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2834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C6FA-11AE-9980-1F86-D4E60021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253ED-C894-C6AD-3424-1E7BA1B51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16072-CB7F-1118-6A3A-D59453980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0B6CC-A321-85B0-5F76-B56FB86CB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C762C-8ECB-B7ED-6D20-844BB57D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C965-D451-42AC-470F-8EC930BBF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D05-D3BD-7D43-9CD3-E7BDCC31991B}" type="datetime1">
              <a:rPr lang="en-US" smtClean="0"/>
              <a:t>5/26/22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27A55-FA5F-E7A8-B448-74037867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CE4BF-18D6-DDEF-0BED-7748676F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9256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A5DE0-D428-AC98-D9FF-222E426D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580A18-2966-26D6-7131-D13D17C5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F5B-4300-4841-9F41-956879705F63}" type="datetime1">
              <a:rPr lang="en-US" smtClean="0"/>
              <a:t>5/26/22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9031D-456F-38AF-BB10-122A0117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5E4BF-8171-1A2E-CACA-D6CD0A16B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453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082F3-6CB4-C298-DA6E-2433AB61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8E08E-D271-744B-AF08-EABA8FDFA71E}" type="datetime1">
              <a:rPr lang="en-US" smtClean="0"/>
              <a:t>5/26/22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E3B5E-DB39-22A4-F07B-880B9EF1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C49A5-8535-4D78-9CEA-9274BB6C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8655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EE3E7-6B4A-7D78-C148-7D2BDE4E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7688A-1296-E20F-6DD5-E17CAFAA8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B337B-A480-ACA5-0A91-69D9B8F06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EF9B7-1297-7C8A-14D3-8383652F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9FA9-0013-714B-A63E-FA77D2E26C78}" type="datetime1">
              <a:rPr lang="en-US" smtClean="0"/>
              <a:t>5/26/22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A24C0-ABC9-398A-9B49-43D91DC2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0668C-FDDC-93AD-4D6D-1D2F6C96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0753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BCB7-079D-0AB2-07D8-9D0E8955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D4922-F562-AB01-DF21-D2B410420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8F09D-8AAE-E034-712D-2DA18CAF0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13BF0-C836-0CE9-0282-845FBEEA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AB2C-549E-8A43-B254-8169FBAA3BBC}" type="datetime1">
              <a:rPr lang="en-US" smtClean="0"/>
              <a:t>5/26/22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5251A-91C8-D65D-811C-523396EF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41F37-98A3-2D3B-6698-F42E3057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886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A04EBB-F7E6-FFF2-9FA8-129016F7D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CE181-2964-4E13-96AE-1874E71F1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99695-908A-3ABB-DE85-400225842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B87DE-C507-C048-8616-225BC117FECA}" type="datetime1">
              <a:rPr lang="en-US" smtClean="0"/>
              <a:t>5/26/22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259BC-0128-F39C-A4EC-5F751DD78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AC18F-0B0B-6F53-B5E8-790786ABE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4727-944A-C641-B535-174D6218CBF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042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png"/><Relationship Id="rId7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tif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6DC963-2A89-9D7B-2060-8A058ED68634}"/>
              </a:ext>
            </a:extLst>
          </p:cNvPr>
          <p:cNvSpPr/>
          <p:nvPr/>
        </p:nvSpPr>
        <p:spPr>
          <a:xfrm>
            <a:off x="1508734" y="1856270"/>
            <a:ext cx="9144000" cy="1939103"/>
          </a:xfrm>
          <a:prstGeom prst="rect">
            <a:avLst/>
          </a:prstGeom>
          <a:solidFill>
            <a:srgbClr val="0072B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1A5C2A-FCD0-9C4B-A2CF-D6857C26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175" y="5106478"/>
            <a:ext cx="5290438" cy="1739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95AB1-8288-4C43-933B-CB4808909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34" y="951054"/>
            <a:ext cx="9144000" cy="2387600"/>
          </a:xfrm>
        </p:spPr>
        <p:txBody>
          <a:bodyPr>
            <a:normAutofit/>
          </a:bodyPr>
          <a:lstStyle/>
          <a:p>
            <a:r>
              <a:rPr lang="en-NL" sz="4800" dirty="0">
                <a:solidFill>
                  <a:schemeClr val="bg1"/>
                </a:solidFill>
              </a:rPr>
              <a:t>Identification and quantification of sources and sinks of carbonyl sulfide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89FB3-6E17-D242-A71F-A5E84D325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2678" y="3882043"/>
            <a:ext cx="9144000" cy="1655762"/>
          </a:xfrm>
        </p:spPr>
        <p:txBody>
          <a:bodyPr>
            <a:normAutofit/>
          </a:bodyPr>
          <a:lstStyle/>
          <a:p>
            <a:r>
              <a:rPr lang="en-NL" sz="2000" dirty="0"/>
              <a:t>EGU22 – BG2.2, May 24th, 2022</a:t>
            </a:r>
          </a:p>
          <a:p>
            <a:r>
              <a:rPr lang="en-NL" sz="2000" dirty="0"/>
              <a:t>Alessandro Zanchetta – a.zanchetta@rug.nl</a:t>
            </a:r>
          </a:p>
          <a:p>
            <a:r>
              <a:rPr lang="en-NL" sz="2000" dirty="0"/>
              <a:t>ESRIG – CIO, University of Groningen – Nijenborgh 6, Groningen (NL)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566BC244-0DB7-C747-820B-B90A0CD5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1360C-FFEF-C747-8675-D79F5F6B2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781" y="41291"/>
            <a:ext cx="1826314" cy="1348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DB7075-A2A4-614E-912B-104EB48D4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488" y="11954"/>
            <a:ext cx="1281466" cy="1217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074730-5104-6F4A-A5F8-869507C05037}"/>
              </a:ext>
            </a:extLst>
          </p:cNvPr>
          <p:cNvSpPr txBox="1"/>
          <p:nvPr/>
        </p:nvSpPr>
        <p:spPr>
          <a:xfrm>
            <a:off x="-15265" y="320473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Alessandro </a:t>
            </a:r>
            <a:r>
              <a:rPr lang="en-GB" sz="1200" b="1" dirty="0" err="1">
                <a:solidFill>
                  <a:schemeClr val="bg1"/>
                </a:solidFill>
              </a:rPr>
              <a:t>Zanchetta</a:t>
            </a:r>
            <a:r>
              <a:rPr lang="en-GB" sz="1200" dirty="0">
                <a:solidFill>
                  <a:schemeClr val="bg1"/>
                </a:solidFill>
              </a:rPr>
              <a:t>, Linda M.J. </a:t>
            </a:r>
            <a:r>
              <a:rPr lang="en-GB" sz="1200" dirty="0" err="1">
                <a:solidFill>
                  <a:schemeClr val="bg1"/>
                </a:solidFill>
              </a:rPr>
              <a:t>Kooijmans</a:t>
            </a:r>
            <a:r>
              <a:rPr lang="en-GB" sz="1200" dirty="0">
                <a:solidFill>
                  <a:schemeClr val="bg1"/>
                </a:solidFill>
              </a:rPr>
              <a:t>, Steven van </a:t>
            </a:r>
            <a:r>
              <a:rPr lang="en-GB" sz="1200" dirty="0" err="1">
                <a:solidFill>
                  <a:schemeClr val="bg1"/>
                </a:solidFill>
              </a:rPr>
              <a:t>Heuven</a:t>
            </a:r>
            <a:r>
              <a:rPr lang="en-GB" sz="1200" dirty="0">
                <a:solidFill>
                  <a:schemeClr val="bg1"/>
                </a:solidFill>
              </a:rPr>
              <a:t>, Andrea </a:t>
            </a:r>
            <a:r>
              <a:rPr lang="en-GB" sz="1200" dirty="0" err="1">
                <a:solidFill>
                  <a:schemeClr val="bg1"/>
                </a:solidFill>
              </a:rPr>
              <a:t>Scifo</a:t>
            </a:r>
            <a:r>
              <a:rPr lang="en-GB" sz="1200" dirty="0">
                <a:solidFill>
                  <a:schemeClr val="bg1"/>
                </a:solidFill>
              </a:rPr>
              <a:t>, Bert </a:t>
            </a:r>
            <a:r>
              <a:rPr lang="en-GB" sz="1200" dirty="0" err="1">
                <a:solidFill>
                  <a:schemeClr val="bg1"/>
                </a:solidFill>
              </a:rPr>
              <a:t>Scheeren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 err="1">
                <a:solidFill>
                  <a:schemeClr val="bg1"/>
                </a:solidFill>
              </a:rPr>
              <a:t>Jin</a:t>
            </a:r>
            <a:r>
              <a:rPr lang="en-GB" sz="1200" dirty="0">
                <a:solidFill>
                  <a:schemeClr val="bg1"/>
                </a:solidFill>
              </a:rPr>
              <a:t> Ma,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Ivan </a:t>
            </a:r>
            <a:r>
              <a:rPr lang="en-GB" sz="1200" dirty="0" err="1">
                <a:solidFill>
                  <a:schemeClr val="bg1"/>
                </a:solidFill>
              </a:rPr>
              <a:t>Mammarella</a:t>
            </a:r>
            <a:r>
              <a:rPr lang="en-GB" sz="1200" dirty="0">
                <a:solidFill>
                  <a:schemeClr val="bg1"/>
                </a:solidFill>
              </a:rPr>
              <a:t>, Ute </a:t>
            </a:r>
            <a:r>
              <a:rPr lang="en-GB" sz="1200" dirty="0" err="1">
                <a:solidFill>
                  <a:schemeClr val="bg1"/>
                </a:solidFill>
              </a:rPr>
              <a:t>Karstens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 err="1">
                <a:solidFill>
                  <a:schemeClr val="bg1"/>
                </a:solidFill>
              </a:rPr>
              <a:t>Harro</a:t>
            </a:r>
            <a:r>
              <a:rPr lang="en-GB" sz="1200" dirty="0">
                <a:solidFill>
                  <a:schemeClr val="bg1"/>
                </a:solidFill>
              </a:rPr>
              <a:t> A.J. Meijer, Maarten </a:t>
            </a:r>
            <a:r>
              <a:rPr lang="en-GB" sz="1200" dirty="0" err="1">
                <a:solidFill>
                  <a:schemeClr val="bg1"/>
                </a:solidFill>
              </a:rPr>
              <a:t>Krol</a:t>
            </a:r>
            <a:r>
              <a:rPr lang="en-GB" sz="1200" dirty="0">
                <a:solidFill>
                  <a:schemeClr val="bg1"/>
                </a:solidFill>
              </a:rPr>
              <a:t>, and </a:t>
            </a:r>
            <a:r>
              <a:rPr lang="en-GB" sz="1200" dirty="0" err="1">
                <a:solidFill>
                  <a:schemeClr val="bg1"/>
                </a:solidFill>
              </a:rPr>
              <a:t>Huilin</a:t>
            </a:r>
            <a:r>
              <a:rPr lang="en-GB" sz="1200" dirty="0">
                <a:solidFill>
                  <a:schemeClr val="bg1"/>
                </a:solidFill>
              </a:rPr>
              <a:t> Chen</a:t>
            </a:r>
            <a:endParaRPr lang="en-NL" sz="1200" dirty="0">
              <a:solidFill>
                <a:schemeClr val="bg1"/>
              </a:solidFill>
            </a:endParaRPr>
          </a:p>
        </p:txBody>
      </p:sp>
      <p:pic>
        <p:nvPicPr>
          <p:cNvPr id="13" name="Picture 2" descr="European Geosciences Union - Wikipedia">
            <a:extLst>
              <a:ext uri="{FF2B5EF4-FFF2-40B4-BE49-F238E27FC236}">
                <a16:creationId xmlns:a16="http://schemas.microsoft.com/office/drawing/2014/main" id="{69570AF5-0947-727D-C584-3A3573CA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24" y="-3723"/>
            <a:ext cx="1554412" cy="123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6547E-4B92-5739-1DFB-076B492723D0}"/>
              </a:ext>
            </a:extLst>
          </p:cNvPr>
          <p:cNvSpPr txBox="1"/>
          <p:nvPr/>
        </p:nvSpPr>
        <p:spPr>
          <a:xfrm>
            <a:off x="7384099" y="1158281"/>
            <a:ext cx="1402243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50" dirty="0"/>
              <a:t>Grant N°742798</a:t>
            </a:r>
            <a:endParaRPr lang="en-NL" sz="14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C30B1F-19B4-3B47-1D53-B760DC070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1506" y="4354284"/>
            <a:ext cx="2476056" cy="35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34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59263C-F56A-9F38-2E42-2F6CE6CA4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076"/>
            <a:ext cx="12192000" cy="6214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72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Results: models and measurements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29239-0EFC-3363-D682-48EA041D2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353EA-02F8-CDB7-7A3F-80F9BFC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9</a:t>
            </a:fld>
            <a:endParaRPr lang="en-NL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D6FEE87-CCE1-C12A-9585-A16700072B4C}"/>
              </a:ext>
            </a:extLst>
          </p:cNvPr>
          <p:cNvSpPr/>
          <p:nvPr/>
        </p:nvSpPr>
        <p:spPr>
          <a:xfrm>
            <a:off x="6735337" y="1248473"/>
            <a:ext cx="1875263" cy="206466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E4A872-1CA3-DD72-5DC7-FF10ED7E6E4B}"/>
              </a:ext>
            </a:extLst>
          </p:cNvPr>
          <p:cNvSpPr/>
          <p:nvPr/>
        </p:nvSpPr>
        <p:spPr>
          <a:xfrm>
            <a:off x="6735336" y="4187801"/>
            <a:ext cx="1875263" cy="206466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C24F7-A4C7-E356-ADFB-0A3E8A0E5A9F}"/>
              </a:ext>
            </a:extLst>
          </p:cNvPr>
          <p:cNvSpPr txBox="1"/>
          <p:nvPr/>
        </p:nvSpPr>
        <p:spPr>
          <a:xfrm>
            <a:off x="1607084" y="1364335"/>
            <a:ext cx="384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NL" dirty="0"/>
              <a:t>∆COS = Measured COS – Modelled COS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3446CE-8E60-45FC-E0DF-355003CB6B9B}"/>
              </a:ext>
            </a:extLst>
          </p:cNvPr>
          <p:cNvSpPr txBox="1"/>
          <p:nvPr/>
        </p:nvSpPr>
        <p:spPr>
          <a:xfrm>
            <a:off x="1607084" y="4187801"/>
            <a:ext cx="384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NL" dirty="0"/>
              <a:t>∆CO2 = Measured CO2 – Modelled CO2</a:t>
            </a:r>
          </a:p>
        </p:txBody>
      </p:sp>
    </p:spTree>
    <p:extLst>
      <p:ext uri="{BB962C8B-B14F-4D97-AF65-F5344CB8AC3E}">
        <p14:creationId xmlns:p14="http://schemas.microsoft.com/office/powerpoint/2010/main" val="5066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D33920-1037-4A6D-EA9B-A74B62C8C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84" y="923900"/>
            <a:ext cx="11641832" cy="5934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72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Results: models and measurements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353EA-02F8-CDB7-7A3F-80F9BFC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10</a:t>
            </a:fld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4B9074-050C-F3FD-4260-EDF225E0C478}"/>
              </a:ext>
            </a:extLst>
          </p:cNvPr>
          <p:cNvSpPr/>
          <p:nvPr/>
        </p:nvSpPr>
        <p:spPr>
          <a:xfrm>
            <a:off x="6545766" y="1364335"/>
            <a:ext cx="2564780" cy="48881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F29239-0EFC-3363-D682-48EA041D2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321" y="-3723"/>
            <a:ext cx="1787356" cy="1302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83D12-C168-65F4-CEA0-7CB88EEA5DDF}"/>
              </a:ext>
            </a:extLst>
          </p:cNvPr>
          <p:cNvSpPr txBox="1"/>
          <p:nvPr/>
        </p:nvSpPr>
        <p:spPr>
          <a:xfrm>
            <a:off x="1850780" y="1364335"/>
            <a:ext cx="612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NL" dirty="0"/>
              <a:t>∆COS = Model with local sources – Model without local sources</a:t>
            </a:r>
          </a:p>
        </p:txBody>
      </p:sp>
    </p:spTree>
    <p:extLst>
      <p:ext uri="{BB962C8B-B14F-4D97-AF65-F5344CB8AC3E}">
        <p14:creationId xmlns:p14="http://schemas.microsoft.com/office/powerpoint/2010/main" val="248302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7634B2F-2002-9CAB-2D05-6584BA39A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009" y="972399"/>
            <a:ext cx="7334992" cy="5791316"/>
          </a:xfrm>
          <a:prstGeom prst="rect">
            <a:avLst/>
          </a:prstGeom>
        </p:spPr>
      </p:pic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29239-0EFC-3363-D682-48EA041D2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353EA-02F8-CDB7-7A3F-80F9BFC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9"/>
            <a:ext cx="2743200" cy="365125"/>
          </a:xfrm>
        </p:spPr>
        <p:txBody>
          <a:bodyPr/>
          <a:lstStyle/>
          <a:p>
            <a:fld id="{EC684727-944A-C641-B535-174D6218CBFF}" type="slidenum">
              <a:rPr lang="en-NL" smtClean="0"/>
              <a:t>11</a:t>
            </a:fld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1D9A1A-A1E1-32BD-8458-63193B8B9FD4}"/>
              </a:ext>
            </a:extLst>
          </p:cNvPr>
          <p:cNvSpPr/>
          <p:nvPr/>
        </p:nvSpPr>
        <p:spPr>
          <a:xfrm>
            <a:off x="5029200" y="1062604"/>
            <a:ext cx="5597912" cy="463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0FE27-3BAE-2523-5C46-BD6BD48B2C5D}"/>
              </a:ext>
            </a:extLst>
          </p:cNvPr>
          <p:cNvSpPr txBox="1"/>
          <p:nvPr/>
        </p:nvSpPr>
        <p:spPr>
          <a:xfrm>
            <a:off x="78714" y="1461086"/>
            <a:ext cx="47004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/>
              <a:t>Highest peaks can be </a:t>
            </a:r>
            <a:r>
              <a:rPr lang="en-NL" sz="3200" b="1" dirty="0"/>
              <a:t>partially</a:t>
            </a:r>
            <a:r>
              <a:rPr lang="en-NL" sz="3200" dirty="0"/>
              <a:t> justified by known industrial sources in Europe.</a:t>
            </a:r>
          </a:p>
          <a:p>
            <a:pPr algn="ctr"/>
            <a:endParaRPr lang="en-NL" sz="3200" dirty="0"/>
          </a:p>
          <a:p>
            <a:pPr algn="ctr"/>
            <a:r>
              <a:rPr lang="en-NL" sz="3200" b="1" dirty="0"/>
              <a:t>Lutjewad’s surroundings </a:t>
            </a:r>
            <a:r>
              <a:rPr lang="en-NL" sz="3200" dirty="0"/>
              <a:t>show </a:t>
            </a:r>
            <a:r>
              <a:rPr lang="en-NL" sz="3200" i="1" dirty="0"/>
              <a:t>potentially high influence with footprints</a:t>
            </a:r>
            <a:r>
              <a:rPr lang="en-NL" sz="3200" dirty="0"/>
              <a:t>, but </a:t>
            </a:r>
            <a:r>
              <a:rPr lang="en-NL" sz="3200" i="1" dirty="0"/>
              <a:t>very limited COS fluxes with current databases</a:t>
            </a:r>
            <a:r>
              <a:rPr lang="en-NL" sz="3200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FFC5C-5C35-FF73-4BB2-190AEC52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70067"/>
            <a:ext cx="3687141" cy="345978"/>
          </a:xfrm>
          <a:prstGeom prst="rect">
            <a:avLst/>
          </a:prstGeom>
        </p:spPr>
      </p:pic>
      <p:sp>
        <p:nvSpPr>
          <p:cNvPr id="18" name="Unisci 14">
            <a:extLst>
              <a:ext uri="{FF2B5EF4-FFF2-40B4-BE49-F238E27FC236}">
                <a16:creationId xmlns:a16="http://schemas.microsoft.com/office/drawing/2014/main" id="{AFEA4ED9-F4CE-91CF-FA6F-09B19BCD1135}"/>
              </a:ext>
            </a:extLst>
          </p:cNvPr>
          <p:cNvSpPr/>
          <p:nvPr/>
        </p:nvSpPr>
        <p:spPr>
          <a:xfrm>
            <a:off x="7922615" y="3721898"/>
            <a:ext cx="128856" cy="175312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Unisci 14">
            <a:extLst>
              <a:ext uri="{FF2B5EF4-FFF2-40B4-BE49-F238E27FC236}">
                <a16:creationId xmlns:a16="http://schemas.microsoft.com/office/drawing/2014/main" id="{8BC0A95F-74D2-1CB1-4396-2AA33C46C786}"/>
              </a:ext>
            </a:extLst>
          </p:cNvPr>
          <p:cNvSpPr/>
          <p:nvPr/>
        </p:nvSpPr>
        <p:spPr>
          <a:xfrm>
            <a:off x="7382493" y="3835093"/>
            <a:ext cx="128856" cy="175312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Unisci 14">
            <a:extLst>
              <a:ext uri="{FF2B5EF4-FFF2-40B4-BE49-F238E27FC236}">
                <a16:creationId xmlns:a16="http://schemas.microsoft.com/office/drawing/2014/main" id="{5990C904-97C9-75F1-78B8-FB9FCA4EF5F3}"/>
              </a:ext>
            </a:extLst>
          </p:cNvPr>
          <p:cNvSpPr/>
          <p:nvPr/>
        </p:nvSpPr>
        <p:spPr>
          <a:xfrm>
            <a:off x="7334993" y="3969465"/>
            <a:ext cx="128856" cy="175312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Unisci 14">
            <a:extLst>
              <a:ext uri="{FF2B5EF4-FFF2-40B4-BE49-F238E27FC236}">
                <a16:creationId xmlns:a16="http://schemas.microsoft.com/office/drawing/2014/main" id="{C810212A-1DEE-3F86-38AB-03C5D4DBE80F}"/>
              </a:ext>
            </a:extLst>
          </p:cNvPr>
          <p:cNvSpPr/>
          <p:nvPr/>
        </p:nvSpPr>
        <p:spPr>
          <a:xfrm>
            <a:off x="7588126" y="3929573"/>
            <a:ext cx="128856" cy="175312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319A05-573D-60A6-0FCB-2CC6A36CC097}"/>
              </a:ext>
            </a:extLst>
          </p:cNvPr>
          <p:cNvSpPr txBox="1"/>
          <p:nvPr/>
        </p:nvSpPr>
        <p:spPr>
          <a:xfrm rot="16200000">
            <a:off x="4377522" y="3839048"/>
            <a:ext cx="9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Latitude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72516-EC91-8491-DBE0-924A23FD98F7}"/>
              </a:ext>
            </a:extLst>
          </p:cNvPr>
          <p:cNvSpPr txBox="1"/>
          <p:nvPr/>
        </p:nvSpPr>
        <p:spPr>
          <a:xfrm>
            <a:off x="7828156" y="6504199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Longitude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72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Discussion: localization of sources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1FE3EA-7FFC-CD4D-3381-B8E808F015ED}"/>
              </a:ext>
            </a:extLst>
          </p:cNvPr>
          <p:cNvSpPr/>
          <p:nvPr/>
        </p:nvSpPr>
        <p:spPr>
          <a:xfrm>
            <a:off x="64458" y="1406829"/>
            <a:ext cx="4668274" cy="49851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B85498-8458-3F24-B427-364EE0B2E3CC}"/>
              </a:ext>
            </a:extLst>
          </p:cNvPr>
          <p:cNvSpPr/>
          <p:nvPr/>
        </p:nvSpPr>
        <p:spPr>
          <a:xfrm>
            <a:off x="5425029" y="1616044"/>
            <a:ext cx="5324747" cy="4560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64785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29239-0EFC-3363-D682-48EA041D2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353EA-02F8-CDB7-7A3F-80F9BFC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9"/>
            <a:ext cx="2743200" cy="365125"/>
          </a:xfrm>
        </p:spPr>
        <p:txBody>
          <a:bodyPr/>
          <a:lstStyle/>
          <a:p>
            <a:fld id="{EC684727-944A-C641-B535-174D6218CBFF}" type="slidenum">
              <a:rPr lang="en-NL" smtClean="0"/>
              <a:t>12</a:t>
            </a:fld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1D9A1A-A1E1-32BD-8458-63193B8B9FD4}"/>
              </a:ext>
            </a:extLst>
          </p:cNvPr>
          <p:cNvSpPr/>
          <p:nvPr/>
        </p:nvSpPr>
        <p:spPr>
          <a:xfrm>
            <a:off x="5029200" y="1062604"/>
            <a:ext cx="5597912" cy="463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0FE27-3BAE-2523-5C46-BD6BD48B2C5D}"/>
              </a:ext>
            </a:extLst>
          </p:cNvPr>
          <p:cNvSpPr txBox="1"/>
          <p:nvPr/>
        </p:nvSpPr>
        <p:spPr>
          <a:xfrm>
            <a:off x="106593" y="3504141"/>
            <a:ext cx="1197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/>
              <a:t>The model follows the </a:t>
            </a:r>
            <a:r>
              <a:rPr lang="en-NL" sz="2800" b="1" dirty="0"/>
              <a:t>general trend </a:t>
            </a:r>
            <a:r>
              <a:rPr lang="en-NL" sz="2800" dirty="0"/>
              <a:t>in the measurements rather well.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115" y="33120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Discussion: models and measurements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DA61C-7012-DD81-9E3C-6C3B255096B9}"/>
              </a:ext>
            </a:extLst>
          </p:cNvPr>
          <p:cNvSpPr txBox="1"/>
          <p:nvPr/>
        </p:nvSpPr>
        <p:spPr>
          <a:xfrm>
            <a:off x="106589" y="4140208"/>
            <a:ext cx="11978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/>
              <a:t>The </a:t>
            </a:r>
            <a:r>
              <a:rPr lang="en-NL" sz="2800" b="1" dirty="0"/>
              <a:t>mismatch </a:t>
            </a:r>
            <a:r>
              <a:rPr lang="en-NL" sz="2800" dirty="0"/>
              <a:t>is</a:t>
            </a:r>
            <a:r>
              <a:rPr lang="en-NL" sz="2800" b="1" dirty="0"/>
              <a:t> consistent in time </a:t>
            </a:r>
            <a:r>
              <a:rPr lang="en-NL" sz="2800" dirty="0"/>
              <a:t>for</a:t>
            </a:r>
            <a:r>
              <a:rPr lang="en-NL" sz="2800" b="1" dirty="0"/>
              <a:t> both CO</a:t>
            </a:r>
            <a:r>
              <a:rPr lang="en-NL" sz="2800" b="1" baseline="-25000" dirty="0"/>
              <a:t>2</a:t>
            </a:r>
            <a:r>
              <a:rPr lang="en-NL" sz="2800" b="1" dirty="0"/>
              <a:t> and COS</a:t>
            </a:r>
            <a:r>
              <a:rPr lang="en-NL" sz="2800" dirty="0"/>
              <a:t>,</a:t>
            </a:r>
          </a:p>
          <a:p>
            <a:pPr algn="ctr"/>
            <a:r>
              <a:rPr lang="en-GB" sz="2800" dirty="0"/>
              <a:t>s</a:t>
            </a:r>
            <a:r>
              <a:rPr lang="en-NL" sz="2800" dirty="0"/>
              <a:t>uggesting possibly </a:t>
            </a:r>
            <a:r>
              <a:rPr lang="en-NL" sz="2800" b="1" dirty="0"/>
              <a:t>unknown</a:t>
            </a:r>
          </a:p>
          <a:p>
            <a:pPr algn="ctr"/>
            <a:r>
              <a:rPr lang="en-NL" sz="2800" b="1" dirty="0"/>
              <a:t>(or imprecisely assessed) industrial sources</a:t>
            </a:r>
            <a:r>
              <a:rPr lang="en-NL" sz="28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6DAFC6-8539-140B-BCC2-C8E6ABEED777}"/>
              </a:ext>
            </a:extLst>
          </p:cNvPr>
          <p:cNvSpPr txBox="1"/>
          <p:nvPr/>
        </p:nvSpPr>
        <p:spPr>
          <a:xfrm>
            <a:off x="106589" y="5638050"/>
            <a:ext cx="1197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/>
              <a:t>The </a:t>
            </a:r>
            <a:r>
              <a:rPr lang="en-NL" sz="2800" b="1" dirty="0"/>
              <a:t>introduction of the </a:t>
            </a:r>
            <a:r>
              <a:rPr lang="en-NL" sz="2800" b="1" dirty="0">
                <a:solidFill>
                  <a:schemeClr val="accent2">
                    <a:lumMod val="75000"/>
                  </a:schemeClr>
                </a:solidFill>
              </a:rPr>
              <a:t>measured local sources</a:t>
            </a:r>
          </a:p>
          <a:p>
            <a:pPr algn="ctr"/>
            <a:r>
              <a:rPr lang="en-GB" sz="2800" dirty="0"/>
              <a:t>h</a:t>
            </a:r>
            <a:r>
              <a:rPr lang="en-NL" sz="2800" dirty="0"/>
              <a:t>ad </a:t>
            </a:r>
            <a:r>
              <a:rPr lang="en-NL" sz="2800" b="1" dirty="0">
                <a:solidFill>
                  <a:srgbClr val="FF0000"/>
                </a:solidFill>
              </a:rPr>
              <a:t>only marginal effects </a:t>
            </a:r>
            <a:r>
              <a:rPr lang="en-NL" sz="2800" b="1" dirty="0"/>
              <a:t>on the final modelled results</a:t>
            </a:r>
            <a:r>
              <a:rPr lang="en-NL" sz="28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CD10DC-C8E9-2CDC-F0B5-616871A0E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9" y="1558436"/>
            <a:ext cx="6080730" cy="17459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BDEA-5B95-6C59-E7FA-A8159C718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915" y="1600004"/>
            <a:ext cx="6001820" cy="170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7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72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Conclusion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29239-0EFC-3363-D682-48EA041D2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353EA-02F8-CDB7-7A3F-80F9BFC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13</a:t>
            </a:fld>
            <a:endParaRPr lang="en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E89100-C385-0ECB-8F61-087A3AC33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825625"/>
            <a:ext cx="11329059" cy="4351338"/>
          </a:xfrm>
        </p:spPr>
        <p:txBody>
          <a:bodyPr>
            <a:normAutofit/>
          </a:bodyPr>
          <a:lstStyle/>
          <a:p>
            <a:r>
              <a:rPr lang="en-NL" b="1" dirty="0"/>
              <a:t>Local sources of COS </a:t>
            </a:r>
            <a:r>
              <a:rPr lang="en-NL" dirty="0"/>
              <a:t>were identified in the province of Groningen</a:t>
            </a:r>
          </a:p>
          <a:p>
            <a:pPr lvl="1"/>
            <a:r>
              <a:rPr lang="en-NL" i="1" dirty="0"/>
              <a:t>Biodigesters</a:t>
            </a:r>
            <a:r>
              <a:rPr lang="en-NL" dirty="0"/>
              <a:t> are </a:t>
            </a:r>
            <a:r>
              <a:rPr lang="en-NL" i="1" dirty="0"/>
              <a:t>not included in current databases</a:t>
            </a:r>
          </a:p>
          <a:p>
            <a:r>
              <a:rPr lang="en-NL" b="1" dirty="0"/>
              <a:t>European industrial areas </a:t>
            </a:r>
            <a:r>
              <a:rPr lang="en-NL" dirty="0"/>
              <a:t>have </a:t>
            </a:r>
            <a:r>
              <a:rPr lang="en-NL" b="1" dirty="0"/>
              <a:t>influenced the measurements </a:t>
            </a:r>
            <a:r>
              <a:rPr lang="en-NL" dirty="0"/>
              <a:t>in Lutjewad</a:t>
            </a:r>
          </a:p>
          <a:p>
            <a:r>
              <a:rPr lang="en-NL" b="1" dirty="0"/>
              <a:t>Local sources</a:t>
            </a:r>
            <a:r>
              <a:rPr lang="en-NL" dirty="0"/>
              <a:t> </a:t>
            </a:r>
            <a:r>
              <a:rPr lang="en-NL" b="1" dirty="0"/>
              <a:t>could not explain the remaining gap</a:t>
            </a:r>
          </a:p>
          <a:p>
            <a:pPr lvl="1"/>
            <a:r>
              <a:rPr lang="en-NL" dirty="0"/>
              <a:t>Need for further measurements (single samples)</a:t>
            </a:r>
          </a:p>
          <a:p>
            <a:pPr lvl="1"/>
            <a:r>
              <a:rPr lang="en-NL" dirty="0"/>
              <a:t>Considering also time variability or specific events as a cause of the </a:t>
            </a:r>
            <a:r>
              <a:rPr lang="en-NL" i="1" dirty="0"/>
              <a:t>plumes</a:t>
            </a:r>
            <a:endParaRPr lang="en-NL" b="1" dirty="0"/>
          </a:p>
          <a:p>
            <a:r>
              <a:rPr lang="en-NL" b="1" dirty="0"/>
              <a:t>Further measurements and/or modelling is needed </a:t>
            </a:r>
            <a:r>
              <a:rPr lang="en-NL" dirty="0"/>
              <a:t>to understand what could close the </a:t>
            </a:r>
            <a:r>
              <a:rPr lang="en-NL" i="1" dirty="0"/>
              <a:t>‘gap’</a:t>
            </a:r>
            <a:r>
              <a:rPr lang="en-NL" dirty="0"/>
              <a:t>.</a:t>
            </a:r>
            <a:endParaRPr lang="en-NL" b="1" dirty="0"/>
          </a:p>
        </p:txBody>
      </p:sp>
    </p:spTree>
    <p:extLst>
      <p:ext uri="{BB962C8B-B14F-4D97-AF65-F5344CB8AC3E}">
        <p14:creationId xmlns:p14="http://schemas.microsoft.com/office/powerpoint/2010/main" val="404922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>
            <a:extLst>
              <a:ext uri="{FF2B5EF4-FFF2-40B4-BE49-F238E27FC236}">
                <a16:creationId xmlns:a16="http://schemas.microsoft.com/office/drawing/2014/main" id="{C8AD9371-C73C-8F43-9B9C-0B758BDF8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" y="16597"/>
            <a:ext cx="1835515" cy="1237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18BCC-BB08-824D-9242-AFDAB910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640" y="-1"/>
            <a:ext cx="1697625" cy="12375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79CCB-DD43-6143-B4FF-CA46A2F3B6FD}"/>
              </a:ext>
            </a:extLst>
          </p:cNvPr>
          <p:cNvSpPr txBox="1"/>
          <p:nvPr/>
        </p:nvSpPr>
        <p:spPr>
          <a:xfrm>
            <a:off x="3707706" y="635388"/>
            <a:ext cx="4945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Thank you! Questions?</a:t>
            </a: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7BBAAEBA-C8A8-CE33-E7D6-25D6E7AD4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060" y="1579121"/>
            <a:ext cx="8378299" cy="4859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9BD2A-8606-086B-2463-C42BB0840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797" y="4473791"/>
            <a:ext cx="1793468" cy="238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D0287-2878-BE7C-AF14-D60D3A785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0225" y="1579121"/>
            <a:ext cx="2116454" cy="2995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99C834-7558-0B32-7BB6-F22B580D9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73" y="2642749"/>
            <a:ext cx="1826314" cy="1348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0C5801-2E79-76D3-CC24-DF4710A4B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79605"/>
            <a:ext cx="1281466" cy="12173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A7FA8-BC00-A22A-CC96-9FC4A8DC092C}"/>
              </a:ext>
            </a:extLst>
          </p:cNvPr>
          <p:cNvSpPr txBox="1"/>
          <p:nvPr/>
        </p:nvSpPr>
        <p:spPr>
          <a:xfrm>
            <a:off x="-60389" y="6525932"/>
            <a:ext cx="1402243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50" dirty="0"/>
              <a:t>Grant N°742798</a:t>
            </a:r>
            <a:endParaRPr lang="en-NL" sz="1450" dirty="0"/>
          </a:p>
        </p:txBody>
      </p:sp>
    </p:spTree>
    <p:extLst>
      <p:ext uri="{BB962C8B-B14F-4D97-AF65-F5344CB8AC3E}">
        <p14:creationId xmlns:p14="http://schemas.microsoft.com/office/powerpoint/2010/main" val="273630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D9410-C249-5E9C-9CCE-40BCF49ED8AC}"/>
              </a:ext>
            </a:extLst>
          </p:cNvPr>
          <p:cNvSpPr/>
          <p:nvPr/>
        </p:nvSpPr>
        <p:spPr>
          <a:xfrm>
            <a:off x="875804" y="5230756"/>
            <a:ext cx="10515600" cy="9399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Immagine 9">
            <a:extLst>
              <a:ext uri="{FF2B5EF4-FFF2-40B4-BE49-F238E27FC236}">
                <a16:creationId xmlns:a16="http://schemas.microsoft.com/office/drawing/2014/main" id="{1F686F8C-9F60-BC41-851A-44D3D40F3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084" y="1457597"/>
            <a:ext cx="1729832" cy="17298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4733E-A23D-BA44-83A5-FB137BB5B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605092"/>
            <a:ext cx="11768447" cy="51163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L" sz="2400" dirty="0"/>
              <a:t>Carbonyl sulfide (COS): a gas species involved in C and S cycles.</a:t>
            </a:r>
          </a:p>
          <a:p>
            <a:pPr marL="0" indent="0" algn="ctr">
              <a:buNone/>
            </a:pPr>
            <a:endParaRPr lang="en-NL" sz="2400" dirty="0"/>
          </a:p>
          <a:p>
            <a:pPr marL="0" indent="0" algn="ctr">
              <a:buNone/>
            </a:pPr>
            <a:r>
              <a:rPr lang="en-NL" sz="2400" dirty="0"/>
              <a:t>Currently associated to a </a:t>
            </a:r>
            <a:r>
              <a:rPr lang="en-NL" sz="2400" i="1" dirty="0"/>
              <a:t>slightly negative</a:t>
            </a:r>
            <a:r>
              <a:rPr lang="en-NL" sz="2400" dirty="0"/>
              <a:t> net radiative forcing.</a:t>
            </a:r>
          </a:p>
          <a:p>
            <a:pPr marL="0" indent="0" algn="ctr">
              <a:buNone/>
            </a:pPr>
            <a:endParaRPr lang="en-NL" sz="2400" dirty="0"/>
          </a:p>
          <a:p>
            <a:pPr marL="0" indent="0" algn="ctr">
              <a:buNone/>
            </a:pPr>
            <a:endParaRPr lang="en-NL" sz="2400" dirty="0"/>
          </a:p>
          <a:p>
            <a:pPr marL="0" indent="0" algn="ctr">
              <a:buNone/>
            </a:pPr>
            <a:endParaRPr lang="en-NL" sz="2400" dirty="0"/>
          </a:p>
          <a:p>
            <a:pPr marL="0" indent="0" algn="ctr">
              <a:buNone/>
            </a:pPr>
            <a:endParaRPr lang="en-NL" sz="2400" dirty="0"/>
          </a:p>
          <a:p>
            <a:pPr marL="0" indent="0" algn="ctr">
              <a:buNone/>
            </a:pPr>
            <a:endParaRPr lang="en-NL" sz="2400" dirty="0"/>
          </a:p>
          <a:p>
            <a:pPr marL="0" indent="0" algn="ctr">
              <a:buNone/>
            </a:pPr>
            <a:r>
              <a:rPr lang="en-NL" sz="2400" dirty="0">
                <a:solidFill>
                  <a:schemeClr val="accent1"/>
                </a:solidFill>
              </a:rPr>
              <a:t>Absorbed by plants similarly to CO</a:t>
            </a:r>
            <a:r>
              <a:rPr lang="en-NL" sz="2400" baseline="-25000" dirty="0">
                <a:solidFill>
                  <a:schemeClr val="accent1"/>
                </a:solidFill>
              </a:rPr>
              <a:t>2</a:t>
            </a:r>
            <a:r>
              <a:rPr lang="en-NL" sz="2400" dirty="0">
                <a:solidFill>
                  <a:schemeClr val="accent1"/>
                </a:solidFill>
              </a:rPr>
              <a:t>: </a:t>
            </a:r>
            <a:r>
              <a:rPr lang="en-NL" sz="2400" b="1" dirty="0">
                <a:solidFill>
                  <a:schemeClr val="accent1"/>
                </a:solidFill>
              </a:rPr>
              <a:t>potential tracer for GPP</a:t>
            </a:r>
            <a:r>
              <a:rPr lang="en-NL" sz="2400" dirty="0">
                <a:solidFill>
                  <a:schemeClr val="accent1"/>
                </a:solidFill>
              </a:rPr>
              <a:t>.</a:t>
            </a:r>
          </a:p>
          <a:p>
            <a:pPr marL="0" lvl="0" indent="0" algn="ctr">
              <a:buNone/>
            </a:pPr>
            <a:r>
              <a:rPr lang="en-NL" sz="2400" dirty="0">
                <a:solidFill>
                  <a:prstClr val="black"/>
                </a:solidFill>
              </a:rPr>
              <a:t>But there are many uncertainties: estimated missing source is </a:t>
            </a:r>
            <a:r>
              <a:rPr lang="en-NL" sz="2400" b="1" dirty="0">
                <a:solidFill>
                  <a:prstClr val="black"/>
                </a:solidFill>
              </a:rPr>
              <a:t>230-800 GgS/year.</a:t>
            </a:r>
          </a:p>
          <a:p>
            <a:pPr marL="0" indent="0" algn="ctr">
              <a:buNone/>
            </a:pPr>
            <a:endParaRPr lang="en-NL" sz="2400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76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Introduction</a:t>
            </a:r>
          </a:p>
        </p:txBody>
      </p:sp>
      <p:pic>
        <p:nvPicPr>
          <p:cNvPr id="1026" name="Picture 2" descr="The Atmospheric system - Weather Worked Out">
            <a:extLst>
              <a:ext uri="{FF2B5EF4-FFF2-40B4-BE49-F238E27FC236}">
                <a16:creationId xmlns:a16="http://schemas.microsoft.com/office/drawing/2014/main" id="{52B11CB0-5E0C-1242-BF92-DC61A1853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98" y="3137218"/>
            <a:ext cx="2968502" cy="190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hD project: Quantifying photosynthetic carbon uptake using measurements of Carbonyl  Sulfide | Research and project | University of Groningen">
            <a:extLst>
              <a:ext uri="{FF2B5EF4-FFF2-40B4-BE49-F238E27FC236}">
                <a16:creationId xmlns:a16="http://schemas.microsoft.com/office/drawing/2014/main" id="{26D71233-7ED7-0847-ABC2-92440DED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37218"/>
            <a:ext cx="1957510" cy="19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DAF95E60-E660-3A44-8779-3CB0AE2A8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67581-AC86-0AC7-C5FF-FAC2AF2D7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7A07D-EB59-8C6E-EF6A-DA23EEC5F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256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B6FB20C-1DB6-064D-A9C5-6F585DB7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387" y="2603181"/>
            <a:ext cx="6032500" cy="3340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09477-20E3-8E4A-A4B3-13FCB548A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27" y="2981259"/>
            <a:ext cx="3612333" cy="3563798"/>
          </a:xfrm>
          <a:prstGeom prst="rect">
            <a:avLst/>
          </a:prstGeom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74DE6855-F62D-394B-9283-2BBF4A3A8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sp>
        <p:nvSpPr>
          <p:cNvPr id="8" name="CasellaDiTesto 12">
            <a:extLst>
              <a:ext uri="{FF2B5EF4-FFF2-40B4-BE49-F238E27FC236}">
                <a16:creationId xmlns:a16="http://schemas.microsoft.com/office/drawing/2014/main" id="{B1838DFB-2F37-214D-9245-94745E1FE71B}"/>
              </a:ext>
            </a:extLst>
          </p:cNvPr>
          <p:cNvSpPr txBox="1"/>
          <p:nvPr/>
        </p:nvSpPr>
        <p:spPr>
          <a:xfrm>
            <a:off x="6384780" y="5943281"/>
            <a:ext cx="56755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/>
              <a:t>Kooijmans</a:t>
            </a:r>
            <a:r>
              <a:rPr lang="en-GB" sz="1000" dirty="0"/>
              <a:t> (2018): Monthly average diurnal cycle of COS mole fractions minus the mean daytime mole fractions to indicate the seasonal variation of the diurnal cycle amplitude.</a:t>
            </a:r>
          </a:p>
          <a:p>
            <a:endParaRPr lang="en-GB" dirty="0"/>
          </a:p>
        </p:txBody>
      </p:sp>
      <p:pic>
        <p:nvPicPr>
          <p:cNvPr id="13" name="Picture 2" descr="Lutjewad">
            <a:extLst>
              <a:ext uri="{FF2B5EF4-FFF2-40B4-BE49-F238E27FC236}">
                <a16:creationId xmlns:a16="http://schemas.microsoft.com/office/drawing/2014/main" id="{D4C5395F-14B9-B141-AB54-8C564D2D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" y="2981259"/>
            <a:ext cx="2564086" cy="356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DF3246-A72D-384F-B853-81A08402B8D1}"/>
              </a:ext>
            </a:extLst>
          </p:cNvPr>
          <p:cNvSpPr txBox="1"/>
          <p:nvPr/>
        </p:nvSpPr>
        <p:spPr>
          <a:xfrm>
            <a:off x="4010119" y="4016823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00" dirty="0">
                <a:solidFill>
                  <a:srgbClr val="FF0000"/>
                </a:solidFill>
              </a:rPr>
              <a:t>Lutjewad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54EF7-0D1F-5043-BF85-44BE7AA927EC}"/>
              </a:ext>
            </a:extLst>
          </p:cNvPr>
          <p:cNvSpPr txBox="1"/>
          <p:nvPr/>
        </p:nvSpPr>
        <p:spPr>
          <a:xfrm>
            <a:off x="352955" y="1575466"/>
            <a:ext cx="5670113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L" dirty="0"/>
              <a:t>Nighttime sinks related to sites rich in vegetation</a:t>
            </a:r>
          </a:p>
          <a:p>
            <a:pPr algn="ctr"/>
            <a:r>
              <a:rPr lang="en-GB" dirty="0"/>
              <a:t>Median </a:t>
            </a:r>
            <a:r>
              <a:rPr lang="en-GB" dirty="0" err="1"/>
              <a:t>nighttime</a:t>
            </a:r>
            <a:r>
              <a:rPr lang="en-GB" dirty="0"/>
              <a:t> F(COS) = -3.0 ± 2.6 </a:t>
            </a:r>
            <a:r>
              <a:rPr lang="en-GB" dirty="0" err="1"/>
              <a:t>pmol</a:t>
            </a:r>
            <a:r>
              <a:rPr lang="en-GB" dirty="0"/>
              <a:t> m</a:t>
            </a:r>
            <a:r>
              <a:rPr lang="en-GB" baseline="30000" dirty="0"/>
              <a:t>-2</a:t>
            </a:r>
            <a:r>
              <a:rPr lang="en-GB" dirty="0"/>
              <a:t> s</a:t>
            </a:r>
            <a:r>
              <a:rPr lang="en-GB" baseline="30000" dirty="0"/>
              <a:t>-1</a:t>
            </a:r>
          </a:p>
          <a:p>
            <a:pPr algn="ctr"/>
            <a:r>
              <a:rPr lang="en-GB" dirty="0"/>
              <a:t>-2.9 ± 2.2 </a:t>
            </a:r>
            <a:r>
              <a:rPr lang="en-GB" dirty="0" err="1"/>
              <a:t>pmol</a:t>
            </a:r>
            <a:r>
              <a:rPr lang="en-GB" dirty="0"/>
              <a:t> m</a:t>
            </a:r>
            <a:r>
              <a:rPr lang="en-GB" baseline="30000" dirty="0"/>
              <a:t>-2</a:t>
            </a:r>
            <a:r>
              <a:rPr lang="en-GB" dirty="0"/>
              <a:t> s</a:t>
            </a:r>
            <a:r>
              <a:rPr lang="en-GB" baseline="30000" dirty="0"/>
              <a:t>-1 </a:t>
            </a:r>
            <a:r>
              <a:rPr lang="en-GB" dirty="0"/>
              <a:t>from August to November 2015 </a:t>
            </a:r>
          </a:p>
          <a:p>
            <a:pPr algn="ctr"/>
            <a:r>
              <a:rPr lang="en-GB" dirty="0"/>
              <a:t>-7.2 ± 2.8 </a:t>
            </a:r>
            <a:r>
              <a:rPr lang="en-GB" dirty="0" err="1"/>
              <a:t>pmol</a:t>
            </a:r>
            <a:r>
              <a:rPr lang="en-GB" dirty="0"/>
              <a:t> m</a:t>
            </a:r>
            <a:r>
              <a:rPr lang="en-GB" baseline="30000" dirty="0"/>
              <a:t>-2</a:t>
            </a:r>
            <a:r>
              <a:rPr lang="en-GB" dirty="0"/>
              <a:t> s</a:t>
            </a:r>
            <a:r>
              <a:rPr lang="en-GB" baseline="30000" dirty="0"/>
              <a:t>-1</a:t>
            </a:r>
            <a:r>
              <a:rPr lang="en-GB" dirty="0"/>
              <a:t> in April 2015</a:t>
            </a:r>
            <a:endParaRPr lang="en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F523E0-0B34-804C-9F5D-B1B89C18AB1E}"/>
              </a:ext>
            </a:extLst>
          </p:cNvPr>
          <p:cNvSpPr txBox="1"/>
          <p:nvPr/>
        </p:nvSpPr>
        <p:spPr>
          <a:xfrm>
            <a:off x="6469539" y="1846547"/>
            <a:ext cx="549647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few positive F(COS) were measured during</a:t>
            </a:r>
          </a:p>
          <a:p>
            <a:pPr algn="ctr"/>
            <a:r>
              <a:rPr lang="en-US" dirty="0"/>
              <a:t>nighttime in the ploughing season</a:t>
            </a:r>
            <a:endParaRPr lang="en-NL" dirty="0"/>
          </a:p>
        </p:txBody>
      </p: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3AD63BDF-FE9B-B344-963C-B1F97981EDC7}"/>
              </a:ext>
            </a:extLst>
          </p:cNvPr>
          <p:cNvSpPr txBox="1"/>
          <p:nvPr/>
        </p:nvSpPr>
        <p:spPr>
          <a:xfrm>
            <a:off x="10928337" y="2267867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Kooijmans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</a:p>
        </p:txBody>
      </p:sp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77C4D307-76F7-6B4C-98AA-773887F8D033}"/>
              </a:ext>
            </a:extLst>
          </p:cNvPr>
          <p:cNvSpPr txBox="1"/>
          <p:nvPr/>
        </p:nvSpPr>
        <p:spPr>
          <a:xfrm>
            <a:off x="4968768" y="2538949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Kooijmans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5EA5BA5-45D1-BBB8-5AC1-7BDAE61EB351}"/>
              </a:ext>
            </a:extLst>
          </p:cNvPr>
          <p:cNvSpPr txBox="1">
            <a:spLocks/>
          </p:cNvSpPr>
          <p:nvPr/>
        </p:nvSpPr>
        <p:spPr>
          <a:xfrm>
            <a:off x="838200" y="32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L" dirty="0"/>
              <a:t>Introduction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3E3895-51A2-FD86-4C99-BF2D016D1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6837C-A4DB-C660-BD08-EEC8C6346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2</a:t>
            </a:fld>
            <a:endParaRPr 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B1A61-E678-32A4-2A4D-A5E44DDB3519}"/>
              </a:ext>
            </a:extLst>
          </p:cNvPr>
          <p:cNvSpPr txBox="1"/>
          <p:nvPr/>
        </p:nvSpPr>
        <p:spPr>
          <a:xfrm>
            <a:off x="-12580" y="6547712"/>
            <a:ext cx="2556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Lutjewad, ICOS measurement station</a:t>
            </a:r>
          </a:p>
        </p:txBody>
      </p:sp>
    </p:spTree>
    <p:extLst>
      <p:ext uri="{BB962C8B-B14F-4D97-AF65-F5344CB8AC3E}">
        <p14:creationId xmlns:p14="http://schemas.microsoft.com/office/powerpoint/2010/main" val="509436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99C610-4077-C94B-B1FF-92F61CA23BCC}"/>
              </a:ext>
            </a:extLst>
          </p:cNvPr>
          <p:cNvSpPr txBox="1"/>
          <p:nvPr/>
        </p:nvSpPr>
        <p:spPr>
          <a:xfrm>
            <a:off x="5900388" y="2758032"/>
            <a:ext cx="6107584" cy="29546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L" sz="2800" b="1" dirty="0"/>
              <a:t>Are there known and/or unaccounted anthropogenic COS sources in the province of Groningen?</a:t>
            </a:r>
          </a:p>
          <a:p>
            <a:pPr algn="ctr"/>
            <a:br>
              <a:rPr lang="en-NL" sz="2800" b="1" dirty="0"/>
            </a:br>
            <a:r>
              <a:rPr lang="en-NL" sz="2800" b="1" dirty="0"/>
              <a:t>Could they explain the enhancements</a:t>
            </a:r>
            <a:br>
              <a:rPr lang="en-NL" sz="2800" b="1" dirty="0"/>
            </a:br>
            <a:r>
              <a:rPr lang="en-NL" sz="2800" b="1" dirty="0"/>
              <a:t>that have been observed in Lutjewad?</a:t>
            </a:r>
          </a:p>
          <a:p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C7E596-84C0-AD43-943D-AE21AE449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65" y="2409766"/>
            <a:ext cx="5610677" cy="3542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22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4733E-A23D-BA44-83A5-FB137BB5B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772" y="1385154"/>
            <a:ext cx="5343064" cy="4752411"/>
          </a:xfrm>
        </p:spPr>
        <p:txBody>
          <a:bodyPr/>
          <a:lstStyle/>
          <a:p>
            <a:pPr marL="0" indent="0" algn="ctr">
              <a:buNone/>
            </a:pPr>
            <a:endParaRPr lang="en-NL" dirty="0"/>
          </a:p>
          <a:p>
            <a:pPr marL="0" indent="0" algn="ctr">
              <a:buNone/>
            </a:pPr>
            <a:r>
              <a:rPr lang="en-NL" dirty="0"/>
              <a:t>COS plumes observed in Lutjewad.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60EAA6F7-5534-364A-85B2-6FD3CBB30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F555DC75-8C51-F245-A232-381F5D0413FE}"/>
              </a:ext>
            </a:extLst>
          </p:cNvPr>
          <p:cNvSpPr txBox="1"/>
          <p:nvPr/>
        </p:nvSpPr>
        <p:spPr>
          <a:xfrm>
            <a:off x="4713283" y="5952273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Kooijmans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</a:p>
        </p:txBody>
      </p:sp>
      <p:pic>
        <p:nvPicPr>
          <p:cNvPr id="14" name="Immagine 5">
            <a:extLst>
              <a:ext uri="{FF2B5EF4-FFF2-40B4-BE49-F238E27FC236}">
                <a16:creationId xmlns:a16="http://schemas.microsoft.com/office/drawing/2014/main" id="{BA995D88-AA89-4C4F-ABD3-1891D1EB0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505" y="1527543"/>
            <a:ext cx="3569349" cy="1173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36F12-0DDD-80DD-4FEF-BA1573A39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8E96A-CF3E-D954-D478-B782A728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3</a:t>
            </a:fld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F51B75-1025-CB1C-62B1-F6DFA7C1D100}"/>
              </a:ext>
            </a:extLst>
          </p:cNvPr>
          <p:cNvSpPr/>
          <p:nvPr/>
        </p:nvSpPr>
        <p:spPr>
          <a:xfrm>
            <a:off x="217410" y="1809617"/>
            <a:ext cx="5563232" cy="44505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2081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F1D3AB-5513-B210-767D-54E05144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17178" y="2043505"/>
            <a:ext cx="5234680" cy="39260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F1895-C091-20DF-7A38-BCF152017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26" y="83751"/>
            <a:ext cx="7564947" cy="1325563"/>
          </a:xfrm>
        </p:spPr>
        <p:txBody>
          <a:bodyPr/>
          <a:lstStyle/>
          <a:p>
            <a:pPr algn="ctr"/>
            <a:r>
              <a:rPr lang="en-NL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4733E-A23D-BA44-83A5-FB137BB5B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29" y="1762338"/>
            <a:ext cx="7218658" cy="4510911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NL" dirty="0"/>
              <a:t>Identification of local anthropogenic sources</a:t>
            </a:r>
          </a:p>
          <a:p>
            <a:pPr lvl="1"/>
            <a:r>
              <a:rPr lang="en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Sampling activities</a:t>
            </a:r>
          </a:p>
          <a:p>
            <a:pPr lvl="1"/>
            <a:r>
              <a:rPr lang="en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sources from literature (e.g. industries, power plants)</a:t>
            </a:r>
          </a:p>
          <a:p>
            <a:pPr lvl="1"/>
            <a:r>
              <a:rPr lang="en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Potential sources (mobile sampling)</a:t>
            </a:r>
            <a:br>
              <a:rPr lang="en-N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en-NL" dirty="0"/>
              <a:t>Quantification of COS emissions</a:t>
            </a:r>
            <a:br>
              <a:rPr lang="en-NL" dirty="0"/>
            </a:br>
            <a:endParaRPr lang="en-NL" dirty="0"/>
          </a:p>
          <a:p>
            <a:pPr marL="514350" indent="-514350">
              <a:buAutoNum type="arabicPeriod"/>
            </a:pPr>
            <a:r>
              <a:rPr lang="en-NL" dirty="0"/>
              <a:t>Implementation of COS data in available models and databases</a:t>
            </a:r>
          </a:p>
          <a:p>
            <a:pPr lvl="1"/>
            <a:r>
              <a:rPr lang="en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Stocastic Time-Inverted Lagrangian Transport (STILT)</a:t>
            </a:r>
          </a:p>
          <a:p>
            <a:pPr lvl="1"/>
            <a:r>
              <a:rPr lang="en-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F(COS) – biospheric and anthropogenic databases, plus the new sources</a:t>
            </a:r>
            <a:endParaRPr lang="en-NL" dirty="0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60EAA6F7-5534-364A-85B2-6FD3CBB30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sp>
        <p:nvSpPr>
          <p:cNvPr id="14" name="CasellaDiTesto 12">
            <a:extLst>
              <a:ext uri="{FF2B5EF4-FFF2-40B4-BE49-F238E27FC236}">
                <a16:creationId xmlns:a16="http://schemas.microsoft.com/office/drawing/2014/main" id="{6AD4BD72-8818-EC24-8203-AAD4F02B016C}"/>
              </a:ext>
            </a:extLst>
          </p:cNvPr>
          <p:cNvSpPr txBox="1"/>
          <p:nvPr/>
        </p:nvSpPr>
        <p:spPr>
          <a:xfrm>
            <a:off x="7969859" y="6623850"/>
            <a:ext cx="438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Discrete sampling of waste treatment plant and biodigesters (June 2019)</a:t>
            </a:r>
          </a:p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ED55766-9918-CC27-3F09-9142A9471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315" y="6492875"/>
            <a:ext cx="2743200" cy="365125"/>
          </a:xfrm>
        </p:spPr>
        <p:txBody>
          <a:bodyPr/>
          <a:lstStyle/>
          <a:p>
            <a:fld id="{EC684727-944A-C641-B535-174D6218CBFF}" type="slidenum">
              <a:rPr lang="en-NL" smtClean="0"/>
              <a:t>4</a:t>
            </a:fld>
            <a:endParaRPr lang="en-NL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2DC21B-442C-64DD-9D55-FE75DD1BC8E7}"/>
              </a:ext>
            </a:extLst>
          </p:cNvPr>
          <p:cNvCxnSpPr>
            <a:cxnSpLocks/>
          </p:cNvCxnSpPr>
          <p:nvPr/>
        </p:nvCxnSpPr>
        <p:spPr>
          <a:xfrm flipH="1">
            <a:off x="10389379" y="3096187"/>
            <a:ext cx="449138" cy="15985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F8B6E7F-28F3-488B-7812-B3269855957D}"/>
              </a:ext>
            </a:extLst>
          </p:cNvPr>
          <p:cNvSpPr txBox="1"/>
          <p:nvPr/>
        </p:nvSpPr>
        <p:spPr>
          <a:xfrm>
            <a:off x="10802494" y="2905419"/>
            <a:ext cx="515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</a:rPr>
              <a:t>Inlet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B43AC0-3FA4-E1DC-2367-EA5E76600CCE}"/>
              </a:ext>
            </a:extLst>
          </p:cNvPr>
          <p:cNvSpPr txBox="1"/>
          <p:nvPr/>
        </p:nvSpPr>
        <p:spPr>
          <a:xfrm>
            <a:off x="10441416" y="5238208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</a:rPr>
              <a:t>Pump and flask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E7ACF7-ADE9-C2E1-C975-1DD5E89DC53D}"/>
              </a:ext>
            </a:extLst>
          </p:cNvPr>
          <p:cNvCxnSpPr>
            <a:cxnSpLocks/>
          </p:cNvCxnSpPr>
          <p:nvPr/>
        </p:nvCxnSpPr>
        <p:spPr>
          <a:xfrm flipH="1">
            <a:off x="10211865" y="5526024"/>
            <a:ext cx="459101" cy="56314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62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6">
            <a:extLst>
              <a:ext uri="{FF2B5EF4-FFF2-40B4-BE49-F238E27FC236}">
                <a16:creationId xmlns:a16="http://schemas.microsoft.com/office/drawing/2014/main" id="{7AD03CC7-CCB8-C140-978B-C6AA01EB2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79" y="1371782"/>
            <a:ext cx="5682496" cy="54053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72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First step: sampling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4733E-A23D-BA44-83A5-FB137BB5B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36" y="1366189"/>
            <a:ext cx="6236924" cy="5410894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L" sz="2600" dirty="0"/>
              <a:t>In-situ mobile sampling and</a:t>
            </a:r>
            <a:br>
              <a:rPr lang="en-NL" sz="2600" dirty="0"/>
            </a:br>
            <a:r>
              <a:rPr lang="en-NL" sz="2600" dirty="0"/>
              <a:t>flasks measurements:</a:t>
            </a:r>
            <a:br>
              <a:rPr lang="en-NL" sz="2600" dirty="0"/>
            </a:br>
            <a:br>
              <a:rPr lang="en-NL" sz="2600" dirty="0"/>
            </a:br>
            <a:r>
              <a:rPr lang="en-NL" sz="2600" b="1" dirty="0">
                <a:solidFill>
                  <a:srgbClr val="C00000"/>
                </a:solidFill>
              </a:rPr>
              <a:t>COS emissions </a:t>
            </a:r>
            <a:r>
              <a:rPr lang="en-NL" sz="2600" dirty="0"/>
              <a:t>at </a:t>
            </a:r>
            <a:r>
              <a:rPr lang="en-NL" sz="2600" b="1" dirty="0"/>
              <a:t>biodigesters</a:t>
            </a:r>
            <a:r>
              <a:rPr lang="en-NL" sz="2600" dirty="0"/>
              <a:t> and at </a:t>
            </a:r>
            <a:r>
              <a:rPr lang="en-NL" sz="2600" b="1" dirty="0"/>
              <a:t>(bio)gas- </a:t>
            </a:r>
            <a:r>
              <a:rPr lang="en-NL" sz="2600" dirty="0"/>
              <a:t>and </a:t>
            </a:r>
            <a:r>
              <a:rPr lang="en-NL" sz="2600" b="1" dirty="0"/>
              <a:t>coal-related industries</a:t>
            </a:r>
            <a:r>
              <a:rPr lang="en-NL" sz="2600" dirty="0"/>
              <a:t>.</a:t>
            </a:r>
          </a:p>
          <a:p>
            <a:pPr marL="0" indent="0" algn="ctr">
              <a:buNone/>
            </a:pPr>
            <a:r>
              <a:rPr lang="en-NL" sz="2600" dirty="0"/>
              <a:t>Highest estimated COS flux: </a:t>
            </a:r>
            <a:r>
              <a:rPr lang="en-GB" sz="2600" b="1" dirty="0"/>
              <a:t>31.4 µmol/s</a:t>
            </a:r>
            <a:r>
              <a:rPr lang="en-GB" sz="2600" dirty="0"/>
              <a:t>.</a:t>
            </a:r>
            <a:br>
              <a:rPr lang="en-GB" sz="2600" dirty="0"/>
            </a:br>
            <a:r>
              <a:rPr lang="en-NL" sz="2600" b="1" dirty="0">
                <a:solidFill>
                  <a:prstClr val="black"/>
                </a:solidFill>
              </a:rPr>
              <a:t>Correlation with CO emissions</a:t>
            </a:r>
            <a:br>
              <a:rPr lang="en-NL" sz="2600" dirty="0">
                <a:solidFill>
                  <a:prstClr val="black"/>
                </a:solidFill>
              </a:rPr>
            </a:br>
            <a:r>
              <a:rPr lang="en-NL" sz="2600" dirty="0">
                <a:solidFill>
                  <a:prstClr val="black"/>
                </a:solidFill>
              </a:rPr>
              <a:t>(2-10 pptCOS/ppbCO), </a:t>
            </a:r>
            <a:r>
              <a:rPr lang="en-NL" sz="2600" i="1" dirty="0">
                <a:solidFill>
                  <a:prstClr val="black"/>
                </a:solidFill>
              </a:rPr>
              <a:t>occasional correlations with CH</a:t>
            </a:r>
            <a:r>
              <a:rPr lang="en-NL" sz="2600" i="1" baseline="-25000" dirty="0">
                <a:solidFill>
                  <a:prstClr val="black"/>
                </a:solidFill>
              </a:rPr>
              <a:t>4</a:t>
            </a:r>
            <a:r>
              <a:rPr lang="en-NL" sz="2600" i="1" dirty="0">
                <a:solidFill>
                  <a:prstClr val="black"/>
                </a:solidFill>
              </a:rPr>
              <a:t> and CO</a:t>
            </a:r>
            <a:r>
              <a:rPr lang="en-NL" sz="2600" i="1" baseline="-25000" dirty="0">
                <a:solidFill>
                  <a:prstClr val="black"/>
                </a:solidFill>
              </a:rPr>
              <a:t>2</a:t>
            </a:r>
          </a:p>
          <a:p>
            <a:pPr marL="0" lvl="0" indent="0" algn="ctr">
              <a:buNone/>
            </a:pPr>
            <a:r>
              <a:rPr lang="en-NL" sz="2600" dirty="0">
                <a:solidFill>
                  <a:prstClr val="black"/>
                </a:solidFill>
              </a:rPr>
              <a:t>Somewhat similar to the emissions</a:t>
            </a:r>
            <a:br>
              <a:rPr lang="en-NL" sz="2600" dirty="0">
                <a:solidFill>
                  <a:prstClr val="black"/>
                </a:solidFill>
              </a:rPr>
            </a:br>
            <a:r>
              <a:rPr lang="en-NL" sz="2600" dirty="0">
                <a:solidFill>
                  <a:prstClr val="black"/>
                </a:solidFill>
              </a:rPr>
              <a:t>measured in Lutjewad…</a:t>
            </a:r>
            <a:br>
              <a:rPr lang="en-NL" sz="2600" dirty="0">
                <a:solidFill>
                  <a:prstClr val="black"/>
                </a:solidFill>
              </a:rPr>
            </a:br>
            <a:endParaRPr lang="en-NL" sz="26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en-NL" sz="2600" b="1" dirty="0">
                <a:solidFill>
                  <a:prstClr val="black"/>
                </a:solidFill>
              </a:rPr>
              <a:t>Ploughing</a:t>
            </a:r>
            <a:r>
              <a:rPr lang="en-NL" sz="2600" dirty="0">
                <a:solidFill>
                  <a:prstClr val="black"/>
                </a:solidFill>
              </a:rPr>
              <a:t> was </a:t>
            </a:r>
            <a:r>
              <a:rPr lang="en-NL" sz="2600" b="1" dirty="0">
                <a:solidFill>
                  <a:prstClr val="black"/>
                </a:solidFill>
              </a:rPr>
              <a:t>not proven </a:t>
            </a:r>
            <a:r>
              <a:rPr lang="en-NL" sz="2600" dirty="0">
                <a:solidFill>
                  <a:prstClr val="black"/>
                </a:solidFill>
              </a:rPr>
              <a:t>as a COS source.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sp>
        <p:nvSpPr>
          <p:cNvPr id="10" name="Unisci 9">
            <a:extLst>
              <a:ext uri="{FF2B5EF4-FFF2-40B4-BE49-F238E27FC236}">
                <a16:creationId xmlns:a16="http://schemas.microsoft.com/office/drawing/2014/main" id="{50396658-8CEE-E64E-A2B9-04643470CE72}"/>
              </a:ext>
            </a:extLst>
          </p:cNvPr>
          <p:cNvSpPr/>
          <p:nvPr/>
        </p:nvSpPr>
        <p:spPr>
          <a:xfrm>
            <a:off x="10201131" y="4083101"/>
            <a:ext cx="271462" cy="369332"/>
          </a:xfrm>
          <a:prstGeom prst="flowChartMerg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nisci 10">
            <a:extLst>
              <a:ext uri="{FF2B5EF4-FFF2-40B4-BE49-F238E27FC236}">
                <a16:creationId xmlns:a16="http://schemas.microsoft.com/office/drawing/2014/main" id="{21C065A7-2F47-8B43-87E0-787647139640}"/>
              </a:ext>
            </a:extLst>
          </p:cNvPr>
          <p:cNvSpPr/>
          <p:nvPr/>
        </p:nvSpPr>
        <p:spPr>
          <a:xfrm>
            <a:off x="8809649" y="3079253"/>
            <a:ext cx="271462" cy="369332"/>
          </a:xfrm>
          <a:prstGeom prst="flowChartMerg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nisci 11">
            <a:extLst>
              <a:ext uri="{FF2B5EF4-FFF2-40B4-BE49-F238E27FC236}">
                <a16:creationId xmlns:a16="http://schemas.microsoft.com/office/drawing/2014/main" id="{CF913C54-F4B4-BA44-885B-D5EE3A03D216}"/>
              </a:ext>
            </a:extLst>
          </p:cNvPr>
          <p:cNvSpPr/>
          <p:nvPr/>
        </p:nvSpPr>
        <p:spPr>
          <a:xfrm>
            <a:off x="9602304" y="3537783"/>
            <a:ext cx="271462" cy="369332"/>
          </a:xfrm>
          <a:prstGeom prst="flowChartMerg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Unisci 14">
            <a:extLst>
              <a:ext uri="{FF2B5EF4-FFF2-40B4-BE49-F238E27FC236}">
                <a16:creationId xmlns:a16="http://schemas.microsoft.com/office/drawing/2014/main" id="{1B311733-8118-8744-BE88-53363B5EE9E9}"/>
              </a:ext>
            </a:extLst>
          </p:cNvPr>
          <p:cNvSpPr/>
          <p:nvPr/>
        </p:nvSpPr>
        <p:spPr>
          <a:xfrm>
            <a:off x="8271487" y="2706677"/>
            <a:ext cx="271462" cy="369332"/>
          </a:xfrm>
          <a:prstGeom prst="flowChartMerg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Unisci 13">
            <a:extLst>
              <a:ext uri="{FF2B5EF4-FFF2-40B4-BE49-F238E27FC236}">
                <a16:creationId xmlns:a16="http://schemas.microsoft.com/office/drawing/2014/main" id="{2388219E-5D45-0448-82E0-0B57AFAF6EF5}"/>
              </a:ext>
            </a:extLst>
          </p:cNvPr>
          <p:cNvSpPr/>
          <p:nvPr/>
        </p:nvSpPr>
        <p:spPr>
          <a:xfrm>
            <a:off x="9602304" y="4830663"/>
            <a:ext cx="271462" cy="369332"/>
          </a:xfrm>
          <a:prstGeom prst="flowChartMerg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Unisci 15">
            <a:extLst>
              <a:ext uri="{FF2B5EF4-FFF2-40B4-BE49-F238E27FC236}">
                <a16:creationId xmlns:a16="http://schemas.microsoft.com/office/drawing/2014/main" id="{BB507D80-C8C8-6144-9789-DBB480A3ED2C}"/>
              </a:ext>
            </a:extLst>
          </p:cNvPr>
          <p:cNvSpPr/>
          <p:nvPr/>
        </p:nvSpPr>
        <p:spPr>
          <a:xfrm>
            <a:off x="10201131" y="4483178"/>
            <a:ext cx="271462" cy="369332"/>
          </a:xfrm>
          <a:prstGeom prst="flowChartMerg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435F2D-8980-D848-BCA3-D57B13BF30B1}"/>
              </a:ext>
            </a:extLst>
          </p:cNvPr>
          <p:cNvSpPr txBox="1"/>
          <p:nvPr/>
        </p:nvSpPr>
        <p:spPr>
          <a:xfrm>
            <a:off x="11479617" y="1534717"/>
            <a:ext cx="386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000" dirty="0"/>
              <a:t>ppb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D3B3B2-2BCB-A845-AC04-7AADC67C8C5D}"/>
              </a:ext>
            </a:extLst>
          </p:cNvPr>
          <p:cNvCxnSpPr>
            <a:cxnSpLocks/>
          </p:cNvCxnSpPr>
          <p:nvPr/>
        </p:nvCxnSpPr>
        <p:spPr>
          <a:xfrm flipH="1" flipV="1">
            <a:off x="10125201" y="2260892"/>
            <a:ext cx="1025768" cy="1139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83242ED-36D6-134A-965A-81EA9BEAD045}"/>
              </a:ext>
            </a:extLst>
          </p:cNvPr>
          <p:cNvSpPr txBox="1"/>
          <p:nvPr/>
        </p:nvSpPr>
        <p:spPr>
          <a:xfrm>
            <a:off x="10193656" y="2035165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</a:t>
            </a:r>
            <a:r>
              <a:rPr lang="en-NL" sz="1000" dirty="0"/>
              <a:t>ind direction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4ED8E3-B53E-8B4D-A619-EAFE0CC40574}"/>
              </a:ext>
            </a:extLst>
          </p:cNvPr>
          <p:cNvSpPr txBox="1"/>
          <p:nvPr/>
        </p:nvSpPr>
        <p:spPr>
          <a:xfrm>
            <a:off x="8945380" y="3482935"/>
            <a:ext cx="671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Farmsum</a:t>
            </a:r>
            <a:endParaRPr lang="en-NL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BBE557-DC82-4B42-A98B-B28E312E84AF}"/>
              </a:ext>
            </a:extLst>
          </p:cNvPr>
          <p:cNvSpPr txBox="1"/>
          <p:nvPr/>
        </p:nvSpPr>
        <p:spPr>
          <a:xfrm>
            <a:off x="7440957" y="2040715"/>
            <a:ext cx="534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Delfzijl</a:t>
            </a:r>
            <a:endParaRPr lang="en-NL" sz="1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F29239-0EFC-3363-D682-48EA041D2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1CB84-EFE7-BC53-14A6-279D96A1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88756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1239F2-9D9D-E557-C947-8A4929F4C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912" y="3749364"/>
            <a:ext cx="3389602" cy="267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22" y="735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NL" sz="4200" dirty="0"/>
              <a:t>Second step: implementation in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CB26EC-D859-1DBD-99A0-2F9E82F21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52A291E-FD71-E024-AC38-D1118D6804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733" y="1253331"/>
                <a:ext cx="1133853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NL" dirty="0">
                    <a:solidFill>
                      <a:schemeClr val="accent1"/>
                    </a:solidFill>
                  </a:rPr>
                  <a:t>Background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𝑝𝑝𝑡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dirty="0">
                    <a:solidFill>
                      <a:schemeClr val="accent1"/>
                    </a:solidFill>
                  </a:rPr>
                  <a:t> </a:t>
                </a:r>
                <a:r>
                  <a:rPr lang="en-NL" dirty="0"/>
                  <a:t>+ (</a:t>
                </a:r>
                <a:r>
                  <a:rPr lang="en-NL" dirty="0">
                    <a:solidFill>
                      <a:schemeClr val="accent6">
                        <a:lumMod val="75000"/>
                      </a:schemeClr>
                    </a:solidFill>
                  </a:rPr>
                  <a:t>Footprint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𝑝𝑝𝑚</m:t>
                        </m:r>
                      </m:num>
                      <m:den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𝑚𝑜𝑙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/(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*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Flux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𝑝𝑚𝑜𝑙</m:t>
                        </m:r>
                      </m:num>
                      <m:den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den>
                    </m:f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 = COS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𝑝𝑝𝑡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NL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52A291E-FD71-E024-AC38-D1118D680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33" y="1253331"/>
                <a:ext cx="11338534" cy="4351338"/>
              </a:xfrm>
              <a:prstGeom prst="rect">
                <a:avLst/>
              </a:prstGeom>
              <a:blipFill>
                <a:blip r:embed="rId5"/>
                <a:stretch>
                  <a:fillRect t="-2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9DF22C-EFDA-BB6C-4A74-5D244DDD06BA}"/>
              </a:ext>
            </a:extLst>
          </p:cNvPr>
          <p:cNvCxnSpPr>
            <a:cxnSpLocks/>
          </p:cNvCxnSpPr>
          <p:nvPr/>
        </p:nvCxnSpPr>
        <p:spPr>
          <a:xfrm>
            <a:off x="6061097" y="1928175"/>
            <a:ext cx="0" cy="6056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39EF65-5232-310A-7E36-352EC997EBC8}"/>
              </a:ext>
            </a:extLst>
          </p:cNvPr>
          <p:cNvCxnSpPr>
            <a:cxnSpLocks/>
          </p:cNvCxnSpPr>
          <p:nvPr/>
        </p:nvCxnSpPr>
        <p:spPr>
          <a:xfrm>
            <a:off x="9094905" y="1985875"/>
            <a:ext cx="0" cy="5916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89ABA00-11A2-16FD-3CF4-039D29C67AA1}"/>
              </a:ext>
            </a:extLst>
          </p:cNvPr>
          <p:cNvCxnSpPr>
            <a:cxnSpLocks/>
          </p:cNvCxnSpPr>
          <p:nvPr/>
        </p:nvCxnSpPr>
        <p:spPr>
          <a:xfrm>
            <a:off x="2058931" y="1928175"/>
            <a:ext cx="0" cy="6056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423E83-E8B9-5EF1-167D-393E2BFD8457}"/>
              </a:ext>
            </a:extLst>
          </p:cNvPr>
          <p:cNvCxnSpPr>
            <a:cxnSpLocks/>
          </p:cNvCxnSpPr>
          <p:nvPr/>
        </p:nvCxnSpPr>
        <p:spPr>
          <a:xfrm>
            <a:off x="2058929" y="1928174"/>
            <a:ext cx="2789232" cy="8073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36FC5B6-5AD7-1034-63B7-EE1A141E9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83" y="3804615"/>
            <a:ext cx="4331360" cy="21429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7039DD-2B9E-2808-DE07-2DDE08435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168" y="3629486"/>
            <a:ext cx="3417131" cy="28148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27E076-A243-932E-5F0A-DEF1F110DCB9}"/>
              </a:ext>
            </a:extLst>
          </p:cNvPr>
          <p:cNvSpPr txBox="1"/>
          <p:nvPr/>
        </p:nvSpPr>
        <p:spPr>
          <a:xfrm>
            <a:off x="5557844" y="2584389"/>
            <a:ext cx="910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6">
                    <a:lumMod val="75000"/>
                  </a:schemeClr>
                </a:solidFill>
              </a:rPr>
              <a:t>STILT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AA1060-FCEE-598C-99E0-83644FDD200F}"/>
              </a:ext>
            </a:extLst>
          </p:cNvPr>
          <p:cNvSpPr txBox="1"/>
          <p:nvPr/>
        </p:nvSpPr>
        <p:spPr>
          <a:xfrm>
            <a:off x="7911916" y="2560713"/>
            <a:ext cx="4207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2">
                    <a:lumMod val="75000"/>
                  </a:schemeClr>
                </a:solidFill>
              </a:rPr>
              <a:t>Biospheric + Anthropogenic</a:t>
            </a:r>
            <a:br>
              <a:rPr lang="en-NL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en-NL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2D31C1-9FD1-F4D5-756C-21E95293E03C}"/>
              </a:ext>
            </a:extLst>
          </p:cNvPr>
          <p:cNvSpPr txBox="1"/>
          <p:nvPr/>
        </p:nvSpPr>
        <p:spPr>
          <a:xfrm>
            <a:off x="7892727" y="3038500"/>
            <a:ext cx="181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2">
                    <a:lumMod val="75000"/>
                  </a:schemeClr>
                </a:solidFill>
              </a:rPr>
              <a:t>(SiB4, Kooijmans)</a:t>
            </a:r>
            <a:endParaRPr lang="en-NL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CF63A3-6A93-4121-EE18-85D0AFE77BE5}"/>
              </a:ext>
            </a:extLst>
          </p:cNvPr>
          <p:cNvSpPr/>
          <p:nvPr/>
        </p:nvSpPr>
        <p:spPr>
          <a:xfrm>
            <a:off x="9779337" y="3004106"/>
            <a:ext cx="2192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L" dirty="0">
                <a:solidFill>
                  <a:schemeClr val="accent2">
                    <a:lumMod val="75000"/>
                  </a:schemeClr>
                </a:solidFill>
              </a:rPr>
              <a:t>Zumkehr et al. (2018)</a:t>
            </a:r>
          </a:p>
          <a:p>
            <a:pPr algn="ctr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NL" dirty="0">
                <a:solidFill>
                  <a:schemeClr val="accent2">
                    <a:lumMod val="75000"/>
                  </a:schemeClr>
                </a:solidFill>
              </a:rPr>
              <a:t>nd </a:t>
            </a:r>
            <a:r>
              <a:rPr lang="en-NL" b="1" dirty="0">
                <a:solidFill>
                  <a:schemeClr val="accent2">
                    <a:lumMod val="75000"/>
                  </a:schemeClr>
                </a:solidFill>
              </a:rPr>
              <a:t>local sources</a:t>
            </a:r>
            <a:endParaRPr lang="en-NL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6B971E-AABD-6CF9-2DFE-052F21059F2B}"/>
              </a:ext>
            </a:extLst>
          </p:cNvPr>
          <p:cNvSpPr txBox="1"/>
          <p:nvPr/>
        </p:nvSpPr>
        <p:spPr>
          <a:xfrm>
            <a:off x="4972204" y="3038371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6">
                    <a:lumMod val="75000"/>
                  </a:schemeClr>
                </a:solidFill>
              </a:rPr>
              <a:t>(ICOS carbon portal)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2E7C20-CBB1-E34E-F262-C57A81E71CF3}"/>
              </a:ext>
            </a:extLst>
          </p:cNvPr>
          <p:cNvSpPr txBox="1"/>
          <p:nvPr/>
        </p:nvSpPr>
        <p:spPr>
          <a:xfrm>
            <a:off x="1104739" y="2559424"/>
            <a:ext cx="1950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1"/>
                </a:solidFill>
              </a:rPr>
              <a:t>TM5-4DVAR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1EA535-B7BB-D9DD-8C21-74C3561C9F8F}"/>
              </a:ext>
            </a:extLst>
          </p:cNvPr>
          <p:cNvSpPr txBox="1"/>
          <p:nvPr/>
        </p:nvSpPr>
        <p:spPr>
          <a:xfrm>
            <a:off x="1250659" y="3039862"/>
            <a:ext cx="16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Ma et al. (2021)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F54C00-1A7F-124E-46A4-8F4DCB434B21}"/>
              </a:ext>
            </a:extLst>
          </p:cNvPr>
          <p:cNvSpPr/>
          <p:nvPr/>
        </p:nvSpPr>
        <p:spPr>
          <a:xfrm>
            <a:off x="187548" y="3730659"/>
            <a:ext cx="4169658" cy="23785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3ED4D7B-99D1-2935-2DD5-6333D576683A}"/>
              </a:ext>
            </a:extLst>
          </p:cNvPr>
          <p:cNvSpPr/>
          <p:nvPr/>
        </p:nvSpPr>
        <p:spPr>
          <a:xfrm>
            <a:off x="4688062" y="3730659"/>
            <a:ext cx="3402729" cy="27136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8F1B6F-D97C-B591-2B8F-4FBD839B514A}"/>
              </a:ext>
            </a:extLst>
          </p:cNvPr>
          <p:cNvSpPr/>
          <p:nvPr/>
        </p:nvSpPr>
        <p:spPr>
          <a:xfrm>
            <a:off x="8430471" y="3730659"/>
            <a:ext cx="3533043" cy="281483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756119-9550-583B-CB73-FC22F77A496D}"/>
              </a:ext>
            </a:extLst>
          </p:cNvPr>
          <p:cNvSpPr txBox="1"/>
          <p:nvPr/>
        </p:nvSpPr>
        <p:spPr>
          <a:xfrm>
            <a:off x="9982078" y="6330957"/>
            <a:ext cx="5485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700" dirty="0"/>
              <a:t>Longitude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B91D0A-233C-B1CB-7B0F-A2193AC7AC0A}"/>
              </a:ext>
            </a:extLst>
          </p:cNvPr>
          <p:cNvSpPr txBox="1"/>
          <p:nvPr/>
        </p:nvSpPr>
        <p:spPr>
          <a:xfrm rot="16200000">
            <a:off x="8346336" y="4992936"/>
            <a:ext cx="4860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700" dirty="0"/>
              <a:t>Latitude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D168012-925A-8180-DC42-7B0350EB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22" y="6500984"/>
            <a:ext cx="2743200" cy="365125"/>
          </a:xfrm>
        </p:spPr>
        <p:txBody>
          <a:bodyPr/>
          <a:lstStyle/>
          <a:p>
            <a:fld id="{EC684727-944A-C641-B535-174D6218CBFF}" type="slidenum">
              <a:rPr lang="en-NL" smtClean="0"/>
              <a:t>6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02128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E5D552D-CBF4-39FD-D74E-D11CC8567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114" y="240521"/>
            <a:ext cx="12869807" cy="6716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72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Results: models</a:t>
            </a:r>
            <a:br>
              <a:rPr lang="en-NL" dirty="0"/>
            </a:br>
            <a:endParaRPr lang="en-NL" dirty="0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29239-0EFC-3363-D682-48EA041D2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FF2E37D-D4B0-63D9-959D-C715A1CA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7</a:t>
            </a:fld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EE689-CD32-5D8B-5495-F4DB9373FF66}"/>
              </a:ext>
            </a:extLst>
          </p:cNvPr>
          <p:cNvSpPr txBox="1"/>
          <p:nvPr/>
        </p:nvSpPr>
        <p:spPr>
          <a:xfrm rot="900000">
            <a:off x="5709177" y="6558845"/>
            <a:ext cx="30261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b="1" dirty="0"/>
              <a:t>Measurements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80B75-8B71-C0F0-52E0-4A93BAE65AEC}"/>
              </a:ext>
            </a:extLst>
          </p:cNvPr>
          <p:cNvSpPr txBox="1"/>
          <p:nvPr/>
        </p:nvSpPr>
        <p:spPr>
          <a:xfrm rot="900000">
            <a:off x="6726800" y="6223268"/>
            <a:ext cx="30261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Model - total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C2731-2581-5965-390C-62CE152F6766}"/>
              </a:ext>
            </a:extLst>
          </p:cNvPr>
          <p:cNvSpPr txBox="1"/>
          <p:nvPr/>
        </p:nvSpPr>
        <p:spPr>
          <a:xfrm rot="900000">
            <a:off x="7681461" y="5923434"/>
            <a:ext cx="3026143" cy="370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/>
              <a:t>COS background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9150B-41F4-22BC-2E40-BBD0B2DA42F0}"/>
              </a:ext>
            </a:extLst>
          </p:cNvPr>
          <p:cNvSpPr txBox="1"/>
          <p:nvPr/>
        </p:nvSpPr>
        <p:spPr>
          <a:xfrm rot="900000">
            <a:off x="8636122" y="5641715"/>
            <a:ext cx="30261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A78F5"/>
                </a:solidFill>
              </a:rPr>
              <a:t>Direct anthro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86432-F63B-9D42-5837-AC1B5A347E94}"/>
              </a:ext>
            </a:extLst>
          </p:cNvPr>
          <p:cNvSpPr txBox="1"/>
          <p:nvPr/>
        </p:nvSpPr>
        <p:spPr>
          <a:xfrm rot="871170">
            <a:off x="9622564" y="5158497"/>
            <a:ext cx="2110547" cy="370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1CCE22"/>
                </a:solidFill>
              </a:rPr>
              <a:t>Direct bio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17593-5535-69B5-B479-1A21DF9CDAE4}"/>
              </a:ext>
            </a:extLst>
          </p:cNvPr>
          <p:cNvSpPr txBox="1"/>
          <p:nvPr/>
        </p:nvSpPr>
        <p:spPr>
          <a:xfrm rot="900000">
            <a:off x="10535715" y="4860315"/>
            <a:ext cx="21105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4435E2"/>
                </a:solidFill>
              </a:rPr>
              <a:t>Indirect anthro</a:t>
            </a:r>
          </a:p>
        </p:txBody>
      </p:sp>
    </p:spTree>
    <p:extLst>
      <p:ext uri="{BB962C8B-B14F-4D97-AF65-F5344CB8AC3E}">
        <p14:creationId xmlns:p14="http://schemas.microsoft.com/office/powerpoint/2010/main" val="4231780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95F7AD-D5DE-D283-67F2-15EE2000B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414"/>
            <a:ext cx="12192000" cy="6362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345EC-046D-6D48-87C2-93BC32B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72"/>
            <a:ext cx="10515600" cy="1325563"/>
          </a:xfrm>
        </p:spPr>
        <p:txBody>
          <a:bodyPr/>
          <a:lstStyle/>
          <a:p>
            <a:pPr algn="ctr"/>
            <a:r>
              <a:rPr lang="en-NL" dirty="0"/>
              <a:t>Results: models and measurements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6E5FB81-5F79-344B-8343-0A3CC8CF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" y="-3723"/>
            <a:ext cx="1835515" cy="1237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29239-0EFC-3363-D682-48EA041D2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379" y="-3723"/>
            <a:ext cx="1787356" cy="1302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353EA-02F8-CDB7-7A3F-80F9BFC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4727-944A-C641-B535-174D6218CBFF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19822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12005</TotalTime>
  <Words>766</Words>
  <Application>Microsoft Macintosh PowerPoint</Application>
  <PresentationFormat>Widescreen</PresentationFormat>
  <Paragraphs>119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Office Theme</vt:lpstr>
      <vt:lpstr>Identification and quantification of sources and sinks of carbonyl sulfide</vt:lpstr>
      <vt:lpstr>Introduction</vt:lpstr>
      <vt:lpstr>PowerPoint Presentation</vt:lpstr>
      <vt:lpstr>Research questions</vt:lpstr>
      <vt:lpstr>Methodology</vt:lpstr>
      <vt:lpstr>First step: sampling activities</vt:lpstr>
      <vt:lpstr>Second step: implementation in models</vt:lpstr>
      <vt:lpstr>Results: models </vt:lpstr>
      <vt:lpstr>Results: models and measurements</vt:lpstr>
      <vt:lpstr>Results: models and measurements</vt:lpstr>
      <vt:lpstr>Results: models and measurements</vt:lpstr>
      <vt:lpstr>Discussion: localization of sources</vt:lpstr>
      <vt:lpstr>Discussion: models and measurements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and quantification of sources and sinks of carbonyl sulfide</dc:title>
  <dc:creator>Alessandro Zanchetta</dc:creator>
  <cp:lastModifiedBy>Alessandro Zanchetta</cp:lastModifiedBy>
  <cp:revision>42</cp:revision>
  <dcterms:created xsi:type="dcterms:W3CDTF">2022-05-13T12:14:44Z</dcterms:created>
  <dcterms:modified xsi:type="dcterms:W3CDTF">2022-05-26T08:15:50Z</dcterms:modified>
</cp:coreProperties>
</file>