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Lst>
  <p:notesMasterIdLst>
    <p:notesMasterId r:id="rId12"/>
  </p:notesMasterIdLst>
  <p:handoutMasterIdLst>
    <p:handoutMasterId r:id="rId13"/>
  </p:handoutMasterIdLst>
  <p:sldIdLst>
    <p:sldId id="287" r:id="rId2"/>
    <p:sldId id="437" r:id="rId3"/>
    <p:sldId id="438" r:id="rId4"/>
    <p:sldId id="432" r:id="rId5"/>
    <p:sldId id="434" r:id="rId6"/>
    <p:sldId id="433" r:id="rId7"/>
    <p:sldId id="435" r:id="rId8"/>
    <p:sldId id="436" r:id="rId9"/>
    <p:sldId id="423" r:id="rId10"/>
    <p:sldId id="424"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96A"/>
    <a:srgbClr val="FDAE61"/>
    <a:srgbClr val="FFBF00"/>
    <a:srgbClr val="FFFFD4"/>
    <a:srgbClr val="114864"/>
    <a:srgbClr val="D28C26"/>
    <a:srgbClr val="FF9933"/>
    <a:srgbClr val="EB9F8D"/>
    <a:srgbClr val="D24726"/>
    <a:srgbClr val="D96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88363" autoAdjust="0"/>
  </p:normalViewPr>
  <p:slideViewPr>
    <p:cSldViewPr>
      <p:cViewPr varScale="1">
        <p:scale>
          <a:sx n="115" d="100"/>
          <a:sy n="115" d="100"/>
        </p:scale>
        <p:origin x="144"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BB9F6596-A266-4B86-9F56-715BBA2219C8}" type="datetimeFigureOut">
              <a:rPr lang="sl-SI" smtClean="0"/>
              <a:t>26. 05. 2022</a:t>
            </a:fld>
            <a:endParaRPr lang="sl-SI"/>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9889AD95-B1B3-45F2-87DB-80B9366BBB6F}" type="slidenum">
              <a:rPr lang="sl-SI" smtClean="0"/>
              <a:t>‹#›</a:t>
            </a:fld>
            <a:endParaRPr lang="sl-SI"/>
          </a:p>
        </p:txBody>
      </p:sp>
    </p:spTree>
    <p:extLst>
      <p:ext uri="{BB962C8B-B14F-4D97-AF65-F5344CB8AC3E}">
        <p14:creationId xmlns:p14="http://schemas.microsoft.com/office/powerpoint/2010/main" val="1418249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49688" y="0"/>
            <a:ext cx="2946400" cy="497928"/>
          </a:xfrm>
          <a:prstGeom prst="rect">
            <a:avLst/>
          </a:prstGeom>
        </p:spPr>
        <p:txBody>
          <a:bodyPr vert="horz" lIns="91440" tIns="45720" rIns="91440" bIns="45720" rtlCol="0"/>
          <a:lstStyle>
            <a:lvl1pPr algn="r">
              <a:defRPr sz="1200"/>
            </a:lvl1pPr>
          </a:lstStyle>
          <a:p>
            <a:fld id="{AC1E248A-4F2F-471F-BCC2-A616F6B9E604}" type="datetimeFigureOut">
              <a:rPr lang="sl-SI" smtClean="0"/>
              <a:t>26. 05. 2022</a:t>
            </a:fld>
            <a:endParaRPr lang="sl-S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79450" y="4776597"/>
            <a:ext cx="5438775" cy="391001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9428710"/>
            <a:ext cx="2946400" cy="497928"/>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49688" y="9428710"/>
            <a:ext cx="2946400" cy="497928"/>
          </a:xfrm>
          <a:prstGeom prst="rect">
            <a:avLst/>
          </a:prstGeom>
        </p:spPr>
        <p:txBody>
          <a:bodyPr vert="horz" lIns="91440" tIns="45720" rIns="91440" bIns="45720" rtlCol="0" anchor="b"/>
          <a:lstStyle>
            <a:lvl1pPr algn="r">
              <a:defRPr sz="1200"/>
            </a:lvl1pPr>
          </a:lstStyle>
          <a:p>
            <a:fld id="{197B4A3A-5796-495A-BD60-89F92688C5B9}" type="slidenum">
              <a:rPr lang="sl-SI" smtClean="0"/>
              <a:t>‹#›</a:t>
            </a:fld>
            <a:endParaRPr lang="sl-SI"/>
          </a:p>
        </p:txBody>
      </p:sp>
    </p:spTree>
    <p:extLst>
      <p:ext uri="{BB962C8B-B14F-4D97-AF65-F5344CB8AC3E}">
        <p14:creationId xmlns:p14="http://schemas.microsoft.com/office/powerpoint/2010/main" val="43982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I am Klara and my PhD studies in the field of isotope hydrology specifically its application in the urban isotope hydrology. But first things first, before we can apply this isotope hydrology principle to the analysis of water supply system we need to know how our urban water cycle is influenced by natural water cycle. </a:t>
            </a:r>
          </a:p>
        </p:txBody>
      </p:sp>
      <p:sp>
        <p:nvSpPr>
          <p:cNvPr id="4" name="Slide Number Placeholder 3"/>
          <p:cNvSpPr>
            <a:spLocks noGrp="1"/>
          </p:cNvSpPr>
          <p:nvPr>
            <p:ph type="sldNum" sz="quarter" idx="5"/>
          </p:nvPr>
        </p:nvSpPr>
        <p:spPr/>
        <p:txBody>
          <a:bodyPr/>
          <a:lstStyle/>
          <a:p>
            <a:fld id="{197B4A3A-5796-495A-BD60-89F92688C5B9}" type="slidenum">
              <a:rPr lang="sl-SI" smtClean="0"/>
              <a:t>1</a:t>
            </a:fld>
            <a:endParaRPr lang="sl-SI"/>
          </a:p>
        </p:txBody>
      </p:sp>
    </p:spTree>
    <p:extLst>
      <p:ext uri="{BB962C8B-B14F-4D97-AF65-F5344CB8AC3E}">
        <p14:creationId xmlns:p14="http://schemas.microsoft.com/office/powerpoint/2010/main" val="253367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has been also observed that impact of climate change directly affects the natural water cycle that in consequence also affect our water sources. We need to protect our water sources and ensure the sustainable abstraction.  </a:t>
            </a:r>
          </a:p>
          <a:p>
            <a:pPr>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This is all also applicable to my country Slovenia.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Analyses of the hydrological state in Slovenia indicate that the available quantities of water are diminishing, and that the distribution of precipitation is changing. Therefore, there is a need to better understand our sources and how they are changing in time and space.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sl-SI" sz="1800" dirty="0">
                <a:effectLst/>
                <a:latin typeface="Times New Roman" panose="02020603050405020304" pitchFamily="18" charset="0"/>
                <a:ea typeface="Calibri" panose="020F0502020204030204" pitchFamily="34" charset="0"/>
                <a:cs typeface="Times New Roman" panose="02020603050405020304" pitchFamily="18" charset="0"/>
              </a:rPr>
              <a:t>We conducted our study in Ljubljana, capital city of Slovenia where we collected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97B4A3A-5796-495A-BD60-89F92688C5B9}" type="slidenum">
              <a:rPr lang="sl-SI" smtClean="0"/>
              <a:t>2</a:t>
            </a:fld>
            <a:endParaRPr lang="sl-SI"/>
          </a:p>
        </p:txBody>
      </p:sp>
    </p:spTree>
    <p:extLst>
      <p:ext uri="{BB962C8B-B14F-4D97-AF65-F5344CB8AC3E}">
        <p14:creationId xmlns:p14="http://schemas.microsoft.com/office/powerpoint/2010/main" val="227162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a:p>
            <a:pPr>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Sampling for the precipitation has been performed since 1981 in Ljubljana, while the systematic investigation of river Sava has been performed since January 2020 at two locations. For the evaluation we also used our data climatological and river data. </a:t>
            </a:r>
          </a:p>
          <a:p>
            <a:pPr>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We used the precipitation data to derive the water meteoric lines, while the surface water data was used for the estimation of the residence times. </a:t>
            </a:r>
          </a:p>
          <a:p>
            <a:endParaRPr lang="en-US" dirty="0"/>
          </a:p>
        </p:txBody>
      </p:sp>
      <p:sp>
        <p:nvSpPr>
          <p:cNvPr id="4" name="Slide Number Placeholder 3"/>
          <p:cNvSpPr>
            <a:spLocks noGrp="1"/>
          </p:cNvSpPr>
          <p:nvPr>
            <p:ph type="sldNum" sz="quarter" idx="10"/>
          </p:nvPr>
        </p:nvSpPr>
        <p:spPr/>
        <p:txBody>
          <a:bodyPr/>
          <a:lstStyle/>
          <a:p>
            <a:fld id="{197B4A3A-5796-495A-BD60-89F92688C5B9}" type="slidenum">
              <a:rPr lang="sl-SI" smtClean="0"/>
              <a:t>3</a:t>
            </a:fld>
            <a:endParaRPr lang="sl-SI"/>
          </a:p>
        </p:txBody>
      </p:sp>
    </p:spTree>
    <p:extLst>
      <p:ext uri="{BB962C8B-B14F-4D97-AF65-F5344CB8AC3E}">
        <p14:creationId xmlns:p14="http://schemas.microsoft.com/office/powerpoint/2010/main" val="311756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dirty="0">
                <a:effectLst/>
                <a:latin typeface="Times New Roman" panose="02020603050405020304" pitchFamily="18" charset="0"/>
                <a:ea typeface="Calibri" panose="020F0502020204030204" pitchFamily="34" charset="0"/>
                <a:cs typeface="Times New Roman" panose="02020603050405020304" pitchFamily="18" charset="0"/>
              </a:rPr>
              <a:t>Our objectives was to characterise the water source and estimeate the residence time and compare this to the previous investigations.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7B4A3A-5796-495A-BD60-89F92688C5B9}" type="slidenum">
              <a:rPr lang="sl-SI" smtClean="0"/>
              <a:t>4</a:t>
            </a:fld>
            <a:endParaRPr lang="sl-SI"/>
          </a:p>
        </p:txBody>
      </p:sp>
    </p:spTree>
    <p:extLst>
      <p:ext uri="{BB962C8B-B14F-4D97-AF65-F5344CB8AC3E}">
        <p14:creationId xmlns:p14="http://schemas.microsoft.com/office/powerpoint/2010/main" val="307114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Since 1981 we are observing the increase in temperature and changes in the precipitation patterns. The established climatic characteristics are also reflected in the isotopic composition of precipitation in the Ljubljana area</a:t>
            </a:r>
          </a:p>
        </p:txBody>
      </p:sp>
      <p:sp>
        <p:nvSpPr>
          <p:cNvPr id="4" name="Slide Number Placeholder 3"/>
          <p:cNvSpPr>
            <a:spLocks noGrp="1"/>
          </p:cNvSpPr>
          <p:nvPr>
            <p:ph type="sldNum" sz="quarter" idx="5"/>
          </p:nvPr>
        </p:nvSpPr>
        <p:spPr/>
        <p:txBody>
          <a:bodyPr/>
          <a:lstStyle/>
          <a:p>
            <a:fld id="{197B4A3A-5796-495A-BD60-89F92688C5B9}" type="slidenum">
              <a:rPr lang="sl-SI" smtClean="0"/>
              <a:t>5</a:t>
            </a:fld>
            <a:endParaRPr lang="sl-SI"/>
          </a:p>
        </p:txBody>
      </p:sp>
    </p:spTree>
    <p:extLst>
      <p:ext uri="{BB962C8B-B14F-4D97-AF65-F5344CB8AC3E}">
        <p14:creationId xmlns:p14="http://schemas.microsoft.com/office/powerpoint/2010/main" val="113350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the same time period, also the temperature at the sampling location changed. During our study period we can observe the seasonality in the precipitation data, while almost no seasonality can be observed in the river. Also, the amplitude is highly damped.  </a:t>
            </a:r>
          </a:p>
        </p:txBody>
      </p:sp>
      <p:sp>
        <p:nvSpPr>
          <p:cNvPr id="4" name="Slide Number Placeholder 3"/>
          <p:cNvSpPr>
            <a:spLocks noGrp="1"/>
          </p:cNvSpPr>
          <p:nvPr>
            <p:ph type="sldNum" sz="quarter" idx="5"/>
          </p:nvPr>
        </p:nvSpPr>
        <p:spPr/>
        <p:txBody>
          <a:bodyPr/>
          <a:lstStyle/>
          <a:p>
            <a:fld id="{197B4A3A-5796-495A-BD60-89F92688C5B9}" type="slidenum">
              <a:rPr lang="sl-SI" smtClean="0"/>
              <a:t>6</a:t>
            </a:fld>
            <a:endParaRPr lang="sl-SI"/>
          </a:p>
        </p:txBody>
      </p:sp>
    </p:spTree>
    <p:extLst>
      <p:ext uri="{BB962C8B-B14F-4D97-AF65-F5344CB8AC3E}">
        <p14:creationId xmlns:p14="http://schemas.microsoft.com/office/powerpoint/2010/main" val="392626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long-period PWGMW is plotted close to the GMWL, while lines for the period 2020-2021 have a lower intercept and slope and also higher error for both parameters. Changes in the slope can be attributed to the changes in the precipitation sources, condensation temperatures and reevaporating of precipitation. </a:t>
            </a:r>
          </a:p>
          <a:p>
            <a:endParaRPr lang="en-GB" dirty="0"/>
          </a:p>
        </p:txBody>
      </p:sp>
      <p:sp>
        <p:nvSpPr>
          <p:cNvPr id="4" name="Slide Number Placeholder 3"/>
          <p:cNvSpPr>
            <a:spLocks noGrp="1"/>
          </p:cNvSpPr>
          <p:nvPr>
            <p:ph type="sldNum" sz="quarter" idx="5"/>
          </p:nvPr>
        </p:nvSpPr>
        <p:spPr/>
        <p:txBody>
          <a:bodyPr/>
          <a:lstStyle/>
          <a:p>
            <a:fld id="{197B4A3A-5796-495A-BD60-89F92688C5B9}" type="slidenum">
              <a:rPr lang="sl-SI" smtClean="0"/>
              <a:t>7</a:t>
            </a:fld>
            <a:endParaRPr lang="sl-SI"/>
          </a:p>
        </p:txBody>
      </p:sp>
    </p:spTree>
    <p:extLst>
      <p:ext uri="{BB962C8B-B14F-4D97-AF65-F5344CB8AC3E}">
        <p14:creationId xmlns:p14="http://schemas.microsoft.com/office/powerpoint/2010/main" val="372525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surface water we are observing quite damp signal, therefore also the estimated amplitude was is very low. The exponential flow model produced mean stream water transit times of 4.2 and 3.1 years at Sava Brod and Sava Šentjakob, respectively. This estimated transit times were longer compared to the results of previous investigations. Although the identified results are hydrologically plausible, the limitation of this and previous studies are presented as uncertainties resulting from a short sampling period and low sampling frequencies.</a:t>
            </a:r>
          </a:p>
          <a:p>
            <a:endParaRPr lang="en-GB" dirty="0"/>
          </a:p>
        </p:txBody>
      </p:sp>
      <p:sp>
        <p:nvSpPr>
          <p:cNvPr id="4" name="Slide Number Placeholder 3"/>
          <p:cNvSpPr>
            <a:spLocks noGrp="1"/>
          </p:cNvSpPr>
          <p:nvPr>
            <p:ph type="sldNum" sz="quarter" idx="5"/>
          </p:nvPr>
        </p:nvSpPr>
        <p:spPr/>
        <p:txBody>
          <a:bodyPr/>
          <a:lstStyle/>
          <a:p>
            <a:fld id="{197B4A3A-5796-495A-BD60-89F92688C5B9}" type="slidenum">
              <a:rPr lang="sl-SI" smtClean="0"/>
              <a:t>8</a:t>
            </a:fld>
            <a:endParaRPr lang="sl-SI"/>
          </a:p>
        </p:txBody>
      </p:sp>
    </p:spTree>
    <p:extLst>
      <p:ext uri="{BB962C8B-B14F-4D97-AF65-F5344CB8AC3E}">
        <p14:creationId xmlns:p14="http://schemas.microsoft.com/office/powerpoint/2010/main" val="313739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D01321-8BBC-4C52-8FA1-2709BF51E30C}" type="datetime1">
              <a:rPr lang="en-US" smtClean="0"/>
              <a:t>5/26/2022</a:t>
            </a:fld>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64068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967C75-7C84-4DF1-AE77-38C9EF137EB1}" type="datetime1">
              <a:rPr lang="en-US" smtClean="0"/>
              <a:t>5/26/2022</a:t>
            </a:fld>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402993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F3D9A-F66A-4AF5-B0FD-E275D591CED2}" type="datetime1">
              <a:rPr lang="en-US" smtClean="0"/>
              <a:t>5/26/2022</a:t>
            </a:fld>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324905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cxnSp>
        <p:nvCxnSpPr>
          <p:cNvPr id="12" name="Straight Connector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9" y="448056"/>
            <a:ext cx="6877119" cy="640080"/>
          </a:xfrm>
        </p:spPr>
        <p:txBody>
          <a:bodyPr anchor="b" anchorCtr="0">
            <a:normAutofit/>
          </a:bodyPr>
          <a:lstStyle>
            <a:lvl1pPr>
              <a:defRPr sz="21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a:lnSpc>
                <a:spcPct val="150000"/>
              </a:lnSpc>
              <a:spcBef>
                <a:spcPts val="750"/>
              </a:spcBef>
              <a:spcAft>
                <a:spcPts val="900"/>
              </a:spcAft>
              <a:buNone/>
            </a:pPr>
            <a:r>
              <a:rPr lang="en-US" dirty="0"/>
              <a:t>Edit Master text styles</a:t>
            </a:r>
          </a:p>
          <a:p>
            <a:pPr marL="0" lvl="1" indent="0">
              <a:lnSpc>
                <a:spcPct val="150000"/>
              </a:lnSpc>
              <a:spcBef>
                <a:spcPts val="750"/>
              </a:spcBef>
              <a:spcAft>
                <a:spcPts val="900"/>
              </a:spcAft>
              <a:buNone/>
            </a:pPr>
            <a:r>
              <a:rPr lang="en-US" dirty="0"/>
              <a:t>Second level</a:t>
            </a:r>
          </a:p>
          <a:p>
            <a:pPr marL="0" lvl="2" indent="0">
              <a:lnSpc>
                <a:spcPct val="150000"/>
              </a:lnSpc>
              <a:spcBef>
                <a:spcPts val="750"/>
              </a:spcBef>
              <a:spcAft>
                <a:spcPts val="900"/>
              </a:spcAft>
              <a:buNone/>
            </a:pPr>
            <a:r>
              <a:rPr lang="en-US" dirty="0"/>
              <a:t>Third level</a:t>
            </a:r>
          </a:p>
          <a:p>
            <a:pPr marL="0" lvl="3" indent="0">
              <a:lnSpc>
                <a:spcPct val="150000"/>
              </a:lnSpc>
              <a:spcBef>
                <a:spcPts val="750"/>
              </a:spcBef>
              <a:spcAft>
                <a:spcPts val="900"/>
              </a:spcAft>
              <a:buNone/>
            </a:pPr>
            <a:r>
              <a:rPr lang="en-US" dirty="0"/>
              <a:t>Fourth level</a:t>
            </a:r>
          </a:p>
          <a:p>
            <a:pPr marL="0" lvl="4" indent="0">
              <a:lnSpc>
                <a:spcPct val="150000"/>
              </a:lnSpc>
              <a:spcBef>
                <a:spcPts val="750"/>
              </a:spcBef>
              <a:spcAft>
                <a:spcPts val="900"/>
              </a:spcAft>
              <a:buNone/>
            </a:pPr>
            <a:r>
              <a:rPr lang="en-US" dirty="0"/>
              <a:t>Fifth level</a:t>
            </a:r>
          </a:p>
        </p:txBody>
      </p:sp>
      <p:sp>
        <p:nvSpPr>
          <p:cNvPr id="6" name="Date Placeholder 3"/>
          <p:cNvSpPr>
            <a:spLocks noGrp="1"/>
          </p:cNvSpPr>
          <p:nvPr>
            <p:ph type="dt" sz="half" idx="2"/>
          </p:nvPr>
        </p:nvSpPr>
        <p:spPr>
          <a:xfrm>
            <a:off x="539496" y="6203954"/>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A5A4C6A-5F26-44D6-92B6-DC21978DDF6F}" type="datetime1">
              <a:rPr lang="en-US" smtClean="0"/>
              <a:t>5/26/2022</a:t>
            </a:fld>
            <a:endParaRPr lang="en-US" dirty="0"/>
          </a:p>
        </p:txBody>
      </p:sp>
      <p:sp>
        <p:nvSpPr>
          <p:cNvPr id="7" name="Footer Placeholder 4"/>
          <p:cNvSpPr>
            <a:spLocks noGrp="1"/>
          </p:cNvSpPr>
          <p:nvPr>
            <p:ph type="ftr" sz="quarter" idx="3"/>
          </p:nvPr>
        </p:nvSpPr>
        <p:spPr>
          <a:xfrm>
            <a:off x="4648200" y="6203954"/>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4"/>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358598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7EC73-D21D-4019-9C04-4744ABC5FECA}" type="datetime1">
              <a:rPr lang="en-US" smtClean="0"/>
              <a:t>5/26/2022</a:t>
            </a:fld>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221640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921B09-1347-431E-8F72-59CEFDE8A8FC}" type="datetime1">
              <a:rPr lang="en-US" smtClean="0"/>
              <a:t>5/26/2022</a:t>
            </a:fld>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37381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51A1F-7F92-4D2F-A792-A59BF7469757}" type="datetime1">
              <a:rPr lang="en-US" smtClean="0"/>
              <a:t>5/26/2022</a:t>
            </a:fld>
            <a:endParaRPr lang="sl-SI" dirty="0"/>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35830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A2F9FD-5348-41C0-B1A3-893C82541B15}" type="datetime1">
              <a:rPr lang="en-US" smtClean="0"/>
              <a:t>5/26/2022</a:t>
            </a:fld>
            <a:endParaRPr lang="sl-SI" dirty="0"/>
          </a:p>
        </p:txBody>
      </p:sp>
      <p:sp>
        <p:nvSpPr>
          <p:cNvPr id="8" name="Footer Placeholder 7"/>
          <p:cNvSpPr>
            <a:spLocks noGrp="1"/>
          </p:cNvSpPr>
          <p:nvPr>
            <p:ph type="ftr" sz="quarter" idx="11"/>
          </p:nvPr>
        </p:nvSpPr>
        <p:spPr/>
        <p:txBody>
          <a:bodyPr/>
          <a:lstStyle/>
          <a:p>
            <a:endParaRPr lang="sl-SI" dirty="0"/>
          </a:p>
        </p:txBody>
      </p:sp>
      <p:sp>
        <p:nvSpPr>
          <p:cNvPr id="9" name="Slide Number Placeholder 8"/>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354441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F86F97-5B42-4119-BB8D-57652F69A039}" type="datetime1">
              <a:rPr lang="en-US" smtClean="0"/>
              <a:t>5/26/2022</a:t>
            </a:fld>
            <a:endParaRPr lang="sl-SI" dirty="0"/>
          </a:p>
        </p:txBody>
      </p:sp>
      <p:sp>
        <p:nvSpPr>
          <p:cNvPr id="4" name="Footer Placeholder 3"/>
          <p:cNvSpPr>
            <a:spLocks noGrp="1"/>
          </p:cNvSpPr>
          <p:nvPr>
            <p:ph type="ftr" sz="quarter" idx="11"/>
          </p:nvPr>
        </p:nvSpPr>
        <p:spPr/>
        <p:txBody>
          <a:bodyPr/>
          <a:lstStyle/>
          <a:p>
            <a:endParaRPr lang="sl-SI" dirty="0"/>
          </a:p>
        </p:txBody>
      </p:sp>
      <p:sp>
        <p:nvSpPr>
          <p:cNvPr id="5" name="Slide Number Placeholder 4"/>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399855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7673A-7ED1-4228-9FBE-8031A35A1B66}" type="datetime1">
              <a:rPr lang="en-US" smtClean="0"/>
              <a:t>5/26/2022</a:t>
            </a:fld>
            <a:endParaRPr lang="sl-SI" dirty="0"/>
          </a:p>
        </p:txBody>
      </p:sp>
      <p:sp>
        <p:nvSpPr>
          <p:cNvPr id="3" name="Footer Placeholder 2"/>
          <p:cNvSpPr>
            <a:spLocks noGrp="1"/>
          </p:cNvSpPr>
          <p:nvPr>
            <p:ph type="ftr" sz="quarter" idx="11"/>
          </p:nvPr>
        </p:nvSpPr>
        <p:spPr/>
        <p:txBody>
          <a:bodyPr/>
          <a:lstStyle/>
          <a:p>
            <a:endParaRPr lang="sl-SI" dirty="0"/>
          </a:p>
        </p:txBody>
      </p:sp>
      <p:sp>
        <p:nvSpPr>
          <p:cNvPr id="4" name="Slide Number Placeholder 3"/>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195723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99358-9518-416A-8403-690E750BF65C}" type="datetime1">
              <a:rPr lang="en-US" smtClean="0"/>
              <a:t>5/26/2022</a:t>
            </a:fld>
            <a:endParaRPr lang="sl-SI" dirty="0"/>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343850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28B637-ED7B-4103-8034-DE73C72ED86B}" type="datetime1">
              <a:rPr lang="en-US" smtClean="0"/>
              <a:t>5/26/2022</a:t>
            </a:fld>
            <a:endParaRPr lang="sl-SI" dirty="0"/>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924BABA5-8587-44D4-85AA-4FF4FF0819B6}" type="slidenum">
              <a:rPr lang="sl-SI" smtClean="0"/>
              <a:t>‹#›</a:t>
            </a:fld>
            <a:endParaRPr lang="sl-SI" dirty="0"/>
          </a:p>
        </p:txBody>
      </p:sp>
    </p:spTree>
    <p:extLst>
      <p:ext uri="{BB962C8B-B14F-4D97-AF65-F5344CB8AC3E}">
        <p14:creationId xmlns:p14="http://schemas.microsoft.com/office/powerpoint/2010/main" val="323603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FB167-26A9-415C-8E0B-153352CF1181}" type="datetime1">
              <a:rPr lang="en-US" smtClean="0"/>
              <a:t>5/26/2022</a:t>
            </a:fld>
            <a:endParaRPr lang="sl-S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BABA5-8587-44D4-85AA-4FF4FF0819B6}" type="slidenum">
              <a:rPr lang="sl-SI" smtClean="0"/>
              <a:t>‹#›</a:t>
            </a:fld>
            <a:endParaRPr lang="sl-SI" dirty="0"/>
          </a:p>
        </p:txBody>
      </p:sp>
    </p:spTree>
    <p:extLst>
      <p:ext uri="{BB962C8B-B14F-4D97-AF65-F5344CB8AC3E}">
        <p14:creationId xmlns:p14="http://schemas.microsoft.com/office/powerpoint/2010/main" val="268790404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5.xml"/><Relationship Id="rId7" Type="http://schemas.openxmlformats.org/officeDocument/2006/relationships/image" Target="../media/image1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xml"/><Relationship Id="rId7" Type="http://schemas.openxmlformats.org/officeDocument/2006/relationships/image" Target="../media/image1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9.xml"/><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756" y="2149467"/>
            <a:ext cx="10488487" cy="951543"/>
          </a:xfrm>
        </p:spPr>
        <p:txBody>
          <a:bodyPr>
            <a:noAutofit/>
          </a:bodyPr>
          <a:lstStyle/>
          <a:p>
            <a:r>
              <a:rPr lang="en-GB" sz="3200" b="1" dirty="0">
                <a:latin typeface="Microsoft Yi Baiti" panose="03000500000000000000" pitchFamily="66" charset="0"/>
                <a:ea typeface="Microsoft Yi Baiti" panose="03000500000000000000" pitchFamily="66" charset="0"/>
              </a:rPr>
              <a:t>Stable isotopes of the River Sava as a tool for transit time</a:t>
            </a:r>
            <a:br>
              <a:rPr lang="en-GB" sz="3200" b="1" dirty="0">
                <a:latin typeface="Microsoft Yi Baiti" panose="03000500000000000000" pitchFamily="66" charset="0"/>
                <a:ea typeface="Microsoft Yi Baiti" panose="03000500000000000000" pitchFamily="66" charset="0"/>
              </a:rPr>
            </a:br>
            <a:r>
              <a:rPr lang="en-GB" sz="3200" b="1" dirty="0">
                <a:latin typeface="Microsoft Yi Baiti" panose="03000500000000000000" pitchFamily="66" charset="0"/>
                <a:ea typeface="Microsoft Yi Baiti" panose="03000500000000000000" pitchFamily="66" charset="0"/>
              </a:rPr>
              <a:t>investigations: a case study Ljubljansko polje, Slovenia</a:t>
            </a:r>
            <a:endParaRPr lang="sl-SI" sz="3200" b="1" i="1" dirty="0">
              <a:latin typeface="Microsoft Yi Baiti" panose="03000500000000000000" pitchFamily="66" charset="0"/>
              <a:ea typeface="Microsoft Yi Baiti" panose="03000500000000000000" pitchFamily="66" charset="0"/>
            </a:endParaRPr>
          </a:p>
        </p:txBody>
      </p:sp>
      <p:cxnSp>
        <p:nvCxnSpPr>
          <p:cNvPr id="19" name="Straight Connector 18"/>
          <p:cNvCxnSpPr/>
          <p:nvPr/>
        </p:nvCxnSpPr>
        <p:spPr>
          <a:xfrm>
            <a:off x="1847528" y="5229200"/>
            <a:ext cx="8640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4ED57B-60A6-4EFA-8374-B4AF70CFC14E}"/>
              </a:ext>
            </a:extLst>
          </p:cNvPr>
          <p:cNvSpPr txBox="1"/>
          <p:nvPr/>
        </p:nvSpPr>
        <p:spPr>
          <a:xfrm>
            <a:off x="3287688" y="3645024"/>
            <a:ext cx="5472608" cy="736099"/>
          </a:xfrm>
          <a:prstGeom prst="rect">
            <a:avLst/>
          </a:prstGeom>
          <a:noFill/>
        </p:spPr>
        <p:txBody>
          <a:bodyPr wrap="square" rtlCol="0">
            <a:spAutoFit/>
          </a:bodyPr>
          <a:lstStyle/>
          <a:p>
            <a:pPr>
              <a:spcBef>
                <a:spcPts val="700"/>
              </a:spcBef>
            </a:pPr>
            <a:r>
              <a:rPr lang="en-GB" b="1" dirty="0"/>
              <a:t>Klara </a:t>
            </a:r>
            <a:r>
              <a:rPr lang="en-GB" b="1" dirty="0" err="1"/>
              <a:t>Nagode</a:t>
            </a:r>
            <a:r>
              <a:rPr lang="en-GB" b="1" dirty="0"/>
              <a:t>, </a:t>
            </a:r>
            <a:r>
              <a:rPr lang="sl-SI" b="1" dirty="0"/>
              <a:t>Aljaž Pavšek</a:t>
            </a:r>
            <a:r>
              <a:rPr lang="en-GB" b="1" dirty="0"/>
              <a:t>, </a:t>
            </a:r>
            <a:r>
              <a:rPr lang="sl-SI" b="1" dirty="0"/>
              <a:t>Urška Pavlič</a:t>
            </a:r>
            <a:r>
              <a:rPr lang="en-GB" b="1" dirty="0"/>
              <a:t>, </a:t>
            </a:r>
            <a:r>
              <a:rPr lang="sl-SI" b="1" dirty="0"/>
              <a:t>Polona Vreča</a:t>
            </a:r>
          </a:p>
          <a:p>
            <a:pPr>
              <a:spcBef>
                <a:spcPts val="700"/>
              </a:spcBef>
            </a:pPr>
            <a:endParaRPr lang="sl-SI" b="1" dirty="0"/>
          </a:p>
        </p:txBody>
      </p:sp>
      <p:grpSp>
        <p:nvGrpSpPr>
          <p:cNvPr id="5" name="Group 4">
            <a:extLst>
              <a:ext uri="{FF2B5EF4-FFF2-40B4-BE49-F238E27FC236}">
                <a16:creationId xmlns:a16="http://schemas.microsoft.com/office/drawing/2014/main" id="{1471A3C5-5A58-470C-B289-B8F368133E62}"/>
              </a:ext>
            </a:extLst>
          </p:cNvPr>
          <p:cNvGrpSpPr/>
          <p:nvPr/>
        </p:nvGrpSpPr>
        <p:grpSpPr>
          <a:xfrm>
            <a:off x="7642816" y="5374798"/>
            <a:ext cx="2832961" cy="1013469"/>
            <a:chOff x="6667973" y="4396705"/>
            <a:chExt cx="2832961" cy="1013469"/>
          </a:xfrm>
        </p:grpSpPr>
        <p:pic>
          <p:nvPicPr>
            <p:cNvPr id="1030" name="Picture 6" descr="Rezultat iskanja slik za univerza v ljubljani si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973" y="4396705"/>
              <a:ext cx="1016292" cy="10134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dnarodna podiplomska šola Jožefa Stefana - Home | Facebook">
              <a:extLst>
                <a:ext uri="{FF2B5EF4-FFF2-40B4-BE49-F238E27FC236}">
                  <a16:creationId xmlns:a16="http://schemas.microsoft.com/office/drawing/2014/main" id="{995C9C62-6933-460C-ADC0-121D4477F1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032" y="4502669"/>
              <a:ext cx="790902" cy="80154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6EE866B7-E8D8-4E73-915D-87D5D52C9AC6}"/>
              </a:ext>
            </a:extLst>
          </p:cNvPr>
          <p:cNvPicPr>
            <a:picLocks noChangeAspect="1"/>
          </p:cNvPicPr>
          <p:nvPr/>
        </p:nvPicPr>
        <p:blipFill>
          <a:blip r:embed="rId5"/>
          <a:stretch>
            <a:fillRect/>
          </a:stretch>
        </p:blipFill>
        <p:spPr>
          <a:xfrm>
            <a:off x="3791744" y="367666"/>
            <a:ext cx="4054191" cy="1158340"/>
          </a:xfrm>
          <a:prstGeom prst="rect">
            <a:avLst/>
          </a:prstGeom>
        </p:spPr>
      </p:pic>
      <p:pic>
        <p:nvPicPr>
          <p:cNvPr id="6" name="Picture 2" descr="IJS – HITRIplus">
            <a:extLst>
              <a:ext uri="{FF2B5EF4-FFF2-40B4-BE49-F238E27FC236}">
                <a16:creationId xmlns:a16="http://schemas.microsoft.com/office/drawing/2014/main" id="{AFF0C662-3B13-4E98-ABD3-F01CF0ED94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625" r="21875"/>
          <a:stretch/>
        </p:blipFill>
        <p:spPr bwMode="auto">
          <a:xfrm>
            <a:off x="1716223" y="5480762"/>
            <a:ext cx="1440161" cy="691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F radar">
            <a:extLst>
              <a:ext uri="{FF2B5EF4-FFF2-40B4-BE49-F238E27FC236}">
                <a16:creationId xmlns:a16="http://schemas.microsoft.com/office/drawing/2014/main" id="{DF3F3553-88C4-428E-A871-D69F8D3C85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436" y="5554905"/>
            <a:ext cx="2952328" cy="592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253C6F-BFCA-44C7-966F-A1FE08D793BF}"/>
              </a:ext>
            </a:extLst>
          </p:cNvPr>
          <p:cNvSpPr txBox="1"/>
          <p:nvPr/>
        </p:nvSpPr>
        <p:spPr>
          <a:xfrm>
            <a:off x="551384" y="4725144"/>
            <a:ext cx="11107236" cy="369332"/>
          </a:xfrm>
          <a:prstGeom prst="rect">
            <a:avLst/>
          </a:prstGeom>
          <a:noFill/>
        </p:spPr>
        <p:txBody>
          <a:bodyPr wrap="square" rtlCol="0">
            <a:spAutoFit/>
          </a:bodyPr>
          <a:lstStyle/>
          <a:p>
            <a:pPr>
              <a:spcBef>
                <a:spcPts val="700"/>
              </a:spcBef>
            </a:pPr>
            <a:r>
              <a:rPr lang="en-US" dirty="0"/>
              <a:t>HS2.3.3 - Isotope and tracer methods: flow paths characterization, catchment response and transformation processes</a:t>
            </a:r>
            <a:endParaRPr lang="sl-SI" dirty="0"/>
          </a:p>
        </p:txBody>
      </p:sp>
    </p:spTree>
    <p:extLst>
      <p:ext uri="{BB962C8B-B14F-4D97-AF65-F5344CB8AC3E}">
        <p14:creationId xmlns:p14="http://schemas.microsoft.com/office/powerpoint/2010/main" val="490423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7408" y="2067102"/>
            <a:ext cx="9001000" cy="1184458"/>
          </a:xfrm>
        </p:spPr>
        <p:txBody>
          <a:bodyPr>
            <a:noAutofit/>
          </a:bodyPr>
          <a:lstStyle/>
          <a:p>
            <a:r>
              <a:rPr lang="en-US" sz="4800" b="1" dirty="0">
                <a:latin typeface="Dream Avenue" panose="02000503000000020004" pitchFamily="2" charset="0"/>
                <a:ea typeface="Verdana" panose="020B0604030504040204" pitchFamily="34" charset="0"/>
                <a:cs typeface="Segoe UI Light" panose="020B0502040204020203" pitchFamily="34" charset="0"/>
              </a:rPr>
              <a:t>Thank you for attention!</a:t>
            </a:r>
          </a:p>
        </p:txBody>
      </p:sp>
      <p:sp>
        <p:nvSpPr>
          <p:cNvPr id="4" name="Slide Number Placeholder 3"/>
          <p:cNvSpPr>
            <a:spLocks noGrp="1"/>
          </p:cNvSpPr>
          <p:nvPr>
            <p:ph type="sldNum" sz="quarter" idx="4"/>
          </p:nvPr>
        </p:nvSpPr>
        <p:spPr/>
        <p:txBody>
          <a:bodyPr/>
          <a:lstStyle/>
          <a:p>
            <a:fld id="{9860EDB8-5305-433F-BE41-D7A86D811DB3}" type="slidenum">
              <a:rPr lang="en-US" smtClean="0"/>
              <a:pPr/>
              <a:t>10</a:t>
            </a:fld>
            <a:endParaRPr lang="en-US" dirty="0"/>
          </a:p>
        </p:txBody>
      </p:sp>
      <p:sp>
        <p:nvSpPr>
          <p:cNvPr id="3" name="Content Placeholder 17"/>
          <p:cNvSpPr txBox="1">
            <a:spLocks/>
          </p:cNvSpPr>
          <p:nvPr/>
        </p:nvSpPr>
        <p:spPr>
          <a:xfrm>
            <a:off x="479376" y="4133280"/>
            <a:ext cx="10585176" cy="227083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r>
              <a:rPr lang="en-GB" dirty="0">
                <a:solidFill>
                  <a:prstClr val="black">
                    <a:lumMod val="75000"/>
                    <a:lumOff val="25000"/>
                  </a:prstClr>
                </a:solidFill>
                <a:latin typeface="Tw Cen MT" panose="020B0602020104020603" pitchFamily="34" charset="-18"/>
                <a:cs typeface="Segoe UI" panose="020B0502040204020203" pitchFamily="34" charset="0"/>
              </a:rPr>
              <a:t>Acknowledgments:  </a:t>
            </a:r>
          </a:p>
          <a:p>
            <a:pPr>
              <a:lnSpc>
                <a:spcPct val="100000"/>
              </a:lnSpc>
              <a:spcAft>
                <a:spcPts val="600"/>
              </a:spcAft>
              <a:defRPr/>
            </a:pPr>
            <a:r>
              <a:rPr lang="en-US" dirty="0">
                <a:solidFill>
                  <a:prstClr val="black">
                    <a:lumMod val="75000"/>
                    <a:lumOff val="25000"/>
                  </a:prstClr>
                </a:solidFill>
                <a:latin typeface="Tw Cen MT" panose="020B0602020104020603" pitchFamily="34" charset="-18"/>
                <a:cs typeface="Segoe UI" panose="020B0502040204020203" pitchFamily="34" charset="0"/>
              </a:rPr>
              <a:t>Slovenian Research Agency−ARRS </a:t>
            </a:r>
            <a:r>
              <a:rPr lang="en-US" dirty="0" err="1">
                <a:solidFill>
                  <a:prstClr val="black">
                    <a:lumMod val="75000"/>
                    <a:lumOff val="25000"/>
                  </a:prstClr>
                </a:solidFill>
                <a:latin typeface="Tw Cen MT" panose="020B0602020104020603" pitchFamily="34" charset="-18"/>
                <a:cs typeface="Segoe UI" panose="020B0502040204020203" pitchFamily="34" charset="0"/>
              </a:rPr>
              <a:t>Programme</a:t>
            </a:r>
            <a:r>
              <a:rPr lang="en-US" dirty="0">
                <a:solidFill>
                  <a:prstClr val="black">
                    <a:lumMod val="75000"/>
                    <a:lumOff val="25000"/>
                  </a:prstClr>
                </a:solidFill>
                <a:latin typeface="Tw Cen MT" panose="020B0602020104020603" pitchFamily="34" charset="-18"/>
                <a:cs typeface="Segoe UI" panose="020B0502040204020203" pitchFamily="34" charset="0"/>
              </a:rPr>
              <a:t> (P1−0143), Young research program (PR−09780) </a:t>
            </a:r>
          </a:p>
          <a:p>
            <a:pPr>
              <a:lnSpc>
                <a:spcPct val="100000"/>
              </a:lnSpc>
              <a:spcAft>
                <a:spcPts val="600"/>
              </a:spcAft>
              <a:defRPr/>
            </a:pPr>
            <a:r>
              <a:rPr lang="en-US" dirty="0">
                <a:solidFill>
                  <a:prstClr val="black">
                    <a:lumMod val="75000"/>
                    <a:lumOff val="25000"/>
                  </a:prstClr>
                </a:solidFill>
                <a:latin typeface="Tw Cen MT" panose="020B0602020104020603" pitchFamily="34" charset="-18"/>
                <a:cs typeface="Segoe UI" panose="020B0502040204020203" pitchFamily="34" charset="0"/>
              </a:rPr>
              <a:t>IAEA </a:t>
            </a:r>
          </a:p>
          <a:p>
            <a:pPr lvl="1">
              <a:lnSpc>
                <a:spcPct val="100000"/>
              </a:lnSpc>
              <a:spcAft>
                <a:spcPts val="600"/>
              </a:spcAft>
              <a:defRPr/>
            </a:pPr>
            <a:r>
              <a:rPr lang="en-US" sz="1000" dirty="0">
                <a:solidFill>
                  <a:prstClr val="black">
                    <a:lumMod val="75000"/>
                    <a:lumOff val="25000"/>
                  </a:prstClr>
                </a:solidFill>
                <a:latin typeface="Tw Cen MT" panose="020B0602020104020603" pitchFamily="34" charset="-18"/>
                <a:cs typeface="Segoe UI" panose="020B0502040204020203" pitchFamily="34" charset="0"/>
              </a:rPr>
              <a:t>CRP−Use of Isotope Techniques for the Evaluation of Water Sources for Domestic Sup-ply in Urban Areas (F33024, No. 22843).</a:t>
            </a:r>
          </a:p>
          <a:p>
            <a:pPr lvl="1">
              <a:lnSpc>
                <a:spcPct val="100000"/>
              </a:lnSpc>
              <a:spcAft>
                <a:spcPts val="600"/>
              </a:spcAft>
              <a:defRPr/>
            </a:pPr>
            <a:r>
              <a:rPr lang="en-US" sz="1000" dirty="0">
                <a:solidFill>
                  <a:prstClr val="black">
                    <a:lumMod val="75000"/>
                    <a:lumOff val="25000"/>
                  </a:prstClr>
                </a:solidFill>
                <a:latin typeface="Tw Cen MT" panose="020B0602020104020603" pitchFamily="34" charset="-18"/>
                <a:cs typeface="Segoe UI" panose="020B0502040204020203" pitchFamily="34" charset="0"/>
              </a:rPr>
              <a:t>RER 7013 - </a:t>
            </a:r>
            <a:r>
              <a:rPr lang="en-GB" sz="1000" dirty="0">
                <a:solidFill>
                  <a:prstClr val="black">
                    <a:lumMod val="75000"/>
                    <a:lumOff val="25000"/>
                  </a:prstClr>
                </a:solidFill>
                <a:latin typeface="Tw Cen MT" panose="020B0602020104020603" pitchFamily="34" charset="-18"/>
                <a:cs typeface="Segoe UI" panose="020B0502040204020203" pitchFamily="34" charset="0"/>
              </a:rPr>
              <a:t>Evaluating Groundwater Resources and Groundwater-Surface-Water Interactions in the Context of Adapting to Climate Change (Case study Sava)</a:t>
            </a:r>
            <a:endParaRPr lang="en-US" sz="1000" dirty="0">
              <a:solidFill>
                <a:prstClr val="black">
                  <a:lumMod val="75000"/>
                  <a:lumOff val="25000"/>
                </a:prstClr>
              </a:solidFill>
              <a:latin typeface="Tw Cen MT" panose="020B0602020104020603" pitchFamily="34" charset="-18"/>
              <a:cs typeface="Segoe UI" panose="020B0502040204020203" pitchFamily="34" charset="0"/>
            </a:endParaRPr>
          </a:p>
          <a:p>
            <a:pPr>
              <a:lnSpc>
                <a:spcPct val="100000"/>
              </a:lnSpc>
              <a:spcAft>
                <a:spcPts val="600"/>
              </a:spcAft>
              <a:defRPr/>
            </a:pPr>
            <a:r>
              <a:rPr lang="en-US" dirty="0">
                <a:solidFill>
                  <a:prstClr val="black">
                    <a:lumMod val="75000"/>
                    <a:lumOff val="25000"/>
                  </a:prstClr>
                </a:solidFill>
                <a:latin typeface="Tw Cen MT" panose="020B0602020104020603" pitchFamily="34" charset="-18"/>
                <a:cs typeface="Segoe UI" panose="020B0502040204020203" pitchFamily="34" charset="0"/>
              </a:rPr>
              <a:t>Slovenian Environment Agency</a:t>
            </a:r>
            <a:endParaRPr lang="en-US" dirty="0">
              <a:solidFill>
                <a:prstClr val="black">
                  <a:lumMod val="75000"/>
                  <a:lumOff val="25000"/>
                </a:prstClr>
              </a:solidFill>
              <a:cs typeface="Segoe UI"/>
            </a:endParaRPr>
          </a:p>
        </p:txBody>
      </p:sp>
      <p:cxnSp>
        <p:nvCxnSpPr>
          <p:cNvPr id="5" name="Straight Connector 4">
            <a:extLst>
              <a:ext uri="{FF2B5EF4-FFF2-40B4-BE49-F238E27FC236}">
                <a16:creationId xmlns:a16="http://schemas.microsoft.com/office/drawing/2014/main" id="{D0C174F8-D3B4-4FD8-A3BF-AB02C11C13DD}"/>
              </a:ext>
            </a:extLst>
          </p:cNvPr>
          <p:cNvCxnSpPr>
            <a:cxnSpLocks/>
          </p:cNvCxnSpPr>
          <p:nvPr/>
        </p:nvCxnSpPr>
        <p:spPr>
          <a:xfrm>
            <a:off x="245350" y="3861048"/>
            <a:ext cx="117013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B5A83AD-C8B9-4169-82AA-9116A1FF0CC1}"/>
              </a:ext>
            </a:extLst>
          </p:cNvPr>
          <p:cNvSpPr/>
          <p:nvPr/>
        </p:nvSpPr>
        <p:spPr>
          <a:xfrm>
            <a:off x="479376" y="980728"/>
            <a:ext cx="11233248" cy="359990"/>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7">
            <a:extLst>
              <a:ext uri="{FF2B5EF4-FFF2-40B4-BE49-F238E27FC236}">
                <a16:creationId xmlns:a16="http://schemas.microsoft.com/office/drawing/2014/main" id="{3F4E99D3-8AF8-454D-BEA3-4AD0504DFB6A}"/>
              </a:ext>
            </a:extLst>
          </p:cNvPr>
          <p:cNvSpPr txBox="1">
            <a:spLocks/>
          </p:cNvSpPr>
          <p:nvPr/>
        </p:nvSpPr>
        <p:spPr>
          <a:xfrm>
            <a:off x="1073442" y="3556854"/>
            <a:ext cx="1728192" cy="20181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100" kern="1200">
                <a:solidFill>
                  <a:schemeClr val="bg2">
                    <a:lumMod val="25000"/>
                  </a:schemeClr>
                </a:solidFill>
                <a:latin typeface="+mj-lt"/>
                <a:ea typeface="+mj-ea"/>
                <a:cs typeface="+mj-cs"/>
              </a:defRPr>
            </a:lvl1pPr>
          </a:lstStyle>
          <a:p>
            <a:r>
              <a:rPr lang="en-US" sz="1000" dirty="0">
                <a:latin typeface="Dream Avenue" panose="02000503000000020004" pitchFamily="2" charset="0"/>
                <a:ea typeface="Verdana" panose="020B0604030504040204" pitchFamily="34" charset="0"/>
                <a:cs typeface="Segoe UI Light" panose="020B0502040204020203" pitchFamily="34" charset="0"/>
              </a:rPr>
              <a:t>Klara.nagode@ijs.si</a:t>
            </a:r>
          </a:p>
        </p:txBody>
      </p:sp>
      <p:pic>
        <p:nvPicPr>
          <p:cNvPr id="10" name="Graphic 9" descr="Email with solid fill">
            <a:extLst>
              <a:ext uri="{FF2B5EF4-FFF2-40B4-BE49-F238E27FC236}">
                <a16:creationId xmlns:a16="http://schemas.microsoft.com/office/drawing/2014/main" id="{271CCCFC-E667-48CF-9B2D-3C5B4E3759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416" y="3489428"/>
            <a:ext cx="234026" cy="234026"/>
          </a:xfrm>
          <a:prstGeom prst="rect">
            <a:avLst/>
          </a:prstGeom>
        </p:spPr>
      </p:pic>
    </p:spTree>
    <p:extLst>
      <p:ext uri="{BB962C8B-B14F-4D97-AF65-F5344CB8AC3E}">
        <p14:creationId xmlns:p14="http://schemas.microsoft.com/office/powerpoint/2010/main" val="3687735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63B3CDF-957A-4EBE-8879-E6B80AA8642B}"/>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nvGrpSpPr>
          <p:cNvPr id="28" name="Group 27">
            <a:extLst>
              <a:ext uri="{FF2B5EF4-FFF2-40B4-BE49-F238E27FC236}">
                <a16:creationId xmlns:a16="http://schemas.microsoft.com/office/drawing/2014/main" id="{B34C1004-E4AA-4E5A-8DA6-61A555F4235C}"/>
              </a:ext>
            </a:extLst>
          </p:cNvPr>
          <p:cNvGrpSpPr/>
          <p:nvPr/>
        </p:nvGrpSpPr>
        <p:grpSpPr>
          <a:xfrm>
            <a:off x="-4283928" y="678314"/>
            <a:ext cx="6024328" cy="2450965"/>
            <a:chOff x="341134" y="1453342"/>
            <a:chExt cx="6024328" cy="2450965"/>
          </a:xfrm>
        </p:grpSpPr>
        <p:sp>
          <p:nvSpPr>
            <p:cNvPr id="29" name="TextBox 28">
              <a:extLst>
                <a:ext uri="{FF2B5EF4-FFF2-40B4-BE49-F238E27FC236}">
                  <a16:creationId xmlns:a16="http://schemas.microsoft.com/office/drawing/2014/main" id="{9699039A-335D-4D8F-A0F6-B64D3388EAE6}"/>
                </a:ext>
              </a:extLst>
            </p:cNvPr>
            <p:cNvSpPr txBox="1"/>
            <p:nvPr/>
          </p:nvSpPr>
          <p:spPr>
            <a:xfrm>
              <a:off x="688452" y="1453342"/>
              <a:ext cx="3682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normalizeH="0" baseline="0" noProof="0" dirty="0">
                <a:ln w="22225">
                  <a:solidFill>
                    <a:schemeClr val="accent2"/>
                  </a:solidFill>
                  <a:prstDash val="solid"/>
                </a:ln>
                <a:solidFill>
                  <a:schemeClr val="tx2">
                    <a:lumMod val="20000"/>
                    <a:lumOff val="80000"/>
                  </a:schemeClr>
                </a:solidFill>
                <a:uLnTx/>
                <a:uFillTx/>
                <a:latin typeface="Verdana" panose="020B0604030504040204" pitchFamily="34" charset="0"/>
                <a:ea typeface="Verdana" panose="020B0604030504040204" pitchFamily="34" charset="0"/>
              </a:endParaRPr>
            </a:p>
          </p:txBody>
        </p:sp>
        <p:sp>
          <p:nvSpPr>
            <p:cNvPr id="30" name="TextBox 29">
              <a:extLst>
                <a:ext uri="{FF2B5EF4-FFF2-40B4-BE49-F238E27FC236}">
                  <a16:creationId xmlns:a16="http://schemas.microsoft.com/office/drawing/2014/main" id="{2154BE2C-1789-42A2-853C-C40D08279607}"/>
                </a:ext>
              </a:extLst>
            </p:cNvPr>
            <p:cNvSpPr txBox="1"/>
            <p:nvPr/>
          </p:nvSpPr>
          <p:spPr>
            <a:xfrm>
              <a:off x="341134" y="1861527"/>
              <a:ext cx="4681295" cy="2042780"/>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31" name="Forme libre : forme 42">
              <a:extLst>
                <a:ext uri="{FF2B5EF4-FFF2-40B4-BE49-F238E27FC236}">
                  <a16:creationId xmlns:a16="http://schemas.microsoft.com/office/drawing/2014/main" id="{E178BF49-8CB3-4AB4-9845-A79DF6BF50D7}"/>
                </a:ext>
              </a:extLst>
            </p:cNvPr>
            <p:cNvSpPr>
              <a:spLocks noChangeAspect="1"/>
            </p:cNvSpPr>
            <p:nvPr>
              <p:custDataLst>
                <p:tags r:id="rId2"/>
              </p:custDataLst>
            </p:nvPr>
          </p:nvSpPr>
          <p:spPr bwMode="auto">
            <a:xfrm flipH="1">
              <a:off x="4801694" y="2119699"/>
              <a:ext cx="1563768" cy="1784608"/>
            </a:xfrm>
            <a:custGeom>
              <a:avLst/>
              <a:gdLst>
                <a:gd name="connsiteX0" fmla="*/ 716034 w 1563768"/>
                <a:gd name="connsiteY0" fmla="*/ 318 h 1784608"/>
                <a:gd name="connsiteX1" fmla="*/ 645647 w 1563768"/>
                <a:gd name="connsiteY1" fmla="*/ 19826 h 1784608"/>
                <a:gd name="connsiteX2" fmla="*/ 284216 w 1563768"/>
                <a:gd name="connsiteY2" fmla="*/ 48023 h 1784608"/>
                <a:gd name="connsiteX3" fmla="*/ 272874 w 1563768"/>
                <a:gd name="connsiteY3" fmla="*/ 50658 h 1784608"/>
                <a:gd name="connsiteX4" fmla="*/ 272874 w 1563768"/>
                <a:gd name="connsiteY4" fmla="*/ 814007 h 1784608"/>
                <a:gd name="connsiteX5" fmla="*/ 266050 w 1563768"/>
                <a:gd name="connsiteY5" fmla="*/ 810945 h 1784608"/>
                <a:gd name="connsiteX6" fmla="*/ 266050 w 1563768"/>
                <a:gd name="connsiteY6" fmla="*/ 820265 h 1784608"/>
                <a:gd name="connsiteX7" fmla="*/ 195408 w 1563768"/>
                <a:gd name="connsiteY7" fmla="*/ 788571 h 1784608"/>
                <a:gd name="connsiteX8" fmla="*/ 58662 w 1563768"/>
                <a:gd name="connsiteY8" fmla="*/ 752514 h 1784608"/>
                <a:gd name="connsiteX9" fmla="*/ 31756 w 1563768"/>
                <a:gd name="connsiteY9" fmla="*/ 759057 h 1784608"/>
                <a:gd name="connsiteX10" fmla="*/ 19676 w 1563768"/>
                <a:gd name="connsiteY10" fmla="*/ 774639 h 1784608"/>
                <a:gd name="connsiteX11" fmla="*/ 46484 w 1563768"/>
                <a:gd name="connsiteY11" fmla="*/ 1070267 h 1784608"/>
                <a:gd name="connsiteX12" fmla="*/ 213943 w 1563768"/>
                <a:gd name="connsiteY12" fmla="*/ 1032898 h 1784608"/>
                <a:gd name="connsiteX13" fmla="*/ 272874 w 1563768"/>
                <a:gd name="connsiteY13" fmla="*/ 1003840 h 1784608"/>
                <a:gd name="connsiteX14" fmla="*/ 272874 w 1563768"/>
                <a:gd name="connsiteY14" fmla="*/ 1784608 h 1784608"/>
                <a:gd name="connsiteX15" fmla="*/ 1048462 w 1563768"/>
                <a:gd name="connsiteY15" fmla="*/ 1784608 h 1784608"/>
                <a:gd name="connsiteX16" fmla="*/ 1022232 w 1563768"/>
                <a:gd name="connsiteY16" fmla="*/ 1731415 h 1784608"/>
                <a:gd name="connsiteX17" fmla="*/ 984863 w 1563768"/>
                <a:gd name="connsiteY17" fmla="*/ 1563956 h 1784608"/>
                <a:gd name="connsiteX18" fmla="*/ 1006369 w 1563768"/>
                <a:gd name="connsiteY18" fmla="*/ 1544922 h 1784608"/>
                <a:gd name="connsiteX19" fmla="*/ 1006971 w 1563768"/>
                <a:gd name="connsiteY19" fmla="*/ 1544692 h 1784608"/>
                <a:gd name="connsiteX20" fmla="*/ 1013194 w 1563768"/>
                <a:gd name="connsiteY20" fmla="*/ 1539184 h 1784608"/>
                <a:gd name="connsiteX21" fmla="*/ 1149728 w 1563768"/>
                <a:gd name="connsiteY21" fmla="*/ 1511932 h 1784608"/>
                <a:gd name="connsiteX22" fmla="*/ 1309644 w 1563768"/>
                <a:gd name="connsiteY22" fmla="*/ 1548720 h 1784608"/>
                <a:gd name="connsiteX23" fmla="*/ 1280210 w 1563768"/>
                <a:gd name="connsiteY23" fmla="*/ 1712701 h 1784608"/>
                <a:gd name="connsiteX24" fmla="*/ 1247948 w 1563768"/>
                <a:gd name="connsiteY24" fmla="*/ 1784608 h 1784608"/>
                <a:gd name="connsiteX25" fmla="*/ 1563768 w 1563768"/>
                <a:gd name="connsiteY25" fmla="*/ 1784608 h 1784608"/>
                <a:gd name="connsiteX26" fmla="*/ 1284699 w 1563768"/>
                <a:gd name="connsiteY26" fmla="*/ 1391658 h 1784608"/>
                <a:gd name="connsiteX27" fmla="*/ 1341664 w 1563768"/>
                <a:gd name="connsiteY27" fmla="*/ 1298541 h 1784608"/>
                <a:gd name="connsiteX28" fmla="*/ 1261782 w 1563768"/>
                <a:gd name="connsiteY28" fmla="*/ 1030339 h 1784608"/>
                <a:gd name="connsiteX29" fmla="*/ 1208092 w 1563768"/>
                <a:gd name="connsiteY29" fmla="*/ 673610 h 1784608"/>
                <a:gd name="connsiteX30" fmla="*/ 1322676 w 1563768"/>
                <a:gd name="connsiteY30" fmla="*/ 509017 h 1784608"/>
                <a:gd name="connsiteX31" fmla="*/ 1361307 w 1563768"/>
                <a:gd name="connsiteY31" fmla="*/ 383112 h 1784608"/>
                <a:gd name="connsiteX32" fmla="*/ 1268985 w 1563768"/>
                <a:gd name="connsiteY32" fmla="*/ 309012 h 1784608"/>
                <a:gd name="connsiteX33" fmla="*/ 1162258 w 1563768"/>
                <a:gd name="connsiteY33" fmla="*/ 196879 h 1784608"/>
                <a:gd name="connsiteX34" fmla="*/ 1086960 w 1563768"/>
                <a:gd name="connsiteY34" fmla="*/ 144419 h 1784608"/>
                <a:gd name="connsiteX35" fmla="*/ 884637 w 1563768"/>
                <a:gd name="connsiteY35" fmla="*/ 59171 h 1784608"/>
                <a:gd name="connsiteX36" fmla="*/ 790350 w 1563768"/>
                <a:gd name="connsiteY36" fmla="*/ 25072 h 1784608"/>
                <a:gd name="connsiteX37" fmla="*/ 716034 w 1563768"/>
                <a:gd name="connsiteY37" fmla="*/ 318 h 17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63768" h="1784608">
                  <a:moveTo>
                    <a:pt x="716034" y="318"/>
                  </a:moveTo>
                  <a:cubicBezTo>
                    <a:pt x="689516" y="2121"/>
                    <a:pt x="663653" y="11302"/>
                    <a:pt x="645647" y="19826"/>
                  </a:cubicBezTo>
                  <a:cubicBezTo>
                    <a:pt x="481301" y="97205"/>
                    <a:pt x="372609" y="45400"/>
                    <a:pt x="284216" y="48023"/>
                  </a:cubicBezTo>
                  <a:lnTo>
                    <a:pt x="272874" y="50658"/>
                  </a:lnTo>
                  <a:lnTo>
                    <a:pt x="272874" y="814007"/>
                  </a:lnTo>
                  <a:lnTo>
                    <a:pt x="266050" y="810945"/>
                  </a:lnTo>
                  <a:lnTo>
                    <a:pt x="266050" y="820265"/>
                  </a:lnTo>
                  <a:lnTo>
                    <a:pt x="195408" y="788571"/>
                  </a:lnTo>
                  <a:cubicBezTo>
                    <a:pt x="143781" y="767864"/>
                    <a:pt x="92413" y="751875"/>
                    <a:pt x="58662" y="752514"/>
                  </a:cubicBezTo>
                  <a:lnTo>
                    <a:pt x="31756" y="759057"/>
                  </a:lnTo>
                  <a:lnTo>
                    <a:pt x="19676" y="774639"/>
                  </a:lnTo>
                  <a:cubicBezTo>
                    <a:pt x="-14296" y="846408"/>
                    <a:pt x="-3589" y="1042012"/>
                    <a:pt x="46484" y="1070267"/>
                  </a:cubicBezTo>
                  <a:cubicBezTo>
                    <a:pt x="75098" y="1086413"/>
                    <a:pt x="144609" y="1063778"/>
                    <a:pt x="213943" y="1032898"/>
                  </a:cubicBezTo>
                  <a:lnTo>
                    <a:pt x="272874" y="1003840"/>
                  </a:lnTo>
                  <a:lnTo>
                    <a:pt x="272874" y="1784608"/>
                  </a:lnTo>
                  <a:lnTo>
                    <a:pt x="1048462" y="1784608"/>
                  </a:lnTo>
                  <a:lnTo>
                    <a:pt x="1022232" y="1731415"/>
                  </a:lnTo>
                  <a:cubicBezTo>
                    <a:pt x="991352" y="1662081"/>
                    <a:pt x="968717" y="1592570"/>
                    <a:pt x="984863" y="1563956"/>
                  </a:cubicBezTo>
                  <a:cubicBezTo>
                    <a:pt x="988900" y="1556803"/>
                    <a:pt x="996352" y="1550453"/>
                    <a:pt x="1006369" y="1544922"/>
                  </a:cubicBezTo>
                  <a:lnTo>
                    <a:pt x="1006971" y="1544692"/>
                  </a:lnTo>
                  <a:lnTo>
                    <a:pt x="1013194" y="1539184"/>
                  </a:lnTo>
                  <a:cubicBezTo>
                    <a:pt x="1043249" y="1522591"/>
                    <a:pt x="1096400" y="1513368"/>
                    <a:pt x="1149728" y="1511932"/>
                  </a:cubicBezTo>
                  <a:cubicBezTo>
                    <a:pt x="1220831" y="1510019"/>
                    <a:pt x="1292247" y="1521951"/>
                    <a:pt x="1309644" y="1548720"/>
                  </a:cubicBezTo>
                  <a:cubicBezTo>
                    <a:pt x="1327042" y="1575489"/>
                    <a:pt x="1307819" y="1643865"/>
                    <a:pt x="1280210" y="1712701"/>
                  </a:cubicBezTo>
                  <a:lnTo>
                    <a:pt x="1247948" y="1784608"/>
                  </a:lnTo>
                  <a:lnTo>
                    <a:pt x="1563768" y="1784608"/>
                  </a:lnTo>
                  <a:lnTo>
                    <a:pt x="1284699" y="1391658"/>
                  </a:lnTo>
                  <a:lnTo>
                    <a:pt x="1341664" y="1298541"/>
                  </a:lnTo>
                  <a:lnTo>
                    <a:pt x="1261782" y="1030339"/>
                  </a:lnTo>
                  <a:lnTo>
                    <a:pt x="1208092" y="673610"/>
                  </a:lnTo>
                  <a:cubicBezTo>
                    <a:pt x="1249342" y="590330"/>
                    <a:pt x="1286009" y="545739"/>
                    <a:pt x="1322676" y="509017"/>
                  </a:cubicBezTo>
                  <a:cubicBezTo>
                    <a:pt x="1356069" y="446720"/>
                    <a:pt x="1406486" y="434261"/>
                    <a:pt x="1361307" y="383112"/>
                  </a:cubicBezTo>
                  <a:cubicBezTo>
                    <a:pt x="1336426" y="366719"/>
                    <a:pt x="1306961" y="345079"/>
                    <a:pt x="1268985" y="309012"/>
                  </a:cubicBezTo>
                  <a:cubicBezTo>
                    <a:pt x="1234282" y="276225"/>
                    <a:pt x="1198270" y="221798"/>
                    <a:pt x="1162258" y="196879"/>
                  </a:cubicBezTo>
                  <a:cubicBezTo>
                    <a:pt x="1136722" y="179174"/>
                    <a:pt x="1111186" y="151632"/>
                    <a:pt x="1086960" y="144419"/>
                  </a:cubicBezTo>
                  <a:cubicBezTo>
                    <a:pt x="1039817" y="130648"/>
                    <a:pt x="963209" y="25072"/>
                    <a:pt x="884637" y="59171"/>
                  </a:cubicBezTo>
                  <a:cubicBezTo>
                    <a:pt x="853208" y="72942"/>
                    <a:pt x="821124" y="55893"/>
                    <a:pt x="790350" y="25072"/>
                  </a:cubicBezTo>
                  <a:cubicBezTo>
                    <a:pt x="769725" y="4088"/>
                    <a:pt x="742552" y="-1486"/>
                    <a:pt x="716034" y="318"/>
                  </a:cubicBezTo>
                  <a:close/>
                </a:path>
              </a:pathLst>
            </a:custGeom>
            <a:solidFill>
              <a:schemeClr val="tx2">
                <a:lumMod val="20000"/>
                <a:lumOff val="8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a typeface="+mn-ea"/>
                <a:cs typeface="+mn-cs"/>
              </a:endParaRPr>
            </a:p>
          </p:txBody>
        </p:sp>
      </p:grpSp>
      <p:sp>
        <p:nvSpPr>
          <p:cNvPr id="8" name="Title 7"/>
          <p:cNvSpPr>
            <a:spLocks noGrp="1"/>
          </p:cNvSpPr>
          <p:nvPr>
            <p:ph type="title"/>
          </p:nvPr>
        </p:nvSpPr>
        <p:spPr>
          <a:xfrm>
            <a:off x="521209" y="448056"/>
            <a:ext cx="10111295" cy="640080"/>
          </a:xfrm>
        </p:spPr>
        <p:txBody>
          <a:bodyPr>
            <a:noAutofit/>
          </a:bodyPr>
          <a:lstStyle/>
          <a:p>
            <a:r>
              <a:rPr lang="en-US" sz="3600" b="1" kern="0" dirty="0">
                <a:solidFill>
                  <a:srgbClr val="114864"/>
                </a:solidFill>
                <a:latin typeface="Dream Avenue" panose="02000503000000020004" pitchFamily="2" charset="0"/>
                <a:ea typeface="Verdana" panose="020B0604030504040204" pitchFamily="34" charset="0"/>
              </a:rPr>
              <a:t>Challenges</a:t>
            </a:r>
            <a:endParaRPr lang="en-US" sz="3600" dirty="0">
              <a:solidFill>
                <a:srgbClr val="114864"/>
              </a:solidFill>
              <a:latin typeface="+mn-lt"/>
              <a:cs typeface="Segoe UI Light" panose="020B0502040204020203" pitchFamily="34" charset="0"/>
            </a:endParaRPr>
          </a:p>
        </p:txBody>
      </p:sp>
      <p:sp>
        <p:nvSpPr>
          <p:cNvPr id="3" name="Slide Number Placeholder 2"/>
          <p:cNvSpPr>
            <a:spLocks noGrp="1"/>
          </p:cNvSpPr>
          <p:nvPr>
            <p:ph type="sldNum" sz="quarter" idx="4"/>
          </p:nvPr>
        </p:nvSpPr>
        <p:spPr>
          <a:xfrm>
            <a:off x="8320158" y="6227381"/>
            <a:ext cx="3276600" cy="365125"/>
          </a:xfrm>
        </p:spPr>
        <p:txBody>
          <a:bodyPr/>
          <a:lstStyle/>
          <a:p>
            <a:fld id="{9860EDB8-5305-433F-BE41-D7A86D811DB3}" type="slidenum">
              <a:rPr lang="en-US" smtClean="0"/>
              <a:pPr/>
              <a:t>2</a:t>
            </a:fld>
            <a:endParaRPr lang="en-US" dirty="0"/>
          </a:p>
        </p:txBody>
      </p:sp>
      <p:grpSp>
        <p:nvGrpSpPr>
          <p:cNvPr id="6" name="Group 5">
            <a:extLst>
              <a:ext uri="{FF2B5EF4-FFF2-40B4-BE49-F238E27FC236}">
                <a16:creationId xmlns:a16="http://schemas.microsoft.com/office/drawing/2014/main" id="{658BBD5E-B219-486F-A7AA-12BE54248D1E}"/>
              </a:ext>
            </a:extLst>
          </p:cNvPr>
          <p:cNvGrpSpPr/>
          <p:nvPr/>
        </p:nvGrpSpPr>
        <p:grpSpPr>
          <a:xfrm>
            <a:off x="9840416" y="260648"/>
            <a:ext cx="1656184" cy="1656184"/>
            <a:chOff x="3430163" y="2415647"/>
            <a:chExt cx="1656184" cy="1656184"/>
          </a:xfrm>
        </p:grpSpPr>
        <p:sp>
          <p:nvSpPr>
            <p:cNvPr id="5" name="Graphic 5" descr="Magnifying glass">
              <a:extLst>
                <a:ext uri="{FF2B5EF4-FFF2-40B4-BE49-F238E27FC236}">
                  <a16:creationId xmlns:a16="http://schemas.microsoft.com/office/drawing/2014/main" id="{D2512295-6355-4117-AE29-EF261D5ED9D5}"/>
                </a:ext>
              </a:extLst>
            </p:cNvPr>
            <p:cNvSpPr/>
            <p:nvPr/>
          </p:nvSpPr>
          <p:spPr>
            <a:xfrm flipH="1">
              <a:off x="3430163" y="2415647"/>
              <a:ext cx="1656184" cy="1656184"/>
            </a:xfrm>
            <a:custGeom>
              <a:avLst/>
              <a:gdLst>
                <a:gd name="connsiteX0" fmla="*/ 1436059 w 1484867"/>
                <a:gd name="connsiteY0" fmla="*/ 1254576 h 1484867"/>
                <a:gd name="connsiteX1" fmla="*/ 1206913 w 1484867"/>
                <a:gd name="connsiteY1" fmla="*/ 1025429 h 1484867"/>
                <a:gd name="connsiteX2" fmla="*/ 1093257 w 1484867"/>
                <a:gd name="connsiteY2" fmla="*/ 990599 h 1484867"/>
                <a:gd name="connsiteX3" fmla="*/ 1012597 w 1484867"/>
                <a:gd name="connsiteY3" fmla="*/ 909940 h 1484867"/>
                <a:gd name="connsiteX4" fmla="*/ 1126254 w 1484867"/>
                <a:gd name="connsiteY4" fmla="*/ 576303 h 1484867"/>
                <a:gd name="connsiteX5" fmla="*/ 576303 w 1484867"/>
                <a:gd name="connsiteY5" fmla="*/ 26352 h 1484867"/>
                <a:gd name="connsiteX6" fmla="*/ 26352 w 1484867"/>
                <a:gd name="connsiteY6" fmla="*/ 576303 h 1484867"/>
                <a:gd name="connsiteX7" fmla="*/ 576303 w 1484867"/>
                <a:gd name="connsiteY7" fmla="*/ 1126254 h 1484867"/>
                <a:gd name="connsiteX8" fmla="*/ 909940 w 1484867"/>
                <a:gd name="connsiteY8" fmla="*/ 1012597 h 1484867"/>
                <a:gd name="connsiteX9" fmla="*/ 990599 w 1484867"/>
                <a:gd name="connsiteY9" fmla="*/ 1093257 h 1484867"/>
                <a:gd name="connsiteX10" fmla="*/ 1025429 w 1484867"/>
                <a:gd name="connsiteY10" fmla="*/ 1206913 h 1484867"/>
                <a:gd name="connsiteX11" fmla="*/ 1254576 w 1484867"/>
                <a:gd name="connsiteY11" fmla="*/ 1436059 h 1484867"/>
                <a:gd name="connsiteX12" fmla="*/ 1346234 w 1484867"/>
                <a:gd name="connsiteY12" fmla="*/ 1474556 h 1484867"/>
                <a:gd name="connsiteX13" fmla="*/ 1437893 w 1484867"/>
                <a:gd name="connsiteY13" fmla="*/ 1436059 h 1484867"/>
                <a:gd name="connsiteX14" fmla="*/ 1436059 w 1484867"/>
                <a:gd name="connsiteY14" fmla="*/ 1254576 h 1484867"/>
                <a:gd name="connsiteX15" fmla="*/ 574470 w 1484867"/>
                <a:gd name="connsiteY15" fmla="*/ 1014430 h 1484867"/>
                <a:gd name="connsiteX16" fmla="*/ 134509 w 1484867"/>
                <a:gd name="connsiteY16" fmla="*/ 574470 h 1484867"/>
                <a:gd name="connsiteX17" fmla="*/ 574470 w 1484867"/>
                <a:gd name="connsiteY17" fmla="*/ 134509 h 1484867"/>
                <a:gd name="connsiteX18" fmla="*/ 1014430 w 1484867"/>
                <a:gd name="connsiteY18" fmla="*/ 574470 h 1484867"/>
                <a:gd name="connsiteX19" fmla="*/ 574470 w 1484867"/>
                <a:gd name="connsiteY19" fmla="*/ 1014430 h 14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867" h="1484867">
                  <a:moveTo>
                    <a:pt x="1436059" y="1254576"/>
                  </a:moveTo>
                  <a:lnTo>
                    <a:pt x="1206913" y="1025429"/>
                  </a:lnTo>
                  <a:cubicBezTo>
                    <a:pt x="1175749" y="994266"/>
                    <a:pt x="1133586" y="983266"/>
                    <a:pt x="1093257" y="990599"/>
                  </a:cubicBezTo>
                  <a:lnTo>
                    <a:pt x="1012597" y="909940"/>
                  </a:lnTo>
                  <a:cubicBezTo>
                    <a:pt x="1084091" y="818281"/>
                    <a:pt x="1126254" y="700958"/>
                    <a:pt x="1126254" y="576303"/>
                  </a:cubicBezTo>
                  <a:cubicBezTo>
                    <a:pt x="1126254" y="273830"/>
                    <a:pt x="878776" y="26352"/>
                    <a:pt x="576303" y="26352"/>
                  </a:cubicBezTo>
                  <a:cubicBezTo>
                    <a:pt x="273830" y="26352"/>
                    <a:pt x="26352" y="273830"/>
                    <a:pt x="26352" y="576303"/>
                  </a:cubicBezTo>
                  <a:cubicBezTo>
                    <a:pt x="26352" y="878776"/>
                    <a:pt x="273830" y="1126254"/>
                    <a:pt x="576303" y="1126254"/>
                  </a:cubicBezTo>
                  <a:cubicBezTo>
                    <a:pt x="700958" y="1126254"/>
                    <a:pt x="816448" y="1084091"/>
                    <a:pt x="909940" y="1012597"/>
                  </a:cubicBezTo>
                  <a:lnTo>
                    <a:pt x="990599" y="1093257"/>
                  </a:lnTo>
                  <a:cubicBezTo>
                    <a:pt x="983266" y="1133586"/>
                    <a:pt x="994266" y="1175749"/>
                    <a:pt x="1025429" y="1206913"/>
                  </a:cubicBezTo>
                  <a:lnTo>
                    <a:pt x="1254576" y="1436059"/>
                  </a:lnTo>
                  <a:cubicBezTo>
                    <a:pt x="1280240" y="1461724"/>
                    <a:pt x="1313237" y="1474556"/>
                    <a:pt x="1346234" y="1474556"/>
                  </a:cubicBezTo>
                  <a:cubicBezTo>
                    <a:pt x="1379231" y="1474556"/>
                    <a:pt x="1412228" y="1461724"/>
                    <a:pt x="1437893" y="1436059"/>
                  </a:cubicBezTo>
                  <a:cubicBezTo>
                    <a:pt x="1485555" y="1384731"/>
                    <a:pt x="1485555" y="1304071"/>
                    <a:pt x="1436059" y="1254576"/>
                  </a:cubicBezTo>
                  <a:close/>
                  <a:moveTo>
                    <a:pt x="574470" y="1014430"/>
                  </a:moveTo>
                  <a:cubicBezTo>
                    <a:pt x="332491" y="1014430"/>
                    <a:pt x="134509" y="816448"/>
                    <a:pt x="134509" y="574470"/>
                  </a:cubicBezTo>
                  <a:cubicBezTo>
                    <a:pt x="134509" y="332491"/>
                    <a:pt x="332491" y="134509"/>
                    <a:pt x="574470" y="134509"/>
                  </a:cubicBezTo>
                  <a:cubicBezTo>
                    <a:pt x="816448" y="134509"/>
                    <a:pt x="1014430" y="332491"/>
                    <a:pt x="1014430" y="574470"/>
                  </a:cubicBezTo>
                  <a:cubicBezTo>
                    <a:pt x="1014430" y="816448"/>
                    <a:pt x="816448" y="1014430"/>
                    <a:pt x="574470" y="1014430"/>
                  </a:cubicBezTo>
                  <a:close/>
                </a:path>
              </a:pathLst>
            </a:custGeom>
            <a:solidFill>
              <a:srgbClr val="82B1E5"/>
            </a:solidFill>
            <a:ln w="18256" cap="flat">
              <a:noFill/>
              <a:prstDash val="solid"/>
              <a:miter/>
            </a:ln>
          </p:spPr>
          <p:txBody>
            <a:bodyPr rtlCol="0" anchor="ctr"/>
            <a:lstStyle/>
            <a:p>
              <a:endParaRPr lang="en-US" dirty="0"/>
            </a:p>
          </p:txBody>
        </p:sp>
        <p:sp>
          <p:nvSpPr>
            <p:cNvPr id="9" name="Content Placeholder 8" descr="Water">
              <a:extLst>
                <a:ext uri="{FF2B5EF4-FFF2-40B4-BE49-F238E27FC236}">
                  <a16:creationId xmlns:a16="http://schemas.microsoft.com/office/drawing/2014/main" id="{E6E8093E-866E-4283-BD9D-614531B8BBB8}"/>
                </a:ext>
              </a:extLst>
            </p:cNvPr>
            <p:cNvSpPr/>
            <p:nvPr/>
          </p:nvSpPr>
          <p:spPr>
            <a:xfrm>
              <a:off x="4176292" y="2581484"/>
              <a:ext cx="577721" cy="827299"/>
            </a:xfrm>
            <a:custGeom>
              <a:avLst/>
              <a:gdLst>
                <a:gd name="connsiteX0" fmla="*/ 526691 w 1053382"/>
                <a:gd name="connsiteY0" fmla="*/ 80343 h 1517584"/>
                <a:gd name="connsiteX1" fmla="*/ 80343 w 1053382"/>
                <a:gd name="connsiteY1" fmla="*/ 990894 h 1517584"/>
                <a:gd name="connsiteX2" fmla="*/ 526691 w 1053382"/>
                <a:gd name="connsiteY2" fmla="*/ 1437242 h 1517584"/>
                <a:gd name="connsiteX3" fmla="*/ 973040 w 1053382"/>
                <a:gd name="connsiteY3" fmla="*/ 990894 h 1517584"/>
                <a:gd name="connsiteX4" fmla="*/ 526691 w 1053382"/>
                <a:gd name="connsiteY4" fmla="*/ 80343 h 151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82" h="1517584">
                  <a:moveTo>
                    <a:pt x="526691" y="80343"/>
                  </a:moveTo>
                  <a:cubicBezTo>
                    <a:pt x="526691" y="80343"/>
                    <a:pt x="80343" y="708801"/>
                    <a:pt x="80343" y="990894"/>
                  </a:cubicBezTo>
                  <a:cubicBezTo>
                    <a:pt x="80343" y="1237278"/>
                    <a:pt x="280307" y="1437242"/>
                    <a:pt x="526691" y="1437242"/>
                  </a:cubicBezTo>
                  <a:cubicBezTo>
                    <a:pt x="773076" y="1437242"/>
                    <a:pt x="973040" y="1237278"/>
                    <a:pt x="973040" y="990894"/>
                  </a:cubicBezTo>
                  <a:cubicBezTo>
                    <a:pt x="973040" y="707016"/>
                    <a:pt x="526691" y="80343"/>
                    <a:pt x="526691" y="80343"/>
                  </a:cubicBezTo>
                  <a:close/>
                </a:path>
              </a:pathLst>
            </a:custGeom>
            <a:noFill/>
            <a:ln w="57150" cap="flat">
              <a:solidFill>
                <a:schemeClr val="accent1">
                  <a:lumMod val="75000"/>
                </a:schemeClr>
              </a:solidFill>
              <a:prstDash val="solid"/>
              <a:miter/>
            </a:ln>
          </p:spPr>
          <p:txBody>
            <a:bodyPr rtlCol="0" anchor="ctr"/>
            <a:lstStyle/>
            <a:p>
              <a:endParaRPr lang="en-US" dirty="0"/>
            </a:p>
          </p:txBody>
        </p:sp>
        <p:pic>
          <p:nvPicPr>
            <p:cNvPr id="42" name="Graphic 41" descr="Fingerprint">
              <a:extLst>
                <a:ext uri="{FF2B5EF4-FFF2-40B4-BE49-F238E27FC236}">
                  <a16:creationId xmlns:a16="http://schemas.microsoft.com/office/drawing/2014/main" id="{2AE884F9-88B2-4A40-8105-4B5D8378E2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05565">
              <a:off x="4200170" y="2706274"/>
              <a:ext cx="577721" cy="577721"/>
            </a:xfrm>
            <a:prstGeom prst="rect">
              <a:avLst/>
            </a:prstGeom>
          </p:spPr>
        </p:pic>
      </p:grpSp>
      <p:sp>
        <p:nvSpPr>
          <p:cNvPr id="2" name="Rectangle 1">
            <a:extLst>
              <a:ext uri="{FF2B5EF4-FFF2-40B4-BE49-F238E27FC236}">
                <a16:creationId xmlns:a16="http://schemas.microsoft.com/office/drawing/2014/main" id="{61CFFAD1-5CA2-4AD3-8792-B2EBD600AFBA}"/>
              </a:ext>
            </a:extLst>
          </p:cNvPr>
          <p:cNvSpPr/>
          <p:nvPr/>
        </p:nvSpPr>
        <p:spPr>
          <a:xfrm>
            <a:off x="2289966" y="1338599"/>
            <a:ext cx="5228634" cy="1785104"/>
          </a:xfrm>
          <a:prstGeom prst="rect">
            <a:avLst/>
          </a:prstGeom>
        </p:spPr>
        <p:txBody>
          <a:bodyPr wrap="square">
            <a:spAutoFit/>
          </a:bodyPr>
          <a:lstStyle/>
          <a:p>
            <a:pPr lvl="0" defTabSz="914400">
              <a:defRPr/>
            </a:pPr>
            <a:endParaRPr lang="en-US" sz="2200" kern="0" dirty="0">
              <a:solidFill>
                <a:sysClr val="windowText" lastClr="000000"/>
              </a:solidFill>
              <a:ea typeface="Verdana" panose="020B0604030504040204" pitchFamily="34" charset="0"/>
            </a:endParaRPr>
          </a:p>
          <a:p>
            <a:pPr lvl="0" defTabSz="914400">
              <a:defRPr/>
            </a:pPr>
            <a:r>
              <a:rPr lang="en-US" sz="2200" kern="0" dirty="0">
                <a:solidFill>
                  <a:sysClr val="windowText" lastClr="000000"/>
                </a:solidFill>
                <a:ea typeface="Verdana" panose="020B0604030504040204" pitchFamily="34" charset="0"/>
              </a:rPr>
              <a:t>Climate change affect water resources</a:t>
            </a:r>
          </a:p>
          <a:p>
            <a:pPr lvl="0" defTabSz="914400">
              <a:defRPr/>
            </a:pPr>
            <a:endParaRPr lang="en-US" sz="2200" kern="0" dirty="0">
              <a:solidFill>
                <a:sysClr val="windowText" lastClr="000000"/>
              </a:solidFill>
              <a:ea typeface="Verdana" panose="020B0604030504040204" pitchFamily="34" charset="0"/>
            </a:endParaRPr>
          </a:p>
          <a:p>
            <a:pPr lvl="0" defTabSz="914400">
              <a:defRPr/>
            </a:pPr>
            <a:r>
              <a:rPr lang="en-US" sz="2200" kern="0" dirty="0">
                <a:solidFill>
                  <a:sysClr val="windowText" lastClr="000000"/>
                </a:solidFill>
                <a:ea typeface="Verdana" panose="020B0604030504040204" pitchFamily="34" charset="0"/>
              </a:rPr>
              <a:t>SLOVENIA </a:t>
            </a:r>
          </a:p>
          <a:p>
            <a:pPr lvl="0" defTabSz="914400">
              <a:defRPr/>
            </a:pPr>
            <a:endParaRPr lang="sl-SI" sz="2200" kern="0" dirty="0">
              <a:solidFill>
                <a:sysClr val="windowText" lastClr="000000"/>
              </a:solidFill>
              <a:ea typeface="Verdana" panose="020B0604030504040204" pitchFamily="34" charset="0"/>
            </a:endParaRPr>
          </a:p>
        </p:txBody>
      </p:sp>
      <p:pic>
        <p:nvPicPr>
          <p:cNvPr id="1026" name="Picture 2" descr="https://gisgeography.com/wp-content/uploads/2017/11/Europe-Physical-Map.png">
            <a:extLst>
              <a:ext uri="{FF2B5EF4-FFF2-40B4-BE49-F238E27FC236}">
                <a16:creationId xmlns:a16="http://schemas.microsoft.com/office/drawing/2014/main" id="{B06CF395-45E7-4841-AC0F-BF9B320BBB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032" y="1819671"/>
            <a:ext cx="5504536" cy="440771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A623A6FD-BB47-4759-95BF-84D20F393C22}"/>
              </a:ext>
            </a:extLst>
          </p:cNvPr>
          <p:cNvSpPr/>
          <p:nvPr/>
        </p:nvSpPr>
        <p:spPr>
          <a:xfrm>
            <a:off x="7619101" y="6163722"/>
            <a:ext cx="1540806" cy="246221"/>
          </a:xfrm>
          <a:prstGeom prst="rect">
            <a:avLst/>
          </a:prstGeom>
        </p:spPr>
        <p:txBody>
          <a:bodyPr wrap="none">
            <a:spAutoFit/>
          </a:bodyPr>
          <a:lstStyle/>
          <a:p>
            <a:r>
              <a:rPr lang="en-GB" sz="1000" i="1" u="sng" dirty="0">
                <a:ea typeface="Times New Roman" panose="02020603050405020304" pitchFamily="18" charset="0"/>
              </a:rPr>
              <a:t>Source</a:t>
            </a:r>
            <a:r>
              <a:rPr lang="sl-SI" sz="1000" dirty="0">
                <a:ea typeface="Times New Roman" panose="02020603050405020304" pitchFamily="18" charset="0"/>
              </a:rPr>
              <a:t>: gisgeography.com</a:t>
            </a:r>
            <a:endParaRPr lang="sl-SI" sz="1000" dirty="0"/>
          </a:p>
        </p:txBody>
      </p:sp>
      <p:pic>
        <p:nvPicPr>
          <p:cNvPr id="10" name="Graphic 9" descr="Marker">
            <a:extLst>
              <a:ext uri="{FF2B5EF4-FFF2-40B4-BE49-F238E27FC236}">
                <a16:creationId xmlns:a16="http://schemas.microsoft.com/office/drawing/2014/main" id="{C9536C29-1AFB-46F3-BDB8-61FEB89E98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8368" y="4581128"/>
            <a:ext cx="457200" cy="457200"/>
          </a:xfrm>
          <a:prstGeom prst="rect">
            <a:avLst/>
          </a:prstGeom>
        </p:spPr>
      </p:pic>
      <p:sp>
        <p:nvSpPr>
          <p:cNvPr id="17" name="Rectangle 16">
            <a:extLst>
              <a:ext uri="{FF2B5EF4-FFF2-40B4-BE49-F238E27FC236}">
                <a16:creationId xmlns:a16="http://schemas.microsoft.com/office/drawing/2014/main" id="{37D4FDA6-9B94-42B8-BA88-6B2D1AE38390}"/>
              </a:ext>
            </a:extLst>
          </p:cNvPr>
          <p:cNvSpPr/>
          <p:nvPr/>
        </p:nvSpPr>
        <p:spPr>
          <a:xfrm>
            <a:off x="2419647" y="3733266"/>
            <a:ext cx="3882770" cy="1415772"/>
          </a:xfrm>
          <a:prstGeom prst="rect">
            <a:avLst/>
          </a:prstGeom>
        </p:spPr>
        <p:txBody>
          <a:bodyPr wrap="square">
            <a:spAutoFit/>
          </a:bodyPr>
          <a:lstStyle/>
          <a:p>
            <a:pPr defTabSz="914400">
              <a:defRPr/>
            </a:pPr>
            <a:r>
              <a:rPr lang="en-GB" sz="2800" b="1" kern="0" dirty="0">
                <a:solidFill>
                  <a:srgbClr val="82B1E5"/>
                </a:solidFill>
                <a:latin typeface="Dream Avenue" panose="02000503000000020004" pitchFamily="2" charset="0"/>
                <a:ea typeface="Verdana" panose="020B0604030504040204" pitchFamily="34" charset="0"/>
              </a:rPr>
              <a:t>WHERE?</a:t>
            </a:r>
            <a:endParaRPr lang="en-GB" sz="2800" b="1" kern="0" dirty="0">
              <a:ln w="22225">
                <a:solidFill>
                  <a:schemeClr val="accent2"/>
                </a:solidFill>
                <a:prstDash val="solid"/>
              </a:ln>
              <a:solidFill>
                <a:srgbClr val="82B1E5"/>
              </a:solidFill>
              <a:latin typeface="Dream Avenue" panose="02000503000000020004" pitchFamily="2" charset="0"/>
              <a:ea typeface="Verdana" panose="020B0604030504040204" pitchFamily="34" charset="0"/>
            </a:endParaRPr>
          </a:p>
          <a:p>
            <a:pPr marL="285750" lvl="0" indent="-285750" defTabSz="914400">
              <a:buFont typeface="Arial" panose="020B0604020202020204" pitchFamily="34" charset="0"/>
              <a:buChar char="•"/>
              <a:defRPr/>
            </a:pPr>
            <a:endParaRPr lang="en-US" kern="0" dirty="0">
              <a:solidFill>
                <a:sysClr val="windowText" lastClr="000000"/>
              </a:solidFill>
              <a:latin typeface="Verdana" panose="020B0604030504040204" pitchFamily="34" charset="0"/>
              <a:ea typeface="Verdana" panose="020B0604030504040204" pitchFamily="34" charset="0"/>
            </a:endParaRPr>
          </a:p>
          <a:p>
            <a:pPr lvl="0" defTabSz="914400">
              <a:defRPr/>
            </a:pPr>
            <a:r>
              <a:rPr lang="en-US" sz="2200" kern="0" dirty="0">
                <a:solidFill>
                  <a:sysClr val="windowText" lastClr="000000"/>
                </a:solidFill>
                <a:ea typeface="Verdana" panose="020B0604030504040204" pitchFamily="34" charset="0"/>
              </a:rPr>
              <a:t>Ljubljana</a:t>
            </a:r>
          </a:p>
          <a:p>
            <a:pPr lvl="0" defTabSz="914400">
              <a:defRPr/>
            </a:pPr>
            <a:endParaRPr lang="sl-SI" kern="0" dirty="0">
              <a:solidFill>
                <a:sysClr val="windowText" lastClr="000000"/>
              </a:solidFill>
              <a:latin typeface="Verdana" panose="020B0604030504040204" pitchFamily="34" charset="0"/>
              <a:ea typeface="Verdana" panose="020B0604030504040204" pitchFamily="34" charset="0"/>
            </a:endParaRPr>
          </a:p>
        </p:txBody>
      </p:sp>
      <p:sp>
        <p:nvSpPr>
          <p:cNvPr id="18" name="Forme libre : forme 40">
            <a:extLst>
              <a:ext uri="{FF2B5EF4-FFF2-40B4-BE49-F238E27FC236}">
                <a16:creationId xmlns:a16="http://schemas.microsoft.com/office/drawing/2014/main" id="{B3C67507-52E6-4F29-B180-029F50872949}"/>
              </a:ext>
            </a:extLst>
          </p:cNvPr>
          <p:cNvSpPr>
            <a:spLocks noChangeAspect="1"/>
          </p:cNvSpPr>
          <p:nvPr>
            <p:custDataLst>
              <p:tags r:id="rId1"/>
            </p:custDataLst>
          </p:nvPr>
        </p:nvSpPr>
        <p:spPr bwMode="auto">
          <a:xfrm flipH="1">
            <a:off x="162999" y="2857335"/>
            <a:ext cx="1299513" cy="2042781"/>
          </a:xfrm>
          <a:custGeom>
            <a:avLst/>
            <a:gdLst>
              <a:gd name="connsiteX0" fmla="*/ 870028 w 1299513"/>
              <a:gd name="connsiteY0" fmla="*/ 199 h 2042781"/>
              <a:gd name="connsiteX1" fmla="*/ 770400 w 1299513"/>
              <a:gd name="connsiteY1" fmla="*/ 13329 h 2042781"/>
              <a:gd name="connsiteX2" fmla="*/ 734097 w 1299513"/>
              <a:gd name="connsiteY2" fmla="*/ 27220 h 2042781"/>
              <a:gd name="connsiteX3" fmla="*/ 718814 w 1299513"/>
              <a:gd name="connsiteY3" fmla="*/ 40746 h 2042781"/>
              <a:gd name="connsiteX4" fmla="*/ 756183 w 1299513"/>
              <a:gd name="connsiteY4" fmla="*/ 208205 h 2042781"/>
              <a:gd name="connsiteX5" fmla="*/ 785241 w 1299513"/>
              <a:gd name="connsiteY5" fmla="*/ 267136 h 2042781"/>
              <a:gd name="connsiteX6" fmla="*/ 775588 w 1299513"/>
              <a:gd name="connsiteY6" fmla="*/ 267136 h 2042781"/>
              <a:gd name="connsiteX7" fmla="*/ 777793 w 1299513"/>
              <a:gd name="connsiteY7" fmla="*/ 271609 h 2042781"/>
              <a:gd name="connsiteX8" fmla="*/ 0 w 1299513"/>
              <a:gd name="connsiteY8" fmla="*/ 271609 h 2042781"/>
              <a:gd name="connsiteX9" fmla="*/ 0 w 1299513"/>
              <a:gd name="connsiteY9" fmla="*/ 1044929 h 2042781"/>
              <a:gd name="connsiteX10" fmla="*/ 57666 w 1299513"/>
              <a:gd name="connsiteY10" fmla="*/ 1016494 h 2042781"/>
              <a:gd name="connsiteX11" fmla="*/ 225125 w 1299513"/>
              <a:gd name="connsiteY11" fmla="*/ 979125 h 2042781"/>
              <a:gd name="connsiteX12" fmla="*/ 234623 w 1299513"/>
              <a:gd name="connsiteY12" fmla="*/ 1297081 h 2042781"/>
              <a:gd name="connsiteX13" fmla="*/ 234293 w 1299513"/>
              <a:gd name="connsiteY13" fmla="*/ 1297162 h 2042781"/>
              <a:gd name="connsiteX14" fmla="*/ 229064 w 1299513"/>
              <a:gd name="connsiteY14" fmla="*/ 1303906 h 2042781"/>
              <a:gd name="connsiteX15" fmla="*/ 65083 w 1299513"/>
              <a:gd name="connsiteY15" fmla="*/ 1274472 h 2042781"/>
              <a:gd name="connsiteX16" fmla="*/ 0 w 1299513"/>
              <a:gd name="connsiteY16" fmla="*/ 1245272 h 2042781"/>
              <a:gd name="connsiteX17" fmla="*/ 0 w 1299513"/>
              <a:gd name="connsiteY17" fmla="*/ 2038400 h 2042781"/>
              <a:gd name="connsiteX18" fmla="*/ 20335 w 1299513"/>
              <a:gd name="connsiteY18" fmla="*/ 2042765 h 2042781"/>
              <a:gd name="connsiteX19" fmla="*/ 77473 w 1299513"/>
              <a:gd name="connsiteY19" fmla="*/ 2032918 h 2042781"/>
              <a:gd name="connsiteX20" fmla="*/ 223486 w 1299513"/>
              <a:gd name="connsiteY20" fmla="*/ 1575860 h 2042781"/>
              <a:gd name="connsiteX21" fmla="*/ 369499 w 1299513"/>
              <a:gd name="connsiteY21" fmla="*/ 1203393 h 2042781"/>
              <a:gd name="connsiteX22" fmla="*/ 863193 w 1299513"/>
              <a:gd name="connsiteY22" fmla="*/ 1296510 h 2042781"/>
              <a:gd name="connsiteX23" fmla="*/ 1036706 w 1299513"/>
              <a:gd name="connsiteY23" fmla="*/ 1220443 h 2042781"/>
              <a:gd name="connsiteX24" fmla="*/ 1091707 w 1299513"/>
              <a:gd name="connsiteY24" fmla="*/ 1070276 h 2042781"/>
              <a:gd name="connsiteX25" fmla="*/ 1034742 w 1299513"/>
              <a:gd name="connsiteY25" fmla="*/ 874206 h 2042781"/>
              <a:gd name="connsiteX26" fmla="*/ 1114624 w 1299513"/>
              <a:gd name="connsiteY26" fmla="*/ 823058 h 2042781"/>
              <a:gd name="connsiteX27" fmla="*/ 1045873 w 1299513"/>
              <a:gd name="connsiteY27" fmla="*/ 729941 h 2042781"/>
              <a:gd name="connsiteX28" fmla="*/ 1114624 w 1299513"/>
              <a:gd name="connsiteY28" fmla="*/ 678792 h 2042781"/>
              <a:gd name="connsiteX29" fmla="*/ 1068790 w 1299513"/>
              <a:gd name="connsiteY29" fmla="*/ 451247 h 2042781"/>
              <a:gd name="connsiteX30" fmla="*/ 1251470 w 1299513"/>
              <a:gd name="connsiteY30" fmla="*/ 400098 h 2042781"/>
              <a:gd name="connsiteX31" fmla="*/ 1297303 w 1299513"/>
              <a:gd name="connsiteY31" fmla="*/ 276161 h 2042781"/>
              <a:gd name="connsiteX32" fmla="*/ 1294070 w 1299513"/>
              <a:gd name="connsiteY32" fmla="*/ 271609 h 2042781"/>
              <a:gd name="connsiteX33" fmla="*/ 968817 w 1299513"/>
              <a:gd name="connsiteY33" fmla="*/ 271609 h 2042781"/>
              <a:gd name="connsiteX34" fmla="*/ 1000511 w 1299513"/>
              <a:gd name="connsiteY34" fmla="*/ 200967 h 2042781"/>
              <a:gd name="connsiteX35" fmla="*/ 1029945 w 1299513"/>
              <a:gd name="connsiteY35" fmla="*/ 36986 h 2042781"/>
              <a:gd name="connsiteX36" fmla="*/ 870028 w 1299513"/>
              <a:gd name="connsiteY36" fmla="*/ 199 h 20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99513" h="2042781">
                <a:moveTo>
                  <a:pt x="870028" y="199"/>
                </a:moveTo>
                <a:cubicBezTo>
                  <a:pt x="834477" y="1155"/>
                  <a:pt x="799004" y="5574"/>
                  <a:pt x="770400" y="13329"/>
                </a:cubicBezTo>
                <a:lnTo>
                  <a:pt x="734097" y="27220"/>
                </a:lnTo>
                <a:lnTo>
                  <a:pt x="718814" y="40746"/>
                </a:lnTo>
                <a:cubicBezTo>
                  <a:pt x="702668" y="69360"/>
                  <a:pt x="725303" y="138871"/>
                  <a:pt x="756183" y="208205"/>
                </a:cubicBezTo>
                <a:lnTo>
                  <a:pt x="785241" y="267136"/>
                </a:lnTo>
                <a:lnTo>
                  <a:pt x="775588" y="267136"/>
                </a:lnTo>
                <a:lnTo>
                  <a:pt x="777793" y="271609"/>
                </a:lnTo>
                <a:lnTo>
                  <a:pt x="0" y="271609"/>
                </a:lnTo>
                <a:lnTo>
                  <a:pt x="0" y="1044929"/>
                </a:lnTo>
                <a:lnTo>
                  <a:pt x="57666" y="1016494"/>
                </a:lnTo>
                <a:cubicBezTo>
                  <a:pt x="127000" y="985614"/>
                  <a:pt x="196511" y="962979"/>
                  <a:pt x="225125" y="979125"/>
                </a:cubicBezTo>
                <a:cubicBezTo>
                  <a:pt x="282351" y="1011417"/>
                  <a:pt x="288161" y="1262286"/>
                  <a:pt x="234623" y="1297081"/>
                </a:cubicBezTo>
                <a:lnTo>
                  <a:pt x="234293" y="1297162"/>
                </a:lnTo>
                <a:lnTo>
                  <a:pt x="229064" y="1303906"/>
                </a:lnTo>
                <a:cubicBezTo>
                  <a:pt x="202295" y="1321304"/>
                  <a:pt x="133919" y="1302081"/>
                  <a:pt x="65083" y="1274472"/>
                </a:cubicBezTo>
                <a:lnTo>
                  <a:pt x="0" y="1245272"/>
                </a:lnTo>
                <a:lnTo>
                  <a:pt x="0" y="2038400"/>
                </a:lnTo>
                <a:lnTo>
                  <a:pt x="20335" y="2042765"/>
                </a:lnTo>
                <a:cubicBezTo>
                  <a:pt x="40479" y="2043164"/>
                  <a:pt x="56030" y="2036197"/>
                  <a:pt x="77473" y="2032918"/>
                </a:cubicBezTo>
                <a:cubicBezTo>
                  <a:pt x="97771" y="1824390"/>
                  <a:pt x="66997" y="1739798"/>
                  <a:pt x="223486" y="1575860"/>
                </a:cubicBezTo>
                <a:cubicBezTo>
                  <a:pt x="222177" y="1351593"/>
                  <a:pt x="306642" y="1298477"/>
                  <a:pt x="369499" y="1203393"/>
                </a:cubicBezTo>
                <a:cubicBezTo>
                  <a:pt x="565274" y="1273559"/>
                  <a:pt x="680513" y="1306346"/>
                  <a:pt x="863193" y="1296510"/>
                </a:cubicBezTo>
                <a:cubicBezTo>
                  <a:pt x="952241" y="1291264"/>
                  <a:pt x="977123" y="1293887"/>
                  <a:pt x="1036706" y="1220443"/>
                </a:cubicBezTo>
                <a:cubicBezTo>
                  <a:pt x="1062242" y="1184376"/>
                  <a:pt x="1102838" y="1141097"/>
                  <a:pt x="1091707" y="1070276"/>
                </a:cubicBezTo>
                <a:lnTo>
                  <a:pt x="1034742" y="874206"/>
                </a:lnTo>
                <a:lnTo>
                  <a:pt x="1114624" y="823058"/>
                </a:lnTo>
                <a:lnTo>
                  <a:pt x="1045873" y="729941"/>
                </a:lnTo>
                <a:lnTo>
                  <a:pt x="1114624" y="678792"/>
                </a:lnTo>
                <a:cubicBezTo>
                  <a:pt x="1085814" y="628299"/>
                  <a:pt x="1050456" y="590266"/>
                  <a:pt x="1068790" y="451247"/>
                </a:cubicBezTo>
                <a:lnTo>
                  <a:pt x="1251470" y="400098"/>
                </a:lnTo>
                <a:cubicBezTo>
                  <a:pt x="1295339" y="377803"/>
                  <a:pt x="1304506" y="332556"/>
                  <a:pt x="1297303" y="276161"/>
                </a:cubicBezTo>
                <a:lnTo>
                  <a:pt x="1294070" y="271609"/>
                </a:lnTo>
                <a:lnTo>
                  <a:pt x="968817" y="271609"/>
                </a:lnTo>
                <a:lnTo>
                  <a:pt x="1000511" y="200967"/>
                </a:lnTo>
                <a:cubicBezTo>
                  <a:pt x="1028120" y="132131"/>
                  <a:pt x="1047343" y="63755"/>
                  <a:pt x="1029945" y="36986"/>
                </a:cubicBezTo>
                <a:cubicBezTo>
                  <a:pt x="1012548" y="10217"/>
                  <a:pt x="941132" y="-1715"/>
                  <a:pt x="870028" y="199"/>
                </a:cubicBezTo>
                <a:close/>
              </a:path>
            </a:pathLst>
          </a:custGeom>
          <a:solidFill>
            <a:schemeClr val="tx2">
              <a:lumMod val="40000"/>
              <a:lumOff val="6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7530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C3DFD6-2DBA-4730-9AE8-F0C88327CEB4}"/>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0" name="TextBox 29">
            <a:extLst>
              <a:ext uri="{FF2B5EF4-FFF2-40B4-BE49-F238E27FC236}">
                <a16:creationId xmlns:a16="http://schemas.microsoft.com/office/drawing/2014/main" id="{2154BE2C-1789-42A2-853C-C40D08279607}"/>
              </a:ext>
            </a:extLst>
          </p:cNvPr>
          <p:cNvSpPr txBox="1"/>
          <p:nvPr/>
        </p:nvSpPr>
        <p:spPr>
          <a:xfrm>
            <a:off x="-2272582" y="1306207"/>
            <a:ext cx="4681295" cy="2042780"/>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8" name="Title 7"/>
          <p:cNvSpPr>
            <a:spLocks noGrp="1"/>
          </p:cNvSpPr>
          <p:nvPr>
            <p:ph type="title"/>
          </p:nvPr>
        </p:nvSpPr>
        <p:spPr>
          <a:xfrm>
            <a:off x="521209" y="448056"/>
            <a:ext cx="10111295" cy="640080"/>
          </a:xfrm>
        </p:spPr>
        <p:txBody>
          <a:bodyPr>
            <a:noAutofit/>
          </a:bodyPr>
          <a:lstStyle/>
          <a:p>
            <a:r>
              <a:rPr lang="en-GB" sz="3600" b="1" kern="0" dirty="0">
                <a:solidFill>
                  <a:srgbClr val="114864"/>
                </a:solidFill>
                <a:latin typeface="Dream Avenue" panose="02000503000000020004" pitchFamily="2" charset="0"/>
                <a:ea typeface="Verdana" panose="020B0604030504040204" pitchFamily="34" charset="0"/>
              </a:rPr>
              <a:t>Methodology</a:t>
            </a:r>
            <a:endParaRPr lang="en-US" sz="3600" dirty="0">
              <a:solidFill>
                <a:srgbClr val="114864"/>
              </a:solidFill>
              <a:latin typeface="+mn-lt"/>
              <a:cs typeface="Segoe UI Light" panose="020B0502040204020203" pitchFamily="34" charset="0"/>
            </a:endParaRPr>
          </a:p>
        </p:txBody>
      </p:sp>
      <p:sp>
        <p:nvSpPr>
          <p:cNvPr id="3" name="Slide Number Placeholder 2"/>
          <p:cNvSpPr>
            <a:spLocks noGrp="1"/>
          </p:cNvSpPr>
          <p:nvPr>
            <p:ph type="sldNum" sz="quarter" idx="4"/>
          </p:nvPr>
        </p:nvSpPr>
        <p:spPr>
          <a:xfrm>
            <a:off x="8320158" y="6227381"/>
            <a:ext cx="3276600" cy="365125"/>
          </a:xfrm>
        </p:spPr>
        <p:txBody>
          <a:bodyPr/>
          <a:lstStyle/>
          <a:p>
            <a:fld id="{9860EDB8-5305-433F-BE41-D7A86D811DB3}" type="slidenum">
              <a:rPr lang="en-US" smtClean="0"/>
              <a:pPr/>
              <a:t>3</a:t>
            </a:fld>
            <a:endParaRPr lang="en-US" dirty="0"/>
          </a:p>
        </p:txBody>
      </p:sp>
      <p:grpSp>
        <p:nvGrpSpPr>
          <p:cNvPr id="32" name="Group 31">
            <a:extLst>
              <a:ext uri="{FF2B5EF4-FFF2-40B4-BE49-F238E27FC236}">
                <a16:creationId xmlns:a16="http://schemas.microsoft.com/office/drawing/2014/main" id="{9DA2F516-9911-4E14-A507-9E29F5940C39}"/>
              </a:ext>
            </a:extLst>
          </p:cNvPr>
          <p:cNvGrpSpPr/>
          <p:nvPr/>
        </p:nvGrpSpPr>
        <p:grpSpPr>
          <a:xfrm>
            <a:off x="1463654" y="1386465"/>
            <a:ext cx="5323560" cy="2003972"/>
            <a:chOff x="6099412" y="2171943"/>
            <a:chExt cx="5188967" cy="2003972"/>
          </a:xfrm>
        </p:grpSpPr>
        <p:sp>
          <p:nvSpPr>
            <p:cNvPr id="33" name="TextBox 32">
              <a:extLst>
                <a:ext uri="{FF2B5EF4-FFF2-40B4-BE49-F238E27FC236}">
                  <a16:creationId xmlns:a16="http://schemas.microsoft.com/office/drawing/2014/main" id="{C0E0874D-9A74-454A-8C84-922E47A65B3B}"/>
                </a:ext>
              </a:extLst>
            </p:cNvPr>
            <p:cNvSpPr txBox="1"/>
            <p:nvPr/>
          </p:nvSpPr>
          <p:spPr>
            <a:xfrm>
              <a:off x="7605391" y="2795082"/>
              <a:ext cx="3682988" cy="1107996"/>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US" sz="2200" kern="0" dirty="0">
                  <a:solidFill>
                    <a:sysClr val="windowText" lastClr="000000"/>
                  </a:solidFill>
                  <a:ea typeface="Verdana" panose="020B0604030504040204" pitchFamily="34" charset="0"/>
                </a:rPr>
                <a:t>Precipitation data</a:t>
              </a:r>
              <a:endParaRPr lang="sl-SI" sz="2200" kern="0" dirty="0">
                <a:solidFill>
                  <a:sysClr val="windowText" lastClr="000000"/>
                </a:solidFill>
                <a:ea typeface="Verdana" panose="020B0604030504040204" pitchFamily="34" charset="0"/>
              </a:endParaRPr>
            </a:p>
            <a:p>
              <a:pPr marL="285750" lvl="0" indent="-285750" defTabSz="914400">
                <a:buFont typeface="Arial" panose="020B0604020202020204" pitchFamily="34" charset="0"/>
                <a:buChar char="•"/>
                <a:defRPr/>
              </a:pPr>
              <a:r>
                <a:rPr lang="en-US" sz="2200" kern="0" dirty="0">
                  <a:solidFill>
                    <a:sysClr val="windowText" lastClr="000000"/>
                  </a:solidFill>
                  <a:ea typeface="Verdana" panose="020B0604030504040204" pitchFamily="34" charset="0"/>
                </a:rPr>
                <a:t>River Sava – two sample locations</a:t>
              </a:r>
              <a:endParaRPr lang="en-GB" sz="2200" b="1" kern="0" dirty="0">
                <a:solidFill>
                  <a:schemeClr val="tx2">
                    <a:lumMod val="60000"/>
                    <a:lumOff val="40000"/>
                  </a:schemeClr>
                </a:solidFill>
                <a:ea typeface="Verdana" panose="020B0604030504040204" pitchFamily="34" charset="0"/>
              </a:endParaRPr>
            </a:p>
          </p:txBody>
        </p:sp>
        <p:sp>
          <p:nvSpPr>
            <p:cNvPr id="35" name="Forme libre : forme 41">
              <a:extLst>
                <a:ext uri="{FF2B5EF4-FFF2-40B4-BE49-F238E27FC236}">
                  <a16:creationId xmlns:a16="http://schemas.microsoft.com/office/drawing/2014/main" id="{5AF49E28-11B8-4D0E-BF28-A1D3FC6BBEBE}"/>
                </a:ext>
              </a:extLst>
            </p:cNvPr>
            <p:cNvSpPr>
              <a:spLocks noChangeAspect="1"/>
            </p:cNvSpPr>
            <p:nvPr>
              <p:custDataLst>
                <p:tags r:id="rId3"/>
              </p:custDataLst>
            </p:nvPr>
          </p:nvSpPr>
          <p:spPr bwMode="auto">
            <a:xfrm flipH="1">
              <a:off x="6099412" y="2171943"/>
              <a:ext cx="1328034" cy="2003972"/>
            </a:xfrm>
            <a:custGeom>
              <a:avLst/>
              <a:gdLst>
                <a:gd name="connsiteX0" fmla="*/ 1328034 w 1328034"/>
                <a:gd name="connsiteY0" fmla="*/ 0 h 2003972"/>
                <a:gd name="connsiteX1" fmla="*/ 1298832 w 1328034"/>
                <a:gd name="connsiteY1" fmla="*/ 6784 h 2003972"/>
                <a:gd name="connsiteX2" fmla="*/ 1166794 w 1328034"/>
                <a:gd name="connsiteY2" fmla="*/ 50863 h 2003972"/>
                <a:gd name="connsiteX3" fmla="*/ 929114 w 1328034"/>
                <a:gd name="connsiteY3" fmla="*/ 44961 h 2003972"/>
                <a:gd name="connsiteX4" fmla="*/ 441967 w 1328034"/>
                <a:gd name="connsiteY4" fmla="*/ 235784 h 2003972"/>
                <a:gd name="connsiteX5" fmla="*/ 0 w 1328034"/>
                <a:gd name="connsiteY5" fmla="*/ 956455 h 2003972"/>
                <a:gd name="connsiteX6" fmla="*/ 75953 w 1328034"/>
                <a:gd name="connsiteY6" fmla="*/ 1555812 h 2003972"/>
                <a:gd name="connsiteX7" fmla="*/ 133025 w 1328034"/>
                <a:gd name="connsiteY7" fmla="*/ 1732364 h 2003972"/>
                <a:gd name="connsiteX8" fmla="*/ 359217 w 1328034"/>
                <a:gd name="connsiteY8" fmla="*/ 1732364 h 2003972"/>
                <a:gd name="connsiteX9" fmla="*/ 327523 w 1328034"/>
                <a:gd name="connsiteY9" fmla="*/ 1803006 h 2003972"/>
                <a:gd name="connsiteX10" fmla="*/ 298089 w 1328034"/>
                <a:gd name="connsiteY10" fmla="*/ 1966987 h 2003972"/>
                <a:gd name="connsiteX11" fmla="*/ 557634 w 1328034"/>
                <a:gd name="connsiteY11" fmla="*/ 1990644 h 2003972"/>
                <a:gd name="connsiteX12" fmla="*/ 593939 w 1328034"/>
                <a:gd name="connsiteY12" fmla="*/ 1976753 h 2003972"/>
                <a:gd name="connsiteX13" fmla="*/ 609220 w 1328034"/>
                <a:gd name="connsiteY13" fmla="*/ 1963228 h 2003972"/>
                <a:gd name="connsiteX14" fmla="*/ 571851 w 1328034"/>
                <a:gd name="connsiteY14" fmla="*/ 1795769 h 2003972"/>
                <a:gd name="connsiteX15" fmla="*/ 542793 w 1328034"/>
                <a:gd name="connsiteY15" fmla="*/ 1736838 h 2003972"/>
                <a:gd name="connsiteX16" fmla="*/ 552447 w 1328034"/>
                <a:gd name="connsiteY16" fmla="*/ 1736838 h 2003972"/>
                <a:gd name="connsiteX17" fmla="*/ 550241 w 1328034"/>
                <a:gd name="connsiteY17" fmla="*/ 1732364 h 2003972"/>
                <a:gd name="connsiteX18" fmla="*/ 1328034 w 1328034"/>
                <a:gd name="connsiteY18" fmla="*/ 1732364 h 2003972"/>
                <a:gd name="connsiteX19" fmla="*/ 1328034 w 1328034"/>
                <a:gd name="connsiteY19" fmla="*/ 959045 h 2003972"/>
                <a:gd name="connsiteX20" fmla="*/ 1270368 w 1328034"/>
                <a:gd name="connsiteY20" fmla="*/ 987480 h 2003972"/>
                <a:gd name="connsiteX21" fmla="*/ 1102909 w 1328034"/>
                <a:gd name="connsiteY21" fmla="*/ 1024849 h 2003972"/>
                <a:gd name="connsiteX22" fmla="*/ 1093411 w 1328034"/>
                <a:gd name="connsiteY22" fmla="*/ 706893 h 2003972"/>
                <a:gd name="connsiteX23" fmla="*/ 1093740 w 1328034"/>
                <a:gd name="connsiteY23" fmla="*/ 706813 h 2003972"/>
                <a:gd name="connsiteX24" fmla="*/ 1098970 w 1328034"/>
                <a:gd name="connsiteY24" fmla="*/ 700067 h 2003972"/>
                <a:gd name="connsiteX25" fmla="*/ 1262951 w 1328034"/>
                <a:gd name="connsiteY25" fmla="*/ 729501 h 2003972"/>
                <a:gd name="connsiteX26" fmla="*/ 1328034 w 1328034"/>
                <a:gd name="connsiteY26" fmla="*/ 758701 h 2003972"/>
                <a:gd name="connsiteX27" fmla="*/ 1328034 w 1328034"/>
                <a:gd name="connsiteY27" fmla="*/ 0 h 200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8034" h="2003972">
                  <a:moveTo>
                    <a:pt x="1328034" y="0"/>
                  </a:moveTo>
                  <a:lnTo>
                    <a:pt x="1298832" y="6784"/>
                  </a:lnTo>
                  <a:cubicBezTo>
                    <a:pt x="1252978" y="25535"/>
                    <a:pt x="1210991" y="60699"/>
                    <a:pt x="1166794" y="50863"/>
                  </a:cubicBezTo>
                  <a:cubicBezTo>
                    <a:pt x="1086912" y="50207"/>
                    <a:pt x="1007031" y="31190"/>
                    <a:pt x="929114" y="44961"/>
                  </a:cubicBezTo>
                  <a:cubicBezTo>
                    <a:pt x="748398" y="77093"/>
                    <a:pt x="578813" y="122995"/>
                    <a:pt x="441967" y="235784"/>
                  </a:cubicBezTo>
                  <a:cubicBezTo>
                    <a:pt x="264525" y="370869"/>
                    <a:pt x="16369" y="579398"/>
                    <a:pt x="0" y="956455"/>
                  </a:cubicBezTo>
                  <a:lnTo>
                    <a:pt x="75953" y="1555812"/>
                  </a:lnTo>
                  <a:lnTo>
                    <a:pt x="133025" y="1732364"/>
                  </a:lnTo>
                  <a:lnTo>
                    <a:pt x="359217" y="1732364"/>
                  </a:lnTo>
                  <a:lnTo>
                    <a:pt x="327523" y="1803006"/>
                  </a:lnTo>
                  <a:cubicBezTo>
                    <a:pt x="299914" y="1871842"/>
                    <a:pt x="280691" y="1940218"/>
                    <a:pt x="298089" y="1966987"/>
                  </a:cubicBezTo>
                  <a:cubicBezTo>
                    <a:pt x="324185" y="2007141"/>
                    <a:pt x="471823" y="2013911"/>
                    <a:pt x="557634" y="1990644"/>
                  </a:cubicBezTo>
                  <a:lnTo>
                    <a:pt x="593939" y="1976753"/>
                  </a:lnTo>
                  <a:lnTo>
                    <a:pt x="609220" y="1963228"/>
                  </a:lnTo>
                  <a:cubicBezTo>
                    <a:pt x="625366" y="1934614"/>
                    <a:pt x="602731" y="1865103"/>
                    <a:pt x="571851" y="1795769"/>
                  </a:cubicBezTo>
                  <a:lnTo>
                    <a:pt x="542793" y="1736838"/>
                  </a:lnTo>
                  <a:lnTo>
                    <a:pt x="552447" y="1736838"/>
                  </a:lnTo>
                  <a:lnTo>
                    <a:pt x="550241" y="1732364"/>
                  </a:lnTo>
                  <a:lnTo>
                    <a:pt x="1328034" y="1732364"/>
                  </a:lnTo>
                  <a:lnTo>
                    <a:pt x="1328034" y="959045"/>
                  </a:lnTo>
                  <a:lnTo>
                    <a:pt x="1270368" y="987480"/>
                  </a:lnTo>
                  <a:cubicBezTo>
                    <a:pt x="1201034" y="1018360"/>
                    <a:pt x="1131523" y="1040995"/>
                    <a:pt x="1102909" y="1024849"/>
                  </a:cubicBezTo>
                  <a:cubicBezTo>
                    <a:pt x="1045683" y="992557"/>
                    <a:pt x="1039873" y="741688"/>
                    <a:pt x="1093411" y="706893"/>
                  </a:cubicBezTo>
                  <a:lnTo>
                    <a:pt x="1093740" y="706813"/>
                  </a:lnTo>
                  <a:lnTo>
                    <a:pt x="1098970" y="700067"/>
                  </a:lnTo>
                  <a:cubicBezTo>
                    <a:pt x="1125739" y="682669"/>
                    <a:pt x="1194115" y="701892"/>
                    <a:pt x="1262951" y="729501"/>
                  </a:cubicBezTo>
                  <a:lnTo>
                    <a:pt x="1328034" y="758701"/>
                  </a:lnTo>
                  <a:lnTo>
                    <a:pt x="1328034" y="0"/>
                  </a:lnTo>
                  <a:close/>
                </a:path>
              </a:pathLst>
            </a:custGeom>
            <a:solidFill>
              <a:schemeClr val="tx2">
                <a:lumMod val="60000"/>
                <a:lumOff val="4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C740B42C-ECDA-4296-8E5A-C2A6EF4751C7}"/>
              </a:ext>
            </a:extLst>
          </p:cNvPr>
          <p:cNvGrpSpPr/>
          <p:nvPr/>
        </p:nvGrpSpPr>
        <p:grpSpPr>
          <a:xfrm>
            <a:off x="-4283928" y="678314"/>
            <a:ext cx="6024328" cy="2450965"/>
            <a:chOff x="341134" y="1453342"/>
            <a:chExt cx="6024328" cy="2450965"/>
          </a:xfrm>
        </p:grpSpPr>
        <p:sp>
          <p:nvSpPr>
            <p:cNvPr id="38" name="TextBox 37">
              <a:extLst>
                <a:ext uri="{FF2B5EF4-FFF2-40B4-BE49-F238E27FC236}">
                  <a16:creationId xmlns:a16="http://schemas.microsoft.com/office/drawing/2014/main" id="{6D0B5DB1-7FC6-404F-AFC2-C6070E628116}"/>
                </a:ext>
              </a:extLst>
            </p:cNvPr>
            <p:cNvSpPr txBox="1"/>
            <p:nvPr/>
          </p:nvSpPr>
          <p:spPr>
            <a:xfrm>
              <a:off x="688452" y="1453342"/>
              <a:ext cx="3682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normalizeH="0" baseline="0" noProof="0" dirty="0">
                <a:ln w="22225">
                  <a:solidFill>
                    <a:schemeClr val="accent2"/>
                  </a:solidFill>
                  <a:prstDash val="solid"/>
                </a:ln>
                <a:solidFill>
                  <a:schemeClr val="tx2">
                    <a:lumMod val="20000"/>
                    <a:lumOff val="80000"/>
                  </a:schemeClr>
                </a:solidFill>
                <a:uLnTx/>
                <a:uFillTx/>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6A61E37E-2863-4B1D-B7C3-71F13A86FFCC}"/>
                </a:ext>
              </a:extLst>
            </p:cNvPr>
            <p:cNvSpPr txBox="1"/>
            <p:nvPr/>
          </p:nvSpPr>
          <p:spPr>
            <a:xfrm>
              <a:off x="341134" y="1861527"/>
              <a:ext cx="4681295" cy="2042780"/>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40" name="Forme libre : forme 42">
              <a:extLst>
                <a:ext uri="{FF2B5EF4-FFF2-40B4-BE49-F238E27FC236}">
                  <a16:creationId xmlns:a16="http://schemas.microsoft.com/office/drawing/2014/main" id="{73C4839A-C610-45AA-BC0E-304000EA4CF4}"/>
                </a:ext>
              </a:extLst>
            </p:cNvPr>
            <p:cNvSpPr>
              <a:spLocks noChangeAspect="1"/>
            </p:cNvSpPr>
            <p:nvPr>
              <p:custDataLst>
                <p:tags r:id="rId2"/>
              </p:custDataLst>
            </p:nvPr>
          </p:nvSpPr>
          <p:spPr bwMode="auto">
            <a:xfrm flipH="1">
              <a:off x="4801694" y="2119699"/>
              <a:ext cx="1563768" cy="1784608"/>
            </a:xfrm>
            <a:custGeom>
              <a:avLst/>
              <a:gdLst>
                <a:gd name="connsiteX0" fmla="*/ 716034 w 1563768"/>
                <a:gd name="connsiteY0" fmla="*/ 318 h 1784608"/>
                <a:gd name="connsiteX1" fmla="*/ 645647 w 1563768"/>
                <a:gd name="connsiteY1" fmla="*/ 19826 h 1784608"/>
                <a:gd name="connsiteX2" fmla="*/ 284216 w 1563768"/>
                <a:gd name="connsiteY2" fmla="*/ 48023 h 1784608"/>
                <a:gd name="connsiteX3" fmla="*/ 272874 w 1563768"/>
                <a:gd name="connsiteY3" fmla="*/ 50658 h 1784608"/>
                <a:gd name="connsiteX4" fmla="*/ 272874 w 1563768"/>
                <a:gd name="connsiteY4" fmla="*/ 814007 h 1784608"/>
                <a:gd name="connsiteX5" fmla="*/ 266050 w 1563768"/>
                <a:gd name="connsiteY5" fmla="*/ 810945 h 1784608"/>
                <a:gd name="connsiteX6" fmla="*/ 266050 w 1563768"/>
                <a:gd name="connsiteY6" fmla="*/ 820265 h 1784608"/>
                <a:gd name="connsiteX7" fmla="*/ 195408 w 1563768"/>
                <a:gd name="connsiteY7" fmla="*/ 788571 h 1784608"/>
                <a:gd name="connsiteX8" fmla="*/ 58662 w 1563768"/>
                <a:gd name="connsiteY8" fmla="*/ 752514 h 1784608"/>
                <a:gd name="connsiteX9" fmla="*/ 31756 w 1563768"/>
                <a:gd name="connsiteY9" fmla="*/ 759057 h 1784608"/>
                <a:gd name="connsiteX10" fmla="*/ 19676 w 1563768"/>
                <a:gd name="connsiteY10" fmla="*/ 774639 h 1784608"/>
                <a:gd name="connsiteX11" fmla="*/ 46484 w 1563768"/>
                <a:gd name="connsiteY11" fmla="*/ 1070267 h 1784608"/>
                <a:gd name="connsiteX12" fmla="*/ 213943 w 1563768"/>
                <a:gd name="connsiteY12" fmla="*/ 1032898 h 1784608"/>
                <a:gd name="connsiteX13" fmla="*/ 272874 w 1563768"/>
                <a:gd name="connsiteY13" fmla="*/ 1003840 h 1784608"/>
                <a:gd name="connsiteX14" fmla="*/ 272874 w 1563768"/>
                <a:gd name="connsiteY14" fmla="*/ 1784608 h 1784608"/>
                <a:gd name="connsiteX15" fmla="*/ 1048462 w 1563768"/>
                <a:gd name="connsiteY15" fmla="*/ 1784608 h 1784608"/>
                <a:gd name="connsiteX16" fmla="*/ 1022232 w 1563768"/>
                <a:gd name="connsiteY16" fmla="*/ 1731415 h 1784608"/>
                <a:gd name="connsiteX17" fmla="*/ 984863 w 1563768"/>
                <a:gd name="connsiteY17" fmla="*/ 1563956 h 1784608"/>
                <a:gd name="connsiteX18" fmla="*/ 1006369 w 1563768"/>
                <a:gd name="connsiteY18" fmla="*/ 1544922 h 1784608"/>
                <a:gd name="connsiteX19" fmla="*/ 1006971 w 1563768"/>
                <a:gd name="connsiteY19" fmla="*/ 1544692 h 1784608"/>
                <a:gd name="connsiteX20" fmla="*/ 1013194 w 1563768"/>
                <a:gd name="connsiteY20" fmla="*/ 1539184 h 1784608"/>
                <a:gd name="connsiteX21" fmla="*/ 1149728 w 1563768"/>
                <a:gd name="connsiteY21" fmla="*/ 1511932 h 1784608"/>
                <a:gd name="connsiteX22" fmla="*/ 1309644 w 1563768"/>
                <a:gd name="connsiteY22" fmla="*/ 1548720 h 1784608"/>
                <a:gd name="connsiteX23" fmla="*/ 1280210 w 1563768"/>
                <a:gd name="connsiteY23" fmla="*/ 1712701 h 1784608"/>
                <a:gd name="connsiteX24" fmla="*/ 1247948 w 1563768"/>
                <a:gd name="connsiteY24" fmla="*/ 1784608 h 1784608"/>
                <a:gd name="connsiteX25" fmla="*/ 1563768 w 1563768"/>
                <a:gd name="connsiteY25" fmla="*/ 1784608 h 1784608"/>
                <a:gd name="connsiteX26" fmla="*/ 1284699 w 1563768"/>
                <a:gd name="connsiteY26" fmla="*/ 1391658 h 1784608"/>
                <a:gd name="connsiteX27" fmla="*/ 1341664 w 1563768"/>
                <a:gd name="connsiteY27" fmla="*/ 1298541 h 1784608"/>
                <a:gd name="connsiteX28" fmla="*/ 1261782 w 1563768"/>
                <a:gd name="connsiteY28" fmla="*/ 1030339 h 1784608"/>
                <a:gd name="connsiteX29" fmla="*/ 1208092 w 1563768"/>
                <a:gd name="connsiteY29" fmla="*/ 673610 h 1784608"/>
                <a:gd name="connsiteX30" fmla="*/ 1322676 w 1563768"/>
                <a:gd name="connsiteY30" fmla="*/ 509017 h 1784608"/>
                <a:gd name="connsiteX31" fmla="*/ 1361307 w 1563768"/>
                <a:gd name="connsiteY31" fmla="*/ 383112 h 1784608"/>
                <a:gd name="connsiteX32" fmla="*/ 1268985 w 1563768"/>
                <a:gd name="connsiteY32" fmla="*/ 309012 h 1784608"/>
                <a:gd name="connsiteX33" fmla="*/ 1162258 w 1563768"/>
                <a:gd name="connsiteY33" fmla="*/ 196879 h 1784608"/>
                <a:gd name="connsiteX34" fmla="*/ 1086960 w 1563768"/>
                <a:gd name="connsiteY34" fmla="*/ 144419 h 1784608"/>
                <a:gd name="connsiteX35" fmla="*/ 884637 w 1563768"/>
                <a:gd name="connsiteY35" fmla="*/ 59171 h 1784608"/>
                <a:gd name="connsiteX36" fmla="*/ 790350 w 1563768"/>
                <a:gd name="connsiteY36" fmla="*/ 25072 h 1784608"/>
                <a:gd name="connsiteX37" fmla="*/ 716034 w 1563768"/>
                <a:gd name="connsiteY37" fmla="*/ 318 h 17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63768" h="1784608">
                  <a:moveTo>
                    <a:pt x="716034" y="318"/>
                  </a:moveTo>
                  <a:cubicBezTo>
                    <a:pt x="689516" y="2121"/>
                    <a:pt x="663653" y="11302"/>
                    <a:pt x="645647" y="19826"/>
                  </a:cubicBezTo>
                  <a:cubicBezTo>
                    <a:pt x="481301" y="97205"/>
                    <a:pt x="372609" y="45400"/>
                    <a:pt x="284216" y="48023"/>
                  </a:cubicBezTo>
                  <a:lnTo>
                    <a:pt x="272874" y="50658"/>
                  </a:lnTo>
                  <a:lnTo>
                    <a:pt x="272874" y="814007"/>
                  </a:lnTo>
                  <a:lnTo>
                    <a:pt x="266050" y="810945"/>
                  </a:lnTo>
                  <a:lnTo>
                    <a:pt x="266050" y="820265"/>
                  </a:lnTo>
                  <a:lnTo>
                    <a:pt x="195408" y="788571"/>
                  </a:lnTo>
                  <a:cubicBezTo>
                    <a:pt x="143781" y="767864"/>
                    <a:pt x="92413" y="751875"/>
                    <a:pt x="58662" y="752514"/>
                  </a:cubicBezTo>
                  <a:lnTo>
                    <a:pt x="31756" y="759057"/>
                  </a:lnTo>
                  <a:lnTo>
                    <a:pt x="19676" y="774639"/>
                  </a:lnTo>
                  <a:cubicBezTo>
                    <a:pt x="-14296" y="846408"/>
                    <a:pt x="-3589" y="1042012"/>
                    <a:pt x="46484" y="1070267"/>
                  </a:cubicBezTo>
                  <a:cubicBezTo>
                    <a:pt x="75098" y="1086413"/>
                    <a:pt x="144609" y="1063778"/>
                    <a:pt x="213943" y="1032898"/>
                  </a:cubicBezTo>
                  <a:lnTo>
                    <a:pt x="272874" y="1003840"/>
                  </a:lnTo>
                  <a:lnTo>
                    <a:pt x="272874" y="1784608"/>
                  </a:lnTo>
                  <a:lnTo>
                    <a:pt x="1048462" y="1784608"/>
                  </a:lnTo>
                  <a:lnTo>
                    <a:pt x="1022232" y="1731415"/>
                  </a:lnTo>
                  <a:cubicBezTo>
                    <a:pt x="991352" y="1662081"/>
                    <a:pt x="968717" y="1592570"/>
                    <a:pt x="984863" y="1563956"/>
                  </a:cubicBezTo>
                  <a:cubicBezTo>
                    <a:pt x="988900" y="1556803"/>
                    <a:pt x="996352" y="1550453"/>
                    <a:pt x="1006369" y="1544922"/>
                  </a:cubicBezTo>
                  <a:lnTo>
                    <a:pt x="1006971" y="1544692"/>
                  </a:lnTo>
                  <a:lnTo>
                    <a:pt x="1013194" y="1539184"/>
                  </a:lnTo>
                  <a:cubicBezTo>
                    <a:pt x="1043249" y="1522591"/>
                    <a:pt x="1096400" y="1513368"/>
                    <a:pt x="1149728" y="1511932"/>
                  </a:cubicBezTo>
                  <a:cubicBezTo>
                    <a:pt x="1220831" y="1510019"/>
                    <a:pt x="1292247" y="1521951"/>
                    <a:pt x="1309644" y="1548720"/>
                  </a:cubicBezTo>
                  <a:cubicBezTo>
                    <a:pt x="1327042" y="1575489"/>
                    <a:pt x="1307819" y="1643865"/>
                    <a:pt x="1280210" y="1712701"/>
                  </a:cubicBezTo>
                  <a:lnTo>
                    <a:pt x="1247948" y="1784608"/>
                  </a:lnTo>
                  <a:lnTo>
                    <a:pt x="1563768" y="1784608"/>
                  </a:lnTo>
                  <a:lnTo>
                    <a:pt x="1284699" y="1391658"/>
                  </a:lnTo>
                  <a:lnTo>
                    <a:pt x="1341664" y="1298541"/>
                  </a:lnTo>
                  <a:lnTo>
                    <a:pt x="1261782" y="1030339"/>
                  </a:lnTo>
                  <a:lnTo>
                    <a:pt x="1208092" y="673610"/>
                  </a:lnTo>
                  <a:cubicBezTo>
                    <a:pt x="1249342" y="590330"/>
                    <a:pt x="1286009" y="545739"/>
                    <a:pt x="1322676" y="509017"/>
                  </a:cubicBezTo>
                  <a:cubicBezTo>
                    <a:pt x="1356069" y="446720"/>
                    <a:pt x="1406486" y="434261"/>
                    <a:pt x="1361307" y="383112"/>
                  </a:cubicBezTo>
                  <a:cubicBezTo>
                    <a:pt x="1336426" y="366719"/>
                    <a:pt x="1306961" y="345079"/>
                    <a:pt x="1268985" y="309012"/>
                  </a:cubicBezTo>
                  <a:cubicBezTo>
                    <a:pt x="1234282" y="276225"/>
                    <a:pt x="1198270" y="221798"/>
                    <a:pt x="1162258" y="196879"/>
                  </a:cubicBezTo>
                  <a:cubicBezTo>
                    <a:pt x="1136722" y="179174"/>
                    <a:pt x="1111186" y="151632"/>
                    <a:pt x="1086960" y="144419"/>
                  </a:cubicBezTo>
                  <a:cubicBezTo>
                    <a:pt x="1039817" y="130648"/>
                    <a:pt x="963209" y="25072"/>
                    <a:pt x="884637" y="59171"/>
                  </a:cubicBezTo>
                  <a:cubicBezTo>
                    <a:pt x="853208" y="72942"/>
                    <a:pt x="821124" y="55893"/>
                    <a:pt x="790350" y="25072"/>
                  </a:cubicBezTo>
                  <a:cubicBezTo>
                    <a:pt x="769725" y="4088"/>
                    <a:pt x="742552" y="-1486"/>
                    <a:pt x="716034" y="318"/>
                  </a:cubicBezTo>
                  <a:close/>
                </a:path>
              </a:pathLst>
            </a:custGeom>
            <a:solidFill>
              <a:schemeClr val="tx2">
                <a:lumMod val="20000"/>
                <a:lumOff val="8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a typeface="+mn-ea"/>
                <a:cs typeface="+mn-cs"/>
              </a:endParaRPr>
            </a:p>
          </p:txBody>
        </p:sp>
      </p:grpSp>
      <p:sp>
        <p:nvSpPr>
          <p:cNvPr id="41" name="Forme libre : forme 40">
            <a:extLst>
              <a:ext uri="{FF2B5EF4-FFF2-40B4-BE49-F238E27FC236}">
                <a16:creationId xmlns:a16="http://schemas.microsoft.com/office/drawing/2014/main" id="{DC5E5737-E471-42D9-A890-A2806110E935}"/>
              </a:ext>
            </a:extLst>
          </p:cNvPr>
          <p:cNvSpPr>
            <a:spLocks noChangeAspect="1"/>
          </p:cNvSpPr>
          <p:nvPr>
            <p:custDataLst>
              <p:tags r:id="rId1"/>
            </p:custDataLst>
          </p:nvPr>
        </p:nvSpPr>
        <p:spPr bwMode="auto">
          <a:xfrm flipH="1">
            <a:off x="162999" y="2857335"/>
            <a:ext cx="1299513" cy="2042781"/>
          </a:xfrm>
          <a:custGeom>
            <a:avLst/>
            <a:gdLst>
              <a:gd name="connsiteX0" fmla="*/ 870028 w 1299513"/>
              <a:gd name="connsiteY0" fmla="*/ 199 h 2042781"/>
              <a:gd name="connsiteX1" fmla="*/ 770400 w 1299513"/>
              <a:gd name="connsiteY1" fmla="*/ 13329 h 2042781"/>
              <a:gd name="connsiteX2" fmla="*/ 734097 w 1299513"/>
              <a:gd name="connsiteY2" fmla="*/ 27220 h 2042781"/>
              <a:gd name="connsiteX3" fmla="*/ 718814 w 1299513"/>
              <a:gd name="connsiteY3" fmla="*/ 40746 h 2042781"/>
              <a:gd name="connsiteX4" fmla="*/ 756183 w 1299513"/>
              <a:gd name="connsiteY4" fmla="*/ 208205 h 2042781"/>
              <a:gd name="connsiteX5" fmla="*/ 785241 w 1299513"/>
              <a:gd name="connsiteY5" fmla="*/ 267136 h 2042781"/>
              <a:gd name="connsiteX6" fmla="*/ 775588 w 1299513"/>
              <a:gd name="connsiteY6" fmla="*/ 267136 h 2042781"/>
              <a:gd name="connsiteX7" fmla="*/ 777793 w 1299513"/>
              <a:gd name="connsiteY7" fmla="*/ 271609 h 2042781"/>
              <a:gd name="connsiteX8" fmla="*/ 0 w 1299513"/>
              <a:gd name="connsiteY8" fmla="*/ 271609 h 2042781"/>
              <a:gd name="connsiteX9" fmla="*/ 0 w 1299513"/>
              <a:gd name="connsiteY9" fmla="*/ 1044929 h 2042781"/>
              <a:gd name="connsiteX10" fmla="*/ 57666 w 1299513"/>
              <a:gd name="connsiteY10" fmla="*/ 1016494 h 2042781"/>
              <a:gd name="connsiteX11" fmla="*/ 225125 w 1299513"/>
              <a:gd name="connsiteY11" fmla="*/ 979125 h 2042781"/>
              <a:gd name="connsiteX12" fmla="*/ 234623 w 1299513"/>
              <a:gd name="connsiteY12" fmla="*/ 1297081 h 2042781"/>
              <a:gd name="connsiteX13" fmla="*/ 234293 w 1299513"/>
              <a:gd name="connsiteY13" fmla="*/ 1297162 h 2042781"/>
              <a:gd name="connsiteX14" fmla="*/ 229064 w 1299513"/>
              <a:gd name="connsiteY14" fmla="*/ 1303906 h 2042781"/>
              <a:gd name="connsiteX15" fmla="*/ 65083 w 1299513"/>
              <a:gd name="connsiteY15" fmla="*/ 1274472 h 2042781"/>
              <a:gd name="connsiteX16" fmla="*/ 0 w 1299513"/>
              <a:gd name="connsiteY16" fmla="*/ 1245272 h 2042781"/>
              <a:gd name="connsiteX17" fmla="*/ 0 w 1299513"/>
              <a:gd name="connsiteY17" fmla="*/ 2038400 h 2042781"/>
              <a:gd name="connsiteX18" fmla="*/ 20335 w 1299513"/>
              <a:gd name="connsiteY18" fmla="*/ 2042765 h 2042781"/>
              <a:gd name="connsiteX19" fmla="*/ 77473 w 1299513"/>
              <a:gd name="connsiteY19" fmla="*/ 2032918 h 2042781"/>
              <a:gd name="connsiteX20" fmla="*/ 223486 w 1299513"/>
              <a:gd name="connsiteY20" fmla="*/ 1575860 h 2042781"/>
              <a:gd name="connsiteX21" fmla="*/ 369499 w 1299513"/>
              <a:gd name="connsiteY21" fmla="*/ 1203393 h 2042781"/>
              <a:gd name="connsiteX22" fmla="*/ 863193 w 1299513"/>
              <a:gd name="connsiteY22" fmla="*/ 1296510 h 2042781"/>
              <a:gd name="connsiteX23" fmla="*/ 1036706 w 1299513"/>
              <a:gd name="connsiteY23" fmla="*/ 1220443 h 2042781"/>
              <a:gd name="connsiteX24" fmla="*/ 1091707 w 1299513"/>
              <a:gd name="connsiteY24" fmla="*/ 1070276 h 2042781"/>
              <a:gd name="connsiteX25" fmla="*/ 1034742 w 1299513"/>
              <a:gd name="connsiteY25" fmla="*/ 874206 h 2042781"/>
              <a:gd name="connsiteX26" fmla="*/ 1114624 w 1299513"/>
              <a:gd name="connsiteY26" fmla="*/ 823058 h 2042781"/>
              <a:gd name="connsiteX27" fmla="*/ 1045873 w 1299513"/>
              <a:gd name="connsiteY27" fmla="*/ 729941 h 2042781"/>
              <a:gd name="connsiteX28" fmla="*/ 1114624 w 1299513"/>
              <a:gd name="connsiteY28" fmla="*/ 678792 h 2042781"/>
              <a:gd name="connsiteX29" fmla="*/ 1068790 w 1299513"/>
              <a:gd name="connsiteY29" fmla="*/ 451247 h 2042781"/>
              <a:gd name="connsiteX30" fmla="*/ 1251470 w 1299513"/>
              <a:gd name="connsiteY30" fmla="*/ 400098 h 2042781"/>
              <a:gd name="connsiteX31" fmla="*/ 1297303 w 1299513"/>
              <a:gd name="connsiteY31" fmla="*/ 276161 h 2042781"/>
              <a:gd name="connsiteX32" fmla="*/ 1294070 w 1299513"/>
              <a:gd name="connsiteY32" fmla="*/ 271609 h 2042781"/>
              <a:gd name="connsiteX33" fmla="*/ 968817 w 1299513"/>
              <a:gd name="connsiteY33" fmla="*/ 271609 h 2042781"/>
              <a:gd name="connsiteX34" fmla="*/ 1000511 w 1299513"/>
              <a:gd name="connsiteY34" fmla="*/ 200967 h 2042781"/>
              <a:gd name="connsiteX35" fmla="*/ 1029945 w 1299513"/>
              <a:gd name="connsiteY35" fmla="*/ 36986 h 2042781"/>
              <a:gd name="connsiteX36" fmla="*/ 870028 w 1299513"/>
              <a:gd name="connsiteY36" fmla="*/ 199 h 20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99513" h="2042781">
                <a:moveTo>
                  <a:pt x="870028" y="199"/>
                </a:moveTo>
                <a:cubicBezTo>
                  <a:pt x="834477" y="1155"/>
                  <a:pt x="799004" y="5574"/>
                  <a:pt x="770400" y="13329"/>
                </a:cubicBezTo>
                <a:lnTo>
                  <a:pt x="734097" y="27220"/>
                </a:lnTo>
                <a:lnTo>
                  <a:pt x="718814" y="40746"/>
                </a:lnTo>
                <a:cubicBezTo>
                  <a:pt x="702668" y="69360"/>
                  <a:pt x="725303" y="138871"/>
                  <a:pt x="756183" y="208205"/>
                </a:cubicBezTo>
                <a:lnTo>
                  <a:pt x="785241" y="267136"/>
                </a:lnTo>
                <a:lnTo>
                  <a:pt x="775588" y="267136"/>
                </a:lnTo>
                <a:lnTo>
                  <a:pt x="777793" y="271609"/>
                </a:lnTo>
                <a:lnTo>
                  <a:pt x="0" y="271609"/>
                </a:lnTo>
                <a:lnTo>
                  <a:pt x="0" y="1044929"/>
                </a:lnTo>
                <a:lnTo>
                  <a:pt x="57666" y="1016494"/>
                </a:lnTo>
                <a:cubicBezTo>
                  <a:pt x="127000" y="985614"/>
                  <a:pt x="196511" y="962979"/>
                  <a:pt x="225125" y="979125"/>
                </a:cubicBezTo>
                <a:cubicBezTo>
                  <a:pt x="282351" y="1011417"/>
                  <a:pt x="288161" y="1262286"/>
                  <a:pt x="234623" y="1297081"/>
                </a:cubicBezTo>
                <a:lnTo>
                  <a:pt x="234293" y="1297162"/>
                </a:lnTo>
                <a:lnTo>
                  <a:pt x="229064" y="1303906"/>
                </a:lnTo>
                <a:cubicBezTo>
                  <a:pt x="202295" y="1321304"/>
                  <a:pt x="133919" y="1302081"/>
                  <a:pt x="65083" y="1274472"/>
                </a:cubicBezTo>
                <a:lnTo>
                  <a:pt x="0" y="1245272"/>
                </a:lnTo>
                <a:lnTo>
                  <a:pt x="0" y="2038400"/>
                </a:lnTo>
                <a:lnTo>
                  <a:pt x="20335" y="2042765"/>
                </a:lnTo>
                <a:cubicBezTo>
                  <a:pt x="40479" y="2043164"/>
                  <a:pt x="56030" y="2036197"/>
                  <a:pt x="77473" y="2032918"/>
                </a:cubicBezTo>
                <a:cubicBezTo>
                  <a:pt x="97771" y="1824390"/>
                  <a:pt x="66997" y="1739798"/>
                  <a:pt x="223486" y="1575860"/>
                </a:cubicBezTo>
                <a:cubicBezTo>
                  <a:pt x="222177" y="1351593"/>
                  <a:pt x="306642" y="1298477"/>
                  <a:pt x="369499" y="1203393"/>
                </a:cubicBezTo>
                <a:cubicBezTo>
                  <a:pt x="565274" y="1273559"/>
                  <a:pt x="680513" y="1306346"/>
                  <a:pt x="863193" y="1296510"/>
                </a:cubicBezTo>
                <a:cubicBezTo>
                  <a:pt x="952241" y="1291264"/>
                  <a:pt x="977123" y="1293887"/>
                  <a:pt x="1036706" y="1220443"/>
                </a:cubicBezTo>
                <a:cubicBezTo>
                  <a:pt x="1062242" y="1184376"/>
                  <a:pt x="1102838" y="1141097"/>
                  <a:pt x="1091707" y="1070276"/>
                </a:cubicBezTo>
                <a:lnTo>
                  <a:pt x="1034742" y="874206"/>
                </a:lnTo>
                <a:lnTo>
                  <a:pt x="1114624" y="823058"/>
                </a:lnTo>
                <a:lnTo>
                  <a:pt x="1045873" y="729941"/>
                </a:lnTo>
                <a:lnTo>
                  <a:pt x="1114624" y="678792"/>
                </a:lnTo>
                <a:cubicBezTo>
                  <a:pt x="1085814" y="628299"/>
                  <a:pt x="1050456" y="590266"/>
                  <a:pt x="1068790" y="451247"/>
                </a:cubicBezTo>
                <a:lnTo>
                  <a:pt x="1251470" y="400098"/>
                </a:lnTo>
                <a:cubicBezTo>
                  <a:pt x="1295339" y="377803"/>
                  <a:pt x="1304506" y="332556"/>
                  <a:pt x="1297303" y="276161"/>
                </a:cubicBezTo>
                <a:lnTo>
                  <a:pt x="1294070" y="271609"/>
                </a:lnTo>
                <a:lnTo>
                  <a:pt x="968817" y="271609"/>
                </a:lnTo>
                <a:lnTo>
                  <a:pt x="1000511" y="200967"/>
                </a:lnTo>
                <a:cubicBezTo>
                  <a:pt x="1028120" y="132131"/>
                  <a:pt x="1047343" y="63755"/>
                  <a:pt x="1029945" y="36986"/>
                </a:cubicBezTo>
                <a:cubicBezTo>
                  <a:pt x="1012548" y="10217"/>
                  <a:pt x="941132" y="-1715"/>
                  <a:pt x="870028" y="199"/>
                </a:cubicBezTo>
                <a:close/>
              </a:path>
            </a:pathLst>
          </a:custGeom>
          <a:solidFill>
            <a:schemeClr val="tx2">
              <a:lumMod val="40000"/>
              <a:lumOff val="6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0FA35A3B-6CE4-461B-8591-711AAE416C8A}"/>
              </a:ext>
            </a:extLst>
          </p:cNvPr>
          <p:cNvSpPr txBox="1"/>
          <p:nvPr/>
        </p:nvSpPr>
        <p:spPr>
          <a:xfrm>
            <a:off x="2970988" y="3366513"/>
            <a:ext cx="4797149" cy="1107996"/>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US" sz="2200" kern="0" dirty="0">
                <a:solidFill>
                  <a:sysClr val="windowText" lastClr="000000"/>
                </a:solidFill>
                <a:ea typeface="Verdana" panose="020B0604030504040204" pitchFamily="34" charset="0"/>
              </a:rPr>
              <a:t>Climatological data</a:t>
            </a:r>
            <a:endParaRPr lang="sl-SI" sz="2200" kern="0" dirty="0">
              <a:solidFill>
                <a:sysClr val="windowText" lastClr="000000"/>
              </a:solidFill>
              <a:ea typeface="Verdana" panose="020B0604030504040204" pitchFamily="34" charset="0"/>
            </a:endParaRPr>
          </a:p>
          <a:p>
            <a:pPr marL="285750" lvl="0" indent="-285750" defTabSz="914400">
              <a:buFont typeface="Arial" panose="020B0604020202020204" pitchFamily="34" charset="0"/>
              <a:buChar char="•"/>
              <a:defRPr/>
            </a:pPr>
            <a:r>
              <a:rPr lang="en-US" sz="2200" kern="0" dirty="0">
                <a:solidFill>
                  <a:sysClr val="windowText" lastClr="000000"/>
                </a:solidFill>
                <a:ea typeface="Verdana" panose="020B0604030504040204" pitchFamily="34" charset="0"/>
              </a:rPr>
              <a:t>River data</a:t>
            </a:r>
          </a:p>
          <a:p>
            <a:pPr marL="285750" lvl="0" indent="-285750" defTabSz="914400">
              <a:buFont typeface="Arial" panose="020B0604020202020204" pitchFamily="34" charset="0"/>
              <a:buChar char="•"/>
              <a:defRPr/>
            </a:pPr>
            <a:r>
              <a:rPr lang="en-US" sz="2200" kern="0" dirty="0">
                <a:ea typeface="Verdana" panose="020B0604030504040204" pitchFamily="34" charset="0"/>
              </a:rPr>
              <a:t>Archive precipitation data </a:t>
            </a:r>
            <a:endParaRPr lang="en-GB" sz="2200" kern="0" dirty="0">
              <a:ea typeface="Verdana" panose="020B0604030504040204" pitchFamily="34" charset="0"/>
            </a:endParaRPr>
          </a:p>
        </p:txBody>
      </p:sp>
      <p:sp>
        <p:nvSpPr>
          <p:cNvPr id="22" name="Rectangle 21">
            <a:extLst>
              <a:ext uri="{FF2B5EF4-FFF2-40B4-BE49-F238E27FC236}">
                <a16:creationId xmlns:a16="http://schemas.microsoft.com/office/drawing/2014/main" id="{A69EA97E-E75E-4393-BD08-B744CBE5A188}"/>
              </a:ext>
            </a:extLst>
          </p:cNvPr>
          <p:cNvSpPr/>
          <p:nvPr/>
        </p:nvSpPr>
        <p:spPr>
          <a:xfrm>
            <a:off x="0" y="6593935"/>
            <a:ext cx="2327881" cy="246221"/>
          </a:xfrm>
          <a:prstGeom prst="rect">
            <a:avLst/>
          </a:prstGeom>
        </p:spPr>
        <p:txBody>
          <a:bodyPr wrap="none">
            <a:spAutoFit/>
          </a:bodyPr>
          <a:lstStyle/>
          <a:p>
            <a:r>
              <a:rPr lang="en-GB" sz="1000" i="1" u="sng" dirty="0">
                <a:ea typeface="Times New Roman" panose="02020603050405020304" pitchFamily="18" charset="0"/>
              </a:rPr>
              <a:t>Source</a:t>
            </a:r>
            <a:r>
              <a:rPr lang="sl-SI" sz="1000" dirty="0">
                <a:ea typeface="Times New Roman" panose="02020603050405020304" pitchFamily="18" charset="0"/>
              </a:rPr>
              <a:t>: </a:t>
            </a:r>
            <a:r>
              <a:rPr lang="en-US" sz="1000" dirty="0">
                <a:ea typeface="Times New Roman" panose="02020603050405020304" pitchFamily="18" charset="0"/>
              </a:rPr>
              <a:t>ARSO (</a:t>
            </a:r>
            <a:r>
              <a:rPr lang="sl-SI" sz="1000" dirty="0">
                <a:ea typeface="Times New Roman" panose="02020603050405020304" pitchFamily="18" charset="0"/>
              </a:rPr>
              <a:t>meteo.si</a:t>
            </a:r>
            <a:r>
              <a:rPr lang="en-US" sz="1000" dirty="0">
                <a:ea typeface="Times New Roman" panose="02020603050405020304" pitchFamily="18" charset="0"/>
              </a:rPr>
              <a:t>), IJS (slonip.ijs.si)</a:t>
            </a:r>
            <a:endParaRPr lang="sl-SI" sz="1000" dirty="0"/>
          </a:p>
        </p:txBody>
      </p:sp>
      <p:pic>
        <p:nvPicPr>
          <p:cNvPr id="4" name="Picture 3" descr="Map&#10;&#10;Description automatically generated">
            <a:extLst>
              <a:ext uri="{FF2B5EF4-FFF2-40B4-BE49-F238E27FC236}">
                <a16:creationId xmlns:a16="http://schemas.microsoft.com/office/drawing/2014/main" id="{06892757-8BC5-445E-AB54-22AB5AC2FE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2024" y="1967031"/>
            <a:ext cx="5547601" cy="3922466"/>
          </a:xfrm>
          <a:prstGeom prst="rect">
            <a:avLst/>
          </a:prstGeom>
        </p:spPr>
      </p:pic>
      <p:sp>
        <p:nvSpPr>
          <p:cNvPr id="23" name="TextBox 22">
            <a:extLst>
              <a:ext uri="{FF2B5EF4-FFF2-40B4-BE49-F238E27FC236}">
                <a16:creationId xmlns:a16="http://schemas.microsoft.com/office/drawing/2014/main" id="{288FFC09-3DEF-4347-BB72-98410EFCC3E9}"/>
              </a:ext>
            </a:extLst>
          </p:cNvPr>
          <p:cNvSpPr txBox="1"/>
          <p:nvPr/>
        </p:nvSpPr>
        <p:spPr>
          <a:xfrm>
            <a:off x="2970989" y="4932496"/>
            <a:ext cx="3341036" cy="769441"/>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GB" sz="2200" kern="0" dirty="0">
                <a:solidFill>
                  <a:sysClr val="windowText" lastClr="000000"/>
                </a:solidFill>
                <a:ea typeface="Verdana" panose="020B0604030504040204" pitchFamily="34" charset="0"/>
              </a:rPr>
              <a:t>Water lines</a:t>
            </a:r>
          </a:p>
          <a:p>
            <a:pPr marL="285750" lvl="0" indent="-285750" defTabSz="914400">
              <a:buFont typeface="Arial" panose="020B0604020202020204" pitchFamily="34" charset="0"/>
              <a:buChar char="•"/>
              <a:defRPr/>
            </a:pPr>
            <a:r>
              <a:rPr lang="en-GB" sz="2200" kern="0" dirty="0">
                <a:solidFill>
                  <a:sysClr val="windowText" lastClr="000000"/>
                </a:solidFill>
                <a:ea typeface="Verdana" panose="020B0604030504040204" pitchFamily="34" charset="0"/>
              </a:rPr>
              <a:t>Lump parameter model</a:t>
            </a:r>
            <a:endParaRPr lang="en-GB" sz="2200" kern="0" dirty="0">
              <a:ea typeface="Verdana" panose="020B0604030504040204" pitchFamily="34" charset="0"/>
            </a:endParaRPr>
          </a:p>
        </p:txBody>
      </p:sp>
      <p:grpSp>
        <p:nvGrpSpPr>
          <p:cNvPr id="24" name="Group 23">
            <a:extLst>
              <a:ext uri="{FF2B5EF4-FFF2-40B4-BE49-F238E27FC236}">
                <a16:creationId xmlns:a16="http://schemas.microsoft.com/office/drawing/2014/main" id="{3EF3AE73-02AE-4065-A57A-BEC3B928BB11}"/>
              </a:ext>
            </a:extLst>
          </p:cNvPr>
          <p:cNvGrpSpPr/>
          <p:nvPr/>
        </p:nvGrpSpPr>
        <p:grpSpPr>
          <a:xfrm>
            <a:off x="9840416" y="260648"/>
            <a:ext cx="1656184" cy="1656184"/>
            <a:chOff x="3430163" y="2415647"/>
            <a:chExt cx="1656184" cy="1656184"/>
          </a:xfrm>
        </p:grpSpPr>
        <p:sp>
          <p:nvSpPr>
            <p:cNvPr id="26" name="Graphic 5" descr="Magnifying glass">
              <a:extLst>
                <a:ext uri="{FF2B5EF4-FFF2-40B4-BE49-F238E27FC236}">
                  <a16:creationId xmlns:a16="http://schemas.microsoft.com/office/drawing/2014/main" id="{A1917386-2B5D-4BE9-841C-0114D227DF65}"/>
                </a:ext>
              </a:extLst>
            </p:cNvPr>
            <p:cNvSpPr/>
            <p:nvPr/>
          </p:nvSpPr>
          <p:spPr>
            <a:xfrm flipH="1">
              <a:off x="3430163" y="2415647"/>
              <a:ext cx="1656184" cy="1656184"/>
            </a:xfrm>
            <a:custGeom>
              <a:avLst/>
              <a:gdLst>
                <a:gd name="connsiteX0" fmla="*/ 1436059 w 1484867"/>
                <a:gd name="connsiteY0" fmla="*/ 1254576 h 1484867"/>
                <a:gd name="connsiteX1" fmla="*/ 1206913 w 1484867"/>
                <a:gd name="connsiteY1" fmla="*/ 1025429 h 1484867"/>
                <a:gd name="connsiteX2" fmla="*/ 1093257 w 1484867"/>
                <a:gd name="connsiteY2" fmla="*/ 990599 h 1484867"/>
                <a:gd name="connsiteX3" fmla="*/ 1012597 w 1484867"/>
                <a:gd name="connsiteY3" fmla="*/ 909940 h 1484867"/>
                <a:gd name="connsiteX4" fmla="*/ 1126254 w 1484867"/>
                <a:gd name="connsiteY4" fmla="*/ 576303 h 1484867"/>
                <a:gd name="connsiteX5" fmla="*/ 576303 w 1484867"/>
                <a:gd name="connsiteY5" fmla="*/ 26352 h 1484867"/>
                <a:gd name="connsiteX6" fmla="*/ 26352 w 1484867"/>
                <a:gd name="connsiteY6" fmla="*/ 576303 h 1484867"/>
                <a:gd name="connsiteX7" fmla="*/ 576303 w 1484867"/>
                <a:gd name="connsiteY7" fmla="*/ 1126254 h 1484867"/>
                <a:gd name="connsiteX8" fmla="*/ 909940 w 1484867"/>
                <a:gd name="connsiteY8" fmla="*/ 1012597 h 1484867"/>
                <a:gd name="connsiteX9" fmla="*/ 990599 w 1484867"/>
                <a:gd name="connsiteY9" fmla="*/ 1093257 h 1484867"/>
                <a:gd name="connsiteX10" fmla="*/ 1025429 w 1484867"/>
                <a:gd name="connsiteY10" fmla="*/ 1206913 h 1484867"/>
                <a:gd name="connsiteX11" fmla="*/ 1254576 w 1484867"/>
                <a:gd name="connsiteY11" fmla="*/ 1436059 h 1484867"/>
                <a:gd name="connsiteX12" fmla="*/ 1346234 w 1484867"/>
                <a:gd name="connsiteY12" fmla="*/ 1474556 h 1484867"/>
                <a:gd name="connsiteX13" fmla="*/ 1437893 w 1484867"/>
                <a:gd name="connsiteY13" fmla="*/ 1436059 h 1484867"/>
                <a:gd name="connsiteX14" fmla="*/ 1436059 w 1484867"/>
                <a:gd name="connsiteY14" fmla="*/ 1254576 h 1484867"/>
                <a:gd name="connsiteX15" fmla="*/ 574470 w 1484867"/>
                <a:gd name="connsiteY15" fmla="*/ 1014430 h 1484867"/>
                <a:gd name="connsiteX16" fmla="*/ 134509 w 1484867"/>
                <a:gd name="connsiteY16" fmla="*/ 574470 h 1484867"/>
                <a:gd name="connsiteX17" fmla="*/ 574470 w 1484867"/>
                <a:gd name="connsiteY17" fmla="*/ 134509 h 1484867"/>
                <a:gd name="connsiteX18" fmla="*/ 1014430 w 1484867"/>
                <a:gd name="connsiteY18" fmla="*/ 574470 h 1484867"/>
                <a:gd name="connsiteX19" fmla="*/ 574470 w 1484867"/>
                <a:gd name="connsiteY19" fmla="*/ 1014430 h 14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867" h="1484867">
                  <a:moveTo>
                    <a:pt x="1436059" y="1254576"/>
                  </a:moveTo>
                  <a:lnTo>
                    <a:pt x="1206913" y="1025429"/>
                  </a:lnTo>
                  <a:cubicBezTo>
                    <a:pt x="1175749" y="994266"/>
                    <a:pt x="1133586" y="983266"/>
                    <a:pt x="1093257" y="990599"/>
                  </a:cubicBezTo>
                  <a:lnTo>
                    <a:pt x="1012597" y="909940"/>
                  </a:lnTo>
                  <a:cubicBezTo>
                    <a:pt x="1084091" y="818281"/>
                    <a:pt x="1126254" y="700958"/>
                    <a:pt x="1126254" y="576303"/>
                  </a:cubicBezTo>
                  <a:cubicBezTo>
                    <a:pt x="1126254" y="273830"/>
                    <a:pt x="878776" y="26352"/>
                    <a:pt x="576303" y="26352"/>
                  </a:cubicBezTo>
                  <a:cubicBezTo>
                    <a:pt x="273830" y="26352"/>
                    <a:pt x="26352" y="273830"/>
                    <a:pt x="26352" y="576303"/>
                  </a:cubicBezTo>
                  <a:cubicBezTo>
                    <a:pt x="26352" y="878776"/>
                    <a:pt x="273830" y="1126254"/>
                    <a:pt x="576303" y="1126254"/>
                  </a:cubicBezTo>
                  <a:cubicBezTo>
                    <a:pt x="700958" y="1126254"/>
                    <a:pt x="816448" y="1084091"/>
                    <a:pt x="909940" y="1012597"/>
                  </a:cubicBezTo>
                  <a:lnTo>
                    <a:pt x="990599" y="1093257"/>
                  </a:lnTo>
                  <a:cubicBezTo>
                    <a:pt x="983266" y="1133586"/>
                    <a:pt x="994266" y="1175749"/>
                    <a:pt x="1025429" y="1206913"/>
                  </a:cubicBezTo>
                  <a:lnTo>
                    <a:pt x="1254576" y="1436059"/>
                  </a:lnTo>
                  <a:cubicBezTo>
                    <a:pt x="1280240" y="1461724"/>
                    <a:pt x="1313237" y="1474556"/>
                    <a:pt x="1346234" y="1474556"/>
                  </a:cubicBezTo>
                  <a:cubicBezTo>
                    <a:pt x="1379231" y="1474556"/>
                    <a:pt x="1412228" y="1461724"/>
                    <a:pt x="1437893" y="1436059"/>
                  </a:cubicBezTo>
                  <a:cubicBezTo>
                    <a:pt x="1485555" y="1384731"/>
                    <a:pt x="1485555" y="1304071"/>
                    <a:pt x="1436059" y="1254576"/>
                  </a:cubicBezTo>
                  <a:close/>
                  <a:moveTo>
                    <a:pt x="574470" y="1014430"/>
                  </a:moveTo>
                  <a:cubicBezTo>
                    <a:pt x="332491" y="1014430"/>
                    <a:pt x="134509" y="816448"/>
                    <a:pt x="134509" y="574470"/>
                  </a:cubicBezTo>
                  <a:cubicBezTo>
                    <a:pt x="134509" y="332491"/>
                    <a:pt x="332491" y="134509"/>
                    <a:pt x="574470" y="134509"/>
                  </a:cubicBezTo>
                  <a:cubicBezTo>
                    <a:pt x="816448" y="134509"/>
                    <a:pt x="1014430" y="332491"/>
                    <a:pt x="1014430" y="574470"/>
                  </a:cubicBezTo>
                  <a:cubicBezTo>
                    <a:pt x="1014430" y="816448"/>
                    <a:pt x="816448" y="1014430"/>
                    <a:pt x="574470" y="1014430"/>
                  </a:cubicBezTo>
                  <a:close/>
                </a:path>
              </a:pathLst>
            </a:custGeom>
            <a:solidFill>
              <a:srgbClr val="82B1E5"/>
            </a:solidFill>
            <a:ln w="18256" cap="flat">
              <a:noFill/>
              <a:prstDash val="solid"/>
              <a:miter/>
            </a:ln>
          </p:spPr>
          <p:txBody>
            <a:bodyPr rtlCol="0" anchor="ctr"/>
            <a:lstStyle/>
            <a:p>
              <a:endParaRPr lang="en-US" dirty="0"/>
            </a:p>
          </p:txBody>
        </p:sp>
        <p:sp>
          <p:nvSpPr>
            <p:cNvPr id="27" name="Content Placeholder 8" descr="Water">
              <a:extLst>
                <a:ext uri="{FF2B5EF4-FFF2-40B4-BE49-F238E27FC236}">
                  <a16:creationId xmlns:a16="http://schemas.microsoft.com/office/drawing/2014/main" id="{403D30E2-B3A5-48FC-B1EF-BE0FAE523D8A}"/>
                </a:ext>
              </a:extLst>
            </p:cNvPr>
            <p:cNvSpPr/>
            <p:nvPr/>
          </p:nvSpPr>
          <p:spPr>
            <a:xfrm>
              <a:off x="4176292" y="2581484"/>
              <a:ext cx="577721" cy="827299"/>
            </a:xfrm>
            <a:custGeom>
              <a:avLst/>
              <a:gdLst>
                <a:gd name="connsiteX0" fmla="*/ 526691 w 1053382"/>
                <a:gd name="connsiteY0" fmla="*/ 80343 h 1517584"/>
                <a:gd name="connsiteX1" fmla="*/ 80343 w 1053382"/>
                <a:gd name="connsiteY1" fmla="*/ 990894 h 1517584"/>
                <a:gd name="connsiteX2" fmla="*/ 526691 w 1053382"/>
                <a:gd name="connsiteY2" fmla="*/ 1437242 h 1517584"/>
                <a:gd name="connsiteX3" fmla="*/ 973040 w 1053382"/>
                <a:gd name="connsiteY3" fmla="*/ 990894 h 1517584"/>
                <a:gd name="connsiteX4" fmla="*/ 526691 w 1053382"/>
                <a:gd name="connsiteY4" fmla="*/ 80343 h 151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82" h="1517584">
                  <a:moveTo>
                    <a:pt x="526691" y="80343"/>
                  </a:moveTo>
                  <a:cubicBezTo>
                    <a:pt x="526691" y="80343"/>
                    <a:pt x="80343" y="708801"/>
                    <a:pt x="80343" y="990894"/>
                  </a:cubicBezTo>
                  <a:cubicBezTo>
                    <a:pt x="80343" y="1237278"/>
                    <a:pt x="280307" y="1437242"/>
                    <a:pt x="526691" y="1437242"/>
                  </a:cubicBezTo>
                  <a:cubicBezTo>
                    <a:pt x="773076" y="1437242"/>
                    <a:pt x="973040" y="1237278"/>
                    <a:pt x="973040" y="990894"/>
                  </a:cubicBezTo>
                  <a:cubicBezTo>
                    <a:pt x="973040" y="707016"/>
                    <a:pt x="526691" y="80343"/>
                    <a:pt x="526691" y="80343"/>
                  </a:cubicBezTo>
                  <a:close/>
                </a:path>
              </a:pathLst>
            </a:custGeom>
            <a:noFill/>
            <a:ln w="57150" cap="flat">
              <a:solidFill>
                <a:schemeClr val="accent1">
                  <a:lumMod val="75000"/>
                </a:schemeClr>
              </a:solidFill>
              <a:prstDash val="solid"/>
              <a:miter/>
            </a:ln>
          </p:spPr>
          <p:txBody>
            <a:bodyPr rtlCol="0" anchor="ctr"/>
            <a:lstStyle/>
            <a:p>
              <a:endParaRPr lang="en-US" dirty="0"/>
            </a:p>
          </p:txBody>
        </p:sp>
        <p:pic>
          <p:nvPicPr>
            <p:cNvPr id="28" name="Graphic 27" descr="Fingerprint">
              <a:extLst>
                <a:ext uri="{FF2B5EF4-FFF2-40B4-BE49-F238E27FC236}">
                  <a16:creationId xmlns:a16="http://schemas.microsoft.com/office/drawing/2014/main" id="{04A6FF6F-433C-4B04-88D3-B217ADB1DC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05565">
              <a:off x="4200170" y="2706274"/>
              <a:ext cx="577721" cy="577721"/>
            </a:xfrm>
            <a:prstGeom prst="rect">
              <a:avLst/>
            </a:prstGeom>
          </p:spPr>
        </p:pic>
      </p:grpSp>
    </p:spTree>
    <p:extLst>
      <p:ext uri="{BB962C8B-B14F-4D97-AF65-F5344CB8AC3E}">
        <p14:creationId xmlns:p14="http://schemas.microsoft.com/office/powerpoint/2010/main" val="476089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Map&#10;&#10;Description automatically generated">
            <a:extLst>
              <a:ext uri="{FF2B5EF4-FFF2-40B4-BE49-F238E27FC236}">
                <a16:creationId xmlns:a16="http://schemas.microsoft.com/office/drawing/2014/main" id="{D9F7BAE9-74AF-418B-93EF-9A02C1A884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2024" y="1967031"/>
            <a:ext cx="5547601" cy="3922466"/>
          </a:xfrm>
          <a:prstGeom prst="rect">
            <a:avLst/>
          </a:prstGeom>
        </p:spPr>
      </p:pic>
      <p:sp>
        <p:nvSpPr>
          <p:cNvPr id="56" name="Rectangle 55">
            <a:extLst>
              <a:ext uri="{FF2B5EF4-FFF2-40B4-BE49-F238E27FC236}">
                <a16:creationId xmlns:a16="http://schemas.microsoft.com/office/drawing/2014/main" id="{72501CA2-BA98-43BD-A966-1ED552F9529F}"/>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Slide Number Placeholder 2"/>
          <p:cNvSpPr>
            <a:spLocks noGrp="1"/>
          </p:cNvSpPr>
          <p:nvPr>
            <p:ph type="sldNum" sz="quarter" idx="4"/>
          </p:nvPr>
        </p:nvSpPr>
        <p:spPr>
          <a:xfrm>
            <a:off x="8320158" y="6227381"/>
            <a:ext cx="3276600" cy="365125"/>
          </a:xfrm>
        </p:spPr>
        <p:txBody>
          <a:bodyPr/>
          <a:lstStyle/>
          <a:p>
            <a:fld id="{9860EDB8-5305-433F-BE41-D7A86D811DB3}" type="slidenum">
              <a:rPr lang="en-US" smtClean="0"/>
              <a:pPr/>
              <a:t>4</a:t>
            </a:fld>
            <a:endParaRPr lang="en-US" dirty="0"/>
          </a:p>
        </p:txBody>
      </p:sp>
      <p:sp>
        <p:nvSpPr>
          <p:cNvPr id="27" name="Forme libre : forme 40">
            <a:extLst>
              <a:ext uri="{FF2B5EF4-FFF2-40B4-BE49-F238E27FC236}">
                <a16:creationId xmlns:a16="http://schemas.microsoft.com/office/drawing/2014/main" id="{D1F1BF88-B686-48F4-96E8-CF2E144AD7C9}"/>
              </a:ext>
            </a:extLst>
          </p:cNvPr>
          <p:cNvSpPr>
            <a:spLocks noChangeAspect="1"/>
          </p:cNvSpPr>
          <p:nvPr>
            <p:custDataLst>
              <p:tags r:id="rId1"/>
            </p:custDataLst>
          </p:nvPr>
        </p:nvSpPr>
        <p:spPr bwMode="auto">
          <a:xfrm flipH="1">
            <a:off x="162999" y="2857335"/>
            <a:ext cx="1299513" cy="2042781"/>
          </a:xfrm>
          <a:custGeom>
            <a:avLst/>
            <a:gdLst>
              <a:gd name="connsiteX0" fmla="*/ 870028 w 1299513"/>
              <a:gd name="connsiteY0" fmla="*/ 199 h 2042781"/>
              <a:gd name="connsiteX1" fmla="*/ 770400 w 1299513"/>
              <a:gd name="connsiteY1" fmla="*/ 13329 h 2042781"/>
              <a:gd name="connsiteX2" fmla="*/ 734097 w 1299513"/>
              <a:gd name="connsiteY2" fmla="*/ 27220 h 2042781"/>
              <a:gd name="connsiteX3" fmla="*/ 718814 w 1299513"/>
              <a:gd name="connsiteY3" fmla="*/ 40746 h 2042781"/>
              <a:gd name="connsiteX4" fmla="*/ 756183 w 1299513"/>
              <a:gd name="connsiteY4" fmla="*/ 208205 h 2042781"/>
              <a:gd name="connsiteX5" fmla="*/ 785241 w 1299513"/>
              <a:gd name="connsiteY5" fmla="*/ 267136 h 2042781"/>
              <a:gd name="connsiteX6" fmla="*/ 775588 w 1299513"/>
              <a:gd name="connsiteY6" fmla="*/ 267136 h 2042781"/>
              <a:gd name="connsiteX7" fmla="*/ 777793 w 1299513"/>
              <a:gd name="connsiteY7" fmla="*/ 271609 h 2042781"/>
              <a:gd name="connsiteX8" fmla="*/ 0 w 1299513"/>
              <a:gd name="connsiteY8" fmla="*/ 271609 h 2042781"/>
              <a:gd name="connsiteX9" fmla="*/ 0 w 1299513"/>
              <a:gd name="connsiteY9" fmla="*/ 1044929 h 2042781"/>
              <a:gd name="connsiteX10" fmla="*/ 57666 w 1299513"/>
              <a:gd name="connsiteY10" fmla="*/ 1016494 h 2042781"/>
              <a:gd name="connsiteX11" fmla="*/ 225125 w 1299513"/>
              <a:gd name="connsiteY11" fmla="*/ 979125 h 2042781"/>
              <a:gd name="connsiteX12" fmla="*/ 234623 w 1299513"/>
              <a:gd name="connsiteY12" fmla="*/ 1297081 h 2042781"/>
              <a:gd name="connsiteX13" fmla="*/ 234293 w 1299513"/>
              <a:gd name="connsiteY13" fmla="*/ 1297162 h 2042781"/>
              <a:gd name="connsiteX14" fmla="*/ 229064 w 1299513"/>
              <a:gd name="connsiteY14" fmla="*/ 1303906 h 2042781"/>
              <a:gd name="connsiteX15" fmla="*/ 65083 w 1299513"/>
              <a:gd name="connsiteY15" fmla="*/ 1274472 h 2042781"/>
              <a:gd name="connsiteX16" fmla="*/ 0 w 1299513"/>
              <a:gd name="connsiteY16" fmla="*/ 1245272 h 2042781"/>
              <a:gd name="connsiteX17" fmla="*/ 0 w 1299513"/>
              <a:gd name="connsiteY17" fmla="*/ 2038400 h 2042781"/>
              <a:gd name="connsiteX18" fmla="*/ 20335 w 1299513"/>
              <a:gd name="connsiteY18" fmla="*/ 2042765 h 2042781"/>
              <a:gd name="connsiteX19" fmla="*/ 77473 w 1299513"/>
              <a:gd name="connsiteY19" fmla="*/ 2032918 h 2042781"/>
              <a:gd name="connsiteX20" fmla="*/ 223486 w 1299513"/>
              <a:gd name="connsiteY20" fmla="*/ 1575860 h 2042781"/>
              <a:gd name="connsiteX21" fmla="*/ 369499 w 1299513"/>
              <a:gd name="connsiteY21" fmla="*/ 1203393 h 2042781"/>
              <a:gd name="connsiteX22" fmla="*/ 863193 w 1299513"/>
              <a:gd name="connsiteY22" fmla="*/ 1296510 h 2042781"/>
              <a:gd name="connsiteX23" fmla="*/ 1036706 w 1299513"/>
              <a:gd name="connsiteY23" fmla="*/ 1220443 h 2042781"/>
              <a:gd name="connsiteX24" fmla="*/ 1091707 w 1299513"/>
              <a:gd name="connsiteY24" fmla="*/ 1070276 h 2042781"/>
              <a:gd name="connsiteX25" fmla="*/ 1034742 w 1299513"/>
              <a:gd name="connsiteY25" fmla="*/ 874206 h 2042781"/>
              <a:gd name="connsiteX26" fmla="*/ 1114624 w 1299513"/>
              <a:gd name="connsiteY26" fmla="*/ 823058 h 2042781"/>
              <a:gd name="connsiteX27" fmla="*/ 1045873 w 1299513"/>
              <a:gd name="connsiteY27" fmla="*/ 729941 h 2042781"/>
              <a:gd name="connsiteX28" fmla="*/ 1114624 w 1299513"/>
              <a:gd name="connsiteY28" fmla="*/ 678792 h 2042781"/>
              <a:gd name="connsiteX29" fmla="*/ 1068790 w 1299513"/>
              <a:gd name="connsiteY29" fmla="*/ 451247 h 2042781"/>
              <a:gd name="connsiteX30" fmla="*/ 1251470 w 1299513"/>
              <a:gd name="connsiteY30" fmla="*/ 400098 h 2042781"/>
              <a:gd name="connsiteX31" fmla="*/ 1297303 w 1299513"/>
              <a:gd name="connsiteY31" fmla="*/ 276161 h 2042781"/>
              <a:gd name="connsiteX32" fmla="*/ 1294070 w 1299513"/>
              <a:gd name="connsiteY32" fmla="*/ 271609 h 2042781"/>
              <a:gd name="connsiteX33" fmla="*/ 968817 w 1299513"/>
              <a:gd name="connsiteY33" fmla="*/ 271609 h 2042781"/>
              <a:gd name="connsiteX34" fmla="*/ 1000511 w 1299513"/>
              <a:gd name="connsiteY34" fmla="*/ 200967 h 2042781"/>
              <a:gd name="connsiteX35" fmla="*/ 1029945 w 1299513"/>
              <a:gd name="connsiteY35" fmla="*/ 36986 h 2042781"/>
              <a:gd name="connsiteX36" fmla="*/ 870028 w 1299513"/>
              <a:gd name="connsiteY36" fmla="*/ 199 h 20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99513" h="2042781">
                <a:moveTo>
                  <a:pt x="870028" y="199"/>
                </a:moveTo>
                <a:cubicBezTo>
                  <a:pt x="834477" y="1155"/>
                  <a:pt x="799004" y="5574"/>
                  <a:pt x="770400" y="13329"/>
                </a:cubicBezTo>
                <a:lnTo>
                  <a:pt x="734097" y="27220"/>
                </a:lnTo>
                <a:lnTo>
                  <a:pt x="718814" y="40746"/>
                </a:lnTo>
                <a:cubicBezTo>
                  <a:pt x="702668" y="69360"/>
                  <a:pt x="725303" y="138871"/>
                  <a:pt x="756183" y="208205"/>
                </a:cubicBezTo>
                <a:lnTo>
                  <a:pt x="785241" y="267136"/>
                </a:lnTo>
                <a:lnTo>
                  <a:pt x="775588" y="267136"/>
                </a:lnTo>
                <a:lnTo>
                  <a:pt x="777793" y="271609"/>
                </a:lnTo>
                <a:lnTo>
                  <a:pt x="0" y="271609"/>
                </a:lnTo>
                <a:lnTo>
                  <a:pt x="0" y="1044929"/>
                </a:lnTo>
                <a:lnTo>
                  <a:pt x="57666" y="1016494"/>
                </a:lnTo>
                <a:cubicBezTo>
                  <a:pt x="127000" y="985614"/>
                  <a:pt x="196511" y="962979"/>
                  <a:pt x="225125" y="979125"/>
                </a:cubicBezTo>
                <a:cubicBezTo>
                  <a:pt x="282351" y="1011417"/>
                  <a:pt x="288161" y="1262286"/>
                  <a:pt x="234623" y="1297081"/>
                </a:cubicBezTo>
                <a:lnTo>
                  <a:pt x="234293" y="1297162"/>
                </a:lnTo>
                <a:lnTo>
                  <a:pt x="229064" y="1303906"/>
                </a:lnTo>
                <a:cubicBezTo>
                  <a:pt x="202295" y="1321304"/>
                  <a:pt x="133919" y="1302081"/>
                  <a:pt x="65083" y="1274472"/>
                </a:cubicBezTo>
                <a:lnTo>
                  <a:pt x="0" y="1245272"/>
                </a:lnTo>
                <a:lnTo>
                  <a:pt x="0" y="2038400"/>
                </a:lnTo>
                <a:lnTo>
                  <a:pt x="20335" y="2042765"/>
                </a:lnTo>
                <a:cubicBezTo>
                  <a:pt x="40479" y="2043164"/>
                  <a:pt x="56030" y="2036197"/>
                  <a:pt x="77473" y="2032918"/>
                </a:cubicBezTo>
                <a:cubicBezTo>
                  <a:pt x="97771" y="1824390"/>
                  <a:pt x="66997" y="1739798"/>
                  <a:pt x="223486" y="1575860"/>
                </a:cubicBezTo>
                <a:cubicBezTo>
                  <a:pt x="222177" y="1351593"/>
                  <a:pt x="306642" y="1298477"/>
                  <a:pt x="369499" y="1203393"/>
                </a:cubicBezTo>
                <a:cubicBezTo>
                  <a:pt x="565274" y="1273559"/>
                  <a:pt x="680513" y="1306346"/>
                  <a:pt x="863193" y="1296510"/>
                </a:cubicBezTo>
                <a:cubicBezTo>
                  <a:pt x="952241" y="1291264"/>
                  <a:pt x="977123" y="1293887"/>
                  <a:pt x="1036706" y="1220443"/>
                </a:cubicBezTo>
                <a:cubicBezTo>
                  <a:pt x="1062242" y="1184376"/>
                  <a:pt x="1102838" y="1141097"/>
                  <a:pt x="1091707" y="1070276"/>
                </a:cubicBezTo>
                <a:lnTo>
                  <a:pt x="1034742" y="874206"/>
                </a:lnTo>
                <a:lnTo>
                  <a:pt x="1114624" y="823058"/>
                </a:lnTo>
                <a:lnTo>
                  <a:pt x="1045873" y="729941"/>
                </a:lnTo>
                <a:lnTo>
                  <a:pt x="1114624" y="678792"/>
                </a:lnTo>
                <a:cubicBezTo>
                  <a:pt x="1085814" y="628299"/>
                  <a:pt x="1050456" y="590266"/>
                  <a:pt x="1068790" y="451247"/>
                </a:cubicBezTo>
                <a:lnTo>
                  <a:pt x="1251470" y="400098"/>
                </a:lnTo>
                <a:cubicBezTo>
                  <a:pt x="1295339" y="377803"/>
                  <a:pt x="1304506" y="332556"/>
                  <a:pt x="1297303" y="276161"/>
                </a:cubicBezTo>
                <a:lnTo>
                  <a:pt x="1294070" y="271609"/>
                </a:lnTo>
                <a:lnTo>
                  <a:pt x="968817" y="271609"/>
                </a:lnTo>
                <a:lnTo>
                  <a:pt x="1000511" y="200967"/>
                </a:lnTo>
                <a:cubicBezTo>
                  <a:pt x="1028120" y="132131"/>
                  <a:pt x="1047343" y="63755"/>
                  <a:pt x="1029945" y="36986"/>
                </a:cubicBezTo>
                <a:cubicBezTo>
                  <a:pt x="1012548" y="10217"/>
                  <a:pt x="941132" y="-1715"/>
                  <a:pt x="870028" y="199"/>
                </a:cubicBezTo>
                <a:close/>
              </a:path>
            </a:pathLst>
          </a:custGeom>
          <a:solidFill>
            <a:schemeClr val="tx2">
              <a:lumMod val="40000"/>
              <a:lumOff val="6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oup 35">
            <a:extLst>
              <a:ext uri="{FF2B5EF4-FFF2-40B4-BE49-F238E27FC236}">
                <a16:creationId xmlns:a16="http://schemas.microsoft.com/office/drawing/2014/main" id="{249C0C9C-D4F6-419D-B620-BE12B6A738FE}"/>
              </a:ext>
            </a:extLst>
          </p:cNvPr>
          <p:cNvGrpSpPr/>
          <p:nvPr/>
        </p:nvGrpSpPr>
        <p:grpSpPr>
          <a:xfrm>
            <a:off x="1463654" y="1386465"/>
            <a:ext cx="6867123" cy="2727247"/>
            <a:chOff x="6099412" y="2171943"/>
            <a:chExt cx="6693505" cy="2727247"/>
          </a:xfrm>
        </p:grpSpPr>
        <p:sp>
          <p:nvSpPr>
            <p:cNvPr id="37" name="TextBox 36">
              <a:extLst>
                <a:ext uri="{FF2B5EF4-FFF2-40B4-BE49-F238E27FC236}">
                  <a16:creationId xmlns:a16="http://schemas.microsoft.com/office/drawing/2014/main" id="{02E33E15-6D0D-436A-B5FD-A308B1890085}"/>
                </a:ext>
              </a:extLst>
            </p:cNvPr>
            <p:cNvSpPr txBox="1"/>
            <p:nvPr/>
          </p:nvSpPr>
          <p:spPr>
            <a:xfrm>
              <a:off x="7877791" y="3452640"/>
              <a:ext cx="2935358" cy="1446550"/>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GB" sz="2200" kern="0" dirty="0">
                  <a:solidFill>
                    <a:sysClr val="windowText" lastClr="000000"/>
                  </a:solidFill>
                  <a:ea typeface="Verdana" panose="020B0604030504040204" pitchFamily="34" charset="0"/>
                </a:rPr>
                <a:t>Characterisation of water sources </a:t>
              </a:r>
              <a:endParaRPr lang="sl-SI" sz="2200" kern="0" dirty="0">
                <a:solidFill>
                  <a:sysClr val="windowText" lastClr="000000"/>
                </a:solidFill>
                <a:ea typeface="Verdana" panose="020B0604030504040204" pitchFamily="34" charset="0"/>
              </a:endParaRPr>
            </a:p>
            <a:p>
              <a:pPr marL="285750" lvl="0" indent="-285750" defTabSz="914400">
                <a:buFont typeface="Arial" panose="020B0604020202020204" pitchFamily="34" charset="0"/>
                <a:buChar char="•"/>
                <a:defRPr/>
              </a:pPr>
              <a:r>
                <a:rPr lang="en-US" sz="2200" kern="0" dirty="0">
                  <a:solidFill>
                    <a:sysClr val="windowText" lastClr="000000"/>
                  </a:solidFill>
                  <a:ea typeface="Verdana" panose="020B0604030504040204" pitchFamily="34" charset="0"/>
                </a:rPr>
                <a:t>Changes in the residence times</a:t>
              </a:r>
              <a:endParaRPr lang="en-GB" sz="2200" b="1" kern="0" dirty="0">
                <a:solidFill>
                  <a:schemeClr val="tx2">
                    <a:lumMod val="60000"/>
                    <a:lumOff val="40000"/>
                  </a:schemeClr>
                </a:solidFill>
                <a:ea typeface="Verdana" panose="020B0604030504040204" pitchFamily="34" charset="0"/>
              </a:endParaRPr>
            </a:p>
          </p:txBody>
        </p:sp>
        <p:sp>
          <p:nvSpPr>
            <p:cNvPr id="38" name="TextBox 37">
              <a:extLst>
                <a:ext uri="{FF2B5EF4-FFF2-40B4-BE49-F238E27FC236}">
                  <a16:creationId xmlns:a16="http://schemas.microsoft.com/office/drawing/2014/main" id="{35BEAA6C-CB64-4537-A602-0DF7AE743A1A}"/>
                </a:ext>
              </a:extLst>
            </p:cNvPr>
            <p:cNvSpPr txBox="1"/>
            <p:nvPr/>
          </p:nvSpPr>
          <p:spPr>
            <a:xfrm>
              <a:off x="7980845" y="3335575"/>
              <a:ext cx="4812072" cy="438617"/>
            </a:xfrm>
            <a:prstGeom prst="rect">
              <a:avLst/>
            </a:prstGeom>
            <a:noFill/>
          </p:spPr>
          <p:txBody>
            <a:bodyPr wrap="square" rtlCol="0">
              <a:noAutofit/>
            </a:bodyPr>
            <a:lstStyle/>
            <a:p>
              <a:pPr defTabSz="914400">
                <a:defRPr/>
              </a:pPr>
              <a:endParaRPr lang="sl-SI" sz="2800" kern="0" dirty="0">
                <a:solidFill>
                  <a:sysClr val="windowText" lastClr="000000"/>
                </a:solidFill>
                <a:latin typeface="Dream Avenue" panose="02000503000000020004" pitchFamily="2" charset="0"/>
                <a:ea typeface="Verdana" panose="020B0604030504040204" pitchFamily="34" charset="0"/>
              </a:endParaRPr>
            </a:p>
          </p:txBody>
        </p:sp>
        <p:sp>
          <p:nvSpPr>
            <p:cNvPr id="39" name="Forme libre : forme 41">
              <a:extLst>
                <a:ext uri="{FF2B5EF4-FFF2-40B4-BE49-F238E27FC236}">
                  <a16:creationId xmlns:a16="http://schemas.microsoft.com/office/drawing/2014/main" id="{73B0DA9F-7FCF-405F-8028-18823715F207}"/>
                </a:ext>
              </a:extLst>
            </p:cNvPr>
            <p:cNvSpPr>
              <a:spLocks noChangeAspect="1"/>
            </p:cNvSpPr>
            <p:nvPr>
              <p:custDataLst>
                <p:tags r:id="rId4"/>
              </p:custDataLst>
            </p:nvPr>
          </p:nvSpPr>
          <p:spPr bwMode="auto">
            <a:xfrm flipH="1">
              <a:off x="6099412" y="2171943"/>
              <a:ext cx="1328034" cy="2003972"/>
            </a:xfrm>
            <a:custGeom>
              <a:avLst/>
              <a:gdLst>
                <a:gd name="connsiteX0" fmla="*/ 1328034 w 1328034"/>
                <a:gd name="connsiteY0" fmla="*/ 0 h 2003972"/>
                <a:gd name="connsiteX1" fmla="*/ 1298832 w 1328034"/>
                <a:gd name="connsiteY1" fmla="*/ 6784 h 2003972"/>
                <a:gd name="connsiteX2" fmla="*/ 1166794 w 1328034"/>
                <a:gd name="connsiteY2" fmla="*/ 50863 h 2003972"/>
                <a:gd name="connsiteX3" fmla="*/ 929114 w 1328034"/>
                <a:gd name="connsiteY3" fmla="*/ 44961 h 2003972"/>
                <a:gd name="connsiteX4" fmla="*/ 441967 w 1328034"/>
                <a:gd name="connsiteY4" fmla="*/ 235784 h 2003972"/>
                <a:gd name="connsiteX5" fmla="*/ 0 w 1328034"/>
                <a:gd name="connsiteY5" fmla="*/ 956455 h 2003972"/>
                <a:gd name="connsiteX6" fmla="*/ 75953 w 1328034"/>
                <a:gd name="connsiteY6" fmla="*/ 1555812 h 2003972"/>
                <a:gd name="connsiteX7" fmla="*/ 133025 w 1328034"/>
                <a:gd name="connsiteY7" fmla="*/ 1732364 h 2003972"/>
                <a:gd name="connsiteX8" fmla="*/ 359217 w 1328034"/>
                <a:gd name="connsiteY8" fmla="*/ 1732364 h 2003972"/>
                <a:gd name="connsiteX9" fmla="*/ 327523 w 1328034"/>
                <a:gd name="connsiteY9" fmla="*/ 1803006 h 2003972"/>
                <a:gd name="connsiteX10" fmla="*/ 298089 w 1328034"/>
                <a:gd name="connsiteY10" fmla="*/ 1966987 h 2003972"/>
                <a:gd name="connsiteX11" fmla="*/ 557634 w 1328034"/>
                <a:gd name="connsiteY11" fmla="*/ 1990644 h 2003972"/>
                <a:gd name="connsiteX12" fmla="*/ 593939 w 1328034"/>
                <a:gd name="connsiteY12" fmla="*/ 1976753 h 2003972"/>
                <a:gd name="connsiteX13" fmla="*/ 609220 w 1328034"/>
                <a:gd name="connsiteY13" fmla="*/ 1963228 h 2003972"/>
                <a:gd name="connsiteX14" fmla="*/ 571851 w 1328034"/>
                <a:gd name="connsiteY14" fmla="*/ 1795769 h 2003972"/>
                <a:gd name="connsiteX15" fmla="*/ 542793 w 1328034"/>
                <a:gd name="connsiteY15" fmla="*/ 1736838 h 2003972"/>
                <a:gd name="connsiteX16" fmla="*/ 552447 w 1328034"/>
                <a:gd name="connsiteY16" fmla="*/ 1736838 h 2003972"/>
                <a:gd name="connsiteX17" fmla="*/ 550241 w 1328034"/>
                <a:gd name="connsiteY17" fmla="*/ 1732364 h 2003972"/>
                <a:gd name="connsiteX18" fmla="*/ 1328034 w 1328034"/>
                <a:gd name="connsiteY18" fmla="*/ 1732364 h 2003972"/>
                <a:gd name="connsiteX19" fmla="*/ 1328034 w 1328034"/>
                <a:gd name="connsiteY19" fmla="*/ 959045 h 2003972"/>
                <a:gd name="connsiteX20" fmla="*/ 1270368 w 1328034"/>
                <a:gd name="connsiteY20" fmla="*/ 987480 h 2003972"/>
                <a:gd name="connsiteX21" fmla="*/ 1102909 w 1328034"/>
                <a:gd name="connsiteY21" fmla="*/ 1024849 h 2003972"/>
                <a:gd name="connsiteX22" fmla="*/ 1093411 w 1328034"/>
                <a:gd name="connsiteY22" fmla="*/ 706893 h 2003972"/>
                <a:gd name="connsiteX23" fmla="*/ 1093740 w 1328034"/>
                <a:gd name="connsiteY23" fmla="*/ 706813 h 2003972"/>
                <a:gd name="connsiteX24" fmla="*/ 1098970 w 1328034"/>
                <a:gd name="connsiteY24" fmla="*/ 700067 h 2003972"/>
                <a:gd name="connsiteX25" fmla="*/ 1262951 w 1328034"/>
                <a:gd name="connsiteY25" fmla="*/ 729501 h 2003972"/>
                <a:gd name="connsiteX26" fmla="*/ 1328034 w 1328034"/>
                <a:gd name="connsiteY26" fmla="*/ 758701 h 2003972"/>
                <a:gd name="connsiteX27" fmla="*/ 1328034 w 1328034"/>
                <a:gd name="connsiteY27" fmla="*/ 0 h 200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28034" h="2003972">
                  <a:moveTo>
                    <a:pt x="1328034" y="0"/>
                  </a:moveTo>
                  <a:lnTo>
                    <a:pt x="1298832" y="6784"/>
                  </a:lnTo>
                  <a:cubicBezTo>
                    <a:pt x="1252978" y="25535"/>
                    <a:pt x="1210991" y="60699"/>
                    <a:pt x="1166794" y="50863"/>
                  </a:cubicBezTo>
                  <a:cubicBezTo>
                    <a:pt x="1086912" y="50207"/>
                    <a:pt x="1007031" y="31190"/>
                    <a:pt x="929114" y="44961"/>
                  </a:cubicBezTo>
                  <a:cubicBezTo>
                    <a:pt x="748398" y="77093"/>
                    <a:pt x="578813" y="122995"/>
                    <a:pt x="441967" y="235784"/>
                  </a:cubicBezTo>
                  <a:cubicBezTo>
                    <a:pt x="264525" y="370869"/>
                    <a:pt x="16369" y="579398"/>
                    <a:pt x="0" y="956455"/>
                  </a:cubicBezTo>
                  <a:lnTo>
                    <a:pt x="75953" y="1555812"/>
                  </a:lnTo>
                  <a:lnTo>
                    <a:pt x="133025" y="1732364"/>
                  </a:lnTo>
                  <a:lnTo>
                    <a:pt x="359217" y="1732364"/>
                  </a:lnTo>
                  <a:lnTo>
                    <a:pt x="327523" y="1803006"/>
                  </a:lnTo>
                  <a:cubicBezTo>
                    <a:pt x="299914" y="1871842"/>
                    <a:pt x="280691" y="1940218"/>
                    <a:pt x="298089" y="1966987"/>
                  </a:cubicBezTo>
                  <a:cubicBezTo>
                    <a:pt x="324185" y="2007141"/>
                    <a:pt x="471823" y="2013911"/>
                    <a:pt x="557634" y="1990644"/>
                  </a:cubicBezTo>
                  <a:lnTo>
                    <a:pt x="593939" y="1976753"/>
                  </a:lnTo>
                  <a:lnTo>
                    <a:pt x="609220" y="1963228"/>
                  </a:lnTo>
                  <a:cubicBezTo>
                    <a:pt x="625366" y="1934614"/>
                    <a:pt x="602731" y="1865103"/>
                    <a:pt x="571851" y="1795769"/>
                  </a:cubicBezTo>
                  <a:lnTo>
                    <a:pt x="542793" y="1736838"/>
                  </a:lnTo>
                  <a:lnTo>
                    <a:pt x="552447" y="1736838"/>
                  </a:lnTo>
                  <a:lnTo>
                    <a:pt x="550241" y="1732364"/>
                  </a:lnTo>
                  <a:lnTo>
                    <a:pt x="1328034" y="1732364"/>
                  </a:lnTo>
                  <a:lnTo>
                    <a:pt x="1328034" y="959045"/>
                  </a:lnTo>
                  <a:lnTo>
                    <a:pt x="1270368" y="987480"/>
                  </a:lnTo>
                  <a:cubicBezTo>
                    <a:pt x="1201034" y="1018360"/>
                    <a:pt x="1131523" y="1040995"/>
                    <a:pt x="1102909" y="1024849"/>
                  </a:cubicBezTo>
                  <a:cubicBezTo>
                    <a:pt x="1045683" y="992557"/>
                    <a:pt x="1039873" y="741688"/>
                    <a:pt x="1093411" y="706893"/>
                  </a:cubicBezTo>
                  <a:lnTo>
                    <a:pt x="1093740" y="706813"/>
                  </a:lnTo>
                  <a:lnTo>
                    <a:pt x="1098970" y="700067"/>
                  </a:lnTo>
                  <a:cubicBezTo>
                    <a:pt x="1125739" y="682669"/>
                    <a:pt x="1194115" y="701892"/>
                    <a:pt x="1262951" y="729501"/>
                  </a:cubicBezTo>
                  <a:lnTo>
                    <a:pt x="1328034" y="758701"/>
                  </a:lnTo>
                  <a:lnTo>
                    <a:pt x="1328034" y="0"/>
                  </a:lnTo>
                  <a:close/>
                </a:path>
              </a:pathLst>
            </a:custGeom>
            <a:solidFill>
              <a:schemeClr val="tx2">
                <a:lumMod val="60000"/>
                <a:lumOff val="4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0" name="Group 39">
            <a:extLst>
              <a:ext uri="{FF2B5EF4-FFF2-40B4-BE49-F238E27FC236}">
                <a16:creationId xmlns:a16="http://schemas.microsoft.com/office/drawing/2014/main" id="{3CA6BB30-2EE2-4694-AB33-B82BB142BB21}"/>
              </a:ext>
            </a:extLst>
          </p:cNvPr>
          <p:cNvGrpSpPr/>
          <p:nvPr/>
        </p:nvGrpSpPr>
        <p:grpSpPr>
          <a:xfrm>
            <a:off x="-4283928" y="678314"/>
            <a:ext cx="6024328" cy="2450965"/>
            <a:chOff x="341134" y="1453342"/>
            <a:chExt cx="6024328" cy="2450965"/>
          </a:xfrm>
        </p:grpSpPr>
        <p:sp>
          <p:nvSpPr>
            <p:cNvPr id="41" name="TextBox 40">
              <a:extLst>
                <a:ext uri="{FF2B5EF4-FFF2-40B4-BE49-F238E27FC236}">
                  <a16:creationId xmlns:a16="http://schemas.microsoft.com/office/drawing/2014/main" id="{59078F55-5B79-471D-82E7-5878F2777EDC}"/>
                </a:ext>
              </a:extLst>
            </p:cNvPr>
            <p:cNvSpPr txBox="1"/>
            <p:nvPr/>
          </p:nvSpPr>
          <p:spPr>
            <a:xfrm>
              <a:off x="688452" y="1453342"/>
              <a:ext cx="3682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normalizeH="0" baseline="0" noProof="0" dirty="0">
                <a:ln w="22225">
                  <a:solidFill>
                    <a:schemeClr val="accent2"/>
                  </a:solidFill>
                  <a:prstDash val="solid"/>
                </a:ln>
                <a:solidFill>
                  <a:schemeClr val="tx2">
                    <a:lumMod val="20000"/>
                    <a:lumOff val="80000"/>
                  </a:schemeClr>
                </a:solidFill>
                <a:uLnTx/>
                <a:uFillTx/>
                <a:latin typeface="Verdana" panose="020B0604030504040204" pitchFamily="34" charset="0"/>
                <a:ea typeface="Verdana" panose="020B0604030504040204" pitchFamily="34" charset="0"/>
              </a:endParaRPr>
            </a:p>
          </p:txBody>
        </p:sp>
        <p:sp>
          <p:nvSpPr>
            <p:cNvPr id="43" name="TextBox 42">
              <a:extLst>
                <a:ext uri="{FF2B5EF4-FFF2-40B4-BE49-F238E27FC236}">
                  <a16:creationId xmlns:a16="http://schemas.microsoft.com/office/drawing/2014/main" id="{2CFFB767-33DC-48DC-9CB0-1B1514E08E97}"/>
                </a:ext>
              </a:extLst>
            </p:cNvPr>
            <p:cNvSpPr txBox="1"/>
            <p:nvPr/>
          </p:nvSpPr>
          <p:spPr>
            <a:xfrm>
              <a:off x="341134" y="1861527"/>
              <a:ext cx="4681295" cy="2042780"/>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45" name="Forme libre : forme 42">
              <a:extLst>
                <a:ext uri="{FF2B5EF4-FFF2-40B4-BE49-F238E27FC236}">
                  <a16:creationId xmlns:a16="http://schemas.microsoft.com/office/drawing/2014/main" id="{A18C1D4A-9157-4388-8FA6-25E11E248502}"/>
                </a:ext>
              </a:extLst>
            </p:cNvPr>
            <p:cNvSpPr>
              <a:spLocks noChangeAspect="1"/>
            </p:cNvSpPr>
            <p:nvPr>
              <p:custDataLst>
                <p:tags r:id="rId3"/>
              </p:custDataLst>
            </p:nvPr>
          </p:nvSpPr>
          <p:spPr bwMode="auto">
            <a:xfrm flipH="1">
              <a:off x="4801694" y="2119699"/>
              <a:ext cx="1563768" cy="1784608"/>
            </a:xfrm>
            <a:custGeom>
              <a:avLst/>
              <a:gdLst>
                <a:gd name="connsiteX0" fmla="*/ 716034 w 1563768"/>
                <a:gd name="connsiteY0" fmla="*/ 318 h 1784608"/>
                <a:gd name="connsiteX1" fmla="*/ 645647 w 1563768"/>
                <a:gd name="connsiteY1" fmla="*/ 19826 h 1784608"/>
                <a:gd name="connsiteX2" fmla="*/ 284216 w 1563768"/>
                <a:gd name="connsiteY2" fmla="*/ 48023 h 1784608"/>
                <a:gd name="connsiteX3" fmla="*/ 272874 w 1563768"/>
                <a:gd name="connsiteY3" fmla="*/ 50658 h 1784608"/>
                <a:gd name="connsiteX4" fmla="*/ 272874 w 1563768"/>
                <a:gd name="connsiteY4" fmla="*/ 814007 h 1784608"/>
                <a:gd name="connsiteX5" fmla="*/ 266050 w 1563768"/>
                <a:gd name="connsiteY5" fmla="*/ 810945 h 1784608"/>
                <a:gd name="connsiteX6" fmla="*/ 266050 w 1563768"/>
                <a:gd name="connsiteY6" fmla="*/ 820265 h 1784608"/>
                <a:gd name="connsiteX7" fmla="*/ 195408 w 1563768"/>
                <a:gd name="connsiteY7" fmla="*/ 788571 h 1784608"/>
                <a:gd name="connsiteX8" fmla="*/ 58662 w 1563768"/>
                <a:gd name="connsiteY8" fmla="*/ 752514 h 1784608"/>
                <a:gd name="connsiteX9" fmla="*/ 31756 w 1563768"/>
                <a:gd name="connsiteY9" fmla="*/ 759057 h 1784608"/>
                <a:gd name="connsiteX10" fmla="*/ 19676 w 1563768"/>
                <a:gd name="connsiteY10" fmla="*/ 774639 h 1784608"/>
                <a:gd name="connsiteX11" fmla="*/ 46484 w 1563768"/>
                <a:gd name="connsiteY11" fmla="*/ 1070267 h 1784608"/>
                <a:gd name="connsiteX12" fmla="*/ 213943 w 1563768"/>
                <a:gd name="connsiteY12" fmla="*/ 1032898 h 1784608"/>
                <a:gd name="connsiteX13" fmla="*/ 272874 w 1563768"/>
                <a:gd name="connsiteY13" fmla="*/ 1003840 h 1784608"/>
                <a:gd name="connsiteX14" fmla="*/ 272874 w 1563768"/>
                <a:gd name="connsiteY14" fmla="*/ 1784608 h 1784608"/>
                <a:gd name="connsiteX15" fmla="*/ 1048462 w 1563768"/>
                <a:gd name="connsiteY15" fmla="*/ 1784608 h 1784608"/>
                <a:gd name="connsiteX16" fmla="*/ 1022232 w 1563768"/>
                <a:gd name="connsiteY16" fmla="*/ 1731415 h 1784608"/>
                <a:gd name="connsiteX17" fmla="*/ 984863 w 1563768"/>
                <a:gd name="connsiteY17" fmla="*/ 1563956 h 1784608"/>
                <a:gd name="connsiteX18" fmla="*/ 1006369 w 1563768"/>
                <a:gd name="connsiteY18" fmla="*/ 1544922 h 1784608"/>
                <a:gd name="connsiteX19" fmla="*/ 1006971 w 1563768"/>
                <a:gd name="connsiteY19" fmla="*/ 1544692 h 1784608"/>
                <a:gd name="connsiteX20" fmla="*/ 1013194 w 1563768"/>
                <a:gd name="connsiteY20" fmla="*/ 1539184 h 1784608"/>
                <a:gd name="connsiteX21" fmla="*/ 1149728 w 1563768"/>
                <a:gd name="connsiteY21" fmla="*/ 1511932 h 1784608"/>
                <a:gd name="connsiteX22" fmla="*/ 1309644 w 1563768"/>
                <a:gd name="connsiteY22" fmla="*/ 1548720 h 1784608"/>
                <a:gd name="connsiteX23" fmla="*/ 1280210 w 1563768"/>
                <a:gd name="connsiteY23" fmla="*/ 1712701 h 1784608"/>
                <a:gd name="connsiteX24" fmla="*/ 1247948 w 1563768"/>
                <a:gd name="connsiteY24" fmla="*/ 1784608 h 1784608"/>
                <a:gd name="connsiteX25" fmla="*/ 1563768 w 1563768"/>
                <a:gd name="connsiteY25" fmla="*/ 1784608 h 1784608"/>
                <a:gd name="connsiteX26" fmla="*/ 1284699 w 1563768"/>
                <a:gd name="connsiteY26" fmla="*/ 1391658 h 1784608"/>
                <a:gd name="connsiteX27" fmla="*/ 1341664 w 1563768"/>
                <a:gd name="connsiteY27" fmla="*/ 1298541 h 1784608"/>
                <a:gd name="connsiteX28" fmla="*/ 1261782 w 1563768"/>
                <a:gd name="connsiteY28" fmla="*/ 1030339 h 1784608"/>
                <a:gd name="connsiteX29" fmla="*/ 1208092 w 1563768"/>
                <a:gd name="connsiteY29" fmla="*/ 673610 h 1784608"/>
                <a:gd name="connsiteX30" fmla="*/ 1322676 w 1563768"/>
                <a:gd name="connsiteY30" fmla="*/ 509017 h 1784608"/>
                <a:gd name="connsiteX31" fmla="*/ 1361307 w 1563768"/>
                <a:gd name="connsiteY31" fmla="*/ 383112 h 1784608"/>
                <a:gd name="connsiteX32" fmla="*/ 1268985 w 1563768"/>
                <a:gd name="connsiteY32" fmla="*/ 309012 h 1784608"/>
                <a:gd name="connsiteX33" fmla="*/ 1162258 w 1563768"/>
                <a:gd name="connsiteY33" fmla="*/ 196879 h 1784608"/>
                <a:gd name="connsiteX34" fmla="*/ 1086960 w 1563768"/>
                <a:gd name="connsiteY34" fmla="*/ 144419 h 1784608"/>
                <a:gd name="connsiteX35" fmla="*/ 884637 w 1563768"/>
                <a:gd name="connsiteY35" fmla="*/ 59171 h 1784608"/>
                <a:gd name="connsiteX36" fmla="*/ 790350 w 1563768"/>
                <a:gd name="connsiteY36" fmla="*/ 25072 h 1784608"/>
                <a:gd name="connsiteX37" fmla="*/ 716034 w 1563768"/>
                <a:gd name="connsiteY37" fmla="*/ 318 h 17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63768" h="1784608">
                  <a:moveTo>
                    <a:pt x="716034" y="318"/>
                  </a:moveTo>
                  <a:cubicBezTo>
                    <a:pt x="689516" y="2121"/>
                    <a:pt x="663653" y="11302"/>
                    <a:pt x="645647" y="19826"/>
                  </a:cubicBezTo>
                  <a:cubicBezTo>
                    <a:pt x="481301" y="97205"/>
                    <a:pt x="372609" y="45400"/>
                    <a:pt x="284216" y="48023"/>
                  </a:cubicBezTo>
                  <a:lnTo>
                    <a:pt x="272874" y="50658"/>
                  </a:lnTo>
                  <a:lnTo>
                    <a:pt x="272874" y="814007"/>
                  </a:lnTo>
                  <a:lnTo>
                    <a:pt x="266050" y="810945"/>
                  </a:lnTo>
                  <a:lnTo>
                    <a:pt x="266050" y="820265"/>
                  </a:lnTo>
                  <a:lnTo>
                    <a:pt x="195408" y="788571"/>
                  </a:lnTo>
                  <a:cubicBezTo>
                    <a:pt x="143781" y="767864"/>
                    <a:pt x="92413" y="751875"/>
                    <a:pt x="58662" y="752514"/>
                  </a:cubicBezTo>
                  <a:lnTo>
                    <a:pt x="31756" y="759057"/>
                  </a:lnTo>
                  <a:lnTo>
                    <a:pt x="19676" y="774639"/>
                  </a:lnTo>
                  <a:cubicBezTo>
                    <a:pt x="-14296" y="846408"/>
                    <a:pt x="-3589" y="1042012"/>
                    <a:pt x="46484" y="1070267"/>
                  </a:cubicBezTo>
                  <a:cubicBezTo>
                    <a:pt x="75098" y="1086413"/>
                    <a:pt x="144609" y="1063778"/>
                    <a:pt x="213943" y="1032898"/>
                  </a:cubicBezTo>
                  <a:lnTo>
                    <a:pt x="272874" y="1003840"/>
                  </a:lnTo>
                  <a:lnTo>
                    <a:pt x="272874" y="1784608"/>
                  </a:lnTo>
                  <a:lnTo>
                    <a:pt x="1048462" y="1784608"/>
                  </a:lnTo>
                  <a:lnTo>
                    <a:pt x="1022232" y="1731415"/>
                  </a:lnTo>
                  <a:cubicBezTo>
                    <a:pt x="991352" y="1662081"/>
                    <a:pt x="968717" y="1592570"/>
                    <a:pt x="984863" y="1563956"/>
                  </a:cubicBezTo>
                  <a:cubicBezTo>
                    <a:pt x="988900" y="1556803"/>
                    <a:pt x="996352" y="1550453"/>
                    <a:pt x="1006369" y="1544922"/>
                  </a:cubicBezTo>
                  <a:lnTo>
                    <a:pt x="1006971" y="1544692"/>
                  </a:lnTo>
                  <a:lnTo>
                    <a:pt x="1013194" y="1539184"/>
                  </a:lnTo>
                  <a:cubicBezTo>
                    <a:pt x="1043249" y="1522591"/>
                    <a:pt x="1096400" y="1513368"/>
                    <a:pt x="1149728" y="1511932"/>
                  </a:cubicBezTo>
                  <a:cubicBezTo>
                    <a:pt x="1220831" y="1510019"/>
                    <a:pt x="1292247" y="1521951"/>
                    <a:pt x="1309644" y="1548720"/>
                  </a:cubicBezTo>
                  <a:cubicBezTo>
                    <a:pt x="1327042" y="1575489"/>
                    <a:pt x="1307819" y="1643865"/>
                    <a:pt x="1280210" y="1712701"/>
                  </a:cubicBezTo>
                  <a:lnTo>
                    <a:pt x="1247948" y="1784608"/>
                  </a:lnTo>
                  <a:lnTo>
                    <a:pt x="1563768" y="1784608"/>
                  </a:lnTo>
                  <a:lnTo>
                    <a:pt x="1284699" y="1391658"/>
                  </a:lnTo>
                  <a:lnTo>
                    <a:pt x="1341664" y="1298541"/>
                  </a:lnTo>
                  <a:lnTo>
                    <a:pt x="1261782" y="1030339"/>
                  </a:lnTo>
                  <a:lnTo>
                    <a:pt x="1208092" y="673610"/>
                  </a:lnTo>
                  <a:cubicBezTo>
                    <a:pt x="1249342" y="590330"/>
                    <a:pt x="1286009" y="545739"/>
                    <a:pt x="1322676" y="509017"/>
                  </a:cubicBezTo>
                  <a:cubicBezTo>
                    <a:pt x="1356069" y="446720"/>
                    <a:pt x="1406486" y="434261"/>
                    <a:pt x="1361307" y="383112"/>
                  </a:cubicBezTo>
                  <a:cubicBezTo>
                    <a:pt x="1336426" y="366719"/>
                    <a:pt x="1306961" y="345079"/>
                    <a:pt x="1268985" y="309012"/>
                  </a:cubicBezTo>
                  <a:cubicBezTo>
                    <a:pt x="1234282" y="276225"/>
                    <a:pt x="1198270" y="221798"/>
                    <a:pt x="1162258" y="196879"/>
                  </a:cubicBezTo>
                  <a:cubicBezTo>
                    <a:pt x="1136722" y="179174"/>
                    <a:pt x="1111186" y="151632"/>
                    <a:pt x="1086960" y="144419"/>
                  </a:cubicBezTo>
                  <a:cubicBezTo>
                    <a:pt x="1039817" y="130648"/>
                    <a:pt x="963209" y="25072"/>
                    <a:pt x="884637" y="59171"/>
                  </a:cubicBezTo>
                  <a:cubicBezTo>
                    <a:pt x="853208" y="72942"/>
                    <a:pt x="821124" y="55893"/>
                    <a:pt x="790350" y="25072"/>
                  </a:cubicBezTo>
                  <a:cubicBezTo>
                    <a:pt x="769725" y="4088"/>
                    <a:pt x="742552" y="-1486"/>
                    <a:pt x="716034" y="318"/>
                  </a:cubicBezTo>
                  <a:close/>
                </a:path>
              </a:pathLst>
            </a:custGeom>
            <a:solidFill>
              <a:schemeClr val="tx2">
                <a:lumMod val="20000"/>
                <a:lumOff val="80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a typeface="+mn-ea"/>
                <a:cs typeface="+mn-cs"/>
              </a:endParaRPr>
            </a:p>
          </p:txBody>
        </p:sp>
      </p:grpSp>
      <p:sp>
        <p:nvSpPr>
          <p:cNvPr id="54" name="Forme libre : forme 39">
            <a:extLst>
              <a:ext uri="{FF2B5EF4-FFF2-40B4-BE49-F238E27FC236}">
                <a16:creationId xmlns:a16="http://schemas.microsoft.com/office/drawing/2014/main" id="{7AE7D4DC-59E2-4744-802D-E80FB2E47B67}"/>
              </a:ext>
            </a:extLst>
          </p:cNvPr>
          <p:cNvSpPr>
            <a:spLocks noChangeAspect="1"/>
          </p:cNvSpPr>
          <p:nvPr>
            <p:custDataLst>
              <p:tags r:id="rId2"/>
            </p:custDataLst>
          </p:nvPr>
        </p:nvSpPr>
        <p:spPr bwMode="auto">
          <a:xfrm flipH="1">
            <a:off x="1199456" y="3103834"/>
            <a:ext cx="1596324" cy="1765326"/>
          </a:xfrm>
          <a:custGeom>
            <a:avLst/>
            <a:gdLst>
              <a:gd name="connsiteX0" fmla="*/ 1323451 w 1596324"/>
              <a:gd name="connsiteY0" fmla="*/ 0 h 1765326"/>
              <a:gd name="connsiteX1" fmla="*/ 547864 w 1596324"/>
              <a:gd name="connsiteY1" fmla="*/ 0 h 1765326"/>
              <a:gd name="connsiteX2" fmla="*/ 574093 w 1596324"/>
              <a:gd name="connsiteY2" fmla="*/ 53192 h 1765326"/>
              <a:gd name="connsiteX3" fmla="*/ 611462 w 1596324"/>
              <a:gd name="connsiteY3" fmla="*/ 220651 h 1765326"/>
              <a:gd name="connsiteX4" fmla="*/ 589956 w 1596324"/>
              <a:gd name="connsiteY4" fmla="*/ 239685 h 1765326"/>
              <a:gd name="connsiteX5" fmla="*/ 589356 w 1596324"/>
              <a:gd name="connsiteY5" fmla="*/ 239915 h 1765326"/>
              <a:gd name="connsiteX6" fmla="*/ 583131 w 1596324"/>
              <a:gd name="connsiteY6" fmla="*/ 245424 h 1765326"/>
              <a:gd name="connsiteX7" fmla="*/ 286681 w 1596324"/>
              <a:gd name="connsiteY7" fmla="*/ 235888 h 1765326"/>
              <a:gd name="connsiteX8" fmla="*/ 316115 w 1596324"/>
              <a:gd name="connsiteY8" fmla="*/ 71907 h 1765326"/>
              <a:gd name="connsiteX9" fmla="*/ 348377 w 1596324"/>
              <a:gd name="connsiteY9" fmla="*/ 0 h 1765326"/>
              <a:gd name="connsiteX10" fmla="*/ 129888 w 1596324"/>
              <a:gd name="connsiteY10" fmla="*/ 0 h 1765326"/>
              <a:gd name="connsiteX11" fmla="*/ 130299 w 1596324"/>
              <a:gd name="connsiteY11" fmla="*/ 1272 h 1765326"/>
              <a:gd name="connsiteX12" fmla="*/ 201013 w 1596324"/>
              <a:gd name="connsiteY12" fmla="*/ 132423 h 1765326"/>
              <a:gd name="connsiteX13" fmla="*/ 274347 w 1596324"/>
              <a:gd name="connsiteY13" fmla="*/ 251769 h 1765326"/>
              <a:gd name="connsiteX14" fmla="*/ 0 w 1596324"/>
              <a:gd name="connsiteY14" fmla="*/ 956046 h 1765326"/>
              <a:gd name="connsiteX15" fmla="*/ 762148 w 1596324"/>
              <a:gd name="connsiteY15" fmla="*/ 1270151 h 1765326"/>
              <a:gd name="connsiteX16" fmla="*/ 1315637 w 1596324"/>
              <a:gd name="connsiteY16" fmla="*/ 1763648 h 1765326"/>
              <a:gd name="connsiteX17" fmla="*/ 1323451 w 1596324"/>
              <a:gd name="connsiteY17" fmla="*/ 1765326 h 1765326"/>
              <a:gd name="connsiteX18" fmla="*/ 1323451 w 1596324"/>
              <a:gd name="connsiteY18" fmla="*/ 970600 h 1765326"/>
              <a:gd name="connsiteX19" fmla="*/ 1330275 w 1596324"/>
              <a:gd name="connsiteY19" fmla="*/ 973662 h 1765326"/>
              <a:gd name="connsiteX20" fmla="*/ 1330275 w 1596324"/>
              <a:gd name="connsiteY20" fmla="*/ 964343 h 1765326"/>
              <a:gd name="connsiteX21" fmla="*/ 1400917 w 1596324"/>
              <a:gd name="connsiteY21" fmla="*/ 996037 h 1765326"/>
              <a:gd name="connsiteX22" fmla="*/ 1537663 w 1596324"/>
              <a:gd name="connsiteY22" fmla="*/ 1032094 h 1765326"/>
              <a:gd name="connsiteX23" fmla="*/ 1564568 w 1596324"/>
              <a:gd name="connsiteY23" fmla="*/ 1025552 h 1765326"/>
              <a:gd name="connsiteX24" fmla="*/ 1576649 w 1596324"/>
              <a:gd name="connsiteY24" fmla="*/ 1009968 h 1765326"/>
              <a:gd name="connsiteX25" fmla="*/ 1549841 w 1596324"/>
              <a:gd name="connsiteY25" fmla="*/ 714340 h 1765326"/>
              <a:gd name="connsiteX26" fmla="*/ 1382382 w 1596324"/>
              <a:gd name="connsiteY26" fmla="*/ 751709 h 1765326"/>
              <a:gd name="connsiteX27" fmla="*/ 1323451 w 1596324"/>
              <a:gd name="connsiteY27" fmla="*/ 780767 h 1765326"/>
              <a:gd name="connsiteX28" fmla="*/ 1323451 w 1596324"/>
              <a:gd name="connsiteY28" fmla="*/ 0 h 176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6324" h="1765326">
                <a:moveTo>
                  <a:pt x="1323451" y="0"/>
                </a:moveTo>
                <a:lnTo>
                  <a:pt x="547864" y="0"/>
                </a:lnTo>
                <a:lnTo>
                  <a:pt x="574093" y="53192"/>
                </a:lnTo>
                <a:cubicBezTo>
                  <a:pt x="604973" y="122526"/>
                  <a:pt x="627608" y="192037"/>
                  <a:pt x="611462" y="220651"/>
                </a:cubicBezTo>
                <a:cubicBezTo>
                  <a:pt x="607426" y="227804"/>
                  <a:pt x="599974" y="234154"/>
                  <a:pt x="589956" y="239685"/>
                </a:cubicBezTo>
                <a:lnTo>
                  <a:pt x="589356" y="239915"/>
                </a:lnTo>
                <a:lnTo>
                  <a:pt x="583131" y="245424"/>
                </a:lnTo>
                <a:cubicBezTo>
                  <a:pt x="513004" y="284141"/>
                  <a:pt x="317127" y="282734"/>
                  <a:pt x="286681" y="235888"/>
                </a:cubicBezTo>
                <a:cubicBezTo>
                  <a:pt x="269283" y="209119"/>
                  <a:pt x="288506" y="140743"/>
                  <a:pt x="316115" y="71907"/>
                </a:cubicBezTo>
                <a:lnTo>
                  <a:pt x="348377" y="0"/>
                </a:lnTo>
                <a:lnTo>
                  <a:pt x="129888" y="0"/>
                </a:lnTo>
                <a:lnTo>
                  <a:pt x="130299" y="1272"/>
                </a:lnTo>
                <a:cubicBezTo>
                  <a:pt x="132918" y="24879"/>
                  <a:pt x="201013" y="132423"/>
                  <a:pt x="201013" y="132423"/>
                </a:cubicBezTo>
                <a:lnTo>
                  <a:pt x="274347" y="251769"/>
                </a:lnTo>
                <a:cubicBezTo>
                  <a:pt x="263871" y="559972"/>
                  <a:pt x="99525" y="670139"/>
                  <a:pt x="0" y="956046"/>
                </a:cubicBezTo>
                <a:cubicBezTo>
                  <a:pt x="152561" y="807191"/>
                  <a:pt x="479289" y="983588"/>
                  <a:pt x="762148" y="1270151"/>
                </a:cubicBezTo>
                <a:cubicBezTo>
                  <a:pt x="1117359" y="1630404"/>
                  <a:pt x="1247239" y="1737322"/>
                  <a:pt x="1315637" y="1763648"/>
                </a:cubicBezTo>
                <a:lnTo>
                  <a:pt x="1323451" y="1765326"/>
                </a:lnTo>
                <a:lnTo>
                  <a:pt x="1323451" y="970600"/>
                </a:lnTo>
                <a:lnTo>
                  <a:pt x="1330275" y="973662"/>
                </a:lnTo>
                <a:lnTo>
                  <a:pt x="1330275" y="964343"/>
                </a:lnTo>
                <a:lnTo>
                  <a:pt x="1400917" y="996037"/>
                </a:lnTo>
                <a:cubicBezTo>
                  <a:pt x="1452544" y="1016744"/>
                  <a:pt x="1503912" y="1032734"/>
                  <a:pt x="1537663" y="1032094"/>
                </a:cubicBezTo>
                <a:lnTo>
                  <a:pt x="1564568" y="1025552"/>
                </a:lnTo>
                <a:lnTo>
                  <a:pt x="1576649" y="1009968"/>
                </a:lnTo>
                <a:cubicBezTo>
                  <a:pt x="1610621" y="938199"/>
                  <a:pt x="1599914" y="742596"/>
                  <a:pt x="1549841" y="714340"/>
                </a:cubicBezTo>
                <a:cubicBezTo>
                  <a:pt x="1521227" y="698194"/>
                  <a:pt x="1451716" y="720829"/>
                  <a:pt x="1382382" y="751709"/>
                </a:cubicBezTo>
                <a:lnTo>
                  <a:pt x="1323451" y="780767"/>
                </a:lnTo>
                <a:lnTo>
                  <a:pt x="1323451" y="0"/>
                </a:lnTo>
                <a:close/>
              </a:path>
            </a:pathLst>
          </a:custGeom>
          <a:solidFill>
            <a:schemeClr val="accent1">
              <a:lumMod val="75000"/>
            </a:schemeClr>
          </a:solid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itle 9">
            <a:extLst>
              <a:ext uri="{FF2B5EF4-FFF2-40B4-BE49-F238E27FC236}">
                <a16:creationId xmlns:a16="http://schemas.microsoft.com/office/drawing/2014/main" id="{12C9400A-83D1-4335-A9D1-60E0BEB2F78B}"/>
              </a:ext>
            </a:extLst>
          </p:cNvPr>
          <p:cNvSpPr>
            <a:spLocks noGrp="1"/>
          </p:cNvSpPr>
          <p:nvPr>
            <p:ph type="title"/>
          </p:nvPr>
        </p:nvSpPr>
        <p:spPr/>
        <p:txBody>
          <a:bodyPr>
            <a:normAutofit/>
          </a:bodyPr>
          <a:lstStyle/>
          <a:p>
            <a:r>
              <a:rPr lang="en-GB" sz="3600" b="1" kern="0" dirty="0">
                <a:solidFill>
                  <a:srgbClr val="114864"/>
                </a:solidFill>
                <a:latin typeface="Dream Avenue" panose="02000503000000020004" pitchFamily="2" charset="0"/>
                <a:ea typeface="Verdana" panose="020B0604030504040204" pitchFamily="34" charset="0"/>
              </a:rPr>
              <a:t>Objectives</a:t>
            </a:r>
            <a:endParaRPr lang="sl-SI" sz="3600" dirty="0">
              <a:solidFill>
                <a:srgbClr val="114864"/>
              </a:solidFill>
            </a:endParaRPr>
          </a:p>
        </p:txBody>
      </p:sp>
      <p:grpSp>
        <p:nvGrpSpPr>
          <p:cNvPr id="21" name="Group 20">
            <a:extLst>
              <a:ext uri="{FF2B5EF4-FFF2-40B4-BE49-F238E27FC236}">
                <a16:creationId xmlns:a16="http://schemas.microsoft.com/office/drawing/2014/main" id="{4996F078-0373-4526-A210-F1BA7FDA5314}"/>
              </a:ext>
            </a:extLst>
          </p:cNvPr>
          <p:cNvGrpSpPr/>
          <p:nvPr/>
        </p:nvGrpSpPr>
        <p:grpSpPr>
          <a:xfrm>
            <a:off x="9840416" y="260648"/>
            <a:ext cx="1656184" cy="1656184"/>
            <a:chOff x="3430163" y="2415647"/>
            <a:chExt cx="1656184" cy="1656184"/>
          </a:xfrm>
        </p:grpSpPr>
        <p:sp>
          <p:nvSpPr>
            <p:cNvPr id="23" name="Graphic 5" descr="Magnifying glass">
              <a:extLst>
                <a:ext uri="{FF2B5EF4-FFF2-40B4-BE49-F238E27FC236}">
                  <a16:creationId xmlns:a16="http://schemas.microsoft.com/office/drawing/2014/main" id="{47FF007B-6CD4-4141-A4C4-624CB964CF72}"/>
                </a:ext>
              </a:extLst>
            </p:cNvPr>
            <p:cNvSpPr/>
            <p:nvPr/>
          </p:nvSpPr>
          <p:spPr>
            <a:xfrm flipH="1">
              <a:off x="3430163" y="2415647"/>
              <a:ext cx="1656184" cy="1656184"/>
            </a:xfrm>
            <a:custGeom>
              <a:avLst/>
              <a:gdLst>
                <a:gd name="connsiteX0" fmla="*/ 1436059 w 1484867"/>
                <a:gd name="connsiteY0" fmla="*/ 1254576 h 1484867"/>
                <a:gd name="connsiteX1" fmla="*/ 1206913 w 1484867"/>
                <a:gd name="connsiteY1" fmla="*/ 1025429 h 1484867"/>
                <a:gd name="connsiteX2" fmla="*/ 1093257 w 1484867"/>
                <a:gd name="connsiteY2" fmla="*/ 990599 h 1484867"/>
                <a:gd name="connsiteX3" fmla="*/ 1012597 w 1484867"/>
                <a:gd name="connsiteY3" fmla="*/ 909940 h 1484867"/>
                <a:gd name="connsiteX4" fmla="*/ 1126254 w 1484867"/>
                <a:gd name="connsiteY4" fmla="*/ 576303 h 1484867"/>
                <a:gd name="connsiteX5" fmla="*/ 576303 w 1484867"/>
                <a:gd name="connsiteY5" fmla="*/ 26352 h 1484867"/>
                <a:gd name="connsiteX6" fmla="*/ 26352 w 1484867"/>
                <a:gd name="connsiteY6" fmla="*/ 576303 h 1484867"/>
                <a:gd name="connsiteX7" fmla="*/ 576303 w 1484867"/>
                <a:gd name="connsiteY7" fmla="*/ 1126254 h 1484867"/>
                <a:gd name="connsiteX8" fmla="*/ 909940 w 1484867"/>
                <a:gd name="connsiteY8" fmla="*/ 1012597 h 1484867"/>
                <a:gd name="connsiteX9" fmla="*/ 990599 w 1484867"/>
                <a:gd name="connsiteY9" fmla="*/ 1093257 h 1484867"/>
                <a:gd name="connsiteX10" fmla="*/ 1025429 w 1484867"/>
                <a:gd name="connsiteY10" fmla="*/ 1206913 h 1484867"/>
                <a:gd name="connsiteX11" fmla="*/ 1254576 w 1484867"/>
                <a:gd name="connsiteY11" fmla="*/ 1436059 h 1484867"/>
                <a:gd name="connsiteX12" fmla="*/ 1346234 w 1484867"/>
                <a:gd name="connsiteY12" fmla="*/ 1474556 h 1484867"/>
                <a:gd name="connsiteX13" fmla="*/ 1437893 w 1484867"/>
                <a:gd name="connsiteY13" fmla="*/ 1436059 h 1484867"/>
                <a:gd name="connsiteX14" fmla="*/ 1436059 w 1484867"/>
                <a:gd name="connsiteY14" fmla="*/ 1254576 h 1484867"/>
                <a:gd name="connsiteX15" fmla="*/ 574470 w 1484867"/>
                <a:gd name="connsiteY15" fmla="*/ 1014430 h 1484867"/>
                <a:gd name="connsiteX16" fmla="*/ 134509 w 1484867"/>
                <a:gd name="connsiteY16" fmla="*/ 574470 h 1484867"/>
                <a:gd name="connsiteX17" fmla="*/ 574470 w 1484867"/>
                <a:gd name="connsiteY17" fmla="*/ 134509 h 1484867"/>
                <a:gd name="connsiteX18" fmla="*/ 1014430 w 1484867"/>
                <a:gd name="connsiteY18" fmla="*/ 574470 h 1484867"/>
                <a:gd name="connsiteX19" fmla="*/ 574470 w 1484867"/>
                <a:gd name="connsiteY19" fmla="*/ 1014430 h 14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867" h="1484867">
                  <a:moveTo>
                    <a:pt x="1436059" y="1254576"/>
                  </a:moveTo>
                  <a:lnTo>
                    <a:pt x="1206913" y="1025429"/>
                  </a:lnTo>
                  <a:cubicBezTo>
                    <a:pt x="1175749" y="994266"/>
                    <a:pt x="1133586" y="983266"/>
                    <a:pt x="1093257" y="990599"/>
                  </a:cubicBezTo>
                  <a:lnTo>
                    <a:pt x="1012597" y="909940"/>
                  </a:lnTo>
                  <a:cubicBezTo>
                    <a:pt x="1084091" y="818281"/>
                    <a:pt x="1126254" y="700958"/>
                    <a:pt x="1126254" y="576303"/>
                  </a:cubicBezTo>
                  <a:cubicBezTo>
                    <a:pt x="1126254" y="273830"/>
                    <a:pt x="878776" y="26352"/>
                    <a:pt x="576303" y="26352"/>
                  </a:cubicBezTo>
                  <a:cubicBezTo>
                    <a:pt x="273830" y="26352"/>
                    <a:pt x="26352" y="273830"/>
                    <a:pt x="26352" y="576303"/>
                  </a:cubicBezTo>
                  <a:cubicBezTo>
                    <a:pt x="26352" y="878776"/>
                    <a:pt x="273830" y="1126254"/>
                    <a:pt x="576303" y="1126254"/>
                  </a:cubicBezTo>
                  <a:cubicBezTo>
                    <a:pt x="700958" y="1126254"/>
                    <a:pt x="816448" y="1084091"/>
                    <a:pt x="909940" y="1012597"/>
                  </a:cubicBezTo>
                  <a:lnTo>
                    <a:pt x="990599" y="1093257"/>
                  </a:lnTo>
                  <a:cubicBezTo>
                    <a:pt x="983266" y="1133586"/>
                    <a:pt x="994266" y="1175749"/>
                    <a:pt x="1025429" y="1206913"/>
                  </a:cubicBezTo>
                  <a:lnTo>
                    <a:pt x="1254576" y="1436059"/>
                  </a:lnTo>
                  <a:cubicBezTo>
                    <a:pt x="1280240" y="1461724"/>
                    <a:pt x="1313237" y="1474556"/>
                    <a:pt x="1346234" y="1474556"/>
                  </a:cubicBezTo>
                  <a:cubicBezTo>
                    <a:pt x="1379231" y="1474556"/>
                    <a:pt x="1412228" y="1461724"/>
                    <a:pt x="1437893" y="1436059"/>
                  </a:cubicBezTo>
                  <a:cubicBezTo>
                    <a:pt x="1485555" y="1384731"/>
                    <a:pt x="1485555" y="1304071"/>
                    <a:pt x="1436059" y="1254576"/>
                  </a:cubicBezTo>
                  <a:close/>
                  <a:moveTo>
                    <a:pt x="574470" y="1014430"/>
                  </a:moveTo>
                  <a:cubicBezTo>
                    <a:pt x="332491" y="1014430"/>
                    <a:pt x="134509" y="816448"/>
                    <a:pt x="134509" y="574470"/>
                  </a:cubicBezTo>
                  <a:cubicBezTo>
                    <a:pt x="134509" y="332491"/>
                    <a:pt x="332491" y="134509"/>
                    <a:pt x="574470" y="134509"/>
                  </a:cubicBezTo>
                  <a:cubicBezTo>
                    <a:pt x="816448" y="134509"/>
                    <a:pt x="1014430" y="332491"/>
                    <a:pt x="1014430" y="574470"/>
                  </a:cubicBezTo>
                  <a:cubicBezTo>
                    <a:pt x="1014430" y="816448"/>
                    <a:pt x="816448" y="1014430"/>
                    <a:pt x="574470" y="1014430"/>
                  </a:cubicBezTo>
                  <a:close/>
                </a:path>
              </a:pathLst>
            </a:custGeom>
            <a:solidFill>
              <a:srgbClr val="82B1E5"/>
            </a:solidFill>
            <a:ln w="18256" cap="flat">
              <a:noFill/>
              <a:prstDash val="solid"/>
              <a:miter/>
            </a:ln>
          </p:spPr>
          <p:txBody>
            <a:bodyPr rtlCol="0" anchor="ctr"/>
            <a:lstStyle/>
            <a:p>
              <a:endParaRPr lang="en-US" dirty="0"/>
            </a:p>
          </p:txBody>
        </p:sp>
        <p:sp>
          <p:nvSpPr>
            <p:cNvPr id="24" name="Content Placeholder 8" descr="Water">
              <a:extLst>
                <a:ext uri="{FF2B5EF4-FFF2-40B4-BE49-F238E27FC236}">
                  <a16:creationId xmlns:a16="http://schemas.microsoft.com/office/drawing/2014/main" id="{E2D19381-8EF9-4FA1-8EBD-60C31EC41BC8}"/>
                </a:ext>
              </a:extLst>
            </p:cNvPr>
            <p:cNvSpPr/>
            <p:nvPr/>
          </p:nvSpPr>
          <p:spPr>
            <a:xfrm>
              <a:off x="4176292" y="2581484"/>
              <a:ext cx="577721" cy="827299"/>
            </a:xfrm>
            <a:custGeom>
              <a:avLst/>
              <a:gdLst>
                <a:gd name="connsiteX0" fmla="*/ 526691 w 1053382"/>
                <a:gd name="connsiteY0" fmla="*/ 80343 h 1517584"/>
                <a:gd name="connsiteX1" fmla="*/ 80343 w 1053382"/>
                <a:gd name="connsiteY1" fmla="*/ 990894 h 1517584"/>
                <a:gd name="connsiteX2" fmla="*/ 526691 w 1053382"/>
                <a:gd name="connsiteY2" fmla="*/ 1437242 h 1517584"/>
                <a:gd name="connsiteX3" fmla="*/ 973040 w 1053382"/>
                <a:gd name="connsiteY3" fmla="*/ 990894 h 1517584"/>
                <a:gd name="connsiteX4" fmla="*/ 526691 w 1053382"/>
                <a:gd name="connsiteY4" fmla="*/ 80343 h 151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82" h="1517584">
                  <a:moveTo>
                    <a:pt x="526691" y="80343"/>
                  </a:moveTo>
                  <a:cubicBezTo>
                    <a:pt x="526691" y="80343"/>
                    <a:pt x="80343" y="708801"/>
                    <a:pt x="80343" y="990894"/>
                  </a:cubicBezTo>
                  <a:cubicBezTo>
                    <a:pt x="80343" y="1237278"/>
                    <a:pt x="280307" y="1437242"/>
                    <a:pt x="526691" y="1437242"/>
                  </a:cubicBezTo>
                  <a:cubicBezTo>
                    <a:pt x="773076" y="1437242"/>
                    <a:pt x="973040" y="1237278"/>
                    <a:pt x="973040" y="990894"/>
                  </a:cubicBezTo>
                  <a:cubicBezTo>
                    <a:pt x="973040" y="707016"/>
                    <a:pt x="526691" y="80343"/>
                    <a:pt x="526691" y="80343"/>
                  </a:cubicBezTo>
                  <a:close/>
                </a:path>
              </a:pathLst>
            </a:custGeom>
            <a:noFill/>
            <a:ln w="57150" cap="flat">
              <a:solidFill>
                <a:schemeClr val="accent1">
                  <a:lumMod val="75000"/>
                </a:schemeClr>
              </a:solidFill>
              <a:prstDash val="solid"/>
              <a:miter/>
            </a:ln>
          </p:spPr>
          <p:txBody>
            <a:bodyPr rtlCol="0" anchor="ctr"/>
            <a:lstStyle/>
            <a:p>
              <a:endParaRPr lang="en-US" dirty="0"/>
            </a:p>
          </p:txBody>
        </p:sp>
        <p:pic>
          <p:nvPicPr>
            <p:cNvPr id="25" name="Graphic 24" descr="Fingerprint">
              <a:extLst>
                <a:ext uri="{FF2B5EF4-FFF2-40B4-BE49-F238E27FC236}">
                  <a16:creationId xmlns:a16="http://schemas.microsoft.com/office/drawing/2014/main" id="{01D504C3-CEC4-48D9-AC86-C452EDAB39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205565">
              <a:off x="4200170" y="2706274"/>
              <a:ext cx="577721" cy="577721"/>
            </a:xfrm>
            <a:prstGeom prst="rect">
              <a:avLst/>
            </a:prstGeom>
          </p:spPr>
        </p:pic>
      </p:grpSp>
    </p:spTree>
    <p:extLst>
      <p:ext uri="{BB962C8B-B14F-4D97-AF65-F5344CB8AC3E}">
        <p14:creationId xmlns:p14="http://schemas.microsoft.com/office/powerpoint/2010/main" val="578859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AE4560-2A4B-434E-8171-DAEFA5A9E094}"/>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 name="Freeform: Shape 33">
            <a:extLst>
              <a:ext uri="{FF2B5EF4-FFF2-40B4-BE49-F238E27FC236}">
                <a16:creationId xmlns:a16="http://schemas.microsoft.com/office/drawing/2014/main" id="{871CCBA5-0E7C-4B79-82DE-A6ECEF720D1F}"/>
              </a:ext>
            </a:extLst>
          </p:cNvPr>
          <p:cNvSpPr>
            <a:spLocks noChangeAspect="1"/>
          </p:cNvSpPr>
          <p:nvPr/>
        </p:nvSpPr>
        <p:spPr bwMode="auto">
          <a:xfrm>
            <a:off x="8801058" y="160440"/>
            <a:ext cx="1663906" cy="1390686"/>
          </a:xfrm>
          <a:custGeom>
            <a:avLst/>
            <a:gdLst>
              <a:gd name="connsiteX0" fmla="*/ 1649166 w 2193253"/>
              <a:gd name="connsiteY0" fmla="*/ 0 h 1854945"/>
              <a:gd name="connsiteX1" fmla="*/ 1864607 w 2193253"/>
              <a:gd name="connsiteY1" fmla="*/ 0 h 1854945"/>
              <a:gd name="connsiteX2" fmla="*/ 1864607 w 2193253"/>
              <a:gd name="connsiteY2" fmla="*/ 688090 h 1854945"/>
              <a:gd name="connsiteX3" fmla="*/ 1950084 w 2193253"/>
              <a:gd name="connsiteY3" fmla="*/ 649740 h 1854945"/>
              <a:gd name="connsiteX4" fmla="*/ 2148501 w 2193253"/>
              <a:gd name="connsiteY4" fmla="*/ 614125 h 1854945"/>
              <a:gd name="connsiteX5" fmla="*/ 2137008 w 2193253"/>
              <a:gd name="connsiteY5" fmla="*/ 998852 h 1854945"/>
              <a:gd name="connsiteX6" fmla="*/ 1934383 w 2193253"/>
              <a:gd name="connsiteY6" fmla="*/ 953635 h 1854945"/>
              <a:gd name="connsiteX7" fmla="*/ 1864607 w 2193253"/>
              <a:gd name="connsiteY7" fmla="*/ 919229 h 1854945"/>
              <a:gd name="connsiteX8" fmla="*/ 1864607 w 2193253"/>
              <a:gd name="connsiteY8" fmla="*/ 1019315 h 1854945"/>
              <a:gd name="connsiteX9" fmla="*/ 1838475 w 2193253"/>
              <a:gd name="connsiteY9" fmla="*/ 1018591 h 1854945"/>
              <a:gd name="connsiteX10" fmla="*/ 1733356 w 2193253"/>
              <a:gd name="connsiteY10" fmla="*/ 1028404 h 1854945"/>
              <a:gd name="connsiteX11" fmla="*/ 1038707 w 2193253"/>
              <a:gd name="connsiteY11" fmla="*/ 1727168 h 1854945"/>
              <a:gd name="connsiteX12" fmla="*/ 1028950 w 2193253"/>
              <a:gd name="connsiteY12" fmla="*/ 1832151 h 1854945"/>
              <a:gd name="connsiteX13" fmla="*/ 1029578 w 2193253"/>
              <a:gd name="connsiteY13" fmla="*/ 1854945 h 1854945"/>
              <a:gd name="connsiteX14" fmla="*/ 917888 w 2193253"/>
              <a:gd name="connsiteY14" fmla="*/ 1854945 h 1854945"/>
              <a:gd name="connsiteX15" fmla="*/ 949627 w 2193253"/>
              <a:gd name="connsiteY15" fmla="*/ 1790580 h 1854945"/>
              <a:gd name="connsiteX16" fmla="*/ 994843 w 2193253"/>
              <a:gd name="connsiteY16" fmla="*/ 1587955 h 1854945"/>
              <a:gd name="connsiteX17" fmla="*/ 803616 w 2193253"/>
              <a:gd name="connsiteY17" fmla="*/ 1531949 h 1854945"/>
              <a:gd name="connsiteX18" fmla="*/ 610117 w 2193253"/>
              <a:gd name="connsiteY18" fmla="*/ 1576462 h 1854945"/>
              <a:gd name="connsiteX19" fmla="*/ 645732 w 2193253"/>
              <a:gd name="connsiteY19" fmla="*/ 1774879 h 1854945"/>
              <a:gd name="connsiteX20" fmla="*/ 681655 w 2193253"/>
              <a:gd name="connsiteY20" fmla="*/ 1854945 h 1854945"/>
              <a:gd name="connsiteX21" fmla="*/ 0 w 2193253"/>
              <a:gd name="connsiteY21" fmla="*/ 1854945 h 1854945"/>
              <a:gd name="connsiteX22" fmla="*/ 0 w 2193253"/>
              <a:gd name="connsiteY22" fmla="*/ 1653962 h 1854945"/>
              <a:gd name="connsiteX23" fmla="*/ 160783 w 2193253"/>
              <a:gd name="connsiteY23" fmla="*/ 1488103 h 1854945"/>
              <a:gd name="connsiteX24" fmla="*/ 280220 w 2193253"/>
              <a:gd name="connsiteY24" fmla="*/ 1488103 h 1854945"/>
              <a:gd name="connsiteX25" fmla="*/ 454787 w 2193253"/>
              <a:gd name="connsiteY25" fmla="*/ 1363712 h 1854945"/>
              <a:gd name="connsiteX26" fmla="*/ 514502 w 2193253"/>
              <a:gd name="connsiteY26" fmla="*/ 1220891 h 1854945"/>
              <a:gd name="connsiteX27" fmla="*/ 477756 w 2193253"/>
              <a:gd name="connsiteY27" fmla="*/ 1008964 h 1854945"/>
              <a:gd name="connsiteX28" fmla="*/ 395065 w 2193253"/>
              <a:gd name="connsiteY28" fmla="*/ 926035 h 1854945"/>
              <a:gd name="connsiteX29" fmla="*/ 395065 w 2193253"/>
              <a:gd name="connsiteY29" fmla="*/ 695678 h 1854945"/>
              <a:gd name="connsiteX30" fmla="*/ 693661 w 2193253"/>
              <a:gd name="connsiteY30" fmla="*/ 396216 h 1854945"/>
              <a:gd name="connsiteX31" fmla="*/ 937128 w 2193253"/>
              <a:gd name="connsiteY31" fmla="*/ 405428 h 1854945"/>
              <a:gd name="connsiteX32" fmla="*/ 1010634 w 2193253"/>
              <a:gd name="connsiteY32" fmla="*/ 483752 h 1854945"/>
              <a:gd name="connsiteX33" fmla="*/ 1212756 w 2193253"/>
              <a:gd name="connsiteY33" fmla="*/ 516001 h 1854945"/>
              <a:gd name="connsiteX34" fmla="*/ 1364353 w 2193253"/>
              <a:gd name="connsiteY34" fmla="*/ 456109 h 1854945"/>
              <a:gd name="connsiteX35" fmla="*/ 1483791 w 2193253"/>
              <a:gd name="connsiteY35" fmla="*/ 276432 h 1854945"/>
              <a:gd name="connsiteX36" fmla="*/ 1483791 w 2193253"/>
              <a:gd name="connsiteY36" fmla="*/ 161253 h 1854945"/>
              <a:gd name="connsiteX37" fmla="*/ 1649166 w 2193253"/>
              <a:gd name="connsiteY37" fmla="*/ 0 h 18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3253" h="1854945">
                <a:moveTo>
                  <a:pt x="1649166" y="0"/>
                </a:moveTo>
                <a:lnTo>
                  <a:pt x="1864607" y="0"/>
                </a:lnTo>
                <a:lnTo>
                  <a:pt x="1864607" y="688090"/>
                </a:lnTo>
                <a:lnTo>
                  <a:pt x="1950084" y="649740"/>
                </a:lnTo>
                <a:cubicBezTo>
                  <a:pt x="2033376" y="616333"/>
                  <a:pt x="2116111" y="593073"/>
                  <a:pt x="2148501" y="614125"/>
                </a:cubicBezTo>
                <a:cubicBezTo>
                  <a:pt x="2213282" y="656227"/>
                  <a:pt x="2206252" y="959779"/>
                  <a:pt x="2137008" y="998852"/>
                </a:cubicBezTo>
                <a:cubicBezTo>
                  <a:pt x="2102386" y="1018389"/>
                  <a:pt x="2018277" y="991000"/>
                  <a:pt x="1934383" y="953635"/>
                </a:cubicBezTo>
                <a:lnTo>
                  <a:pt x="1864607" y="919229"/>
                </a:lnTo>
                <a:lnTo>
                  <a:pt x="1864607" y="1019315"/>
                </a:lnTo>
                <a:lnTo>
                  <a:pt x="1838475" y="1018591"/>
                </a:lnTo>
                <a:cubicBezTo>
                  <a:pt x="1803852" y="1019715"/>
                  <a:pt x="1768773" y="1022946"/>
                  <a:pt x="1733356" y="1028404"/>
                </a:cubicBezTo>
                <a:cubicBezTo>
                  <a:pt x="1381463" y="1078975"/>
                  <a:pt x="1093543" y="1368591"/>
                  <a:pt x="1038707" y="1727168"/>
                </a:cubicBezTo>
                <a:cubicBezTo>
                  <a:pt x="1033280" y="1762508"/>
                  <a:pt x="1030067" y="1797543"/>
                  <a:pt x="1028950" y="1832151"/>
                </a:cubicBezTo>
                <a:lnTo>
                  <a:pt x="1029578" y="1854945"/>
                </a:lnTo>
                <a:lnTo>
                  <a:pt x="917888" y="1854945"/>
                </a:lnTo>
                <a:lnTo>
                  <a:pt x="949627" y="1790580"/>
                </a:lnTo>
                <a:cubicBezTo>
                  <a:pt x="986992" y="1706686"/>
                  <a:pt x="1014380" y="1622578"/>
                  <a:pt x="994843" y="1587955"/>
                </a:cubicBezTo>
                <a:cubicBezTo>
                  <a:pt x="975307" y="1553333"/>
                  <a:pt x="889651" y="1534265"/>
                  <a:pt x="803616" y="1531949"/>
                </a:cubicBezTo>
                <a:cubicBezTo>
                  <a:pt x="717582" y="1529634"/>
                  <a:pt x="631168" y="1544072"/>
                  <a:pt x="610117" y="1576462"/>
                </a:cubicBezTo>
                <a:cubicBezTo>
                  <a:pt x="589065" y="1608853"/>
                  <a:pt x="612325" y="1691588"/>
                  <a:pt x="645732" y="1774879"/>
                </a:cubicBezTo>
                <a:lnTo>
                  <a:pt x="681655" y="1854945"/>
                </a:lnTo>
                <a:lnTo>
                  <a:pt x="0" y="1854945"/>
                </a:lnTo>
                <a:lnTo>
                  <a:pt x="0" y="1653962"/>
                </a:lnTo>
                <a:cubicBezTo>
                  <a:pt x="0" y="1561820"/>
                  <a:pt x="73500" y="1488103"/>
                  <a:pt x="160783" y="1488103"/>
                </a:cubicBezTo>
                <a:lnTo>
                  <a:pt x="280220" y="1488103"/>
                </a:lnTo>
                <a:cubicBezTo>
                  <a:pt x="358319" y="1488103"/>
                  <a:pt x="427219" y="1437423"/>
                  <a:pt x="454787" y="1363712"/>
                </a:cubicBezTo>
                <a:cubicBezTo>
                  <a:pt x="473157" y="1317638"/>
                  <a:pt x="491533" y="1266965"/>
                  <a:pt x="514502" y="1220891"/>
                </a:cubicBezTo>
                <a:cubicBezTo>
                  <a:pt x="546663" y="1147173"/>
                  <a:pt x="532879" y="1064251"/>
                  <a:pt x="477756" y="1008964"/>
                </a:cubicBezTo>
                <a:lnTo>
                  <a:pt x="395065" y="926035"/>
                </a:lnTo>
                <a:cubicBezTo>
                  <a:pt x="330750" y="861537"/>
                  <a:pt x="330750" y="760176"/>
                  <a:pt x="395065" y="695678"/>
                </a:cubicBezTo>
                <a:lnTo>
                  <a:pt x="693661" y="396216"/>
                </a:lnTo>
                <a:cubicBezTo>
                  <a:pt x="757976" y="331718"/>
                  <a:pt x="859036" y="331718"/>
                  <a:pt x="937128" y="405428"/>
                </a:cubicBezTo>
                <a:lnTo>
                  <a:pt x="1010634" y="483752"/>
                </a:lnTo>
                <a:cubicBezTo>
                  <a:pt x="1065757" y="534425"/>
                  <a:pt x="1143849" y="548250"/>
                  <a:pt x="1212756" y="516001"/>
                </a:cubicBezTo>
                <a:cubicBezTo>
                  <a:pt x="1258693" y="492964"/>
                  <a:pt x="1309224" y="474533"/>
                  <a:pt x="1364353" y="456109"/>
                </a:cubicBezTo>
                <a:cubicBezTo>
                  <a:pt x="1437853" y="428465"/>
                  <a:pt x="1483791" y="354748"/>
                  <a:pt x="1483791" y="276432"/>
                </a:cubicBezTo>
                <a:lnTo>
                  <a:pt x="1483791" y="161253"/>
                </a:lnTo>
                <a:cubicBezTo>
                  <a:pt x="1483791" y="73717"/>
                  <a:pt x="1557290" y="0"/>
                  <a:pt x="1649166" y="0"/>
                </a:cubicBezTo>
                <a:close/>
              </a:path>
            </a:pathLst>
          </a:custGeom>
          <a:solidFill>
            <a:schemeClr val="accent6"/>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659743-51FB-4441-9C28-D76D6AF2731F}"/>
              </a:ext>
            </a:extLst>
          </p:cNvPr>
          <p:cNvSpPr>
            <a:spLocks noGrp="1"/>
          </p:cNvSpPr>
          <p:nvPr>
            <p:ph type="title"/>
          </p:nvPr>
        </p:nvSpPr>
        <p:spPr/>
        <p:txBody>
          <a:bodyPr>
            <a:normAutofit/>
          </a:bodyPr>
          <a:lstStyle/>
          <a:p>
            <a:r>
              <a:rPr lang="en-GB" sz="3600" b="1" dirty="0">
                <a:latin typeface="Dream Avenue" panose="02000503000000020004" pitchFamily="2" charset="0"/>
              </a:rPr>
              <a:t>What did we found out?</a:t>
            </a:r>
            <a:endParaRPr lang="sl-SI" sz="3600" b="1" dirty="0"/>
          </a:p>
        </p:txBody>
      </p:sp>
      <p:sp>
        <p:nvSpPr>
          <p:cNvPr id="4" name="Slide Number Placeholder 3">
            <a:extLst>
              <a:ext uri="{FF2B5EF4-FFF2-40B4-BE49-F238E27FC236}">
                <a16:creationId xmlns:a16="http://schemas.microsoft.com/office/drawing/2014/main" id="{A47D0819-8646-45A4-BDE3-4EA3157BC3EF}"/>
              </a:ext>
            </a:extLst>
          </p:cNvPr>
          <p:cNvSpPr>
            <a:spLocks noGrp="1"/>
          </p:cNvSpPr>
          <p:nvPr>
            <p:ph type="sldNum" sz="quarter" idx="4"/>
          </p:nvPr>
        </p:nvSpPr>
        <p:spPr/>
        <p:txBody>
          <a:bodyPr/>
          <a:lstStyle/>
          <a:p>
            <a:fld id="{9860EDB8-5305-433F-BE41-D7A86D811DB3}" type="slidenum">
              <a:rPr lang="en-US" smtClean="0"/>
              <a:pPr/>
              <a:t>5</a:t>
            </a:fld>
            <a:endParaRPr lang="en-US" dirty="0"/>
          </a:p>
        </p:txBody>
      </p:sp>
      <p:pic>
        <p:nvPicPr>
          <p:cNvPr id="176" name="Picture 175">
            <a:extLst>
              <a:ext uri="{FF2B5EF4-FFF2-40B4-BE49-F238E27FC236}">
                <a16:creationId xmlns:a16="http://schemas.microsoft.com/office/drawing/2014/main" id="{0F4F909B-AF3D-4FCB-8D62-BC51E824407F}"/>
              </a:ext>
            </a:extLst>
          </p:cNvPr>
          <p:cNvPicPr>
            <a:picLocks noChangeAspect="1"/>
          </p:cNvPicPr>
          <p:nvPr/>
        </p:nvPicPr>
        <p:blipFill>
          <a:blip r:embed="rId3"/>
          <a:stretch>
            <a:fillRect/>
          </a:stretch>
        </p:blipFill>
        <p:spPr>
          <a:xfrm>
            <a:off x="1825709" y="4376109"/>
            <a:ext cx="3064647" cy="2340000"/>
          </a:xfrm>
          <a:prstGeom prst="rect">
            <a:avLst/>
          </a:prstGeom>
        </p:spPr>
      </p:pic>
      <p:pic>
        <p:nvPicPr>
          <p:cNvPr id="177" name="Picture 176">
            <a:extLst>
              <a:ext uri="{FF2B5EF4-FFF2-40B4-BE49-F238E27FC236}">
                <a16:creationId xmlns:a16="http://schemas.microsoft.com/office/drawing/2014/main" id="{D8663EAF-F7BF-4855-A7A0-EFDD58590397}"/>
              </a:ext>
            </a:extLst>
          </p:cNvPr>
          <p:cNvPicPr>
            <a:picLocks noChangeAspect="1"/>
          </p:cNvPicPr>
          <p:nvPr/>
        </p:nvPicPr>
        <p:blipFill>
          <a:blip r:embed="rId4"/>
          <a:stretch>
            <a:fillRect/>
          </a:stretch>
        </p:blipFill>
        <p:spPr>
          <a:xfrm>
            <a:off x="1825712" y="2132856"/>
            <a:ext cx="3064644" cy="2340000"/>
          </a:xfrm>
          <a:prstGeom prst="rect">
            <a:avLst/>
          </a:prstGeom>
        </p:spPr>
      </p:pic>
      <p:sp>
        <p:nvSpPr>
          <p:cNvPr id="179" name="Rectangle 178">
            <a:extLst>
              <a:ext uri="{FF2B5EF4-FFF2-40B4-BE49-F238E27FC236}">
                <a16:creationId xmlns:a16="http://schemas.microsoft.com/office/drawing/2014/main" id="{4F523DEB-2786-45E4-8A35-4024251002B7}"/>
              </a:ext>
            </a:extLst>
          </p:cNvPr>
          <p:cNvSpPr/>
          <p:nvPr/>
        </p:nvSpPr>
        <p:spPr>
          <a:xfrm>
            <a:off x="-32807" y="6611779"/>
            <a:ext cx="2387192" cy="246221"/>
          </a:xfrm>
          <a:prstGeom prst="rect">
            <a:avLst/>
          </a:prstGeom>
        </p:spPr>
        <p:txBody>
          <a:bodyPr wrap="none">
            <a:spAutoFit/>
          </a:bodyPr>
          <a:lstStyle/>
          <a:p>
            <a:r>
              <a:rPr lang="en-GB" sz="1000" i="1" u="sng" dirty="0">
                <a:ea typeface="Times New Roman" panose="02020603050405020304" pitchFamily="18" charset="0"/>
              </a:rPr>
              <a:t>Source</a:t>
            </a:r>
            <a:r>
              <a:rPr lang="sl-SI" sz="1000" dirty="0">
                <a:ea typeface="Times New Roman" panose="02020603050405020304" pitchFamily="18" charset="0"/>
              </a:rPr>
              <a:t>: </a:t>
            </a:r>
            <a:r>
              <a:rPr lang="en-US" sz="1000" dirty="0">
                <a:ea typeface="Times New Roman" panose="02020603050405020304" pitchFamily="18" charset="0"/>
              </a:rPr>
              <a:t>ARSO (</a:t>
            </a:r>
            <a:r>
              <a:rPr lang="sl-SI" sz="1000" dirty="0">
                <a:ea typeface="Times New Roman" panose="02020603050405020304" pitchFamily="18" charset="0"/>
              </a:rPr>
              <a:t>meteo.si</a:t>
            </a:r>
            <a:r>
              <a:rPr lang="en-US" sz="1000" dirty="0">
                <a:ea typeface="Times New Roman" panose="02020603050405020304" pitchFamily="18" charset="0"/>
              </a:rPr>
              <a:t>; arso.gov.si/</a:t>
            </a:r>
            <a:r>
              <a:rPr lang="en-US" sz="1000" dirty="0" err="1">
                <a:ea typeface="Times New Roman" panose="02020603050405020304" pitchFamily="18" charset="0"/>
              </a:rPr>
              <a:t>vode</a:t>
            </a:r>
            <a:r>
              <a:rPr lang="en-US" sz="1000" dirty="0">
                <a:ea typeface="Times New Roman" panose="02020603050405020304" pitchFamily="18" charset="0"/>
              </a:rPr>
              <a:t>) </a:t>
            </a:r>
            <a:endParaRPr lang="sl-SI" sz="1000" dirty="0"/>
          </a:p>
        </p:txBody>
      </p:sp>
      <p:sp>
        <p:nvSpPr>
          <p:cNvPr id="181" name="TextBox 180">
            <a:extLst>
              <a:ext uri="{FF2B5EF4-FFF2-40B4-BE49-F238E27FC236}">
                <a16:creationId xmlns:a16="http://schemas.microsoft.com/office/drawing/2014/main" id="{C029186B-2887-4D73-A683-20AC6FB44D94}"/>
              </a:ext>
            </a:extLst>
          </p:cNvPr>
          <p:cNvSpPr txBox="1"/>
          <p:nvPr/>
        </p:nvSpPr>
        <p:spPr>
          <a:xfrm>
            <a:off x="795188" y="1031163"/>
            <a:ext cx="9669776" cy="1384995"/>
          </a:xfrm>
          <a:prstGeom prst="rect">
            <a:avLst/>
          </a:prstGeom>
          <a:noFill/>
        </p:spPr>
        <p:txBody>
          <a:bodyPr wrap="square" rtlCol="0">
            <a:spAutoFit/>
          </a:bodyPr>
          <a:lstStyle/>
          <a:p>
            <a:r>
              <a:rPr lang="en-GB" sz="2200" b="1" dirty="0"/>
              <a:t>Temperature and precipitation</a:t>
            </a:r>
          </a:p>
          <a:p>
            <a:r>
              <a:rPr lang="en-GB" sz="2200" dirty="0"/>
              <a:t>Statistical increase in temperature</a:t>
            </a:r>
          </a:p>
          <a:p>
            <a:r>
              <a:rPr lang="en-GB" sz="2200" dirty="0"/>
              <a:t>Increase in precipitation amount in colder months, decrease in warmer months</a:t>
            </a:r>
          </a:p>
          <a:p>
            <a:endParaRPr lang="sl-SI" dirty="0"/>
          </a:p>
        </p:txBody>
      </p:sp>
      <p:pic>
        <p:nvPicPr>
          <p:cNvPr id="10" name="Picture 9">
            <a:extLst>
              <a:ext uri="{FF2B5EF4-FFF2-40B4-BE49-F238E27FC236}">
                <a16:creationId xmlns:a16="http://schemas.microsoft.com/office/drawing/2014/main" id="{25F5F297-4080-4C61-8D07-AB9BAE81BA34}"/>
              </a:ext>
            </a:extLst>
          </p:cNvPr>
          <p:cNvPicPr>
            <a:picLocks noChangeAspect="1"/>
          </p:cNvPicPr>
          <p:nvPr/>
        </p:nvPicPr>
        <p:blipFill>
          <a:blip r:embed="rId5"/>
          <a:stretch>
            <a:fillRect/>
          </a:stretch>
        </p:blipFill>
        <p:spPr>
          <a:xfrm>
            <a:off x="6470910" y="2138572"/>
            <a:ext cx="3064646" cy="2340000"/>
          </a:xfrm>
          <a:prstGeom prst="rect">
            <a:avLst/>
          </a:prstGeom>
        </p:spPr>
      </p:pic>
      <p:pic>
        <p:nvPicPr>
          <p:cNvPr id="11" name="Picture 10">
            <a:extLst>
              <a:ext uri="{FF2B5EF4-FFF2-40B4-BE49-F238E27FC236}">
                <a16:creationId xmlns:a16="http://schemas.microsoft.com/office/drawing/2014/main" id="{707D70A1-8933-4FDB-9D73-51D28898E168}"/>
              </a:ext>
            </a:extLst>
          </p:cNvPr>
          <p:cNvPicPr>
            <a:picLocks noChangeAspect="1"/>
          </p:cNvPicPr>
          <p:nvPr/>
        </p:nvPicPr>
        <p:blipFill>
          <a:blip r:embed="rId6"/>
          <a:stretch>
            <a:fillRect/>
          </a:stretch>
        </p:blipFill>
        <p:spPr>
          <a:xfrm>
            <a:off x="6470910" y="4394889"/>
            <a:ext cx="3064645" cy="2340000"/>
          </a:xfrm>
          <a:prstGeom prst="rect">
            <a:avLst/>
          </a:prstGeom>
        </p:spPr>
      </p:pic>
    </p:spTree>
    <p:extLst>
      <p:ext uri="{BB962C8B-B14F-4D97-AF65-F5344CB8AC3E}">
        <p14:creationId xmlns:p14="http://schemas.microsoft.com/office/powerpoint/2010/main" val="336293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C2DBBEA-EFF9-46A1-A33C-0BACD3833BCD}"/>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a:extLst>
              <a:ext uri="{FF2B5EF4-FFF2-40B4-BE49-F238E27FC236}">
                <a16:creationId xmlns:a16="http://schemas.microsoft.com/office/drawing/2014/main" id="{F3659743-51FB-4441-9C28-D76D6AF2731F}"/>
              </a:ext>
            </a:extLst>
          </p:cNvPr>
          <p:cNvSpPr>
            <a:spLocks noGrp="1"/>
          </p:cNvSpPr>
          <p:nvPr>
            <p:ph type="title"/>
          </p:nvPr>
        </p:nvSpPr>
        <p:spPr/>
        <p:txBody>
          <a:bodyPr>
            <a:normAutofit/>
          </a:bodyPr>
          <a:lstStyle/>
          <a:p>
            <a:r>
              <a:rPr lang="en-GB" sz="3600" b="1" dirty="0">
                <a:latin typeface="Dream Avenue" panose="02000503000000020004" pitchFamily="2" charset="0"/>
              </a:rPr>
              <a:t>What did we found out?</a:t>
            </a:r>
            <a:endParaRPr lang="sl-SI" sz="3600" b="1" dirty="0"/>
          </a:p>
        </p:txBody>
      </p:sp>
      <p:sp>
        <p:nvSpPr>
          <p:cNvPr id="4" name="Slide Number Placeholder 3">
            <a:extLst>
              <a:ext uri="{FF2B5EF4-FFF2-40B4-BE49-F238E27FC236}">
                <a16:creationId xmlns:a16="http://schemas.microsoft.com/office/drawing/2014/main" id="{A47D0819-8646-45A4-BDE3-4EA3157BC3EF}"/>
              </a:ext>
            </a:extLst>
          </p:cNvPr>
          <p:cNvSpPr>
            <a:spLocks noGrp="1"/>
          </p:cNvSpPr>
          <p:nvPr>
            <p:ph type="sldNum" sz="quarter" idx="4"/>
          </p:nvPr>
        </p:nvSpPr>
        <p:spPr/>
        <p:txBody>
          <a:bodyPr/>
          <a:lstStyle/>
          <a:p>
            <a:fld id="{9860EDB8-5305-433F-BE41-D7A86D811DB3}" type="slidenum">
              <a:rPr lang="en-US" smtClean="0"/>
              <a:pPr/>
              <a:t>6</a:t>
            </a:fld>
            <a:endParaRPr lang="en-US" dirty="0"/>
          </a:p>
        </p:txBody>
      </p:sp>
      <p:sp>
        <p:nvSpPr>
          <p:cNvPr id="64" name="Freeform: Shape 63">
            <a:extLst>
              <a:ext uri="{FF2B5EF4-FFF2-40B4-BE49-F238E27FC236}">
                <a16:creationId xmlns:a16="http://schemas.microsoft.com/office/drawing/2014/main" id="{CD540748-AD77-4C83-8B97-91D43DD32ECE}"/>
              </a:ext>
            </a:extLst>
          </p:cNvPr>
          <p:cNvSpPr/>
          <p:nvPr/>
        </p:nvSpPr>
        <p:spPr>
          <a:xfrm>
            <a:off x="10196356" y="160440"/>
            <a:ext cx="1652334" cy="1642283"/>
          </a:xfrm>
          <a:custGeom>
            <a:avLst/>
            <a:gdLst>
              <a:gd name="connsiteX0" fmla="*/ 0 w 2178000"/>
              <a:gd name="connsiteY0" fmla="*/ 0 h 2190534"/>
              <a:gd name="connsiteX1" fmla="*/ 207185 w 2178000"/>
              <a:gd name="connsiteY1" fmla="*/ 0 h 2190534"/>
              <a:gd name="connsiteX2" fmla="*/ 367967 w 2178000"/>
              <a:gd name="connsiteY2" fmla="*/ 179677 h 2190534"/>
              <a:gd name="connsiteX3" fmla="*/ 367967 w 2178000"/>
              <a:gd name="connsiteY3" fmla="*/ 285644 h 2190534"/>
              <a:gd name="connsiteX4" fmla="*/ 487405 w 2178000"/>
              <a:gd name="connsiteY4" fmla="*/ 451502 h 2190534"/>
              <a:gd name="connsiteX5" fmla="*/ 639002 w 2178000"/>
              <a:gd name="connsiteY5" fmla="*/ 516001 h 2190534"/>
              <a:gd name="connsiteX6" fmla="*/ 850315 w 2178000"/>
              <a:gd name="connsiteY6" fmla="*/ 479146 h 2190534"/>
              <a:gd name="connsiteX7" fmla="*/ 928407 w 2178000"/>
              <a:gd name="connsiteY7" fmla="*/ 396216 h 2190534"/>
              <a:gd name="connsiteX8" fmla="*/ 1162689 w 2178000"/>
              <a:gd name="connsiteY8" fmla="*/ 396216 h 2190534"/>
              <a:gd name="connsiteX9" fmla="*/ 1461285 w 2178000"/>
              <a:gd name="connsiteY9" fmla="*/ 695678 h 2190534"/>
              <a:gd name="connsiteX10" fmla="*/ 1447508 w 2178000"/>
              <a:gd name="connsiteY10" fmla="*/ 935247 h 2190534"/>
              <a:gd name="connsiteX11" fmla="*/ 1374002 w 2178000"/>
              <a:gd name="connsiteY11" fmla="*/ 1013571 h 2190534"/>
              <a:gd name="connsiteX12" fmla="*/ 1337256 w 2178000"/>
              <a:gd name="connsiteY12" fmla="*/ 1211679 h 2190534"/>
              <a:gd name="connsiteX13" fmla="*/ 1401570 w 2178000"/>
              <a:gd name="connsiteY13" fmla="*/ 1363712 h 2190534"/>
              <a:gd name="connsiteX14" fmla="*/ 1576130 w 2178000"/>
              <a:gd name="connsiteY14" fmla="*/ 1488103 h 2190534"/>
              <a:gd name="connsiteX15" fmla="*/ 1690975 w 2178000"/>
              <a:gd name="connsiteY15" fmla="*/ 1488103 h 2190534"/>
              <a:gd name="connsiteX16" fmla="*/ 1856350 w 2178000"/>
              <a:gd name="connsiteY16" fmla="*/ 1653962 h 2190534"/>
              <a:gd name="connsiteX17" fmla="*/ 1856350 w 2178000"/>
              <a:gd name="connsiteY17" fmla="*/ 1854944 h 2190534"/>
              <a:gd name="connsiteX18" fmla="*/ 2178000 w 2178000"/>
              <a:gd name="connsiteY18" fmla="*/ 1854944 h 2190534"/>
              <a:gd name="connsiteX19" fmla="*/ 2178000 w 2178000"/>
              <a:gd name="connsiteY19" fmla="*/ 1860358 h 2190534"/>
              <a:gd name="connsiteX20" fmla="*/ 1179840 w 2178000"/>
              <a:gd name="connsiteY20" fmla="*/ 1860358 h 2190534"/>
              <a:gd name="connsiteX21" fmla="*/ 1218877 w 2178000"/>
              <a:gd name="connsiteY21" fmla="*/ 1947365 h 2190534"/>
              <a:gd name="connsiteX22" fmla="*/ 1254492 w 2178000"/>
              <a:gd name="connsiteY22" fmla="*/ 2145782 h 2190534"/>
              <a:gd name="connsiteX23" fmla="*/ 869765 w 2178000"/>
              <a:gd name="connsiteY23" fmla="*/ 2134290 h 2190534"/>
              <a:gd name="connsiteX24" fmla="*/ 914982 w 2178000"/>
              <a:gd name="connsiteY24" fmla="*/ 1931664 h 2190534"/>
              <a:gd name="connsiteX25" fmla="*/ 950142 w 2178000"/>
              <a:gd name="connsiteY25" fmla="*/ 1860358 h 2190534"/>
              <a:gd name="connsiteX26" fmla="*/ 0 w 2178000"/>
              <a:gd name="connsiteY26" fmla="*/ 1860358 h 2190534"/>
              <a:gd name="connsiteX27" fmla="*/ 0 w 2178000"/>
              <a:gd name="connsiteY27" fmla="*/ 1854944 h 2190534"/>
              <a:gd name="connsiteX28" fmla="*/ 835118 w 2178000"/>
              <a:gd name="connsiteY28" fmla="*/ 1854944 h 2190534"/>
              <a:gd name="connsiteX29" fmla="*/ 837246 w 2178000"/>
              <a:gd name="connsiteY29" fmla="*/ 1810522 h 2190534"/>
              <a:gd name="connsiteX30" fmla="*/ 76253 w 2178000"/>
              <a:gd name="connsiteY30" fmla="*/ 1021427 h 2190534"/>
              <a:gd name="connsiteX31" fmla="*/ 0 w 2178000"/>
              <a:gd name="connsiteY31" fmla="*/ 1019315 h 2190534"/>
              <a:gd name="connsiteX32" fmla="*/ 0 w 2178000"/>
              <a:gd name="connsiteY32" fmla="*/ 919229 h 2190534"/>
              <a:gd name="connsiteX33" fmla="*/ 69776 w 2178000"/>
              <a:gd name="connsiteY33" fmla="*/ 953635 h 2190534"/>
              <a:gd name="connsiteX34" fmla="*/ 272401 w 2178000"/>
              <a:gd name="connsiteY34" fmla="*/ 998852 h 2190534"/>
              <a:gd name="connsiteX35" fmla="*/ 283894 w 2178000"/>
              <a:gd name="connsiteY35" fmla="*/ 614125 h 2190534"/>
              <a:gd name="connsiteX36" fmla="*/ 85477 w 2178000"/>
              <a:gd name="connsiteY36" fmla="*/ 649740 h 2190534"/>
              <a:gd name="connsiteX37" fmla="*/ 0 w 2178000"/>
              <a:gd name="connsiteY37" fmla="*/ 688090 h 2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8000" h="2190534">
                <a:moveTo>
                  <a:pt x="0" y="0"/>
                </a:moveTo>
                <a:lnTo>
                  <a:pt x="207185" y="0"/>
                </a:lnTo>
                <a:cubicBezTo>
                  <a:pt x="299060" y="0"/>
                  <a:pt x="367967" y="69105"/>
                  <a:pt x="367967" y="179677"/>
                </a:cubicBezTo>
                <a:lnTo>
                  <a:pt x="367967" y="285644"/>
                </a:lnTo>
                <a:cubicBezTo>
                  <a:pt x="367967" y="359354"/>
                  <a:pt x="413905" y="428465"/>
                  <a:pt x="487405" y="451502"/>
                </a:cubicBezTo>
                <a:cubicBezTo>
                  <a:pt x="537935" y="469927"/>
                  <a:pt x="588472" y="492964"/>
                  <a:pt x="639002" y="516001"/>
                </a:cubicBezTo>
                <a:cubicBezTo>
                  <a:pt x="707909" y="548250"/>
                  <a:pt x="795193" y="534425"/>
                  <a:pt x="850315" y="479146"/>
                </a:cubicBezTo>
                <a:lnTo>
                  <a:pt x="928407" y="396216"/>
                </a:lnTo>
                <a:cubicBezTo>
                  <a:pt x="992722" y="331718"/>
                  <a:pt x="1098381" y="331718"/>
                  <a:pt x="1162689" y="396216"/>
                </a:cubicBezTo>
                <a:lnTo>
                  <a:pt x="1461285" y="695678"/>
                </a:lnTo>
                <a:cubicBezTo>
                  <a:pt x="1525600" y="760176"/>
                  <a:pt x="1525600" y="861537"/>
                  <a:pt x="1447508" y="935247"/>
                </a:cubicBezTo>
                <a:lnTo>
                  <a:pt x="1374002" y="1013571"/>
                </a:lnTo>
                <a:cubicBezTo>
                  <a:pt x="1318879" y="1064251"/>
                  <a:pt x="1305102" y="1147173"/>
                  <a:pt x="1337256" y="1211679"/>
                </a:cubicBezTo>
                <a:cubicBezTo>
                  <a:pt x="1360225" y="1262352"/>
                  <a:pt x="1383194" y="1313032"/>
                  <a:pt x="1401570" y="1363712"/>
                </a:cubicBezTo>
                <a:cubicBezTo>
                  <a:pt x="1429132" y="1437423"/>
                  <a:pt x="1498039" y="1488103"/>
                  <a:pt x="1576130" y="1488103"/>
                </a:cubicBezTo>
                <a:lnTo>
                  <a:pt x="1690975" y="1488103"/>
                </a:lnTo>
                <a:cubicBezTo>
                  <a:pt x="1782851" y="1488103"/>
                  <a:pt x="1856350" y="1561820"/>
                  <a:pt x="1856350" y="1653962"/>
                </a:cubicBezTo>
                <a:lnTo>
                  <a:pt x="1856350" y="1854944"/>
                </a:lnTo>
                <a:lnTo>
                  <a:pt x="2178000" y="1854944"/>
                </a:lnTo>
                <a:lnTo>
                  <a:pt x="2178000" y="1860358"/>
                </a:lnTo>
                <a:lnTo>
                  <a:pt x="1179840" y="1860358"/>
                </a:lnTo>
                <a:lnTo>
                  <a:pt x="1218877" y="1947365"/>
                </a:lnTo>
                <a:cubicBezTo>
                  <a:pt x="1252284" y="2030657"/>
                  <a:pt x="1275543" y="2113392"/>
                  <a:pt x="1254492" y="2145782"/>
                </a:cubicBezTo>
                <a:cubicBezTo>
                  <a:pt x="1212390" y="2210563"/>
                  <a:pt x="908838" y="2203533"/>
                  <a:pt x="869765" y="2134290"/>
                </a:cubicBezTo>
                <a:cubicBezTo>
                  <a:pt x="850228" y="2099667"/>
                  <a:pt x="877617" y="2015558"/>
                  <a:pt x="914982" y="1931664"/>
                </a:cubicBezTo>
                <a:lnTo>
                  <a:pt x="950142" y="1860358"/>
                </a:lnTo>
                <a:lnTo>
                  <a:pt x="0" y="1860358"/>
                </a:lnTo>
                <a:lnTo>
                  <a:pt x="0" y="1854944"/>
                </a:lnTo>
                <a:lnTo>
                  <a:pt x="835118" y="1854944"/>
                </a:lnTo>
                <a:lnTo>
                  <a:pt x="837246" y="1810522"/>
                </a:lnTo>
                <a:cubicBezTo>
                  <a:pt x="813213" y="1393131"/>
                  <a:pt x="487760" y="1057890"/>
                  <a:pt x="76253" y="1021427"/>
                </a:cubicBezTo>
                <a:lnTo>
                  <a:pt x="0" y="1019315"/>
                </a:lnTo>
                <a:lnTo>
                  <a:pt x="0" y="919229"/>
                </a:lnTo>
                <a:lnTo>
                  <a:pt x="69776" y="953635"/>
                </a:lnTo>
                <a:cubicBezTo>
                  <a:pt x="153670" y="991000"/>
                  <a:pt x="237779" y="1018389"/>
                  <a:pt x="272401" y="998852"/>
                </a:cubicBezTo>
                <a:cubicBezTo>
                  <a:pt x="341645" y="959779"/>
                  <a:pt x="348675" y="656227"/>
                  <a:pt x="283894" y="614125"/>
                </a:cubicBezTo>
                <a:cubicBezTo>
                  <a:pt x="251504" y="593073"/>
                  <a:pt x="168769" y="616333"/>
                  <a:pt x="85477" y="649740"/>
                </a:cubicBezTo>
                <a:lnTo>
                  <a:pt x="0" y="688090"/>
                </a:lnTo>
                <a:close/>
              </a:path>
            </a:pathLst>
          </a:custGeom>
          <a:solidFill>
            <a:schemeClr val="accent6">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8304B06C-A5A6-45FE-9497-ED38D675F12C}"/>
              </a:ext>
            </a:extLst>
          </p:cNvPr>
          <p:cNvSpPr txBox="1"/>
          <p:nvPr/>
        </p:nvSpPr>
        <p:spPr>
          <a:xfrm>
            <a:off x="839416" y="2211124"/>
            <a:ext cx="5706048" cy="923330"/>
          </a:xfrm>
          <a:prstGeom prst="rect">
            <a:avLst/>
          </a:prstGeom>
          <a:noFill/>
        </p:spPr>
        <p:txBody>
          <a:bodyPr wrap="square" rtlCol="0">
            <a:spAutoFit/>
          </a:bodyPr>
          <a:lstStyle/>
          <a:p>
            <a:pPr lvl="0" defTabSz="914400">
              <a:defRPr/>
            </a:pPr>
            <a:r>
              <a:rPr lang="en-GB" b="1" kern="0" dirty="0">
                <a:solidFill>
                  <a:srgbClr val="464646"/>
                </a:solidFill>
              </a:rPr>
              <a:t>Seasonality</a:t>
            </a:r>
          </a:p>
          <a:p>
            <a:r>
              <a:rPr lang="en-GB" b="1" dirty="0"/>
              <a:t>Highly damped signal in river</a:t>
            </a:r>
            <a:endParaRPr lang="en-GB" dirty="0"/>
          </a:p>
          <a:p>
            <a:endParaRPr lang="sl-SI" dirty="0"/>
          </a:p>
        </p:txBody>
      </p:sp>
      <p:sp>
        <p:nvSpPr>
          <p:cNvPr id="21" name="TextBox 20">
            <a:extLst>
              <a:ext uri="{FF2B5EF4-FFF2-40B4-BE49-F238E27FC236}">
                <a16:creationId xmlns:a16="http://schemas.microsoft.com/office/drawing/2014/main" id="{8583564E-B82B-45C2-A2DC-E57B439FA5C4}"/>
              </a:ext>
            </a:extLst>
          </p:cNvPr>
          <p:cNvSpPr txBox="1"/>
          <p:nvPr/>
        </p:nvSpPr>
        <p:spPr>
          <a:xfrm>
            <a:off x="9840416" y="1365613"/>
            <a:ext cx="784428" cy="677108"/>
          </a:xfrm>
          <a:prstGeom prst="rect">
            <a:avLst/>
          </a:prstGeom>
          <a:noFill/>
        </p:spPr>
        <p:txBody>
          <a:bodyPr wrap="square" rtlCol="0">
            <a:spAutoFit/>
          </a:bodyPr>
          <a:lstStyle/>
          <a:p>
            <a:pPr lvl="0" defTabSz="914400">
              <a:defRPr/>
            </a:pPr>
            <a:r>
              <a:rPr lang="en-GB" sz="1000" b="1" kern="0" dirty="0">
                <a:solidFill>
                  <a:srgbClr val="464646"/>
                </a:solidFill>
              </a:rPr>
              <a:t>ONGOING RESEARCH</a:t>
            </a:r>
            <a:endParaRPr lang="en-GB" sz="1000" dirty="0"/>
          </a:p>
          <a:p>
            <a:endParaRPr lang="sl-SI" dirty="0"/>
          </a:p>
        </p:txBody>
      </p:sp>
      <p:pic>
        <p:nvPicPr>
          <p:cNvPr id="5" name="Picture 4">
            <a:extLst>
              <a:ext uri="{FF2B5EF4-FFF2-40B4-BE49-F238E27FC236}">
                <a16:creationId xmlns:a16="http://schemas.microsoft.com/office/drawing/2014/main" id="{13A550CA-BE96-41F6-8A69-BC7A4BF0B477}"/>
              </a:ext>
            </a:extLst>
          </p:cNvPr>
          <p:cNvPicPr>
            <a:picLocks noChangeAspect="1"/>
          </p:cNvPicPr>
          <p:nvPr/>
        </p:nvPicPr>
        <p:blipFill>
          <a:blip r:embed="rId3"/>
          <a:stretch>
            <a:fillRect/>
          </a:stretch>
        </p:blipFill>
        <p:spPr>
          <a:xfrm>
            <a:off x="4970132" y="1938608"/>
            <a:ext cx="3830926" cy="4369459"/>
          </a:xfrm>
          <a:prstGeom prst="rect">
            <a:avLst/>
          </a:prstGeom>
        </p:spPr>
      </p:pic>
      <p:sp>
        <p:nvSpPr>
          <p:cNvPr id="22" name="Freeform: Shape 21">
            <a:extLst>
              <a:ext uri="{FF2B5EF4-FFF2-40B4-BE49-F238E27FC236}">
                <a16:creationId xmlns:a16="http://schemas.microsoft.com/office/drawing/2014/main" id="{ECD8EE1C-7330-4180-B7EF-23F3F243EB61}"/>
              </a:ext>
            </a:extLst>
          </p:cNvPr>
          <p:cNvSpPr>
            <a:spLocks noChangeAspect="1"/>
          </p:cNvSpPr>
          <p:nvPr/>
        </p:nvSpPr>
        <p:spPr bwMode="auto">
          <a:xfrm>
            <a:off x="8801058" y="160440"/>
            <a:ext cx="1663906" cy="1390686"/>
          </a:xfrm>
          <a:custGeom>
            <a:avLst/>
            <a:gdLst>
              <a:gd name="connsiteX0" fmla="*/ 1649166 w 2193253"/>
              <a:gd name="connsiteY0" fmla="*/ 0 h 1854945"/>
              <a:gd name="connsiteX1" fmla="*/ 1864607 w 2193253"/>
              <a:gd name="connsiteY1" fmla="*/ 0 h 1854945"/>
              <a:gd name="connsiteX2" fmla="*/ 1864607 w 2193253"/>
              <a:gd name="connsiteY2" fmla="*/ 688090 h 1854945"/>
              <a:gd name="connsiteX3" fmla="*/ 1950084 w 2193253"/>
              <a:gd name="connsiteY3" fmla="*/ 649740 h 1854945"/>
              <a:gd name="connsiteX4" fmla="*/ 2148501 w 2193253"/>
              <a:gd name="connsiteY4" fmla="*/ 614125 h 1854945"/>
              <a:gd name="connsiteX5" fmla="*/ 2137008 w 2193253"/>
              <a:gd name="connsiteY5" fmla="*/ 998852 h 1854945"/>
              <a:gd name="connsiteX6" fmla="*/ 1934383 w 2193253"/>
              <a:gd name="connsiteY6" fmla="*/ 953635 h 1854945"/>
              <a:gd name="connsiteX7" fmla="*/ 1864607 w 2193253"/>
              <a:gd name="connsiteY7" fmla="*/ 919229 h 1854945"/>
              <a:gd name="connsiteX8" fmla="*/ 1864607 w 2193253"/>
              <a:gd name="connsiteY8" fmla="*/ 1019315 h 1854945"/>
              <a:gd name="connsiteX9" fmla="*/ 1838475 w 2193253"/>
              <a:gd name="connsiteY9" fmla="*/ 1018591 h 1854945"/>
              <a:gd name="connsiteX10" fmla="*/ 1733356 w 2193253"/>
              <a:gd name="connsiteY10" fmla="*/ 1028404 h 1854945"/>
              <a:gd name="connsiteX11" fmla="*/ 1038707 w 2193253"/>
              <a:gd name="connsiteY11" fmla="*/ 1727168 h 1854945"/>
              <a:gd name="connsiteX12" fmla="*/ 1028950 w 2193253"/>
              <a:gd name="connsiteY12" fmla="*/ 1832151 h 1854945"/>
              <a:gd name="connsiteX13" fmla="*/ 1029578 w 2193253"/>
              <a:gd name="connsiteY13" fmla="*/ 1854945 h 1854945"/>
              <a:gd name="connsiteX14" fmla="*/ 917888 w 2193253"/>
              <a:gd name="connsiteY14" fmla="*/ 1854945 h 1854945"/>
              <a:gd name="connsiteX15" fmla="*/ 949627 w 2193253"/>
              <a:gd name="connsiteY15" fmla="*/ 1790580 h 1854945"/>
              <a:gd name="connsiteX16" fmla="*/ 994843 w 2193253"/>
              <a:gd name="connsiteY16" fmla="*/ 1587955 h 1854945"/>
              <a:gd name="connsiteX17" fmla="*/ 803616 w 2193253"/>
              <a:gd name="connsiteY17" fmla="*/ 1531949 h 1854945"/>
              <a:gd name="connsiteX18" fmla="*/ 610117 w 2193253"/>
              <a:gd name="connsiteY18" fmla="*/ 1576462 h 1854945"/>
              <a:gd name="connsiteX19" fmla="*/ 645732 w 2193253"/>
              <a:gd name="connsiteY19" fmla="*/ 1774879 h 1854945"/>
              <a:gd name="connsiteX20" fmla="*/ 681655 w 2193253"/>
              <a:gd name="connsiteY20" fmla="*/ 1854945 h 1854945"/>
              <a:gd name="connsiteX21" fmla="*/ 0 w 2193253"/>
              <a:gd name="connsiteY21" fmla="*/ 1854945 h 1854945"/>
              <a:gd name="connsiteX22" fmla="*/ 0 w 2193253"/>
              <a:gd name="connsiteY22" fmla="*/ 1653962 h 1854945"/>
              <a:gd name="connsiteX23" fmla="*/ 160783 w 2193253"/>
              <a:gd name="connsiteY23" fmla="*/ 1488103 h 1854945"/>
              <a:gd name="connsiteX24" fmla="*/ 280220 w 2193253"/>
              <a:gd name="connsiteY24" fmla="*/ 1488103 h 1854945"/>
              <a:gd name="connsiteX25" fmla="*/ 454787 w 2193253"/>
              <a:gd name="connsiteY25" fmla="*/ 1363712 h 1854945"/>
              <a:gd name="connsiteX26" fmla="*/ 514502 w 2193253"/>
              <a:gd name="connsiteY26" fmla="*/ 1220891 h 1854945"/>
              <a:gd name="connsiteX27" fmla="*/ 477756 w 2193253"/>
              <a:gd name="connsiteY27" fmla="*/ 1008964 h 1854945"/>
              <a:gd name="connsiteX28" fmla="*/ 395065 w 2193253"/>
              <a:gd name="connsiteY28" fmla="*/ 926035 h 1854945"/>
              <a:gd name="connsiteX29" fmla="*/ 395065 w 2193253"/>
              <a:gd name="connsiteY29" fmla="*/ 695678 h 1854945"/>
              <a:gd name="connsiteX30" fmla="*/ 693661 w 2193253"/>
              <a:gd name="connsiteY30" fmla="*/ 396216 h 1854945"/>
              <a:gd name="connsiteX31" fmla="*/ 937128 w 2193253"/>
              <a:gd name="connsiteY31" fmla="*/ 405428 h 1854945"/>
              <a:gd name="connsiteX32" fmla="*/ 1010634 w 2193253"/>
              <a:gd name="connsiteY32" fmla="*/ 483752 h 1854945"/>
              <a:gd name="connsiteX33" fmla="*/ 1212756 w 2193253"/>
              <a:gd name="connsiteY33" fmla="*/ 516001 h 1854945"/>
              <a:gd name="connsiteX34" fmla="*/ 1364353 w 2193253"/>
              <a:gd name="connsiteY34" fmla="*/ 456109 h 1854945"/>
              <a:gd name="connsiteX35" fmla="*/ 1483791 w 2193253"/>
              <a:gd name="connsiteY35" fmla="*/ 276432 h 1854945"/>
              <a:gd name="connsiteX36" fmla="*/ 1483791 w 2193253"/>
              <a:gd name="connsiteY36" fmla="*/ 161253 h 1854945"/>
              <a:gd name="connsiteX37" fmla="*/ 1649166 w 2193253"/>
              <a:gd name="connsiteY37" fmla="*/ 0 h 18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3253" h="1854945">
                <a:moveTo>
                  <a:pt x="1649166" y="0"/>
                </a:moveTo>
                <a:lnTo>
                  <a:pt x="1864607" y="0"/>
                </a:lnTo>
                <a:lnTo>
                  <a:pt x="1864607" y="688090"/>
                </a:lnTo>
                <a:lnTo>
                  <a:pt x="1950084" y="649740"/>
                </a:lnTo>
                <a:cubicBezTo>
                  <a:pt x="2033376" y="616333"/>
                  <a:pt x="2116111" y="593073"/>
                  <a:pt x="2148501" y="614125"/>
                </a:cubicBezTo>
                <a:cubicBezTo>
                  <a:pt x="2213282" y="656227"/>
                  <a:pt x="2206252" y="959779"/>
                  <a:pt x="2137008" y="998852"/>
                </a:cubicBezTo>
                <a:cubicBezTo>
                  <a:pt x="2102386" y="1018389"/>
                  <a:pt x="2018277" y="991000"/>
                  <a:pt x="1934383" y="953635"/>
                </a:cubicBezTo>
                <a:lnTo>
                  <a:pt x="1864607" y="919229"/>
                </a:lnTo>
                <a:lnTo>
                  <a:pt x="1864607" y="1019315"/>
                </a:lnTo>
                <a:lnTo>
                  <a:pt x="1838475" y="1018591"/>
                </a:lnTo>
                <a:cubicBezTo>
                  <a:pt x="1803852" y="1019715"/>
                  <a:pt x="1768773" y="1022946"/>
                  <a:pt x="1733356" y="1028404"/>
                </a:cubicBezTo>
                <a:cubicBezTo>
                  <a:pt x="1381463" y="1078975"/>
                  <a:pt x="1093543" y="1368591"/>
                  <a:pt x="1038707" y="1727168"/>
                </a:cubicBezTo>
                <a:cubicBezTo>
                  <a:pt x="1033280" y="1762508"/>
                  <a:pt x="1030067" y="1797543"/>
                  <a:pt x="1028950" y="1832151"/>
                </a:cubicBezTo>
                <a:lnTo>
                  <a:pt x="1029578" y="1854945"/>
                </a:lnTo>
                <a:lnTo>
                  <a:pt x="917888" y="1854945"/>
                </a:lnTo>
                <a:lnTo>
                  <a:pt x="949627" y="1790580"/>
                </a:lnTo>
                <a:cubicBezTo>
                  <a:pt x="986992" y="1706686"/>
                  <a:pt x="1014380" y="1622578"/>
                  <a:pt x="994843" y="1587955"/>
                </a:cubicBezTo>
                <a:cubicBezTo>
                  <a:pt x="975307" y="1553333"/>
                  <a:pt x="889651" y="1534265"/>
                  <a:pt x="803616" y="1531949"/>
                </a:cubicBezTo>
                <a:cubicBezTo>
                  <a:pt x="717582" y="1529634"/>
                  <a:pt x="631168" y="1544072"/>
                  <a:pt x="610117" y="1576462"/>
                </a:cubicBezTo>
                <a:cubicBezTo>
                  <a:pt x="589065" y="1608853"/>
                  <a:pt x="612325" y="1691588"/>
                  <a:pt x="645732" y="1774879"/>
                </a:cubicBezTo>
                <a:lnTo>
                  <a:pt x="681655" y="1854945"/>
                </a:lnTo>
                <a:lnTo>
                  <a:pt x="0" y="1854945"/>
                </a:lnTo>
                <a:lnTo>
                  <a:pt x="0" y="1653962"/>
                </a:lnTo>
                <a:cubicBezTo>
                  <a:pt x="0" y="1561820"/>
                  <a:pt x="73500" y="1488103"/>
                  <a:pt x="160783" y="1488103"/>
                </a:cubicBezTo>
                <a:lnTo>
                  <a:pt x="280220" y="1488103"/>
                </a:lnTo>
                <a:cubicBezTo>
                  <a:pt x="358319" y="1488103"/>
                  <a:pt x="427219" y="1437423"/>
                  <a:pt x="454787" y="1363712"/>
                </a:cubicBezTo>
                <a:cubicBezTo>
                  <a:pt x="473157" y="1317638"/>
                  <a:pt x="491533" y="1266965"/>
                  <a:pt x="514502" y="1220891"/>
                </a:cubicBezTo>
                <a:cubicBezTo>
                  <a:pt x="546663" y="1147173"/>
                  <a:pt x="532879" y="1064251"/>
                  <a:pt x="477756" y="1008964"/>
                </a:cubicBezTo>
                <a:lnTo>
                  <a:pt x="395065" y="926035"/>
                </a:lnTo>
                <a:cubicBezTo>
                  <a:pt x="330750" y="861537"/>
                  <a:pt x="330750" y="760176"/>
                  <a:pt x="395065" y="695678"/>
                </a:cubicBezTo>
                <a:lnTo>
                  <a:pt x="693661" y="396216"/>
                </a:lnTo>
                <a:cubicBezTo>
                  <a:pt x="757976" y="331718"/>
                  <a:pt x="859036" y="331718"/>
                  <a:pt x="937128" y="405428"/>
                </a:cubicBezTo>
                <a:lnTo>
                  <a:pt x="1010634" y="483752"/>
                </a:lnTo>
                <a:cubicBezTo>
                  <a:pt x="1065757" y="534425"/>
                  <a:pt x="1143849" y="548250"/>
                  <a:pt x="1212756" y="516001"/>
                </a:cubicBezTo>
                <a:cubicBezTo>
                  <a:pt x="1258693" y="492964"/>
                  <a:pt x="1309224" y="474533"/>
                  <a:pt x="1364353" y="456109"/>
                </a:cubicBezTo>
                <a:cubicBezTo>
                  <a:pt x="1437853" y="428465"/>
                  <a:pt x="1483791" y="354748"/>
                  <a:pt x="1483791" y="276432"/>
                </a:cubicBezTo>
                <a:lnTo>
                  <a:pt x="1483791" y="161253"/>
                </a:lnTo>
                <a:cubicBezTo>
                  <a:pt x="1483791" y="73717"/>
                  <a:pt x="1557290" y="0"/>
                  <a:pt x="1649166" y="0"/>
                </a:cubicBezTo>
                <a:close/>
              </a:path>
            </a:pathLst>
          </a:custGeom>
          <a:solidFill>
            <a:schemeClr val="accent6"/>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74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9743-51FB-4441-9C28-D76D6AF2731F}"/>
              </a:ext>
            </a:extLst>
          </p:cNvPr>
          <p:cNvSpPr>
            <a:spLocks noGrp="1"/>
          </p:cNvSpPr>
          <p:nvPr>
            <p:ph type="title"/>
          </p:nvPr>
        </p:nvSpPr>
        <p:spPr/>
        <p:txBody>
          <a:bodyPr>
            <a:normAutofit/>
          </a:bodyPr>
          <a:lstStyle/>
          <a:p>
            <a:r>
              <a:rPr lang="en-GB" sz="3600" b="1" dirty="0">
                <a:latin typeface="Dream Avenue" panose="02000503000000020004" pitchFamily="2" charset="0"/>
              </a:rPr>
              <a:t>What did we found out?</a:t>
            </a:r>
            <a:endParaRPr lang="sl-SI" sz="3600" b="1" dirty="0">
              <a:solidFill>
                <a:srgbClr val="114864"/>
              </a:solidFill>
            </a:endParaRPr>
          </a:p>
        </p:txBody>
      </p:sp>
      <p:sp>
        <p:nvSpPr>
          <p:cNvPr id="4" name="Slide Number Placeholder 3">
            <a:extLst>
              <a:ext uri="{FF2B5EF4-FFF2-40B4-BE49-F238E27FC236}">
                <a16:creationId xmlns:a16="http://schemas.microsoft.com/office/drawing/2014/main" id="{A47D0819-8646-45A4-BDE3-4EA3157BC3EF}"/>
              </a:ext>
            </a:extLst>
          </p:cNvPr>
          <p:cNvSpPr>
            <a:spLocks noGrp="1"/>
          </p:cNvSpPr>
          <p:nvPr>
            <p:ph type="sldNum" sz="quarter" idx="4"/>
          </p:nvPr>
        </p:nvSpPr>
        <p:spPr/>
        <p:txBody>
          <a:bodyPr/>
          <a:lstStyle/>
          <a:p>
            <a:fld id="{9860EDB8-5305-433F-BE41-D7A86D811DB3}" type="slidenum">
              <a:rPr lang="en-US" smtClean="0"/>
              <a:pPr/>
              <a:t>7</a:t>
            </a:fld>
            <a:endParaRPr lang="en-US" dirty="0"/>
          </a:p>
        </p:txBody>
      </p:sp>
      <p:sp>
        <p:nvSpPr>
          <p:cNvPr id="181" name="TextBox 180">
            <a:extLst>
              <a:ext uri="{FF2B5EF4-FFF2-40B4-BE49-F238E27FC236}">
                <a16:creationId xmlns:a16="http://schemas.microsoft.com/office/drawing/2014/main" id="{C029186B-2887-4D73-A683-20AC6FB44D94}"/>
              </a:ext>
            </a:extLst>
          </p:cNvPr>
          <p:cNvSpPr txBox="1"/>
          <p:nvPr/>
        </p:nvSpPr>
        <p:spPr>
          <a:xfrm>
            <a:off x="1106744" y="1423978"/>
            <a:ext cx="5241613" cy="1200329"/>
          </a:xfrm>
          <a:prstGeom prst="rect">
            <a:avLst/>
          </a:prstGeom>
          <a:noFill/>
        </p:spPr>
        <p:txBody>
          <a:bodyPr wrap="square" rtlCol="0">
            <a:spAutoFit/>
          </a:bodyPr>
          <a:lstStyle/>
          <a:p>
            <a:pPr lvl="0" defTabSz="914400">
              <a:defRPr/>
            </a:pPr>
            <a:r>
              <a:rPr lang="en-GB" b="1" kern="0" dirty="0">
                <a:solidFill>
                  <a:srgbClr val="464646"/>
                </a:solidFill>
              </a:rPr>
              <a:t>Long term LMWL (1981-2021)</a:t>
            </a:r>
            <a:endParaRPr lang="en-GB" dirty="0"/>
          </a:p>
          <a:p>
            <a:pPr lvl="0" defTabSz="914400">
              <a:defRPr/>
            </a:pPr>
            <a:endParaRPr lang="en-GB" b="1" kern="0" dirty="0">
              <a:solidFill>
                <a:srgbClr val="464646"/>
              </a:solidFill>
            </a:endParaRPr>
          </a:p>
          <a:p>
            <a:r>
              <a:rPr lang="en-GB" dirty="0"/>
              <a:t>Smaller error for slope and intercept</a:t>
            </a:r>
          </a:p>
          <a:p>
            <a:r>
              <a:rPr lang="en-GB" dirty="0"/>
              <a:t>Lines similar to GMWL</a:t>
            </a:r>
            <a:endParaRPr lang="sl-SI" dirty="0"/>
          </a:p>
        </p:txBody>
      </p:sp>
      <p:sp>
        <p:nvSpPr>
          <p:cNvPr id="28" name="TextBox 27">
            <a:extLst>
              <a:ext uri="{FF2B5EF4-FFF2-40B4-BE49-F238E27FC236}">
                <a16:creationId xmlns:a16="http://schemas.microsoft.com/office/drawing/2014/main" id="{C3BF9F87-4695-4BC9-8627-E558B0B96FA4}"/>
              </a:ext>
            </a:extLst>
          </p:cNvPr>
          <p:cNvSpPr txBox="1"/>
          <p:nvPr/>
        </p:nvSpPr>
        <p:spPr>
          <a:xfrm>
            <a:off x="1095923" y="2759167"/>
            <a:ext cx="5241613" cy="1200329"/>
          </a:xfrm>
          <a:prstGeom prst="rect">
            <a:avLst/>
          </a:prstGeom>
          <a:noFill/>
        </p:spPr>
        <p:txBody>
          <a:bodyPr wrap="square" rtlCol="0">
            <a:spAutoFit/>
          </a:bodyPr>
          <a:lstStyle/>
          <a:p>
            <a:pPr lvl="0" defTabSz="914400">
              <a:defRPr/>
            </a:pPr>
            <a:r>
              <a:rPr lang="en-GB" b="1" kern="0" dirty="0">
                <a:solidFill>
                  <a:srgbClr val="464646"/>
                </a:solidFill>
              </a:rPr>
              <a:t>Short term LMWL (2020-2021)</a:t>
            </a:r>
            <a:endParaRPr lang="en-GB" dirty="0"/>
          </a:p>
          <a:p>
            <a:pPr lvl="0" defTabSz="914400">
              <a:defRPr/>
            </a:pPr>
            <a:endParaRPr lang="en-GB" b="1" kern="0" dirty="0">
              <a:solidFill>
                <a:srgbClr val="464646"/>
              </a:solidFill>
            </a:endParaRPr>
          </a:p>
          <a:p>
            <a:r>
              <a:rPr lang="en-GB" dirty="0"/>
              <a:t>Big error for slope and intercept</a:t>
            </a:r>
          </a:p>
          <a:p>
            <a:r>
              <a:rPr lang="en-GB" dirty="0"/>
              <a:t>Lower value of slope and intercept</a:t>
            </a:r>
            <a:endParaRPr lang="sl-SI" dirty="0"/>
          </a:p>
        </p:txBody>
      </p:sp>
      <p:pic>
        <p:nvPicPr>
          <p:cNvPr id="29" name="Picture 28">
            <a:extLst>
              <a:ext uri="{FF2B5EF4-FFF2-40B4-BE49-F238E27FC236}">
                <a16:creationId xmlns:a16="http://schemas.microsoft.com/office/drawing/2014/main" id="{FE5982CB-A427-4BC3-A5A9-6B2C7CF2A4E9}"/>
              </a:ext>
            </a:extLst>
          </p:cNvPr>
          <p:cNvPicPr>
            <a:picLocks noChangeAspect="1"/>
          </p:cNvPicPr>
          <p:nvPr/>
        </p:nvPicPr>
        <p:blipFill>
          <a:blip r:embed="rId3"/>
          <a:stretch>
            <a:fillRect/>
          </a:stretch>
        </p:blipFill>
        <p:spPr>
          <a:xfrm>
            <a:off x="5647777" y="3154260"/>
            <a:ext cx="5448300" cy="3543300"/>
          </a:xfrm>
          <a:prstGeom prst="rect">
            <a:avLst/>
          </a:prstGeom>
        </p:spPr>
      </p:pic>
      <p:sp>
        <p:nvSpPr>
          <p:cNvPr id="32" name="Content Placeholder 4">
            <a:extLst>
              <a:ext uri="{FF2B5EF4-FFF2-40B4-BE49-F238E27FC236}">
                <a16:creationId xmlns:a16="http://schemas.microsoft.com/office/drawing/2014/main" id="{F5E2906D-7EB5-460D-B4D9-3818DC19C07D}"/>
              </a:ext>
            </a:extLst>
          </p:cNvPr>
          <p:cNvSpPr txBox="1">
            <a:spLocks/>
          </p:cNvSpPr>
          <p:nvPr/>
        </p:nvSpPr>
        <p:spPr>
          <a:xfrm>
            <a:off x="806459" y="4783474"/>
            <a:ext cx="3301741" cy="1200795"/>
          </a:xfrm>
          <a:prstGeom prst="rect">
            <a:avLst/>
          </a:prstGeom>
          <a:ln w="28575">
            <a:solidFill>
              <a:srgbClr val="FFC000"/>
            </a:solidFill>
          </a:ln>
        </p:spPr>
        <p:txBody>
          <a:bodyPr vert="horz" lIns="91440" tIns="45720" rIns="91440" bIns="45720" rtlCol="0" anchor="ctr">
            <a:normAutofit fontScale="77500" lnSpcReduction="20000"/>
          </a:bodyPr>
          <a:lstStyle>
            <a:defPPr>
              <a:defRPr lang="en-US"/>
            </a:defPPr>
            <a:lvl1pPr marL="0" algn="l" defTabSz="457200" rtl="0" eaLnBrk="1" latinLnBrk="0" hangingPunct="1">
              <a:defRPr sz="900" kern="1200" baseline="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endParaRPr lang="sl-SI" sz="2000" dirty="0">
              <a:solidFill>
                <a:prstClr val="black">
                  <a:lumMod val="75000"/>
                  <a:lumOff val="25000"/>
                </a:prstClr>
              </a:solidFill>
              <a:ea typeface="Verdana" panose="020B0604030504040204" pitchFamily="34" charset="0"/>
              <a:cs typeface="Segoe UI" panose="020B0502040204020203" pitchFamily="34" charset="0"/>
            </a:endParaRPr>
          </a:p>
          <a:p>
            <a:pPr algn="ctr">
              <a:spcAft>
                <a:spcPts val="600"/>
              </a:spcAft>
            </a:pPr>
            <a:r>
              <a:rPr lang="en-GB" sz="2000" dirty="0">
                <a:solidFill>
                  <a:prstClr val="black">
                    <a:lumMod val="75000"/>
                    <a:lumOff val="25000"/>
                  </a:prstClr>
                </a:solidFill>
                <a:ea typeface="Verdana" panose="020B0604030504040204" pitchFamily="34" charset="0"/>
                <a:cs typeface="Segoe UI" panose="020B0502040204020203" pitchFamily="34" charset="0"/>
              </a:rPr>
              <a:t>Changes in precipitation sources</a:t>
            </a:r>
            <a:endParaRPr lang="sl-SI" sz="2000" dirty="0">
              <a:solidFill>
                <a:prstClr val="black">
                  <a:lumMod val="75000"/>
                  <a:lumOff val="25000"/>
                </a:prstClr>
              </a:solidFill>
              <a:ea typeface="Verdana" panose="020B0604030504040204" pitchFamily="34" charset="0"/>
              <a:cs typeface="Segoe UI" panose="020B0502040204020203" pitchFamily="34" charset="0"/>
            </a:endParaRPr>
          </a:p>
          <a:p>
            <a:pPr algn="ctr">
              <a:spcAft>
                <a:spcPts val="600"/>
              </a:spcAft>
            </a:pPr>
            <a:r>
              <a:rPr lang="en-GB" sz="2000" dirty="0">
                <a:solidFill>
                  <a:prstClr val="black">
                    <a:lumMod val="75000"/>
                    <a:lumOff val="25000"/>
                  </a:prstClr>
                </a:solidFill>
                <a:ea typeface="Verdana" panose="020B0604030504040204" pitchFamily="34" charset="0"/>
                <a:cs typeface="Segoe UI" panose="020B0502040204020203" pitchFamily="34" charset="0"/>
              </a:rPr>
              <a:t>Condensation temperature</a:t>
            </a:r>
            <a:endParaRPr lang="sl-SI" sz="2000" dirty="0">
              <a:solidFill>
                <a:prstClr val="black">
                  <a:lumMod val="75000"/>
                  <a:lumOff val="25000"/>
                </a:prstClr>
              </a:solidFill>
              <a:ea typeface="Verdana" panose="020B0604030504040204" pitchFamily="34" charset="0"/>
              <a:cs typeface="Segoe UI" panose="020B0502040204020203" pitchFamily="34" charset="0"/>
            </a:endParaRPr>
          </a:p>
          <a:p>
            <a:pPr algn="ctr">
              <a:spcAft>
                <a:spcPts val="600"/>
              </a:spcAft>
            </a:pPr>
            <a:r>
              <a:rPr lang="en-GB" sz="2000" dirty="0">
                <a:solidFill>
                  <a:prstClr val="black">
                    <a:lumMod val="75000"/>
                    <a:lumOff val="25000"/>
                  </a:prstClr>
                </a:solidFill>
                <a:ea typeface="Verdana" panose="020B0604030504040204" pitchFamily="34" charset="0"/>
                <a:cs typeface="Segoe UI" panose="020B0502040204020203" pitchFamily="34" charset="0"/>
              </a:rPr>
              <a:t>R</a:t>
            </a:r>
            <a:r>
              <a:rPr lang="sl-SI" sz="2000" dirty="0">
                <a:solidFill>
                  <a:prstClr val="black">
                    <a:lumMod val="75000"/>
                    <a:lumOff val="25000"/>
                  </a:prstClr>
                </a:solidFill>
                <a:ea typeface="Verdana" panose="020B0604030504040204" pitchFamily="34" charset="0"/>
                <a:cs typeface="Segoe UI" panose="020B0502040204020203" pitchFamily="34" charset="0"/>
              </a:rPr>
              <a:t>e-</a:t>
            </a:r>
            <a:r>
              <a:rPr lang="en-GB" sz="2000" dirty="0">
                <a:solidFill>
                  <a:prstClr val="black">
                    <a:lumMod val="75000"/>
                    <a:lumOff val="25000"/>
                  </a:prstClr>
                </a:solidFill>
                <a:ea typeface="Verdana" panose="020B0604030504040204" pitchFamily="34" charset="0"/>
                <a:cs typeface="Segoe UI" panose="020B0502040204020203" pitchFamily="34" charset="0"/>
              </a:rPr>
              <a:t>evaporation</a:t>
            </a:r>
            <a:endParaRPr lang="sl-SI" sz="2000" dirty="0">
              <a:solidFill>
                <a:prstClr val="black">
                  <a:lumMod val="75000"/>
                  <a:lumOff val="25000"/>
                </a:prstClr>
              </a:solidFill>
              <a:ea typeface="Verdana" panose="020B0604030504040204" pitchFamily="34" charset="0"/>
              <a:cs typeface="Segoe UI" panose="020B0502040204020203" pitchFamily="34" charset="0"/>
            </a:endParaRPr>
          </a:p>
          <a:p>
            <a:pPr>
              <a:spcAft>
                <a:spcPts val="600"/>
              </a:spcAft>
            </a:pPr>
            <a:endParaRPr lang="sl-SI" sz="2000" dirty="0">
              <a:solidFill>
                <a:prstClr val="black">
                  <a:lumMod val="75000"/>
                  <a:lumOff val="25000"/>
                </a:prstClr>
              </a:solidFill>
              <a:ea typeface="Verdana" panose="020B0604030504040204" pitchFamily="34" charset="0"/>
              <a:cs typeface="Segoe UI" panose="020B0502040204020203" pitchFamily="34" charset="0"/>
            </a:endParaRPr>
          </a:p>
        </p:txBody>
      </p:sp>
      <p:sp>
        <p:nvSpPr>
          <p:cNvPr id="33" name="Arrow: Down 32">
            <a:extLst>
              <a:ext uri="{FF2B5EF4-FFF2-40B4-BE49-F238E27FC236}">
                <a16:creationId xmlns:a16="http://schemas.microsoft.com/office/drawing/2014/main" id="{A4926455-9C45-4EDB-A6C0-DDC3C08580E1}"/>
              </a:ext>
            </a:extLst>
          </p:cNvPr>
          <p:cNvSpPr/>
          <p:nvPr/>
        </p:nvSpPr>
        <p:spPr>
          <a:xfrm rot="5400000">
            <a:off x="4546620" y="5094302"/>
            <a:ext cx="650548" cy="57913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4" name="Rectangle 33">
            <a:extLst>
              <a:ext uri="{FF2B5EF4-FFF2-40B4-BE49-F238E27FC236}">
                <a16:creationId xmlns:a16="http://schemas.microsoft.com/office/drawing/2014/main" id="{7433973E-0AF8-4543-BAE8-BB45CDD6F08F}"/>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3" name="Freeform: Shape 92">
            <a:extLst>
              <a:ext uri="{FF2B5EF4-FFF2-40B4-BE49-F238E27FC236}">
                <a16:creationId xmlns:a16="http://schemas.microsoft.com/office/drawing/2014/main" id="{921E5122-3B8E-43E6-8587-3FA0AFDB698A}"/>
              </a:ext>
            </a:extLst>
          </p:cNvPr>
          <p:cNvSpPr>
            <a:spLocks noChangeAspect="1"/>
          </p:cNvSpPr>
          <p:nvPr/>
        </p:nvSpPr>
        <p:spPr bwMode="auto">
          <a:xfrm>
            <a:off x="9939688" y="1556791"/>
            <a:ext cx="1663906" cy="1403035"/>
          </a:xfrm>
          <a:custGeom>
            <a:avLst/>
            <a:gdLst>
              <a:gd name="connsiteX0" fmla="*/ 1171762 w 2193254"/>
              <a:gd name="connsiteY0" fmla="*/ 0 h 1871417"/>
              <a:gd name="connsiteX1" fmla="*/ 1287046 w 2193254"/>
              <a:gd name="connsiteY1" fmla="*/ 0 h 1871417"/>
              <a:gd name="connsiteX2" fmla="*/ 1251886 w 2193254"/>
              <a:gd name="connsiteY2" fmla="*/ 71306 h 1871417"/>
              <a:gd name="connsiteX3" fmla="*/ 1206669 w 2193254"/>
              <a:gd name="connsiteY3" fmla="*/ 273932 h 1871417"/>
              <a:gd name="connsiteX4" fmla="*/ 1591396 w 2193254"/>
              <a:gd name="connsiteY4" fmla="*/ 285424 h 1871417"/>
              <a:gd name="connsiteX5" fmla="*/ 1555781 w 2193254"/>
              <a:gd name="connsiteY5" fmla="*/ 87007 h 1871417"/>
              <a:gd name="connsiteX6" fmla="*/ 1516744 w 2193254"/>
              <a:gd name="connsiteY6" fmla="*/ 0 h 1871417"/>
              <a:gd name="connsiteX7" fmla="*/ 2193254 w 2193254"/>
              <a:gd name="connsiteY7" fmla="*/ 0 h 1871417"/>
              <a:gd name="connsiteX8" fmla="*/ 2193254 w 2193254"/>
              <a:gd name="connsiteY8" fmla="*/ 217455 h 1871417"/>
              <a:gd name="connsiteX9" fmla="*/ 2027879 w 2193254"/>
              <a:gd name="connsiteY9" fmla="*/ 378708 h 1871417"/>
              <a:gd name="connsiteX10" fmla="*/ 1913034 w 2193254"/>
              <a:gd name="connsiteY10" fmla="*/ 378708 h 1871417"/>
              <a:gd name="connsiteX11" fmla="*/ 1738474 w 2193254"/>
              <a:gd name="connsiteY11" fmla="*/ 503099 h 1871417"/>
              <a:gd name="connsiteX12" fmla="*/ 1678752 w 2193254"/>
              <a:gd name="connsiteY12" fmla="*/ 650527 h 1871417"/>
              <a:gd name="connsiteX13" fmla="*/ 1715505 w 2193254"/>
              <a:gd name="connsiteY13" fmla="*/ 857847 h 1871417"/>
              <a:gd name="connsiteX14" fmla="*/ 1798189 w 2193254"/>
              <a:gd name="connsiteY14" fmla="*/ 940776 h 1871417"/>
              <a:gd name="connsiteX15" fmla="*/ 1798189 w 2193254"/>
              <a:gd name="connsiteY15" fmla="*/ 1171133 h 1871417"/>
              <a:gd name="connsiteX16" fmla="*/ 1499593 w 2193254"/>
              <a:gd name="connsiteY16" fmla="*/ 1470595 h 1871417"/>
              <a:gd name="connsiteX17" fmla="*/ 1256126 w 2193254"/>
              <a:gd name="connsiteY17" fmla="*/ 1461383 h 1871417"/>
              <a:gd name="connsiteX18" fmla="*/ 1182627 w 2193254"/>
              <a:gd name="connsiteY18" fmla="*/ 1387672 h 1871417"/>
              <a:gd name="connsiteX19" fmla="*/ 980499 w 2193254"/>
              <a:gd name="connsiteY19" fmla="*/ 1350810 h 1871417"/>
              <a:gd name="connsiteX20" fmla="*/ 828901 w 2193254"/>
              <a:gd name="connsiteY20" fmla="*/ 1415309 h 1871417"/>
              <a:gd name="connsiteX21" fmla="*/ 704871 w 2193254"/>
              <a:gd name="connsiteY21" fmla="*/ 1590386 h 1871417"/>
              <a:gd name="connsiteX22" fmla="*/ 704871 w 2193254"/>
              <a:gd name="connsiteY22" fmla="*/ 1705558 h 1871417"/>
              <a:gd name="connsiteX23" fmla="*/ 544089 w 2193254"/>
              <a:gd name="connsiteY23" fmla="*/ 1871417 h 1871417"/>
              <a:gd name="connsiteX24" fmla="*/ 328647 w 2193254"/>
              <a:gd name="connsiteY24" fmla="*/ 1871417 h 1871417"/>
              <a:gd name="connsiteX25" fmla="*/ 328647 w 2193254"/>
              <a:gd name="connsiteY25" fmla="*/ 1166855 h 1871417"/>
              <a:gd name="connsiteX26" fmla="*/ 243170 w 2193254"/>
              <a:gd name="connsiteY26" fmla="*/ 1205204 h 1871417"/>
              <a:gd name="connsiteX27" fmla="*/ 44753 w 2193254"/>
              <a:gd name="connsiteY27" fmla="*/ 1240819 h 1871417"/>
              <a:gd name="connsiteX28" fmla="*/ 56246 w 2193254"/>
              <a:gd name="connsiteY28" fmla="*/ 856093 h 1871417"/>
              <a:gd name="connsiteX29" fmla="*/ 258871 w 2193254"/>
              <a:gd name="connsiteY29" fmla="*/ 901309 h 1871417"/>
              <a:gd name="connsiteX30" fmla="*/ 328647 w 2193254"/>
              <a:gd name="connsiteY30" fmla="*/ 935715 h 1871417"/>
              <a:gd name="connsiteX31" fmla="*/ 328647 w 2193254"/>
              <a:gd name="connsiteY31" fmla="*/ 840890 h 1871417"/>
              <a:gd name="connsiteX32" fmla="*/ 365600 w 2193254"/>
              <a:gd name="connsiteY32" fmla="*/ 841965 h 1871417"/>
              <a:gd name="connsiteX33" fmla="*/ 470719 w 2193254"/>
              <a:gd name="connsiteY33" fmla="*/ 832200 h 1871417"/>
              <a:gd name="connsiteX34" fmla="*/ 1165368 w 2193254"/>
              <a:gd name="connsiteY34" fmla="*/ 133443 h 187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3254" h="1871417">
                <a:moveTo>
                  <a:pt x="1171762" y="0"/>
                </a:moveTo>
                <a:lnTo>
                  <a:pt x="1287046" y="0"/>
                </a:lnTo>
                <a:lnTo>
                  <a:pt x="1251886" y="71306"/>
                </a:lnTo>
                <a:cubicBezTo>
                  <a:pt x="1214521" y="155200"/>
                  <a:pt x="1187132" y="239309"/>
                  <a:pt x="1206669" y="273932"/>
                </a:cubicBezTo>
                <a:cubicBezTo>
                  <a:pt x="1245742" y="343175"/>
                  <a:pt x="1549294" y="350205"/>
                  <a:pt x="1591396" y="285424"/>
                </a:cubicBezTo>
                <a:cubicBezTo>
                  <a:pt x="1612447" y="253034"/>
                  <a:pt x="1589188" y="170299"/>
                  <a:pt x="1555781" y="87007"/>
                </a:cubicBezTo>
                <a:lnTo>
                  <a:pt x="1516744" y="0"/>
                </a:lnTo>
                <a:lnTo>
                  <a:pt x="2193254" y="0"/>
                </a:lnTo>
                <a:lnTo>
                  <a:pt x="2193254" y="217455"/>
                </a:lnTo>
                <a:cubicBezTo>
                  <a:pt x="2193254" y="304991"/>
                  <a:pt x="2119755" y="378708"/>
                  <a:pt x="2027879" y="378708"/>
                </a:cubicBezTo>
                <a:lnTo>
                  <a:pt x="1913034" y="378708"/>
                </a:lnTo>
                <a:cubicBezTo>
                  <a:pt x="1834943" y="378708"/>
                  <a:pt x="1766036" y="429388"/>
                  <a:pt x="1738474" y="503099"/>
                </a:cubicBezTo>
                <a:cubicBezTo>
                  <a:pt x="1720098" y="553779"/>
                  <a:pt x="1701721" y="599853"/>
                  <a:pt x="1678752" y="650527"/>
                </a:cubicBezTo>
                <a:cubicBezTo>
                  <a:pt x="1642006" y="719638"/>
                  <a:pt x="1660376" y="802560"/>
                  <a:pt x="1715505" y="857847"/>
                </a:cubicBezTo>
                <a:lnTo>
                  <a:pt x="1798189" y="940776"/>
                </a:lnTo>
                <a:cubicBezTo>
                  <a:pt x="1862504" y="1005275"/>
                  <a:pt x="1862504" y="1106635"/>
                  <a:pt x="1798189" y="1171133"/>
                </a:cubicBezTo>
                <a:lnTo>
                  <a:pt x="1499593" y="1470595"/>
                </a:lnTo>
                <a:cubicBezTo>
                  <a:pt x="1435285" y="1535100"/>
                  <a:pt x="1329626" y="1535100"/>
                  <a:pt x="1256126" y="1461383"/>
                </a:cubicBezTo>
                <a:lnTo>
                  <a:pt x="1182627" y="1387672"/>
                </a:lnTo>
                <a:cubicBezTo>
                  <a:pt x="1127497" y="1332386"/>
                  <a:pt x="1049406" y="1318561"/>
                  <a:pt x="980499" y="1350810"/>
                </a:cubicBezTo>
                <a:cubicBezTo>
                  <a:pt x="929968" y="1373847"/>
                  <a:pt x="879438" y="1396885"/>
                  <a:pt x="828901" y="1415309"/>
                </a:cubicBezTo>
                <a:cubicBezTo>
                  <a:pt x="755402" y="1438346"/>
                  <a:pt x="704871" y="1512063"/>
                  <a:pt x="704871" y="1590386"/>
                </a:cubicBezTo>
                <a:lnTo>
                  <a:pt x="704871" y="1705558"/>
                </a:lnTo>
                <a:cubicBezTo>
                  <a:pt x="704871" y="1797707"/>
                  <a:pt x="635964" y="1871417"/>
                  <a:pt x="544089" y="1871417"/>
                </a:cubicBezTo>
                <a:lnTo>
                  <a:pt x="328647" y="1871417"/>
                </a:lnTo>
                <a:lnTo>
                  <a:pt x="328647" y="1166855"/>
                </a:lnTo>
                <a:lnTo>
                  <a:pt x="243170" y="1205204"/>
                </a:lnTo>
                <a:cubicBezTo>
                  <a:pt x="159879" y="1238611"/>
                  <a:pt x="77144" y="1261871"/>
                  <a:pt x="44753" y="1240819"/>
                </a:cubicBezTo>
                <a:cubicBezTo>
                  <a:pt x="-20028" y="1198718"/>
                  <a:pt x="-12998" y="895166"/>
                  <a:pt x="56246" y="856093"/>
                </a:cubicBezTo>
                <a:cubicBezTo>
                  <a:pt x="90869" y="836556"/>
                  <a:pt x="174977" y="863944"/>
                  <a:pt x="258871" y="901309"/>
                </a:cubicBezTo>
                <a:lnTo>
                  <a:pt x="328647" y="935715"/>
                </a:lnTo>
                <a:lnTo>
                  <a:pt x="328647" y="840890"/>
                </a:lnTo>
                <a:lnTo>
                  <a:pt x="365600" y="841965"/>
                </a:lnTo>
                <a:cubicBezTo>
                  <a:pt x="400222" y="840874"/>
                  <a:pt x="435301" y="837659"/>
                  <a:pt x="470719" y="832200"/>
                </a:cubicBezTo>
                <a:cubicBezTo>
                  <a:pt x="822612" y="777036"/>
                  <a:pt x="1110531" y="487421"/>
                  <a:pt x="1165368" y="133443"/>
                </a:cubicBezTo>
                <a:close/>
              </a:path>
            </a:pathLst>
          </a:custGeom>
          <a:solidFill>
            <a:schemeClr val="accent6">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B92F6FB4-32B2-41B8-968A-85E22ADCDA54}"/>
              </a:ext>
            </a:extLst>
          </p:cNvPr>
          <p:cNvSpPr/>
          <p:nvPr/>
        </p:nvSpPr>
        <p:spPr>
          <a:xfrm>
            <a:off x="10196356" y="160440"/>
            <a:ext cx="1652334" cy="1642283"/>
          </a:xfrm>
          <a:custGeom>
            <a:avLst/>
            <a:gdLst>
              <a:gd name="connsiteX0" fmla="*/ 0 w 2178000"/>
              <a:gd name="connsiteY0" fmla="*/ 0 h 2190534"/>
              <a:gd name="connsiteX1" fmla="*/ 207185 w 2178000"/>
              <a:gd name="connsiteY1" fmla="*/ 0 h 2190534"/>
              <a:gd name="connsiteX2" fmla="*/ 367967 w 2178000"/>
              <a:gd name="connsiteY2" fmla="*/ 179677 h 2190534"/>
              <a:gd name="connsiteX3" fmla="*/ 367967 w 2178000"/>
              <a:gd name="connsiteY3" fmla="*/ 285644 h 2190534"/>
              <a:gd name="connsiteX4" fmla="*/ 487405 w 2178000"/>
              <a:gd name="connsiteY4" fmla="*/ 451502 h 2190534"/>
              <a:gd name="connsiteX5" fmla="*/ 639002 w 2178000"/>
              <a:gd name="connsiteY5" fmla="*/ 516001 h 2190534"/>
              <a:gd name="connsiteX6" fmla="*/ 850315 w 2178000"/>
              <a:gd name="connsiteY6" fmla="*/ 479146 h 2190534"/>
              <a:gd name="connsiteX7" fmla="*/ 928407 w 2178000"/>
              <a:gd name="connsiteY7" fmla="*/ 396216 h 2190534"/>
              <a:gd name="connsiteX8" fmla="*/ 1162689 w 2178000"/>
              <a:gd name="connsiteY8" fmla="*/ 396216 h 2190534"/>
              <a:gd name="connsiteX9" fmla="*/ 1461285 w 2178000"/>
              <a:gd name="connsiteY9" fmla="*/ 695678 h 2190534"/>
              <a:gd name="connsiteX10" fmla="*/ 1447508 w 2178000"/>
              <a:gd name="connsiteY10" fmla="*/ 935247 h 2190534"/>
              <a:gd name="connsiteX11" fmla="*/ 1374002 w 2178000"/>
              <a:gd name="connsiteY11" fmla="*/ 1013571 h 2190534"/>
              <a:gd name="connsiteX12" fmla="*/ 1337256 w 2178000"/>
              <a:gd name="connsiteY12" fmla="*/ 1211679 h 2190534"/>
              <a:gd name="connsiteX13" fmla="*/ 1401570 w 2178000"/>
              <a:gd name="connsiteY13" fmla="*/ 1363712 h 2190534"/>
              <a:gd name="connsiteX14" fmla="*/ 1576130 w 2178000"/>
              <a:gd name="connsiteY14" fmla="*/ 1488103 h 2190534"/>
              <a:gd name="connsiteX15" fmla="*/ 1690975 w 2178000"/>
              <a:gd name="connsiteY15" fmla="*/ 1488103 h 2190534"/>
              <a:gd name="connsiteX16" fmla="*/ 1856350 w 2178000"/>
              <a:gd name="connsiteY16" fmla="*/ 1653962 h 2190534"/>
              <a:gd name="connsiteX17" fmla="*/ 1856350 w 2178000"/>
              <a:gd name="connsiteY17" fmla="*/ 1854944 h 2190534"/>
              <a:gd name="connsiteX18" fmla="*/ 2178000 w 2178000"/>
              <a:gd name="connsiteY18" fmla="*/ 1854944 h 2190534"/>
              <a:gd name="connsiteX19" fmla="*/ 2178000 w 2178000"/>
              <a:gd name="connsiteY19" fmla="*/ 1860358 h 2190534"/>
              <a:gd name="connsiteX20" fmla="*/ 1179840 w 2178000"/>
              <a:gd name="connsiteY20" fmla="*/ 1860358 h 2190534"/>
              <a:gd name="connsiteX21" fmla="*/ 1218877 w 2178000"/>
              <a:gd name="connsiteY21" fmla="*/ 1947365 h 2190534"/>
              <a:gd name="connsiteX22" fmla="*/ 1254492 w 2178000"/>
              <a:gd name="connsiteY22" fmla="*/ 2145782 h 2190534"/>
              <a:gd name="connsiteX23" fmla="*/ 869765 w 2178000"/>
              <a:gd name="connsiteY23" fmla="*/ 2134290 h 2190534"/>
              <a:gd name="connsiteX24" fmla="*/ 914982 w 2178000"/>
              <a:gd name="connsiteY24" fmla="*/ 1931664 h 2190534"/>
              <a:gd name="connsiteX25" fmla="*/ 950142 w 2178000"/>
              <a:gd name="connsiteY25" fmla="*/ 1860358 h 2190534"/>
              <a:gd name="connsiteX26" fmla="*/ 0 w 2178000"/>
              <a:gd name="connsiteY26" fmla="*/ 1860358 h 2190534"/>
              <a:gd name="connsiteX27" fmla="*/ 0 w 2178000"/>
              <a:gd name="connsiteY27" fmla="*/ 1854944 h 2190534"/>
              <a:gd name="connsiteX28" fmla="*/ 835118 w 2178000"/>
              <a:gd name="connsiteY28" fmla="*/ 1854944 h 2190534"/>
              <a:gd name="connsiteX29" fmla="*/ 837246 w 2178000"/>
              <a:gd name="connsiteY29" fmla="*/ 1810522 h 2190534"/>
              <a:gd name="connsiteX30" fmla="*/ 76253 w 2178000"/>
              <a:gd name="connsiteY30" fmla="*/ 1021427 h 2190534"/>
              <a:gd name="connsiteX31" fmla="*/ 0 w 2178000"/>
              <a:gd name="connsiteY31" fmla="*/ 1019315 h 2190534"/>
              <a:gd name="connsiteX32" fmla="*/ 0 w 2178000"/>
              <a:gd name="connsiteY32" fmla="*/ 919229 h 2190534"/>
              <a:gd name="connsiteX33" fmla="*/ 69776 w 2178000"/>
              <a:gd name="connsiteY33" fmla="*/ 953635 h 2190534"/>
              <a:gd name="connsiteX34" fmla="*/ 272401 w 2178000"/>
              <a:gd name="connsiteY34" fmla="*/ 998852 h 2190534"/>
              <a:gd name="connsiteX35" fmla="*/ 283894 w 2178000"/>
              <a:gd name="connsiteY35" fmla="*/ 614125 h 2190534"/>
              <a:gd name="connsiteX36" fmla="*/ 85477 w 2178000"/>
              <a:gd name="connsiteY36" fmla="*/ 649740 h 2190534"/>
              <a:gd name="connsiteX37" fmla="*/ 0 w 2178000"/>
              <a:gd name="connsiteY37" fmla="*/ 688090 h 2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8000" h="2190534">
                <a:moveTo>
                  <a:pt x="0" y="0"/>
                </a:moveTo>
                <a:lnTo>
                  <a:pt x="207185" y="0"/>
                </a:lnTo>
                <a:cubicBezTo>
                  <a:pt x="299060" y="0"/>
                  <a:pt x="367967" y="69105"/>
                  <a:pt x="367967" y="179677"/>
                </a:cubicBezTo>
                <a:lnTo>
                  <a:pt x="367967" y="285644"/>
                </a:lnTo>
                <a:cubicBezTo>
                  <a:pt x="367967" y="359354"/>
                  <a:pt x="413905" y="428465"/>
                  <a:pt x="487405" y="451502"/>
                </a:cubicBezTo>
                <a:cubicBezTo>
                  <a:pt x="537935" y="469927"/>
                  <a:pt x="588472" y="492964"/>
                  <a:pt x="639002" y="516001"/>
                </a:cubicBezTo>
                <a:cubicBezTo>
                  <a:pt x="707909" y="548250"/>
                  <a:pt x="795193" y="534425"/>
                  <a:pt x="850315" y="479146"/>
                </a:cubicBezTo>
                <a:lnTo>
                  <a:pt x="928407" y="396216"/>
                </a:lnTo>
                <a:cubicBezTo>
                  <a:pt x="992722" y="331718"/>
                  <a:pt x="1098381" y="331718"/>
                  <a:pt x="1162689" y="396216"/>
                </a:cubicBezTo>
                <a:lnTo>
                  <a:pt x="1461285" y="695678"/>
                </a:lnTo>
                <a:cubicBezTo>
                  <a:pt x="1525600" y="760176"/>
                  <a:pt x="1525600" y="861537"/>
                  <a:pt x="1447508" y="935247"/>
                </a:cubicBezTo>
                <a:lnTo>
                  <a:pt x="1374002" y="1013571"/>
                </a:lnTo>
                <a:cubicBezTo>
                  <a:pt x="1318879" y="1064251"/>
                  <a:pt x="1305102" y="1147173"/>
                  <a:pt x="1337256" y="1211679"/>
                </a:cubicBezTo>
                <a:cubicBezTo>
                  <a:pt x="1360225" y="1262352"/>
                  <a:pt x="1383194" y="1313032"/>
                  <a:pt x="1401570" y="1363712"/>
                </a:cubicBezTo>
                <a:cubicBezTo>
                  <a:pt x="1429132" y="1437423"/>
                  <a:pt x="1498039" y="1488103"/>
                  <a:pt x="1576130" y="1488103"/>
                </a:cubicBezTo>
                <a:lnTo>
                  <a:pt x="1690975" y="1488103"/>
                </a:lnTo>
                <a:cubicBezTo>
                  <a:pt x="1782851" y="1488103"/>
                  <a:pt x="1856350" y="1561820"/>
                  <a:pt x="1856350" y="1653962"/>
                </a:cubicBezTo>
                <a:lnTo>
                  <a:pt x="1856350" y="1854944"/>
                </a:lnTo>
                <a:lnTo>
                  <a:pt x="2178000" y="1854944"/>
                </a:lnTo>
                <a:lnTo>
                  <a:pt x="2178000" y="1860358"/>
                </a:lnTo>
                <a:lnTo>
                  <a:pt x="1179840" y="1860358"/>
                </a:lnTo>
                <a:lnTo>
                  <a:pt x="1218877" y="1947365"/>
                </a:lnTo>
                <a:cubicBezTo>
                  <a:pt x="1252284" y="2030657"/>
                  <a:pt x="1275543" y="2113392"/>
                  <a:pt x="1254492" y="2145782"/>
                </a:cubicBezTo>
                <a:cubicBezTo>
                  <a:pt x="1212390" y="2210563"/>
                  <a:pt x="908838" y="2203533"/>
                  <a:pt x="869765" y="2134290"/>
                </a:cubicBezTo>
                <a:cubicBezTo>
                  <a:pt x="850228" y="2099667"/>
                  <a:pt x="877617" y="2015558"/>
                  <a:pt x="914982" y="1931664"/>
                </a:cubicBezTo>
                <a:lnTo>
                  <a:pt x="950142" y="1860358"/>
                </a:lnTo>
                <a:lnTo>
                  <a:pt x="0" y="1860358"/>
                </a:lnTo>
                <a:lnTo>
                  <a:pt x="0" y="1854944"/>
                </a:lnTo>
                <a:lnTo>
                  <a:pt x="835118" y="1854944"/>
                </a:lnTo>
                <a:lnTo>
                  <a:pt x="837246" y="1810522"/>
                </a:lnTo>
                <a:cubicBezTo>
                  <a:pt x="813213" y="1393131"/>
                  <a:pt x="487760" y="1057890"/>
                  <a:pt x="76253" y="1021427"/>
                </a:cubicBezTo>
                <a:lnTo>
                  <a:pt x="0" y="1019315"/>
                </a:lnTo>
                <a:lnTo>
                  <a:pt x="0" y="919229"/>
                </a:lnTo>
                <a:lnTo>
                  <a:pt x="69776" y="953635"/>
                </a:lnTo>
                <a:cubicBezTo>
                  <a:pt x="153670" y="991000"/>
                  <a:pt x="237779" y="1018389"/>
                  <a:pt x="272401" y="998852"/>
                </a:cubicBezTo>
                <a:cubicBezTo>
                  <a:pt x="341645" y="959779"/>
                  <a:pt x="348675" y="656227"/>
                  <a:pt x="283894" y="614125"/>
                </a:cubicBezTo>
                <a:cubicBezTo>
                  <a:pt x="251504" y="593073"/>
                  <a:pt x="168769" y="616333"/>
                  <a:pt x="85477" y="649740"/>
                </a:cubicBezTo>
                <a:lnTo>
                  <a:pt x="0" y="688090"/>
                </a:lnTo>
                <a:close/>
              </a:path>
            </a:pathLst>
          </a:custGeom>
          <a:solidFill>
            <a:schemeClr val="accent6">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3607F246-3A90-407E-95FF-9765D2D3FBE2}"/>
              </a:ext>
            </a:extLst>
          </p:cNvPr>
          <p:cNvSpPr>
            <a:spLocks noChangeAspect="1"/>
          </p:cNvSpPr>
          <p:nvPr/>
        </p:nvSpPr>
        <p:spPr bwMode="auto">
          <a:xfrm>
            <a:off x="8801058" y="160440"/>
            <a:ext cx="1663906" cy="1390686"/>
          </a:xfrm>
          <a:custGeom>
            <a:avLst/>
            <a:gdLst>
              <a:gd name="connsiteX0" fmla="*/ 1649166 w 2193253"/>
              <a:gd name="connsiteY0" fmla="*/ 0 h 1854945"/>
              <a:gd name="connsiteX1" fmla="*/ 1864607 w 2193253"/>
              <a:gd name="connsiteY1" fmla="*/ 0 h 1854945"/>
              <a:gd name="connsiteX2" fmla="*/ 1864607 w 2193253"/>
              <a:gd name="connsiteY2" fmla="*/ 688090 h 1854945"/>
              <a:gd name="connsiteX3" fmla="*/ 1950084 w 2193253"/>
              <a:gd name="connsiteY3" fmla="*/ 649740 h 1854945"/>
              <a:gd name="connsiteX4" fmla="*/ 2148501 w 2193253"/>
              <a:gd name="connsiteY4" fmla="*/ 614125 h 1854945"/>
              <a:gd name="connsiteX5" fmla="*/ 2137008 w 2193253"/>
              <a:gd name="connsiteY5" fmla="*/ 998852 h 1854945"/>
              <a:gd name="connsiteX6" fmla="*/ 1934383 w 2193253"/>
              <a:gd name="connsiteY6" fmla="*/ 953635 h 1854945"/>
              <a:gd name="connsiteX7" fmla="*/ 1864607 w 2193253"/>
              <a:gd name="connsiteY7" fmla="*/ 919229 h 1854945"/>
              <a:gd name="connsiteX8" fmla="*/ 1864607 w 2193253"/>
              <a:gd name="connsiteY8" fmla="*/ 1019315 h 1854945"/>
              <a:gd name="connsiteX9" fmla="*/ 1838475 w 2193253"/>
              <a:gd name="connsiteY9" fmla="*/ 1018591 h 1854945"/>
              <a:gd name="connsiteX10" fmla="*/ 1733356 w 2193253"/>
              <a:gd name="connsiteY10" fmla="*/ 1028404 h 1854945"/>
              <a:gd name="connsiteX11" fmla="*/ 1038707 w 2193253"/>
              <a:gd name="connsiteY11" fmla="*/ 1727168 h 1854945"/>
              <a:gd name="connsiteX12" fmla="*/ 1028950 w 2193253"/>
              <a:gd name="connsiteY12" fmla="*/ 1832151 h 1854945"/>
              <a:gd name="connsiteX13" fmla="*/ 1029578 w 2193253"/>
              <a:gd name="connsiteY13" fmla="*/ 1854945 h 1854945"/>
              <a:gd name="connsiteX14" fmla="*/ 917888 w 2193253"/>
              <a:gd name="connsiteY14" fmla="*/ 1854945 h 1854945"/>
              <a:gd name="connsiteX15" fmla="*/ 949627 w 2193253"/>
              <a:gd name="connsiteY15" fmla="*/ 1790580 h 1854945"/>
              <a:gd name="connsiteX16" fmla="*/ 994843 w 2193253"/>
              <a:gd name="connsiteY16" fmla="*/ 1587955 h 1854945"/>
              <a:gd name="connsiteX17" fmla="*/ 803616 w 2193253"/>
              <a:gd name="connsiteY17" fmla="*/ 1531949 h 1854945"/>
              <a:gd name="connsiteX18" fmla="*/ 610117 w 2193253"/>
              <a:gd name="connsiteY18" fmla="*/ 1576462 h 1854945"/>
              <a:gd name="connsiteX19" fmla="*/ 645732 w 2193253"/>
              <a:gd name="connsiteY19" fmla="*/ 1774879 h 1854945"/>
              <a:gd name="connsiteX20" fmla="*/ 681655 w 2193253"/>
              <a:gd name="connsiteY20" fmla="*/ 1854945 h 1854945"/>
              <a:gd name="connsiteX21" fmla="*/ 0 w 2193253"/>
              <a:gd name="connsiteY21" fmla="*/ 1854945 h 1854945"/>
              <a:gd name="connsiteX22" fmla="*/ 0 w 2193253"/>
              <a:gd name="connsiteY22" fmla="*/ 1653962 h 1854945"/>
              <a:gd name="connsiteX23" fmla="*/ 160783 w 2193253"/>
              <a:gd name="connsiteY23" fmla="*/ 1488103 h 1854945"/>
              <a:gd name="connsiteX24" fmla="*/ 280220 w 2193253"/>
              <a:gd name="connsiteY24" fmla="*/ 1488103 h 1854945"/>
              <a:gd name="connsiteX25" fmla="*/ 454787 w 2193253"/>
              <a:gd name="connsiteY25" fmla="*/ 1363712 h 1854945"/>
              <a:gd name="connsiteX26" fmla="*/ 514502 w 2193253"/>
              <a:gd name="connsiteY26" fmla="*/ 1220891 h 1854945"/>
              <a:gd name="connsiteX27" fmla="*/ 477756 w 2193253"/>
              <a:gd name="connsiteY27" fmla="*/ 1008964 h 1854945"/>
              <a:gd name="connsiteX28" fmla="*/ 395065 w 2193253"/>
              <a:gd name="connsiteY28" fmla="*/ 926035 h 1854945"/>
              <a:gd name="connsiteX29" fmla="*/ 395065 w 2193253"/>
              <a:gd name="connsiteY29" fmla="*/ 695678 h 1854945"/>
              <a:gd name="connsiteX30" fmla="*/ 693661 w 2193253"/>
              <a:gd name="connsiteY30" fmla="*/ 396216 h 1854945"/>
              <a:gd name="connsiteX31" fmla="*/ 937128 w 2193253"/>
              <a:gd name="connsiteY31" fmla="*/ 405428 h 1854945"/>
              <a:gd name="connsiteX32" fmla="*/ 1010634 w 2193253"/>
              <a:gd name="connsiteY32" fmla="*/ 483752 h 1854945"/>
              <a:gd name="connsiteX33" fmla="*/ 1212756 w 2193253"/>
              <a:gd name="connsiteY33" fmla="*/ 516001 h 1854945"/>
              <a:gd name="connsiteX34" fmla="*/ 1364353 w 2193253"/>
              <a:gd name="connsiteY34" fmla="*/ 456109 h 1854945"/>
              <a:gd name="connsiteX35" fmla="*/ 1483791 w 2193253"/>
              <a:gd name="connsiteY35" fmla="*/ 276432 h 1854945"/>
              <a:gd name="connsiteX36" fmla="*/ 1483791 w 2193253"/>
              <a:gd name="connsiteY36" fmla="*/ 161253 h 1854945"/>
              <a:gd name="connsiteX37" fmla="*/ 1649166 w 2193253"/>
              <a:gd name="connsiteY37" fmla="*/ 0 h 18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3253" h="1854945">
                <a:moveTo>
                  <a:pt x="1649166" y="0"/>
                </a:moveTo>
                <a:lnTo>
                  <a:pt x="1864607" y="0"/>
                </a:lnTo>
                <a:lnTo>
                  <a:pt x="1864607" y="688090"/>
                </a:lnTo>
                <a:lnTo>
                  <a:pt x="1950084" y="649740"/>
                </a:lnTo>
                <a:cubicBezTo>
                  <a:pt x="2033376" y="616333"/>
                  <a:pt x="2116111" y="593073"/>
                  <a:pt x="2148501" y="614125"/>
                </a:cubicBezTo>
                <a:cubicBezTo>
                  <a:pt x="2213282" y="656227"/>
                  <a:pt x="2206252" y="959779"/>
                  <a:pt x="2137008" y="998852"/>
                </a:cubicBezTo>
                <a:cubicBezTo>
                  <a:pt x="2102386" y="1018389"/>
                  <a:pt x="2018277" y="991000"/>
                  <a:pt x="1934383" y="953635"/>
                </a:cubicBezTo>
                <a:lnTo>
                  <a:pt x="1864607" y="919229"/>
                </a:lnTo>
                <a:lnTo>
                  <a:pt x="1864607" y="1019315"/>
                </a:lnTo>
                <a:lnTo>
                  <a:pt x="1838475" y="1018591"/>
                </a:lnTo>
                <a:cubicBezTo>
                  <a:pt x="1803852" y="1019715"/>
                  <a:pt x="1768773" y="1022946"/>
                  <a:pt x="1733356" y="1028404"/>
                </a:cubicBezTo>
                <a:cubicBezTo>
                  <a:pt x="1381463" y="1078975"/>
                  <a:pt x="1093543" y="1368591"/>
                  <a:pt x="1038707" y="1727168"/>
                </a:cubicBezTo>
                <a:cubicBezTo>
                  <a:pt x="1033280" y="1762508"/>
                  <a:pt x="1030067" y="1797543"/>
                  <a:pt x="1028950" y="1832151"/>
                </a:cubicBezTo>
                <a:lnTo>
                  <a:pt x="1029578" y="1854945"/>
                </a:lnTo>
                <a:lnTo>
                  <a:pt x="917888" y="1854945"/>
                </a:lnTo>
                <a:lnTo>
                  <a:pt x="949627" y="1790580"/>
                </a:lnTo>
                <a:cubicBezTo>
                  <a:pt x="986992" y="1706686"/>
                  <a:pt x="1014380" y="1622578"/>
                  <a:pt x="994843" y="1587955"/>
                </a:cubicBezTo>
                <a:cubicBezTo>
                  <a:pt x="975307" y="1553333"/>
                  <a:pt x="889651" y="1534265"/>
                  <a:pt x="803616" y="1531949"/>
                </a:cubicBezTo>
                <a:cubicBezTo>
                  <a:pt x="717582" y="1529634"/>
                  <a:pt x="631168" y="1544072"/>
                  <a:pt x="610117" y="1576462"/>
                </a:cubicBezTo>
                <a:cubicBezTo>
                  <a:pt x="589065" y="1608853"/>
                  <a:pt x="612325" y="1691588"/>
                  <a:pt x="645732" y="1774879"/>
                </a:cubicBezTo>
                <a:lnTo>
                  <a:pt x="681655" y="1854945"/>
                </a:lnTo>
                <a:lnTo>
                  <a:pt x="0" y="1854945"/>
                </a:lnTo>
                <a:lnTo>
                  <a:pt x="0" y="1653962"/>
                </a:lnTo>
                <a:cubicBezTo>
                  <a:pt x="0" y="1561820"/>
                  <a:pt x="73500" y="1488103"/>
                  <a:pt x="160783" y="1488103"/>
                </a:cubicBezTo>
                <a:lnTo>
                  <a:pt x="280220" y="1488103"/>
                </a:lnTo>
                <a:cubicBezTo>
                  <a:pt x="358319" y="1488103"/>
                  <a:pt x="427219" y="1437423"/>
                  <a:pt x="454787" y="1363712"/>
                </a:cubicBezTo>
                <a:cubicBezTo>
                  <a:pt x="473157" y="1317638"/>
                  <a:pt x="491533" y="1266965"/>
                  <a:pt x="514502" y="1220891"/>
                </a:cubicBezTo>
                <a:cubicBezTo>
                  <a:pt x="546663" y="1147173"/>
                  <a:pt x="532879" y="1064251"/>
                  <a:pt x="477756" y="1008964"/>
                </a:cubicBezTo>
                <a:lnTo>
                  <a:pt x="395065" y="926035"/>
                </a:lnTo>
                <a:cubicBezTo>
                  <a:pt x="330750" y="861537"/>
                  <a:pt x="330750" y="760176"/>
                  <a:pt x="395065" y="695678"/>
                </a:cubicBezTo>
                <a:lnTo>
                  <a:pt x="693661" y="396216"/>
                </a:lnTo>
                <a:cubicBezTo>
                  <a:pt x="757976" y="331718"/>
                  <a:pt x="859036" y="331718"/>
                  <a:pt x="937128" y="405428"/>
                </a:cubicBezTo>
                <a:lnTo>
                  <a:pt x="1010634" y="483752"/>
                </a:lnTo>
                <a:cubicBezTo>
                  <a:pt x="1065757" y="534425"/>
                  <a:pt x="1143849" y="548250"/>
                  <a:pt x="1212756" y="516001"/>
                </a:cubicBezTo>
                <a:cubicBezTo>
                  <a:pt x="1258693" y="492964"/>
                  <a:pt x="1309224" y="474533"/>
                  <a:pt x="1364353" y="456109"/>
                </a:cubicBezTo>
                <a:cubicBezTo>
                  <a:pt x="1437853" y="428465"/>
                  <a:pt x="1483791" y="354748"/>
                  <a:pt x="1483791" y="276432"/>
                </a:cubicBezTo>
                <a:lnTo>
                  <a:pt x="1483791" y="161253"/>
                </a:lnTo>
                <a:cubicBezTo>
                  <a:pt x="1483791" y="73717"/>
                  <a:pt x="1557290" y="0"/>
                  <a:pt x="1649166" y="0"/>
                </a:cubicBezTo>
                <a:close/>
              </a:path>
            </a:pathLst>
          </a:custGeom>
          <a:solidFill>
            <a:schemeClr val="accent6"/>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8EC18A07-FDC7-41AD-B90C-51AA32F138F9}"/>
              </a:ext>
            </a:extLst>
          </p:cNvPr>
          <p:cNvSpPr txBox="1"/>
          <p:nvPr/>
        </p:nvSpPr>
        <p:spPr>
          <a:xfrm>
            <a:off x="9840416" y="1365613"/>
            <a:ext cx="784428" cy="677108"/>
          </a:xfrm>
          <a:prstGeom prst="rect">
            <a:avLst/>
          </a:prstGeom>
          <a:noFill/>
        </p:spPr>
        <p:txBody>
          <a:bodyPr wrap="square" rtlCol="0">
            <a:spAutoFit/>
          </a:bodyPr>
          <a:lstStyle/>
          <a:p>
            <a:pPr lvl="0" defTabSz="914400">
              <a:defRPr/>
            </a:pPr>
            <a:r>
              <a:rPr lang="en-GB" sz="1000" b="1" kern="0" dirty="0">
                <a:solidFill>
                  <a:srgbClr val="464646"/>
                </a:solidFill>
              </a:rPr>
              <a:t>ONGOING RESEARCH</a:t>
            </a:r>
            <a:endParaRPr lang="en-GB" sz="1000" dirty="0"/>
          </a:p>
          <a:p>
            <a:endParaRPr lang="sl-SI" dirty="0"/>
          </a:p>
        </p:txBody>
      </p:sp>
    </p:spTree>
    <p:extLst>
      <p:ext uri="{BB962C8B-B14F-4D97-AF65-F5344CB8AC3E}">
        <p14:creationId xmlns:p14="http://schemas.microsoft.com/office/powerpoint/2010/main" val="141412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reeform: Shape 125">
            <a:extLst>
              <a:ext uri="{FF2B5EF4-FFF2-40B4-BE49-F238E27FC236}">
                <a16:creationId xmlns:a16="http://schemas.microsoft.com/office/drawing/2014/main" id="{97278C03-265C-4CD1-B3B5-1CCBA980C2E9}"/>
              </a:ext>
            </a:extLst>
          </p:cNvPr>
          <p:cNvSpPr>
            <a:spLocks noChangeAspect="1"/>
          </p:cNvSpPr>
          <p:nvPr/>
        </p:nvSpPr>
        <p:spPr bwMode="auto">
          <a:xfrm>
            <a:off x="8788040" y="1309675"/>
            <a:ext cx="1408315" cy="1649429"/>
          </a:xfrm>
          <a:custGeom>
            <a:avLst/>
            <a:gdLst>
              <a:gd name="connsiteX0" fmla="*/ 803616 w 1856350"/>
              <a:gd name="connsiteY0" fmla="*/ 240 h 2200066"/>
              <a:gd name="connsiteX1" fmla="*/ 994843 w 1856350"/>
              <a:gd name="connsiteY1" fmla="*/ 56246 h 2200066"/>
              <a:gd name="connsiteX2" fmla="*/ 949627 w 1856350"/>
              <a:gd name="connsiteY2" fmla="*/ 258871 h 2200066"/>
              <a:gd name="connsiteX3" fmla="*/ 915220 w 1856350"/>
              <a:gd name="connsiteY3" fmla="*/ 328647 h 2200066"/>
              <a:gd name="connsiteX4" fmla="*/ 1029726 w 1856350"/>
              <a:gd name="connsiteY4" fmla="*/ 328647 h 2200066"/>
              <a:gd name="connsiteX5" fmla="*/ 1031771 w 1856350"/>
              <a:gd name="connsiteY5" fmla="*/ 402866 h 2200066"/>
              <a:gd name="connsiteX6" fmla="*/ 1816222 w 1856350"/>
              <a:gd name="connsiteY6" fmla="*/ 1169536 h 2200066"/>
              <a:gd name="connsiteX7" fmla="*/ 1856350 w 1856350"/>
              <a:gd name="connsiteY7" fmla="*/ 1169789 h 2200066"/>
              <a:gd name="connsiteX8" fmla="*/ 1856350 w 1856350"/>
              <a:gd name="connsiteY8" fmla="*/ 1264364 h 2200066"/>
              <a:gd name="connsiteX9" fmla="*/ 1786574 w 1856350"/>
              <a:gd name="connsiteY9" fmla="*/ 1229958 h 2200066"/>
              <a:gd name="connsiteX10" fmla="*/ 1583949 w 1856350"/>
              <a:gd name="connsiteY10" fmla="*/ 1184742 h 2200066"/>
              <a:gd name="connsiteX11" fmla="*/ 1572456 w 1856350"/>
              <a:gd name="connsiteY11" fmla="*/ 1569468 h 2200066"/>
              <a:gd name="connsiteX12" fmla="*/ 1770873 w 1856350"/>
              <a:gd name="connsiteY12" fmla="*/ 1533853 h 2200066"/>
              <a:gd name="connsiteX13" fmla="*/ 1856350 w 1856350"/>
              <a:gd name="connsiteY13" fmla="*/ 1495504 h 2200066"/>
              <a:gd name="connsiteX14" fmla="*/ 1856350 w 1856350"/>
              <a:gd name="connsiteY14" fmla="*/ 2200066 h 2200066"/>
              <a:gd name="connsiteX15" fmla="*/ 1649166 w 1856350"/>
              <a:gd name="connsiteY15" fmla="*/ 2200066 h 2200066"/>
              <a:gd name="connsiteX16" fmla="*/ 1483791 w 1856350"/>
              <a:gd name="connsiteY16" fmla="*/ 2020389 h 2200066"/>
              <a:gd name="connsiteX17" fmla="*/ 1483791 w 1856350"/>
              <a:gd name="connsiteY17" fmla="*/ 1909817 h 2200066"/>
              <a:gd name="connsiteX18" fmla="*/ 1368946 w 1856350"/>
              <a:gd name="connsiteY18" fmla="*/ 1743958 h 2200066"/>
              <a:gd name="connsiteX19" fmla="*/ 1217348 w 1856350"/>
              <a:gd name="connsiteY19" fmla="*/ 1679459 h 2200066"/>
              <a:gd name="connsiteX20" fmla="*/ 1006035 w 1856350"/>
              <a:gd name="connsiteY20" fmla="*/ 1720927 h 2200066"/>
              <a:gd name="connsiteX21" fmla="*/ 923351 w 1856350"/>
              <a:gd name="connsiteY21" fmla="*/ 1799244 h 2200066"/>
              <a:gd name="connsiteX22" fmla="*/ 693661 w 1856350"/>
              <a:gd name="connsiteY22" fmla="*/ 1799244 h 2200066"/>
              <a:gd name="connsiteX23" fmla="*/ 395065 w 1856350"/>
              <a:gd name="connsiteY23" fmla="*/ 1499782 h 2200066"/>
              <a:gd name="connsiteX24" fmla="*/ 404257 w 1856350"/>
              <a:gd name="connsiteY24" fmla="*/ 1260213 h 2200066"/>
              <a:gd name="connsiteX25" fmla="*/ 482348 w 1856350"/>
              <a:gd name="connsiteY25" fmla="*/ 1181890 h 2200066"/>
              <a:gd name="connsiteX26" fmla="*/ 519095 w 1856350"/>
              <a:gd name="connsiteY26" fmla="*/ 983782 h 2200066"/>
              <a:gd name="connsiteX27" fmla="*/ 454787 w 1856350"/>
              <a:gd name="connsiteY27" fmla="*/ 831748 h 2200066"/>
              <a:gd name="connsiteX28" fmla="*/ 280220 w 1856350"/>
              <a:gd name="connsiteY28" fmla="*/ 707357 h 2200066"/>
              <a:gd name="connsiteX29" fmla="*/ 160783 w 1856350"/>
              <a:gd name="connsiteY29" fmla="*/ 707357 h 2200066"/>
              <a:gd name="connsiteX30" fmla="*/ 0 w 1856350"/>
              <a:gd name="connsiteY30" fmla="*/ 546104 h 2200066"/>
              <a:gd name="connsiteX31" fmla="*/ 0 w 1856350"/>
              <a:gd name="connsiteY31" fmla="*/ 328647 h 2200066"/>
              <a:gd name="connsiteX32" fmla="*/ 684082 w 1856350"/>
              <a:gd name="connsiteY32" fmla="*/ 328647 h 2200066"/>
              <a:gd name="connsiteX33" fmla="*/ 645732 w 1856350"/>
              <a:gd name="connsiteY33" fmla="*/ 243170 h 2200066"/>
              <a:gd name="connsiteX34" fmla="*/ 610117 w 1856350"/>
              <a:gd name="connsiteY34" fmla="*/ 44753 h 2200066"/>
              <a:gd name="connsiteX35" fmla="*/ 803616 w 1856350"/>
              <a:gd name="connsiteY35" fmla="*/ 240 h 22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56350" h="2200066">
                <a:moveTo>
                  <a:pt x="803616" y="240"/>
                </a:moveTo>
                <a:cubicBezTo>
                  <a:pt x="889651" y="2556"/>
                  <a:pt x="975307" y="21624"/>
                  <a:pt x="994843" y="56246"/>
                </a:cubicBezTo>
                <a:cubicBezTo>
                  <a:pt x="1014380" y="90869"/>
                  <a:pt x="986992" y="174977"/>
                  <a:pt x="949627" y="258871"/>
                </a:cubicBezTo>
                <a:lnTo>
                  <a:pt x="915220" y="328647"/>
                </a:lnTo>
                <a:lnTo>
                  <a:pt x="1029726" y="328647"/>
                </a:lnTo>
                <a:lnTo>
                  <a:pt x="1031771" y="402866"/>
                </a:lnTo>
                <a:cubicBezTo>
                  <a:pt x="1068017" y="814885"/>
                  <a:pt x="1401288" y="1144716"/>
                  <a:pt x="1816222" y="1169536"/>
                </a:cubicBezTo>
                <a:lnTo>
                  <a:pt x="1856350" y="1169789"/>
                </a:lnTo>
                <a:lnTo>
                  <a:pt x="1856350" y="1264364"/>
                </a:lnTo>
                <a:lnTo>
                  <a:pt x="1786574" y="1229958"/>
                </a:lnTo>
                <a:cubicBezTo>
                  <a:pt x="1702680" y="1192593"/>
                  <a:pt x="1618572" y="1165205"/>
                  <a:pt x="1583949" y="1184742"/>
                </a:cubicBezTo>
                <a:cubicBezTo>
                  <a:pt x="1514705" y="1223815"/>
                  <a:pt x="1507675" y="1527367"/>
                  <a:pt x="1572456" y="1569468"/>
                </a:cubicBezTo>
                <a:cubicBezTo>
                  <a:pt x="1604847" y="1590520"/>
                  <a:pt x="1687582" y="1567260"/>
                  <a:pt x="1770873" y="1533853"/>
                </a:cubicBezTo>
                <a:lnTo>
                  <a:pt x="1856350" y="1495504"/>
                </a:lnTo>
                <a:lnTo>
                  <a:pt x="1856350" y="2200066"/>
                </a:lnTo>
                <a:lnTo>
                  <a:pt x="1649166" y="2200066"/>
                </a:lnTo>
                <a:cubicBezTo>
                  <a:pt x="1557290" y="2200066"/>
                  <a:pt x="1483791" y="2126356"/>
                  <a:pt x="1483791" y="2020389"/>
                </a:cubicBezTo>
                <a:lnTo>
                  <a:pt x="1483791" y="1909817"/>
                </a:lnTo>
                <a:cubicBezTo>
                  <a:pt x="1483791" y="1836106"/>
                  <a:pt x="1437853" y="1766995"/>
                  <a:pt x="1368946" y="1743958"/>
                </a:cubicBezTo>
                <a:cubicBezTo>
                  <a:pt x="1318415" y="1725534"/>
                  <a:pt x="1267885" y="1707103"/>
                  <a:pt x="1217348" y="1679459"/>
                </a:cubicBezTo>
                <a:cubicBezTo>
                  <a:pt x="1148448" y="1647210"/>
                  <a:pt x="1061165" y="1665641"/>
                  <a:pt x="1006035" y="1720927"/>
                </a:cubicBezTo>
                <a:lnTo>
                  <a:pt x="923351" y="1799244"/>
                </a:lnTo>
                <a:cubicBezTo>
                  <a:pt x="859036" y="1863749"/>
                  <a:pt x="757976" y="1863749"/>
                  <a:pt x="693661" y="1799244"/>
                </a:cubicBezTo>
                <a:lnTo>
                  <a:pt x="395065" y="1499782"/>
                </a:lnTo>
                <a:cubicBezTo>
                  <a:pt x="330750" y="1435284"/>
                  <a:pt x="330750" y="1333924"/>
                  <a:pt x="404257" y="1260213"/>
                </a:cubicBezTo>
                <a:lnTo>
                  <a:pt x="482348" y="1181890"/>
                </a:lnTo>
                <a:cubicBezTo>
                  <a:pt x="532879" y="1131209"/>
                  <a:pt x="551255" y="1048287"/>
                  <a:pt x="519095" y="983782"/>
                </a:cubicBezTo>
                <a:cubicBezTo>
                  <a:pt x="491533" y="933108"/>
                  <a:pt x="473157" y="882428"/>
                  <a:pt x="454787" y="831748"/>
                </a:cubicBezTo>
                <a:cubicBezTo>
                  <a:pt x="427219" y="758037"/>
                  <a:pt x="358319" y="707357"/>
                  <a:pt x="280220" y="707357"/>
                </a:cubicBezTo>
                <a:lnTo>
                  <a:pt x="160783" y="707357"/>
                </a:lnTo>
                <a:cubicBezTo>
                  <a:pt x="73500" y="707357"/>
                  <a:pt x="0" y="633640"/>
                  <a:pt x="0" y="546104"/>
                </a:cubicBezTo>
                <a:lnTo>
                  <a:pt x="0" y="328647"/>
                </a:lnTo>
                <a:lnTo>
                  <a:pt x="684082" y="328647"/>
                </a:lnTo>
                <a:lnTo>
                  <a:pt x="645732" y="243170"/>
                </a:lnTo>
                <a:cubicBezTo>
                  <a:pt x="612325" y="159879"/>
                  <a:pt x="589065" y="77144"/>
                  <a:pt x="610117" y="44753"/>
                </a:cubicBezTo>
                <a:cubicBezTo>
                  <a:pt x="631168" y="12363"/>
                  <a:pt x="717582" y="-2075"/>
                  <a:pt x="803616" y="240"/>
                </a:cubicBezTo>
                <a:close/>
              </a:path>
            </a:pathLst>
          </a:custGeom>
          <a:solidFill>
            <a:schemeClr val="accent6">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659743-51FB-4441-9C28-D76D6AF2731F}"/>
              </a:ext>
            </a:extLst>
          </p:cNvPr>
          <p:cNvSpPr>
            <a:spLocks noGrp="1"/>
          </p:cNvSpPr>
          <p:nvPr>
            <p:ph type="title"/>
          </p:nvPr>
        </p:nvSpPr>
        <p:spPr/>
        <p:txBody>
          <a:bodyPr>
            <a:normAutofit/>
          </a:bodyPr>
          <a:lstStyle/>
          <a:p>
            <a:r>
              <a:rPr lang="en-GB" sz="3600" b="1" dirty="0">
                <a:latin typeface="Dream Avenue" panose="02000503000000020004" pitchFamily="2" charset="0"/>
              </a:rPr>
              <a:t>What did we found out?</a:t>
            </a:r>
            <a:endParaRPr lang="sl-SI" sz="3600" b="1" dirty="0">
              <a:latin typeface="Dream Avenue" panose="02000503000000020004" pitchFamily="2" charset="0"/>
            </a:endParaRPr>
          </a:p>
        </p:txBody>
      </p:sp>
      <p:sp>
        <p:nvSpPr>
          <p:cNvPr id="4" name="Slide Number Placeholder 3">
            <a:extLst>
              <a:ext uri="{FF2B5EF4-FFF2-40B4-BE49-F238E27FC236}">
                <a16:creationId xmlns:a16="http://schemas.microsoft.com/office/drawing/2014/main" id="{A47D0819-8646-45A4-BDE3-4EA3157BC3EF}"/>
              </a:ext>
            </a:extLst>
          </p:cNvPr>
          <p:cNvSpPr>
            <a:spLocks noGrp="1"/>
          </p:cNvSpPr>
          <p:nvPr>
            <p:ph type="sldNum" sz="quarter" idx="4"/>
          </p:nvPr>
        </p:nvSpPr>
        <p:spPr/>
        <p:txBody>
          <a:bodyPr/>
          <a:lstStyle/>
          <a:p>
            <a:fld id="{9860EDB8-5305-433F-BE41-D7A86D811DB3}" type="slidenum">
              <a:rPr lang="en-US" smtClean="0"/>
              <a:pPr/>
              <a:t>8</a:t>
            </a:fld>
            <a:endParaRPr lang="en-US" dirty="0"/>
          </a:p>
        </p:txBody>
      </p:sp>
      <p:grpSp>
        <p:nvGrpSpPr>
          <p:cNvPr id="9" name="Blood_sample" descr="{&quot;Key&quot;:&quot;POWER_USER_SHAPE_ICON&quot;,&quot;Value&quot;:&quot;POWER_USER_SHAPE_ICON_STYLE_1&quot;}">
            <a:extLst>
              <a:ext uri="{FF2B5EF4-FFF2-40B4-BE49-F238E27FC236}">
                <a16:creationId xmlns:a16="http://schemas.microsoft.com/office/drawing/2014/main" id="{5917D853-8AAB-402F-AAE8-3B6E440D7DDB}"/>
              </a:ext>
            </a:extLst>
          </p:cNvPr>
          <p:cNvGrpSpPr>
            <a:grpSpLocks noChangeAspect="1"/>
          </p:cNvGrpSpPr>
          <p:nvPr>
            <p:custDataLst>
              <p:tags r:id="rId1"/>
            </p:custDataLst>
          </p:nvPr>
        </p:nvGrpSpPr>
        <p:grpSpPr>
          <a:xfrm>
            <a:off x="156730" y="1880322"/>
            <a:ext cx="114208" cy="125888"/>
            <a:chOff x="4659314" y="2874963"/>
            <a:chExt cx="41275" cy="46038"/>
          </a:xfrm>
        </p:grpSpPr>
        <p:sp>
          <p:nvSpPr>
            <p:cNvPr id="11" name="Rectangle 890">
              <a:extLst>
                <a:ext uri="{FF2B5EF4-FFF2-40B4-BE49-F238E27FC236}">
                  <a16:creationId xmlns:a16="http://schemas.microsoft.com/office/drawing/2014/main" id="{F8174F8B-7129-4EF9-B9B7-313A5997EAA8}"/>
                </a:ext>
              </a:extLst>
            </p:cNvPr>
            <p:cNvSpPr>
              <a:spLocks noChangeArrowheads="1"/>
            </p:cNvSpPr>
            <p:nvPr/>
          </p:nvSpPr>
          <p:spPr bwMode="auto">
            <a:xfrm>
              <a:off x="4659314" y="2874963"/>
              <a:ext cx="4127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892">
              <a:extLst>
                <a:ext uri="{FF2B5EF4-FFF2-40B4-BE49-F238E27FC236}">
                  <a16:creationId xmlns:a16="http://schemas.microsoft.com/office/drawing/2014/main" id="{AEE7D14E-51EE-48B1-97B8-AD3AC4481AF5}"/>
                </a:ext>
              </a:extLst>
            </p:cNvPr>
            <p:cNvSpPr>
              <a:spLocks/>
            </p:cNvSpPr>
            <p:nvPr/>
          </p:nvSpPr>
          <p:spPr bwMode="auto">
            <a:xfrm>
              <a:off x="4667251" y="2894013"/>
              <a:ext cx="26988" cy="26988"/>
            </a:xfrm>
            <a:custGeom>
              <a:avLst/>
              <a:gdLst>
                <a:gd name="T0" fmla="*/ 36 w 36"/>
                <a:gd name="T1" fmla="*/ 35 h 35"/>
                <a:gd name="T2" fmla="*/ 22 w 36"/>
                <a:gd name="T3" fmla="*/ 26 h 35"/>
                <a:gd name="T4" fmla="*/ 14 w 36"/>
                <a:gd name="T5" fmla="*/ 26 h 35"/>
                <a:gd name="T6" fmla="*/ 0 w 36"/>
                <a:gd name="T7" fmla="*/ 35 h 35"/>
                <a:gd name="T8" fmla="*/ 0 w 36"/>
                <a:gd name="T9" fmla="*/ 0 h 35"/>
                <a:gd name="T10" fmla="*/ 36 w 36"/>
                <a:gd name="T11" fmla="*/ 0 h 35"/>
                <a:gd name="T12" fmla="*/ 36 w 3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36" y="35"/>
                  </a:moveTo>
                  <a:cubicBezTo>
                    <a:pt x="32" y="34"/>
                    <a:pt x="26" y="32"/>
                    <a:pt x="22" y="26"/>
                  </a:cubicBezTo>
                  <a:cubicBezTo>
                    <a:pt x="20" y="23"/>
                    <a:pt x="15" y="23"/>
                    <a:pt x="14" y="26"/>
                  </a:cubicBezTo>
                  <a:cubicBezTo>
                    <a:pt x="10" y="32"/>
                    <a:pt x="4" y="34"/>
                    <a:pt x="0" y="35"/>
                  </a:cubicBezTo>
                  <a:lnTo>
                    <a:pt x="0" y="0"/>
                  </a:lnTo>
                  <a:lnTo>
                    <a:pt x="36" y="0"/>
                  </a:lnTo>
                  <a:lnTo>
                    <a:pt x="36" y="3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TextBox 180">
            <a:extLst>
              <a:ext uri="{FF2B5EF4-FFF2-40B4-BE49-F238E27FC236}">
                <a16:creationId xmlns:a16="http://schemas.microsoft.com/office/drawing/2014/main" id="{C029186B-2887-4D73-A683-20AC6FB44D94}"/>
              </a:ext>
            </a:extLst>
          </p:cNvPr>
          <p:cNvSpPr txBox="1"/>
          <p:nvPr/>
        </p:nvSpPr>
        <p:spPr>
          <a:xfrm>
            <a:off x="1089174" y="1429563"/>
            <a:ext cx="6158954" cy="1107996"/>
          </a:xfrm>
          <a:prstGeom prst="rect">
            <a:avLst/>
          </a:prstGeom>
          <a:noFill/>
        </p:spPr>
        <p:txBody>
          <a:bodyPr wrap="square" rtlCol="0">
            <a:spAutoFit/>
          </a:bodyPr>
          <a:lstStyle/>
          <a:p>
            <a:r>
              <a:rPr lang="en-GB" sz="2200" dirty="0"/>
              <a:t>Damped amplitude in the Sava River</a:t>
            </a:r>
          </a:p>
          <a:p>
            <a:endParaRPr lang="en-GB" sz="2200" dirty="0"/>
          </a:p>
          <a:p>
            <a:r>
              <a:rPr lang="en-GB" sz="2200" dirty="0"/>
              <a:t>Changes when compared with previous studies</a:t>
            </a:r>
            <a:endParaRPr lang="sl-SI" sz="2200" dirty="0"/>
          </a:p>
        </p:txBody>
      </p:sp>
      <p:pic>
        <p:nvPicPr>
          <p:cNvPr id="54" name="Picture 53">
            <a:extLst>
              <a:ext uri="{FF2B5EF4-FFF2-40B4-BE49-F238E27FC236}">
                <a16:creationId xmlns:a16="http://schemas.microsoft.com/office/drawing/2014/main" id="{9B402D9E-26F6-4FE9-9019-38FF95451FA1}"/>
              </a:ext>
            </a:extLst>
          </p:cNvPr>
          <p:cNvPicPr/>
          <p:nvPr/>
        </p:nvPicPr>
        <p:blipFill>
          <a:blip r:embed="rId5"/>
          <a:srcRect l="2902" t="8859" r="7128" b="11147"/>
          <a:stretch>
            <a:fillRect/>
          </a:stretch>
        </p:blipFill>
        <p:spPr bwMode="auto">
          <a:xfrm>
            <a:off x="654893" y="2656958"/>
            <a:ext cx="5019675" cy="3609975"/>
          </a:xfrm>
          <a:prstGeom prst="rect">
            <a:avLst/>
          </a:prstGeom>
        </p:spPr>
      </p:pic>
      <p:graphicFrame>
        <p:nvGraphicFramePr>
          <p:cNvPr id="55" name="Table 54">
            <a:extLst>
              <a:ext uri="{FF2B5EF4-FFF2-40B4-BE49-F238E27FC236}">
                <a16:creationId xmlns:a16="http://schemas.microsoft.com/office/drawing/2014/main" id="{893CC918-823F-419D-9891-7A3E7277674C}"/>
              </a:ext>
            </a:extLst>
          </p:cNvPr>
          <p:cNvGraphicFramePr>
            <a:graphicFrameLocks noGrp="1"/>
          </p:cNvGraphicFramePr>
          <p:nvPr>
            <p:extLst>
              <p:ext uri="{D42A27DB-BD31-4B8C-83A1-F6EECF244321}">
                <p14:modId xmlns:p14="http://schemas.microsoft.com/office/powerpoint/2010/main" val="2338887593"/>
              </p:ext>
            </p:extLst>
          </p:nvPr>
        </p:nvGraphicFramePr>
        <p:xfrm>
          <a:off x="6168008" y="4303922"/>
          <a:ext cx="5019676" cy="853440"/>
        </p:xfrm>
        <a:graphic>
          <a:graphicData uri="http://schemas.openxmlformats.org/drawingml/2006/table">
            <a:tbl>
              <a:tblPr firstRow="1" bandRow="1">
                <a:tableStyleId>{2D5ABB26-0587-4C30-8999-92F81FD0307C}</a:tableStyleId>
              </a:tblPr>
              <a:tblGrid>
                <a:gridCol w="1345652">
                  <a:extLst>
                    <a:ext uri="{9D8B030D-6E8A-4147-A177-3AD203B41FA5}">
                      <a16:colId xmlns:a16="http://schemas.microsoft.com/office/drawing/2014/main" val="2163703964"/>
                    </a:ext>
                  </a:extLst>
                </a:gridCol>
                <a:gridCol w="1619975">
                  <a:extLst>
                    <a:ext uri="{9D8B030D-6E8A-4147-A177-3AD203B41FA5}">
                      <a16:colId xmlns:a16="http://schemas.microsoft.com/office/drawing/2014/main" val="2727328396"/>
                    </a:ext>
                  </a:extLst>
                </a:gridCol>
                <a:gridCol w="2054049">
                  <a:extLst>
                    <a:ext uri="{9D8B030D-6E8A-4147-A177-3AD203B41FA5}">
                      <a16:colId xmlns:a16="http://schemas.microsoft.com/office/drawing/2014/main" val="1536557506"/>
                    </a:ext>
                  </a:extLst>
                </a:gridCol>
              </a:tblGrid>
              <a:tr h="0">
                <a:tc>
                  <a:txBody>
                    <a:bodyPr/>
                    <a:lstStyle/>
                    <a:p>
                      <a:endParaRPr lang="sl-SI"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2200" dirty="0"/>
                        <a:t>Sava Brod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2200" dirty="0"/>
                        <a:t>Sava Šentjakob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807818"/>
                  </a:ext>
                </a:extLst>
              </a:tr>
              <a:tr h="365815">
                <a:tc>
                  <a:txBody>
                    <a:bodyPr/>
                    <a:lstStyle/>
                    <a:p>
                      <a:r>
                        <a:rPr lang="sl-SI" sz="2200" dirty="0"/>
                        <a:t>MRT/</a:t>
                      </a:r>
                      <a:r>
                        <a:rPr lang="en-GB" sz="2200" dirty="0"/>
                        <a:t>year</a:t>
                      </a:r>
                      <a:endParaRPr lang="sl-SI"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2200" dirty="0"/>
                        <a:t>4</a:t>
                      </a:r>
                      <a:r>
                        <a:rPr lang="en-GB" sz="2200" dirty="0"/>
                        <a:t>.</a:t>
                      </a:r>
                      <a:r>
                        <a:rPr lang="sl-SI" sz="2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2200" dirty="0"/>
                        <a:t>3</a:t>
                      </a:r>
                      <a:r>
                        <a:rPr lang="en-GB" sz="2200" dirty="0"/>
                        <a:t>.</a:t>
                      </a:r>
                      <a:r>
                        <a:rPr lang="sl-SI" sz="2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024445"/>
                  </a:ext>
                </a:extLst>
              </a:tr>
            </a:tbl>
          </a:graphicData>
        </a:graphic>
      </p:graphicFrame>
      <p:sp>
        <p:nvSpPr>
          <p:cNvPr id="58" name="Rectangle 57">
            <a:extLst>
              <a:ext uri="{FF2B5EF4-FFF2-40B4-BE49-F238E27FC236}">
                <a16:creationId xmlns:a16="http://schemas.microsoft.com/office/drawing/2014/main" id="{FDFA831F-1BFA-4402-A22C-6AEC20404FC0}"/>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59" name="Group 58">
            <a:extLst>
              <a:ext uri="{FF2B5EF4-FFF2-40B4-BE49-F238E27FC236}">
                <a16:creationId xmlns:a16="http://schemas.microsoft.com/office/drawing/2014/main" id="{A1E87ADB-5EB4-49DE-93CA-9DB5CC5D69C2}"/>
              </a:ext>
            </a:extLst>
          </p:cNvPr>
          <p:cNvGrpSpPr/>
          <p:nvPr/>
        </p:nvGrpSpPr>
        <p:grpSpPr>
          <a:xfrm>
            <a:off x="9939689" y="1556792"/>
            <a:ext cx="4221207" cy="1620000"/>
            <a:chOff x="5763225" y="3937828"/>
            <a:chExt cx="5564123" cy="2160812"/>
          </a:xfrm>
          <a:solidFill>
            <a:schemeClr val="accent6">
              <a:lumMod val="75000"/>
            </a:schemeClr>
          </a:solidFill>
        </p:grpSpPr>
        <p:sp>
          <p:nvSpPr>
            <p:cNvPr id="60" name="Freeform: Shape 59">
              <a:extLst>
                <a:ext uri="{FF2B5EF4-FFF2-40B4-BE49-F238E27FC236}">
                  <a16:creationId xmlns:a16="http://schemas.microsoft.com/office/drawing/2014/main" id="{B6C45EC0-2DC0-40EE-9F96-8E0134339B0A}"/>
                </a:ext>
              </a:extLst>
            </p:cNvPr>
            <p:cNvSpPr>
              <a:spLocks noChangeAspect="1"/>
            </p:cNvSpPr>
            <p:nvPr/>
          </p:nvSpPr>
          <p:spPr bwMode="auto">
            <a:xfrm>
              <a:off x="5763225" y="3937828"/>
              <a:ext cx="2193254" cy="1871417"/>
            </a:xfrm>
            <a:custGeom>
              <a:avLst/>
              <a:gdLst>
                <a:gd name="connsiteX0" fmla="*/ 1171762 w 2193254"/>
                <a:gd name="connsiteY0" fmla="*/ 0 h 1871417"/>
                <a:gd name="connsiteX1" fmla="*/ 1287046 w 2193254"/>
                <a:gd name="connsiteY1" fmla="*/ 0 h 1871417"/>
                <a:gd name="connsiteX2" fmla="*/ 1251886 w 2193254"/>
                <a:gd name="connsiteY2" fmla="*/ 71306 h 1871417"/>
                <a:gd name="connsiteX3" fmla="*/ 1206669 w 2193254"/>
                <a:gd name="connsiteY3" fmla="*/ 273932 h 1871417"/>
                <a:gd name="connsiteX4" fmla="*/ 1591396 w 2193254"/>
                <a:gd name="connsiteY4" fmla="*/ 285424 h 1871417"/>
                <a:gd name="connsiteX5" fmla="*/ 1555781 w 2193254"/>
                <a:gd name="connsiteY5" fmla="*/ 87007 h 1871417"/>
                <a:gd name="connsiteX6" fmla="*/ 1516744 w 2193254"/>
                <a:gd name="connsiteY6" fmla="*/ 0 h 1871417"/>
                <a:gd name="connsiteX7" fmla="*/ 2193254 w 2193254"/>
                <a:gd name="connsiteY7" fmla="*/ 0 h 1871417"/>
                <a:gd name="connsiteX8" fmla="*/ 2193254 w 2193254"/>
                <a:gd name="connsiteY8" fmla="*/ 217455 h 1871417"/>
                <a:gd name="connsiteX9" fmla="*/ 2027879 w 2193254"/>
                <a:gd name="connsiteY9" fmla="*/ 378708 h 1871417"/>
                <a:gd name="connsiteX10" fmla="*/ 1913034 w 2193254"/>
                <a:gd name="connsiteY10" fmla="*/ 378708 h 1871417"/>
                <a:gd name="connsiteX11" fmla="*/ 1738474 w 2193254"/>
                <a:gd name="connsiteY11" fmla="*/ 503099 h 1871417"/>
                <a:gd name="connsiteX12" fmla="*/ 1678752 w 2193254"/>
                <a:gd name="connsiteY12" fmla="*/ 650527 h 1871417"/>
                <a:gd name="connsiteX13" fmla="*/ 1715505 w 2193254"/>
                <a:gd name="connsiteY13" fmla="*/ 857847 h 1871417"/>
                <a:gd name="connsiteX14" fmla="*/ 1798189 w 2193254"/>
                <a:gd name="connsiteY14" fmla="*/ 940776 h 1871417"/>
                <a:gd name="connsiteX15" fmla="*/ 1798189 w 2193254"/>
                <a:gd name="connsiteY15" fmla="*/ 1171133 h 1871417"/>
                <a:gd name="connsiteX16" fmla="*/ 1499593 w 2193254"/>
                <a:gd name="connsiteY16" fmla="*/ 1470595 h 1871417"/>
                <a:gd name="connsiteX17" fmla="*/ 1256126 w 2193254"/>
                <a:gd name="connsiteY17" fmla="*/ 1461383 h 1871417"/>
                <a:gd name="connsiteX18" fmla="*/ 1182627 w 2193254"/>
                <a:gd name="connsiteY18" fmla="*/ 1387672 h 1871417"/>
                <a:gd name="connsiteX19" fmla="*/ 980499 w 2193254"/>
                <a:gd name="connsiteY19" fmla="*/ 1350810 h 1871417"/>
                <a:gd name="connsiteX20" fmla="*/ 828901 w 2193254"/>
                <a:gd name="connsiteY20" fmla="*/ 1415309 h 1871417"/>
                <a:gd name="connsiteX21" fmla="*/ 704871 w 2193254"/>
                <a:gd name="connsiteY21" fmla="*/ 1590386 h 1871417"/>
                <a:gd name="connsiteX22" fmla="*/ 704871 w 2193254"/>
                <a:gd name="connsiteY22" fmla="*/ 1705558 h 1871417"/>
                <a:gd name="connsiteX23" fmla="*/ 544089 w 2193254"/>
                <a:gd name="connsiteY23" fmla="*/ 1871417 h 1871417"/>
                <a:gd name="connsiteX24" fmla="*/ 328647 w 2193254"/>
                <a:gd name="connsiteY24" fmla="*/ 1871417 h 1871417"/>
                <a:gd name="connsiteX25" fmla="*/ 328647 w 2193254"/>
                <a:gd name="connsiteY25" fmla="*/ 1166855 h 1871417"/>
                <a:gd name="connsiteX26" fmla="*/ 243170 w 2193254"/>
                <a:gd name="connsiteY26" fmla="*/ 1205204 h 1871417"/>
                <a:gd name="connsiteX27" fmla="*/ 44753 w 2193254"/>
                <a:gd name="connsiteY27" fmla="*/ 1240819 h 1871417"/>
                <a:gd name="connsiteX28" fmla="*/ 56246 w 2193254"/>
                <a:gd name="connsiteY28" fmla="*/ 856093 h 1871417"/>
                <a:gd name="connsiteX29" fmla="*/ 258871 w 2193254"/>
                <a:gd name="connsiteY29" fmla="*/ 901309 h 1871417"/>
                <a:gd name="connsiteX30" fmla="*/ 328647 w 2193254"/>
                <a:gd name="connsiteY30" fmla="*/ 935715 h 1871417"/>
                <a:gd name="connsiteX31" fmla="*/ 328647 w 2193254"/>
                <a:gd name="connsiteY31" fmla="*/ 840890 h 1871417"/>
                <a:gd name="connsiteX32" fmla="*/ 365600 w 2193254"/>
                <a:gd name="connsiteY32" fmla="*/ 841965 h 1871417"/>
                <a:gd name="connsiteX33" fmla="*/ 470719 w 2193254"/>
                <a:gd name="connsiteY33" fmla="*/ 832200 h 1871417"/>
                <a:gd name="connsiteX34" fmla="*/ 1165368 w 2193254"/>
                <a:gd name="connsiteY34" fmla="*/ 133443 h 187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3254" h="1871417">
                  <a:moveTo>
                    <a:pt x="1171762" y="0"/>
                  </a:moveTo>
                  <a:lnTo>
                    <a:pt x="1287046" y="0"/>
                  </a:lnTo>
                  <a:lnTo>
                    <a:pt x="1251886" y="71306"/>
                  </a:lnTo>
                  <a:cubicBezTo>
                    <a:pt x="1214521" y="155200"/>
                    <a:pt x="1187132" y="239309"/>
                    <a:pt x="1206669" y="273932"/>
                  </a:cubicBezTo>
                  <a:cubicBezTo>
                    <a:pt x="1245742" y="343175"/>
                    <a:pt x="1549294" y="350205"/>
                    <a:pt x="1591396" y="285424"/>
                  </a:cubicBezTo>
                  <a:cubicBezTo>
                    <a:pt x="1612447" y="253034"/>
                    <a:pt x="1589188" y="170299"/>
                    <a:pt x="1555781" y="87007"/>
                  </a:cubicBezTo>
                  <a:lnTo>
                    <a:pt x="1516744" y="0"/>
                  </a:lnTo>
                  <a:lnTo>
                    <a:pt x="2193254" y="0"/>
                  </a:lnTo>
                  <a:lnTo>
                    <a:pt x="2193254" y="217455"/>
                  </a:lnTo>
                  <a:cubicBezTo>
                    <a:pt x="2193254" y="304991"/>
                    <a:pt x="2119755" y="378708"/>
                    <a:pt x="2027879" y="378708"/>
                  </a:cubicBezTo>
                  <a:lnTo>
                    <a:pt x="1913034" y="378708"/>
                  </a:lnTo>
                  <a:cubicBezTo>
                    <a:pt x="1834943" y="378708"/>
                    <a:pt x="1766036" y="429388"/>
                    <a:pt x="1738474" y="503099"/>
                  </a:cubicBezTo>
                  <a:cubicBezTo>
                    <a:pt x="1720098" y="553779"/>
                    <a:pt x="1701721" y="599853"/>
                    <a:pt x="1678752" y="650527"/>
                  </a:cubicBezTo>
                  <a:cubicBezTo>
                    <a:pt x="1642006" y="719638"/>
                    <a:pt x="1660376" y="802560"/>
                    <a:pt x="1715505" y="857847"/>
                  </a:cubicBezTo>
                  <a:lnTo>
                    <a:pt x="1798189" y="940776"/>
                  </a:lnTo>
                  <a:cubicBezTo>
                    <a:pt x="1862504" y="1005275"/>
                    <a:pt x="1862504" y="1106635"/>
                    <a:pt x="1798189" y="1171133"/>
                  </a:cubicBezTo>
                  <a:lnTo>
                    <a:pt x="1499593" y="1470595"/>
                  </a:lnTo>
                  <a:cubicBezTo>
                    <a:pt x="1435285" y="1535100"/>
                    <a:pt x="1329626" y="1535100"/>
                    <a:pt x="1256126" y="1461383"/>
                  </a:cubicBezTo>
                  <a:lnTo>
                    <a:pt x="1182627" y="1387672"/>
                  </a:lnTo>
                  <a:cubicBezTo>
                    <a:pt x="1127497" y="1332386"/>
                    <a:pt x="1049406" y="1318561"/>
                    <a:pt x="980499" y="1350810"/>
                  </a:cubicBezTo>
                  <a:cubicBezTo>
                    <a:pt x="929968" y="1373847"/>
                    <a:pt x="879438" y="1396885"/>
                    <a:pt x="828901" y="1415309"/>
                  </a:cubicBezTo>
                  <a:cubicBezTo>
                    <a:pt x="755402" y="1438346"/>
                    <a:pt x="704871" y="1512063"/>
                    <a:pt x="704871" y="1590386"/>
                  </a:cubicBezTo>
                  <a:lnTo>
                    <a:pt x="704871" y="1705558"/>
                  </a:lnTo>
                  <a:cubicBezTo>
                    <a:pt x="704871" y="1797707"/>
                    <a:pt x="635964" y="1871417"/>
                    <a:pt x="544089" y="1871417"/>
                  </a:cubicBezTo>
                  <a:lnTo>
                    <a:pt x="328647" y="1871417"/>
                  </a:lnTo>
                  <a:lnTo>
                    <a:pt x="328647" y="1166855"/>
                  </a:lnTo>
                  <a:lnTo>
                    <a:pt x="243170" y="1205204"/>
                  </a:lnTo>
                  <a:cubicBezTo>
                    <a:pt x="159879" y="1238611"/>
                    <a:pt x="77144" y="1261871"/>
                    <a:pt x="44753" y="1240819"/>
                  </a:cubicBezTo>
                  <a:cubicBezTo>
                    <a:pt x="-20028" y="1198718"/>
                    <a:pt x="-12998" y="895166"/>
                    <a:pt x="56246" y="856093"/>
                  </a:cubicBezTo>
                  <a:cubicBezTo>
                    <a:pt x="90869" y="836556"/>
                    <a:pt x="174977" y="863944"/>
                    <a:pt x="258871" y="901309"/>
                  </a:cubicBezTo>
                  <a:lnTo>
                    <a:pt x="328647" y="935715"/>
                  </a:lnTo>
                  <a:lnTo>
                    <a:pt x="328647" y="840890"/>
                  </a:lnTo>
                  <a:lnTo>
                    <a:pt x="365600" y="841965"/>
                  </a:lnTo>
                  <a:cubicBezTo>
                    <a:pt x="400222" y="840874"/>
                    <a:pt x="435301" y="837659"/>
                    <a:pt x="470719" y="832200"/>
                  </a:cubicBezTo>
                  <a:cubicBezTo>
                    <a:pt x="822612" y="777036"/>
                    <a:pt x="1110531" y="487421"/>
                    <a:pt x="1165368" y="133443"/>
                  </a:cubicBezTo>
                  <a:close/>
                </a:path>
              </a:pathLst>
            </a:custGeom>
            <a:grpFill/>
            <a:ln w="9525">
              <a:solidFill>
                <a:schemeClr val="accent6">
                  <a:lumMod val="40000"/>
                  <a:lumOff val="60000"/>
                </a:schemeClr>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1" name="Blood_sample" descr="{&quot;Key&quot;:&quot;POWER_USER_SHAPE_ICON&quot;,&quot;Value&quot;:&quot;POWER_USER_SHAPE_ICON_STYLE_1&quot;}">
              <a:extLst>
                <a:ext uri="{FF2B5EF4-FFF2-40B4-BE49-F238E27FC236}">
                  <a16:creationId xmlns:a16="http://schemas.microsoft.com/office/drawing/2014/main" id="{A55941A8-E6DA-474C-B2A1-052E2E388CF2}"/>
                </a:ext>
              </a:extLst>
            </p:cNvPr>
            <p:cNvGrpSpPr>
              <a:grpSpLocks noChangeAspect="1"/>
            </p:cNvGrpSpPr>
            <p:nvPr>
              <p:custDataLst>
                <p:tags r:id="rId2"/>
              </p:custDataLst>
            </p:nvPr>
          </p:nvGrpSpPr>
          <p:grpSpPr>
            <a:xfrm>
              <a:off x="11176806" y="5930726"/>
              <a:ext cx="150542" cy="167914"/>
              <a:chOff x="4659314" y="2874963"/>
              <a:chExt cx="41275" cy="46038"/>
            </a:xfrm>
            <a:grpFill/>
          </p:grpSpPr>
          <p:sp>
            <p:nvSpPr>
              <p:cNvPr id="62" name="Rectangle 890">
                <a:extLst>
                  <a:ext uri="{FF2B5EF4-FFF2-40B4-BE49-F238E27FC236}">
                    <a16:creationId xmlns:a16="http://schemas.microsoft.com/office/drawing/2014/main" id="{656D5A73-6878-4A97-BCAE-D9182DAD91F8}"/>
                  </a:ext>
                </a:extLst>
              </p:cNvPr>
              <p:cNvSpPr>
                <a:spLocks noChangeArrowheads="1"/>
              </p:cNvSpPr>
              <p:nvPr/>
            </p:nvSpPr>
            <p:spPr bwMode="auto">
              <a:xfrm>
                <a:off x="4659314" y="2874963"/>
                <a:ext cx="41275" cy="11113"/>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892">
                <a:extLst>
                  <a:ext uri="{FF2B5EF4-FFF2-40B4-BE49-F238E27FC236}">
                    <a16:creationId xmlns:a16="http://schemas.microsoft.com/office/drawing/2014/main" id="{E88DF298-808D-4C56-9F1F-D8272124CFC4}"/>
                  </a:ext>
                </a:extLst>
              </p:cNvPr>
              <p:cNvSpPr>
                <a:spLocks/>
              </p:cNvSpPr>
              <p:nvPr/>
            </p:nvSpPr>
            <p:spPr bwMode="auto">
              <a:xfrm>
                <a:off x="4667251" y="2894013"/>
                <a:ext cx="26988" cy="26988"/>
              </a:xfrm>
              <a:custGeom>
                <a:avLst/>
                <a:gdLst>
                  <a:gd name="T0" fmla="*/ 36 w 36"/>
                  <a:gd name="T1" fmla="*/ 35 h 35"/>
                  <a:gd name="T2" fmla="*/ 22 w 36"/>
                  <a:gd name="T3" fmla="*/ 26 h 35"/>
                  <a:gd name="T4" fmla="*/ 14 w 36"/>
                  <a:gd name="T5" fmla="*/ 26 h 35"/>
                  <a:gd name="T6" fmla="*/ 0 w 36"/>
                  <a:gd name="T7" fmla="*/ 35 h 35"/>
                  <a:gd name="T8" fmla="*/ 0 w 36"/>
                  <a:gd name="T9" fmla="*/ 0 h 35"/>
                  <a:gd name="T10" fmla="*/ 36 w 36"/>
                  <a:gd name="T11" fmla="*/ 0 h 35"/>
                  <a:gd name="T12" fmla="*/ 36 w 3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36" y="35"/>
                    </a:moveTo>
                    <a:cubicBezTo>
                      <a:pt x="32" y="34"/>
                      <a:pt x="26" y="32"/>
                      <a:pt x="22" y="26"/>
                    </a:cubicBezTo>
                    <a:cubicBezTo>
                      <a:pt x="20" y="23"/>
                      <a:pt x="15" y="23"/>
                      <a:pt x="14" y="26"/>
                    </a:cubicBezTo>
                    <a:cubicBezTo>
                      <a:pt x="10" y="32"/>
                      <a:pt x="4" y="34"/>
                      <a:pt x="0" y="35"/>
                    </a:cubicBezTo>
                    <a:lnTo>
                      <a:pt x="0" y="0"/>
                    </a:lnTo>
                    <a:lnTo>
                      <a:pt x="36" y="0"/>
                    </a:lnTo>
                    <a:lnTo>
                      <a:pt x="36" y="35"/>
                    </a:lnTo>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7" name="Freeform: Shape 66">
            <a:extLst>
              <a:ext uri="{FF2B5EF4-FFF2-40B4-BE49-F238E27FC236}">
                <a16:creationId xmlns:a16="http://schemas.microsoft.com/office/drawing/2014/main" id="{FE4B6E32-64D0-462B-8F55-FE55CB967F33}"/>
              </a:ext>
            </a:extLst>
          </p:cNvPr>
          <p:cNvSpPr/>
          <p:nvPr/>
        </p:nvSpPr>
        <p:spPr>
          <a:xfrm>
            <a:off x="10196356" y="160440"/>
            <a:ext cx="1652334" cy="1642283"/>
          </a:xfrm>
          <a:custGeom>
            <a:avLst/>
            <a:gdLst>
              <a:gd name="connsiteX0" fmla="*/ 0 w 2178000"/>
              <a:gd name="connsiteY0" fmla="*/ 0 h 2190534"/>
              <a:gd name="connsiteX1" fmla="*/ 207185 w 2178000"/>
              <a:gd name="connsiteY1" fmla="*/ 0 h 2190534"/>
              <a:gd name="connsiteX2" fmla="*/ 367967 w 2178000"/>
              <a:gd name="connsiteY2" fmla="*/ 179677 h 2190534"/>
              <a:gd name="connsiteX3" fmla="*/ 367967 w 2178000"/>
              <a:gd name="connsiteY3" fmla="*/ 285644 h 2190534"/>
              <a:gd name="connsiteX4" fmla="*/ 487405 w 2178000"/>
              <a:gd name="connsiteY4" fmla="*/ 451502 h 2190534"/>
              <a:gd name="connsiteX5" fmla="*/ 639002 w 2178000"/>
              <a:gd name="connsiteY5" fmla="*/ 516001 h 2190534"/>
              <a:gd name="connsiteX6" fmla="*/ 850315 w 2178000"/>
              <a:gd name="connsiteY6" fmla="*/ 479146 h 2190534"/>
              <a:gd name="connsiteX7" fmla="*/ 928407 w 2178000"/>
              <a:gd name="connsiteY7" fmla="*/ 396216 h 2190534"/>
              <a:gd name="connsiteX8" fmla="*/ 1162689 w 2178000"/>
              <a:gd name="connsiteY8" fmla="*/ 396216 h 2190534"/>
              <a:gd name="connsiteX9" fmla="*/ 1461285 w 2178000"/>
              <a:gd name="connsiteY9" fmla="*/ 695678 h 2190534"/>
              <a:gd name="connsiteX10" fmla="*/ 1447508 w 2178000"/>
              <a:gd name="connsiteY10" fmla="*/ 935247 h 2190534"/>
              <a:gd name="connsiteX11" fmla="*/ 1374002 w 2178000"/>
              <a:gd name="connsiteY11" fmla="*/ 1013571 h 2190534"/>
              <a:gd name="connsiteX12" fmla="*/ 1337256 w 2178000"/>
              <a:gd name="connsiteY12" fmla="*/ 1211679 h 2190534"/>
              <a:gd name="connsiteX13" fmla="*/ 1401570 w 2178000"/>
              <a:gd name="connsiteY13" fmla="*/ 1363712 h 2190534"/>
              <a:gd name="connsiteX14" fmla="*/ 1576130 w 2178000"/>
              <a:gd name="connsiteY14" fmla="*/ 1488103 h 2190534"/>
              <a:gd name="connsiteX15" fmla="*/ 1690975 w 2178000"/>
              <a:gd name="connsiteY15" fmla="*/ 1488103 h 2190534"/>
              <a:gd name="connsiteX16" fmla="*/ 1856350 w 2178000"/>
              <a:gd name="connsiteY16" fmla="*/ 1653962 h 2190534"/>
              <a:gd name="connsiteX17" fmla="*/ 1856350 w 2178000"/>
              <a:gd name="connsiteY17" fmla="*/ 1854944 h 2190534"/>
              <a:gd name="connsiteX18" fmla="*/ 2178000 w 2178000"/>
              <a:gd name="connsiteY18" fmla="*/ 1854944 h 2190534"/>
              <a:gd name="connsiteX19" fmla="*/ 2178000 w 2178000"/>
              <a:gd name="connsiteY19" fmla="*/ 1860358 h 2190534"/>
              <a:gd name="connsiteX20" fmla="*/ 1179840 w 2178000"/>
              <a:gd name="connsiteY20" fmla="*/ 1860358 h 2190534"/>
              <a:gd name="connsiteX21" fmla="*/ 1218877 w 2178000"/>
              <a:gd name="connsiteY21" fmla="*/ 1947365 h 2190534"/>
              <a:gd name="connsiteX22" fmla="*/ 1254492 w 2178000"/>
              <a:gd name="connsiteY22" fmla="*/ 2145782 h 2190534"/>
              <a:gd name="connsiteX23" fmla="*/ 869765 w 2178000"/>
              <a:gd name="connsiteY23" fmla="*/ 2134290 h 2190534"/>
              <a:gd name="connsiteX24" fmla="*/ 914982 w 2178000"/>
              <a:gd name="connsiteY24" fmla="*/ 1931664 h 2190534"/>
              <a:gd name="connsiteX25" fmla="*/ 950142 w 2178000"/>
              <a:gd name="connsiteY25" fmla="*/ 1860358 h 2190534"/>
              <a:gd name="connsiteX26" fmla="*/ 0 w 2178000"/>
              <a:gd name="connsiteY26" fmla="*/ 1860358 h 2190534"/>
              <a:gd name="connsiteX27" fmla="*/ 0 w 2178000"/>
              <a:gd name="connsiteY27" fmla="*/ 1854944 h 2190534"/>
              <a:gd name="connsiteX28" fmla="*/ 835118 w 2178000"/>
              <a:gd name="connsiteY28" fmla="*/ 1854944 h 2190534"/>
              <a:gd name="connsiteX29" fmla="*/ 837246 w 2178000"/>
              <a:gd name="connsiteY29" fmla="*/ 1810522 h 2190534"/>
              <a:gd name="connsiteX30" fmla="*/ 76253 w 2178000"/>
              <a:gd name="connsiteY30" fmla="*/ 1021427 h 2190534"/>
              <a:gd name="connsiteX31" fmla="*/ 0 w 2178000"/>
              <a:gd name="connsiteY31" fmla="*/ 1019315 h 2190534"/>
              <a:gd name="connsiteX32" fmla="*/ 0 w 2178000"/>
              <a:gd name="connsiteY32" fmla="*/ 919229 h 2190534"/>
              <a:gd name="connsiteX33" fmla="*/ 69776 w 2178000"/>
              <a:gd name="connsiteY33" fmla="*/ 953635 h 2190534"/>
              <a:gd name="connsiteX34" fmla="*/ 272401 w 2178000"/>
              <a:gd name="connsiteY34" fmla="*/ 998852 h 2190534"/>
              <a:gd name="connsiteX35" fmla="*/ 283894 w 2178000"/>
              <a:gd name="connsiteY35" fmla="*/ 614125 h 2190534"/>
              <a:gd name="connsiteX36" fmla="*/ 85477 w 2178000"/>
              <a:gd name="connsiteY36" fmla="*/ 649740 h 2190534"/>
              <a:gd name="connsiteX37" fmla="*/ 0 w 2178000"/>
              <a:gd name="connsiteY37" fmla="*/ 688090 h 2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8000" h="2190534">
                <a:moveTo>
                  <a:pt x="0" y="0"/>
                </a:moveTo>
                <a:lnTo>
                  <a:pt x="207185" y="0"/>
                </a:lnTo>
                <a:cubicBezTo>
                  <a:pt x="299060" y="0"/>
                  <a:pt x="367967" y="69105"/>
                  <a:pt x="367967" y="179677"/>
                </a:cubicBezTo>
                <a:lnTo>
                  <a:pt x="367967" y="285644"/>
                </a:lnTo>
                <a:cubicBezTo>
                  <a:pt x="367967" y="359354"/>
                  <a:pt x="413905" y="428465"/>
                  <a:pt x="487405" y="451502"/>
                </a:cubicBezTo>
                <a:cubicBezTo>
                  <a:pt x="537935" y="469927"/>
                  <a:pt x="588472" y="492964"/>
                  <a:pt x="639002" y="516001"/>
                </a:cubicBezTo>
                <a:cubicBezTo>
                  <a:pt x="707909" y="548250"/>
                  <a:pt x="795193" y="534425"/>
                  <a:pt x="850315" y="479146"/>
                </a:cubicBezTo>
                <a:lnTo>
                  <a:pt x="928407" y="396216"/>
                </a:lnTo>
                <a:cubicBezTo>
                  <a:pt x="992722" y="331718"/>
                  <a:pt x="1098381" y="331718"/>
                  <a:pt x="1162689" y="396216"/>
                </a:cubicBezTo>
                <a:lnTo>
                  <a:pt x="1461285" y="695678"/>
                </a:lnTo>
                <a:cubicBezTo>
                  <a:pt x="1525600" y="760176"/>
                  <a:pt x="1525600" y="861537"/>
                  <a:pt x="1447508" y="935247"/>
                </a:cubicBezTo>
                <a:lnTo>
                  <a:pt x="1374002" y="1013571"/>
                </a:lnTo>
                <a:cubicBezTo>
                  <a:pt x="1318879" y="1064251"/>
                  <a:pt x="1305102" y="1147173"/>
                  <a:pt x="1337256" y="1211679"/>
                </a:cubicBezTo>
                <a:cubicBezTo>
                  <a:pt x="1360225" y="1262352"/>
                  <a:pt x="1383194" y="1313032"/>
                  <a:pt x="1401570" y="1363712"/>
                </a:cubicBezTo>
                <a:cubicBezTo>
                  <a:pt x="1429132" y="1437423"/>
                  <a:pt x="1498039" y="1488103"/>
                  <a:pt x="1576130" y="1488103"/>
                </a:cubicBezTo>
                <a:lnTo>
                  <a:pt x="1690975" y="1488103"/>
                </a:lnTo>
                <a:cubicBezTo>
                  <a:pt x="1782851" y="1488103"/>
                  <a:pt x="1856350" y="1561820"/>
                  <a:pt x="1856350" y="1653962"/>
                </a:cubicBezTo>
                <a:lnTo>
                  <a:pt x="1856350" y="1854944"/>
                </a:lnTo>
                <a:lnTo>
                  <a:pt x="2178000" y="1854944"/>
                </a:lnTo>
                <a:lnTo>
                  <a:pt x="2178000" y="1860358"/>
                </a:lnTo>
                <a:lnTo>
                  <a:pt x="1179840" y="1860358"/>
                </a:lnTo>
                <a:lnTo>
                  <a:pt x="1218877" y="1947365"/>
                </a:lnTo>
                <a:cubicBezTo>
                  <a:pt x="1252284" y="2030657"/>
                  <a:pt x="1275543" y="2113392"/>
                  <a:pt x="1254492" y="2145782"/>
                </a:cubicBezTo>
                <a:cubicBezTo>
                  <a:pt x="1212390" y="2210563"/>
                  <a:pt x="908838" y="2203533"/>
                  <a:pt x="869765" y="2134290"/>
                </a:cubicBezTo>
                <a:cubicBezTo>
                  <a:pt x="850228" y="2099667"/>
                  <a:pt x="877617" y="2015558"/>
                  <a:pt x="914982" y="1931664"/>
                </a:cubicBezTo>
                <a:lnTo>
                  <a:pt x="950142" y="1860358"/>
                </a:lnTo>
                <a:lnTo>
                  <a:pt x="0" y="1860358"/>
                </a:lnTo>
                <a:lnTo>
                  <a:pt x="0" y="1854944"/>
                </a:lnTo>
                <a:lnTo>
                  <a:pt x="835118" y="1854944"/>
                </a:lnTo>
                <a:lnTo>
                  <a:pt x="837246" y="1810522"/>
                </a:lnTo>
                <a:cubicBezTo>
                  <a:pt x="813213" y="1393131"/>
                  <a:pt x="487760" y="1057890"/>
                  <a:pt x="76253" y="1021427"/>
                </a:cubicBezTo>
                <a:lnTo>
                  <a:pt x="0" y="1019315"/>
                </a:lnTo>
                <a:lnTo>
                  <a:pt x="0" y="919229"/>
                </a:lnTo>
                <a:lnTo>
                  <a:pt x="69776" y="953635"/>
                </a:lnTo>
                <a:cubicBezTo>
                  <a:pt x="153670" y="991000"/>
                  <a:pt x="237779" y="1018389"/>
                  <a:pt x="272401" y="998852"/>
                </a:cubicBezTo>
                <a:cubicBezTo>
                  <a:pt x="341645" y="959779"/>
                  <a:pt x="348675" y="656227"/>
                  <a:pt x="283894" y="614125"/>
                </a:cubicBezTo>
                <a:cubicBezTo>
                  <a:pt x="251504" y="593073"/>
                  <a:pt x="168769" y="616333"/>
                  <a:pt x="85477" y="649740"/>
                </a:cubicBezTo>
                <a:lnTo>
                  <a:pt x="0" y="688090"/>
                </a:lnTo>
                <a:close/>
              </a:path>
            </a:pathLst>
          </a:custGeom>
          <a:solidFill>
            <a:schemeClr val="accent6">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BA0625BF-AC66-4A1B-A3AE-A4DFFEA6702B}"/>
              </a:ext>
            </a:extLst>
          </p:cNvPr>
          <p:cNvSpPr txBox="1"/>
          <p:nvPr/>
        </p:nvSpPr>
        <p:spPr>
          <a:xfrm>
            <a:off x="9848076" y="1365613"/>
            <a:ext cx="784428" cy="677108"/>
          </a:xfrm>
          <a:prstGeom prst="rect">
            <a:avLst/>
          </a:prstGeom>
          <a:noFill/>
        </p:spPr>
        <p:txBody>
          <a:bodyPr wrap="square" rtlCol="0">
            <a:spAutoFit/>
          </a:bodyPr>
          <a:lstStyle/>
          <a:p>
            <a:pPr lvl="0" defTabSz="914400">
              <a:defRPr/>
            </a:pPr>
            <a:r>
              <a:rPr lang="en-GB" sz="1000" b="1" kern="0" dirty="0">
                <a:solidFill>
                  <a:srgbClr val="464646"/>
                </a:solidFill>
              </a:rPr>
              <a:t>ONGOING RESEARCH</a:t>
            </a:r>
            <a:endParaRPr lang="en-GB" sz="1000" dirty="0"/>
          </a:p>
          <a:p>
            <a:endParaRPr lang="sl-SI" dirty="0"/>
          </a:p>
        </p:txBody>
      </p:sp>
      <p:sp>
        <p:nvSpPr>
          <p:cNvPr id="33" name="Freeform: Shape 32">
            <a:extLst>
              <a:ext uri="{FF2B5EF4-FFF2-40B4-BE49-F238E27FC236}">
                <a16:creationId xmlns:a16="http://schemas.microsoft.com/office/drawing/2014/main" id="{8BE2E53D-63FE-4F72-916E-9CBB6054A068}"/>
              </a:ext>
            </a:extLst>
          </p:cNvPr>
          <p:cNvSpPr>
            <a:spLocks noChangeAspect="1"/>
          </p:cNvSpPr>
          <p:nvPr/>
        </p:nvSpPr>
        <p:spPr bwMode="auto">
          <a:xfrm>
            <a:off x="8801058" y="160440"/>
            <a:ext cx="1663906" cy="1390686"/>
          </a:xfrm>
          <a:custGeom>
            <a:avLst/>
            <a:gdLst>
              <a:gd name="connsiteX0" fmla="*/ 1649166 w 2193253"/>
              <a:gd name="connsiteY0" fmla="*/ 0 h 1854945"/>
              <a:gd name="connsiteX1" fmla="*/ 1864607 w 2193253"/>
              <a:gd name="connsiteY1" fmla="*/ 0 h 1854945"/>
              <a:gd name="connsiteX2" fmla="*/ 1864607 w 2193253"/>
              <a:gd name="connsiteY2" fmla="*/ 688090 h 1854945"/>
              <a:gd name="connsiteX3" fmla="*/ 1950084 w 2193253"/>
              <a:gd name="connsiteY3" fmla="*/ 649740 h 1854945"/>
              <a:gd name="connsiteX4" fmla="*/ 2148501 w 2193253"/>
              <a:gd name="connsiteY4" fmla="*/ 614125 h 1854945"/>
              <a:gd name="connsiteX5" fmla="*/ 2137008 w 2193253"/>
              <a:gd name="connsiteY5" fmla="*/ 998852 h 1854945"/>
              <a:gd name="connsiteX6" fmla="*/ 1934383 w 2193253"/>
              <a:gd name="connsiteY6" fmla="*/ 953635 h 1854945"/>
              <a:gd name="connsiteX7" fmla="*/ 1864607 w 2193253"/>
              <a:gd name="connsiteY7" fmla="*/ 919229 h 1854945"/>
              <a:gd name="connsiteX8" fmla="*/ 1864607 w 2193253"/>
              <a:gd name="connsiteY8" fmla="*/ 1019315 h 1854945"/>
              <a:gd name="connsiteX9" fmla="*/ 1838475 w 2193253"/>
              <a:gd name="connsiteY9" fmla="*/ 1018591 h 1854945"/>
              <a:gd name="connsiteX10" fmla="*/ 1733356 w 2193253"/>
              <a:gd name="connsiteY10" fmla="*/ 1028404 h 1854945"/>
              <a:gd name="connsiteX11" fmla="*/ 1038707 w 2193253"/>
              <a:gd name="connsiteY11" fmla="*/ 1727168 h 1854945"/>
              <a:gd name="connsiteX12" fmla="*/ 1028950 w 2193253"/>
              <a:gd name="connsiteY12" fmla="*/ 1832151 h 1854945"/>
              <a:gd name="connsiteX13" fmla="*/ 1029578 w 2193253"/>
              <a:gd name="connsiteY13" fmla="*/ 1854945 h 1854945"/>
              <a:gd name="connsiteX14" fmla="*/ 917888 w 2193253"/>
              <a:gd name="connsiteY14" fmla="*/ 1854945 h 1854945"/>
              <a:gd name="connsiteX15" fmla="*/ 949627 w 2193253"/>
              <a:gd name="connsiteY15" fmla="*/ 1790580 h 1854945"/>
              <a:gd name="connsiteX16" fmla="*/ 994843 w 2193253"/>
              <a:gd name="connsiteY16" fmla="*/ 1587955 h 1854945"/>
              <a:gd name="connsiteX17" fmla="*/ 803616 w 2193253"/>
              <a:gd name="connsiteY17" fmla="*/ 1531949 h 1854945"/>
              <a:gd name="connsiteX18" fmla="*/ 610117 w 2193253"/>
              <a:gd name="connsiteY18" fmla="*/ 1576462 h 1854945"/>
              <a:gd name="connsiteX19" fmla="*/ 645732 w 2193253"/>
              <a:gd name="connsiteY19" fmla="*/ 1774879 h 1854945"/>
              <a:gd name="connsiteX20" fmla="*/ 681655 w 2193253"/>
              <a:gd name="connsiteY20" fmla="*/ 1854945 h 1854945"/>
              <a:gd name="connsiteX21" fmla="*/ 0 w 2193253"/>
              <a:gd name="connsiteY21" fmla="*/ 1854945 h 1854945"/>
              <a:gd name="connsiteX22" fmla="*/ 0 w 2193253"/>
              <a:gd name="connsiteY22" fmla="*/ 1653962 h 1854945"/>
              <a:gd name="connsiteX23" fmla="*/ 160783 w 2193253"/>
              <a:gd name="connsiteY23" fmla="*/ 1488103 h 1854945"/>
              <a:gd name="connsiteX24" fmla="*/ 280220 w 2193253"/>
              <a:gd name="connsiteY24" fmla="*/ 1488103 h 1854945"/>
              <a:gd name="connsiteX25" fmla="*/ 454787 w 2193253"/>
              <a:gd name="connsiteY25" fmla="*/ 1363712 h 1854945"/>
              <a:gd name="connsiteX26" fmla="*/ 514502 w 2193253"/>
              <a:gd name="connsiteY26" fmla="*/ 1220891 h 1854945"/>
              <a:gd name="connsiteX27" fmla="*/ 477756 w 2193253"/>
              <a:gd name="connsiteY27" fmla="*/ 1008964 h 1854945"/>
              <a:gd name="connsiteX28" fmla="*/ 395065 w 2193253"/>
              <a:gd name="connsiteY28" fmla="*/ 926035 h 1854945"/>
              <a:gd name="connsiteX29" fmla="*/ 395065 w 2193253"/>
              <a:gd name="connsiteY29" fmla="*/ 695678 h 1854945"/>
              <a:gd name="connsiteX30" fmla="*/ 693661 w 2193253"/>
              <a:gd name="connsiteY30" fmla="*/ 396216 h 1854945"/>
              <a:gd name="connsiteX31" fmla="*/ 937128 w 2193253"/>
              <a:gd name="connsiteY31" fmla="*/ 405428 h 1854945"/>
              <a:gd name="connsiteX32" fmla="*/ 1010634 w 2193253"/>
              <a:gd name="connsiteY32" fmla="*/ 483752 h 1854945"/>
              <a:gd name="connsiteX33" fmla="*/ 1212756 w 2193253"/>
              <a:gd name="connsiteY33" fmla="*/ 516001 h 1854945"/>
              <a:gd name="connsiteX34" fmla="*/ 1364353 w 2193253"/>
              <a:gd name="connsiteY34" fmla="*/ 456109 h 1854945"/>
              <a:gd name="connsiteX35" fmla="*/ 1483791 w 2193253"/>
              <a:gd name="connsiteY35" fmla="*/ 276432 h 1854945"/>
              <a:gd name="connsiteX36" fmla="*/ 1483791 w 2193253"/>
              <a:gd name="connsiteY36" fmla="*/ 161253 h 1854945"/>
              <a:gd name="connsiteX37" fmla="*/ 1649166 w 2193253"/>
              <a:gd name="connsiteY37" fmla="*/ 0 h 18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3253" h="1854945">
                <a:moveTo>
                  <a:pt x="1649166" y="0"/>
                </a:moveTo>
                <a:lnTo>
                  <a:pt x="1864607" y="0"/>
                </a:lnTo>
                <a:lnTo>
                  <a:pt x="1864607" y="688090"/>
                </a:lnTo>
                <a:lnTo>
                  <a:pt x="1950084" y="649740"/>
                </a:lnTo>
                <a:cubicBezTo>
                  <a:pt x="2033376" y="616333"/>
                  <a:pt x="2116111" y="593073"/>
                  <a:pt x="2148501" y="614125"/>
                </a:cubicBezTo>
                <a:cubicBezTo>
                  <a:pt x="2213282" y="656227"/>
                  <a:pt x="2206252" y="959779"/>
                  <a:pt x="2137008" y="998852"/>
                </a:cubicBezTo>
                <a:cubicBezTo>
                  <a:pt x="2102386" y="1018389"/>
                  <a:pt x="2018277" y="991000"/>
                  <a:pt x="1934383" y="953635"/>
                </a:cubicBezTo>
                <a:lnTo>
                  <a:pt x="1864607" y="919229"/>
                </a:lnTo>
                <a:lnTo>
                  <a:pt x="1864607" y="1019315"/>
                </a:lnTo>
                <a:lnTo>
                  <a:pt x="1838475" y="1018591"/>
                </a:lnTo>
                <a:cubicBezTo>
                  <a:pt x="1803852" y="1019715"/>
                  <a:pt x="1768773" y="1022946"/>
                  <a:pt x="1733356" y="1028404"/>
                </a:cubicBezTo>
                <a:cubicBezTo>
                  <a:pt x="1381463" y="1078975"/>
                  <a:pt x="1093543" y="1368591"/>
                  <a:pt x="1038707" y="1727168"/>
                </a:cubicBezTo>
                <a:cubicBezTo>
                  <a:pt x="1033280" y="1762508"/>
                  <a:pt x="1030067" y="1797543"/>
                  <a:pt x="1028950" y="1832151"/>
                </a:cubicBezTo>
                <a:lnTo>
                  <a:pt x="1029578" y="1854945"/>
                </a:lnTo>
                <a:lnTo>
                  <a:pt x="917888" y="1854945"/>
                </a:lnTo>
                <a:lnTo>
                  <a:pt x="949627" y="1790580"/>
                </a:lnTo>
                <a:cubicBezTo>
                  <a:pt x="986992" y="1706686"/>
                  <a:pt x="1014380" y="1622578"/>
                  <a:pt x="994843" y="1587955"/>
                </a:cubicBezTo>
                <a:cubicBezTo>
                  <a:pt x="975307" y="1553333"/>
                  <a:pt x="889651" y="1534265"/>
                  <a:pt x="803616" y="1531949"/>
                </a:cubicBezTo>
                <a:cubicBezTo>
                  <a:pt x="717582" y="1529634"/>
                  <a:pt x="631168" y="1544072"/>
                  <a:pt x="610117" y="1576462"/>
                </a:cubicBezTo>
                <a:cubicBezTo>
                  <a:pt x="589065" y="1608853"/>
                  <a:pt x="612325" y="1691588"/>
                  <a:pt x="645732" y="1774879"/>
                </a:cubicBezTo>
                <a:lnTo>
                  <a:pt x="681655" y="1854945"/>
                </a:lnTo>
                <a:lnTo>
                  <a:pt x="0" y="1854945"/>
                </a:lnTo>
                <a:lnTo>
                  <a:pt x="0" y="1653962"/>
                </a:lnTo>
                <a:cubicBezTo>
                  <a:pt x="0" y="1561820"/>
                  <a:pt x="73500" y="1488103"/>
                  <a:pt x="160783" y="1488103"/>
                </a:cubicBezTo>
                <a:lnTo>
                  <a:pt x="280220" y="1488103"/>
                </a:lnTo>
                <a:cubicBezTo>
                  <a:pt x="358319" y="1488103"/>
                  <a:pt x="427219" y="1437423"/>
                  <a:pt x="454787" y="1363712"/>
                </a:cubicBezTo>
                <a:cubicBezTo>
                  <a:pt x="473157" y="1317638"/>
                  <a:pt x="491533" y="1266965"/>
                  <a:pt x="514502" y="1220891"/>
                </a:cubicBezTo>
                <a:cubicBezTo>
                  <a:pt x="546663" y="1147173"/>
                  <a:pt x="532879" y="1064251"/>
                  <a:pt x="477756" y="1008964"/>
                </a:cubicBezTo>
                <a:lnTo>
                  <a:pt x="395065" y="926035"/>
                </a:lnTo>
                <a:cubicBezTo>
                  <a:pt x="330750" y="861537"/>
                  <a:pt x="330750" y="760176"/>
                  <a:pt x="395065" y="695678"/>
                </a:cubicBezTo>
                <a:lnTo>
                  <a:pt x="693661" y="396216"/>
                </a:lnTo>
                <a:cubicBezTo>
                  <a:pt x="757976" y="331718"/>
                  <a:pt x="859036" y="331718"/>
                  <a:pt x="937128" y="405428"/>
                </a:cubicBezTo>
                <a:lnTo>
                  <a:pt x="1010634" y="483752"/>
                </a:lnTo>
                <a:cubicBezTo>
                  <a:pt x="1065757" y="534425"/>
                  <a:pt x="1143849" y="548250"/>
                  <a:pt x="1212756" y="516001"/>
                </a:cubicBezTo>
                <a:cubicBezTo>
                  <a:pt x="1258693" y="492964"/>
                  <a:pt x="1309224" y="474533"/>
                  <a:pt x="1364353" y="456109"/>
                </a:cubicBezTo>
                <a:cubicBezTo>
                  <a:pt x="1437853" y="428465"/>
                  <a:pt x="1483791" y="354748"/>
                  <a:pt x="1483791" y="276432"/>
                </a:cubicBezTo>
                <a:lnTo>
                  <a:pt x="1483791" y="161253"/>
                </a:lnTo>
                <a:cubicBezTo>
                  <a:pt x="1483791" y="73717"/>
                  <a:pt x="1557290" y="0"/>
                  <a:pt x="1649166" y="0"/>
                </a:cubicBezTo>
                <a:close/>
              </a:path>
            </a:pathLst>
          </a:custGeom>
          <a:solidFill>
            <a:schemeClr val="accent6"/>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6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b="1" dirty="0">
                <a:latin typeface="Dream Avenue" panose="02000503000000020004" pitchFamily="2" charset="0"/>
                <a:cs typeface="Segoe UI Light" panose="020B0502040204020203" pitchFamily="34" charset="0"/>
              </a:rPr>
              <a:t>What is left to do</a:t>
            </a:r>
            <a:r>
              <a:rPr lang="sl-SI" sz="3600" b="1" dirty="0">
                <a:latin typeface="Dream Avenue" panose="02000503000000020004" pitchFamily="2" charset="0"/>
                <a:cs typeface="Segoe UI Light" panose="020B0502040204020203" pitchFamily="34" charset="0"/>
              </a:rPr>
              <a:t>? </a:t>
            </a:r>
            <a:endParaRPr lang="en-US" sz="3600" b="1" dirty="0">
              <a:latin typeface="Dream Avenue" panose="02000503000000020004" pitchFamily="2" charset="0"/>
              <a:cs typeface="Segoe UI Light" panose="020B0502040204020203" pitchFamily="34" charset="0"/>
            </a:endParaRPr>
          </a:p>
        </p:txBody>
      </p:sp>
      <p:sp>
        <p:nvSpPr>
          <p:cNvPr id="4" name="Content Placeholder 4"/>
          <p:cNvSpPr>
            <a:spLocks noGrp="1"/>
          </p:cNvSpPr>
          <p:nvPr>
            <p:ph sz="quarter" idx="10"/>
          </p:nvPr>
        </p:nvSpPr>
        <p:spPr>
          <a:xfrm>
            <a:off x="695400" y="1568905"/>
            <a:ext cx="10729192" cy="4790886"/>
          </a:xfrm>
        </p:spPr>
        <p:txBody>
          <a:bodyPr vert="horz" lIns="91440" tIns="45720" rIns="91440" bIns="45720" rtlCol="0">
            <a:noAutofit/>
          </a:bodyPr>
          <a:lstStyle/>
          <a:p>
            <a:pPr marL="0" indent="0">
              <a:lnSpc>
                <a:spcPct val="150000"/>
              </a:lnSpc>
              <a:spcBef>
                <a:spcPts val="0"/>
              </a:spcBef>
              <a:buNone/>
            </a:pPr>
            <a:r>
              <a:rPr lang="en-US" sz="2200" dirty="0">
                <a:ea typeface="Verdana" panose="020B0604030504040204" pitchFamily="34" charset="0"/>
                <a:cs typeface="Segoe UI" panose="020B0502040204020203" pitchFamily="34" charset="0"/>
              </a:rPr>
              <a:t>Longer sampling time period</a:t>
            </a:r>
          </a:p>
          <a:p>
            <a:pPr marL="0" indent="0">
              <a:lnSpc>
                <a:spcPct val="150000"/>
              </a:lnSpc>
              <a:spcBef>
                <a:spcPts val="0"/>
              </a:spcBef>
              <a:buNone/>
            </a:pPr>
            <a:r>
              <a:rPr lang="en-US" sz="2200" dirty="0">
                <a:ea typeface="Verdana" panose="020B0604030504040204" pitchFamily="34" charset="0"/>
                <a:cs typeface="Segoe UI" panose="020B0502040204020203" pitchFamily="34" charset="0"/>
              </a:rPr>
              <a:t>Estimation of the uncertainties</a:t>
            </a:r>
          </a:p>
          <a:p>
            <a:pPr marL="0" indent="0">
              <a:lnSpc>
                <a:spcPct val="150000"/>
              </a:lnSpc>
              <a:spcBef>
                <a:spcPts val="0"/>
              </a:spcBef>
              <a:buNone/>
            </a:pPr>
            <a:endParaRPr lang="sl-SI" sz="2000" dirty="0">
              <a:ea typeface="Verdana" panose="020B0604030504040204" pitchFamily="34" charset="0"/>
              <a:cs typeface="Segoe UI" panose="020B0502040204020203" pitchFamily="34" charset="0"/>
            </a:endParaRPr>
          </a:p>
        </p:txBody>
      </p:sp>
      <p:sp>
        <p:nvSpPr>
          <p:cNvPr id="3" name="Slide Number Placeholder 2"/>
          <p:cNvSpPr>
            <a:spLocks noGrp="1"/>
          </p:cNvSpPr>
          <p:nvPr>
            <p:ph type="sldNum" sz="quarter" idx="4"/>
          </p:nvPr>
        </p:nvSpPr>
        <p:spPr/>
        <p:txBody>
          <a:bodyPr/>
          <a:lstStyle/>
          <a:p>
            <a:fld id="{9860EDB8-5305-433F-BE41-D7A86D811DB3}" type="slidenum">
              <a:rPr lang="en-US" smtClean="0"/>
              <a:pPr/>
              <a:t>9</a:t>
            </a:fld>
            <a:endParaRPr lang="en-US" dirty="0"/>
          </a:p>
        </p:txBody>
      </p:sp>
      <p:pic>
        <p:nvPicPr>
          <p:cNvPr id="6" name="Picture 5">
            <a:extLst>
              <a:ext uri="{FF2B5EF4-FFF2-40B4-BE49-F238E27FC236}">
                <a16:creationId xmlns:a16="http://schemas.microsoft.com/office/drawing/2014/main" id="{67C51783-5F96-4BF4-B929-DA92E8372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216" y="3673688"/>
            <a:ext cx="3373687" cy="2530265"/>
          </a:xfrm>
          <a:prstGeom prst="rect">
            <a:avLst/>
          </a:prstGeom>
        </p:spPr>
      </p:pic>
      <p:pic>
        <p:nvPicPr>
          <p:cNvPr id="9" name="Picture 8">
            <a:extLst>
              <a:ext uri="{FF2B5EF4-FFF2-40B4-BE49-F238E27FC236}">
                <a16:creationId xmlns:a16="http://schemas.microsoft.com/office/drawing/2014/main" id="{34E1F184-7448-4436-AE27-A8B70B61D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59608" y="3989972"/>
            <a:ext cx="2530264" cy="1897698"/>
          </a:xfrm>
          <a:prstGeom prst="rect">
            <a:avLst/>
          </a:prstGeom>
        </p:spPr>
      </p:pic>
      <p:pic>
        <p:nvPicPr>
          <p:cNvPr id="11" name="Picture 10">
            <a:extLst>
              <a:ext uri="{FF2B5EF4-FFF2-40B4-BE49-F238E27FC236}">
                <a16:creationId xmlns:a16="http://schemas.microsoft.com/office/drawing/2014/main" id="{EECC17EF-AC5D-409E-B3D0-E3FE12867D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09" y="3673689"/>
            <a:ext cx="3373687" cy="2530265"/>
          </a:xfrm>
          <a:prstGeom prst="rect">
            <a:avLst/>
          </a:prstGeom>
        </p:spPr>
      </p:pic>
      <p:sp>
        <p:nvSpPr>
          <p:cNvPr id="10" name="Rectangle 9">
            <a:extLst>
              <a:ext uri="{FF2B5EF4-FFF2-40B4-BE49-F238E27FC236}">
                <a16:creationId xmlns:a16="http://schemas.microsoft.com/office/drawing/2014/main" id="{2A1FA4A0-617F-4561-BEEA-C48135BC1E26}"/>
              </a:ext>
            </a:extLst>
          </p:cNvPr>
          <p:cNvSpPr/>
          <p:nvPr/>
        </p:nvSpPr>
        <p:spPr>
          <a:xfrm>
            <a:off x="521209" y="1088136"/>
            <a:ext cx="11149582" cy="200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168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man*people*face"/>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7888</TotalTime>
  <Words>846</Words>
  <Application>Microsoft Office PowerPoint</Application>
  <PresentationFormat>Widescreen</PresentationFormat>
  <Paragraphs>97</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Dream Avenue</vt:lpstr>
      <vt:lpstr>Microsoft Yi Baiti</vt:lpstr>
      <vt:lpstr>Times New Roman</vt:lpstr>
      <vt:lpstr>Tw Cen MT</vt:lpstr>
      <vt:lpstr>Verdana</vt:lpstr>
      <vt:lpstr>Office Theme</vt:lpstr>
      <vt:lpstr>Stable isotopes of the River Sava as a tool for transit time investigations: a case study Ljubljansko polje, Slovenia</vt:lpstr>
      <vt:lpstr>Challenges</vt:lpstr>
      <vt:lpstr>Methodology</vt:lpstr>
      <vt:lpstr>Objectives</vt:lpstr>
      <vt:lpstr>What did we found out?</vt:lpstr>
      <vt:lpstr>What did we found out?</vt:lpstr>
      <vt:lpstr>What did we found out?</vt:lpstr>
      <vt:lpstr>What did we found out?</vt:lpstr>
      <vt:lpstr>What is left to do? </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Polona</dc:creator>
  <cp:lastModifiedBy>NAGODE, Klara</cp:lastModifiedBy>
  <cp:revision>484</cp:revision>
  <cp:lastPrinted>2019-03-14T14:01:54Z</cp:lastPrinted>
  <dcterms:created xsi:type="dcterms:W3CDTF">2015-08-12T08:48:48Z</dcterms:created>
  <dcterms:modified xsi:type="dcterms:W3CDTF">2022-05-26T10:36:32Z</dcterms:modified>
</cp:coreProperties>
</file>