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88" r:id="rId2"/>
    <p:sldId id="303" r:id="rId3"/>
    <p:sldId id="306" r:id="rId4"/>
    <p:sldId id="313" r:id="rId5"/>
    <p:sldId id="322" r:id="rId6"/>
    <p:sldId id="307" r:id="rId7"/>
    <p:sldId id="320" r:id="rId8"/>
    <p:sldId id="324" r:id="rId9"/>
    <p:sldId id="308" r:id="rId10"/>
    <p:sldId id="310" r:id="rId11"/>
    <p:sldId id="318" r:id="rId12"/>
    <p:sldId id="323" r:id="rId13"/>
    <p:sldId id="309" r:id="rId14"/>
    <p:sldId id="312" r:id="rId15"/>
    <p:sldId id="3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0F0"/>
    <a:srgbClr val="0143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45344" autoAdjust="0"/>
  </p:normalViewPr>
  <p:slideViewPr>
    <p:cSldViewPr snapToGrid="0">
      <p:cViewPr varScale="1">
        <p:scale>
          <a:sx n="30" d="100"/>
          <a:sy n="30" d="100"/>
        </p:scale>
        <p:origin x="194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5D851-DB18-4D27-ABDE-CBF991730FEF}" type="datetimeFigureOut">
              <a:rPr lang="en-GB" smtClean="0"/>
              <a:t>19/05/2022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49C41-9D86-4FE3-B042-30DA9A4BBDEF}" type="slidenum">
              <a:rPr lang="en-GB" smtClean="0"/>
              <a:t>‹#›</a:t>
            </a:fld>
            <a:endParaRPr lang="en-GB"/>
          </a:p>
        </p:txBody>
      </p:sp>
    </p:spTree>
    <p:extLst>
      <p:ext uri="{BB962C8B-B14F-4D97-AF65-F5344CB8AC3E}">
        <p14:creationId xmlns:p14="http://schemas.microsoft.com/office/powerpoint/2010/main" val="13567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405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662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22222"/>
              </a:solidFill>
              <a:effectLst/>
              <a:latin typeface="Harding"/>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634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22222"/>
              </a:solidFill>
              <a:effectLst/>
              <a:latin typeface="Harding"/>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65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5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115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237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301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536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222222"/>
              </a:solidFill>
              <a:effectLst/>
              <a:latin typeface="Harding"/>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59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88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46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068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49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1763-3D06-46A8-8415-5C375DE4CD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806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E5AE-3E26-4E01-89B6-3EC1DB9231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B7113B-53B4-4604-A06D-71C0AC372A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C66D41-F293-4EB8-A075-B6B438F7DE46}"/>
              </a:ext>
            </a:extLst>
          </p:cNvPr>
          <p:cNvSpPr>
            <a:spLocks noGrp="1"/>
          </p:cNvSpPr>
          <p:nvPr>
            <p:ph type="dt" sz="half" idx="10"/>
          </p:nvPr>
        </p:nvSpPr>
        <p:spPr/>
        <p:txBody>
          <a:bodyPr/>
          <a:lstStyle/>
          <a:p>
            <a:fld id="{74F27AF3-6156-49DC-9A64-128874A79CD8}" type="datetime1">
              <a:rPr lang="en-GB" smtClean="0"/>
              <a:t>19/05/2022</a:t>
            </a:fld>
            <a:endParaRPr lang="en-GB"/>
          </a:p>
        </p:txBody>
      </p:sp>
      <p:sp>
        <p:nvSpPr>
          <p:cNvPr id="5" name="Footer Placeholder 4">
            <a:extLst>
              <a:ext uri="{FF2B5EF4-FFF2-40B4-BE49-F238E27FC236}">
                <a16:creationId xmlns:a16="http://schemas.microsoft.com/office/drawing/2014/main" id="{1D34FA79-3385-4760-B346-43A723E6FB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19C45C-6FCB-4495-A3EE-C00D3E131606}"/>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1695426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3966-D95C-4CE5-94E0-9370B6819E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9B290A-DA3F-4219-9804-4C65EEACAE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0CF00-3168-4E49-8463-9BE724A39253}"/>
              </a:ext>
            </a:extLst>
          </p:cNvPr>
          <p:cNvSpPr>
            <a:spLocks noGrp="1"/>
          </p:cNvSpPr>
          <p:nvPr>
            <p:ph type="dt" sz="half" idx="10"/>
          </p:nvPr>
        </p:nvSpPr>
        <p:spPr/>
        <p:txBody>
          <a:bodyPr/>
          <a:lstStyle/>
          <a:p>
            <a:fld id="{EC3C8BCA-E0AB-47A6-8D0F-222B2D213FA5}" type="datetime1">
              <a:rPr lang="en-GB" smtClean="0"/>
              <a:t>19/05/2022</a:t>
            </a:fld>
            <a:endParaRPr lang="en-GB"/>
          </a:p>
        </p:txBody>
      </p:sp>
      <p:sp>
        <p:nvSpPr>
          <p:cNvPr id="5" name="Footer Placeholder 4">
            <a:extLst>
              <a:ext uri="{FF2B5EF4-FFF2-40B4-BE49-F238E27FC236}">
                <a16:creationId xmlns:a16="http://schemas.microsoft.com/office/drawing/2014/main" id="{3F586CCA-244A-4299-9D3F-70252992BE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E7AD34-E39A-4F6D-A7F8-1C4B5F2A39E3}"/>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3928301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A4B1CB-93E9-46D3-839E-2CE1839947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7F3C58-8589-450E-A08F-F70997EA27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66C004-982F-4509-BA20-C313EFEF1D29}"/>
              </a:ext>
            </a:extLst>
          </p:cNvPr>
          <p:cNvSpPr>
            <a:spLocks noGrp="1"/>
          </p:cNvSpPr>
          <p:nvPr>
            <p:ph type="dt" sz="half" idx="10"/>
          </p:nvPr>
        </p:nvSpPr>
        <p:spPr/>
        <p:txBody>
          <a:bodyPr/>
          <a:lstStyle/>
          <a:p>
            <a:fld id="{D68C56C8-880A-4DB0-B915-F9819A2D062D}" type="datetime1">
              <a:rPr lang="en-GB" smtClean="0"/>
              <a:t>19/05/2022</a:t>
            </a:fld>
            <a:endParaRPr lang="en-GB"/>
          </a:p>
        </p:txBody>
      </p:sp>
      <p:sp>
        <p:nvSpPr>
          <p:cNvPr id="5" name="Footer Placeholder 4">
            <a:extLst>
              <a:ext uri="{FF2B5EF4-FFF2-40B4-BE49-F238E27FC236}">
                <a16:creationId xmlns:a16="http://schemas.microsoft.com/office/drawing/2014/main" id="{5F6D44B0-DA79-4FA5-BFAE-EB8CFF8592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8DD938-345B-421B-90DC-7CFC39514D63}"/>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1611219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0DD9-E9E9-4984-9E64-B5B17FCB70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923A72-FA96-4051-987E-19E19BC611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AD2F2C-0AA7-48EB-9237-DC6C446AD3D3}"/>
              </a:ext>
            </a:extLst>
          </p:cNvPr>
          <p:cNvSpPr>
            <a:spLocks noGrp="1"/>
          </p:cNvSpPr>
          <p:nvPr>
            <p:ph type="dt" sz="half" idx="10"/>
          </p:nvPr>
        </p:nvSpPr>
        <p:spPr/>
        <p:txBody>
          <a:bodyPr/>
          <a:lstStyle/>
          <a:p>
            <a:fld id="{1D7B2430-D3C4-4B8C-A132-AEF3594932DB}" type="datetime1">
              <a:rPr lang="en-GB" smtClean="0"/>
              <a:t>19/05/2022</a:t>
            </a:fld>
            <a:endParaRPr lang="en-GB"/>
          </a:p>
        </p:txBody>
      </p:sp>
      <p:sp>
        <p:nvSpPr>
          <p:cNvPr id="5" name="Footer Placeholder 4">
            <a:extLst>
              <a:ext uri="{FF2B5EF4-FFF2-40B4-BE49-F238E27FC236}">
                <a16:creationId xmlns:a16="http://schemas.microsoft.com/office/drawing/2014/main" id="{D77BE8C4-03B2-4ABC-8375-7005002E63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1B1EB1-5D3D-4E41-9EBE-965C6D308520}"/>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5927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F446-B626-4F06-926E-4D7DB6F1ED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A75FE2-AAB2-4C3C-9452-FC8178FB8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767451-B95D-4B39-B741-808DE60C4AD3}"/>
              </a:ext>
            </a:extLst>
          </p:cNvPr>
          <p:cNvSpPr>
            <a:spLocks noGrp="1"/>
          </p:cNvSpPr>
          <p:nvPr>
            <p:ph type="dt" sz="half" idx="10"/>
          </p:nvPr>
        </p:nvSpPr>
        <p:spPr/>
        <p:txBody>
          <a:bodyPr/>
          <a:lstStyle/>
          <a:p>
            <a:fld id="{F2AD4910-7F87-46ED-A1E6-50B59E1E913B}" type="datetime1">
              <a:rPr lang="en-GB" smtClean="0"/>
              <a:t>19/05/2022</a:t>
            </a:fld>
            <a:endParaRPr lang="en-GB"/>
          </a:p>
        </p:txBody>
      </p:sp>
      <p:sp>
        <p:nvSpPr>
          <p:cNvPr id="5" name="Footer Placeholder 4">
            <a:extLst>
              <a:ext uri="{FF2B5EF4-FFF2-40B4-BE49-F238E27FC236}">
                <a16:creationId xmlns:a16="http://schemas.microsoft.com/office/drawing/2014/main" id="{951C1076-61F1-4AE3-8B5B-22FC729170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711BE3-7562-4A9D-8CA3-CAA325611E32}"/>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351374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95A2-8B78-4D6D-BDCB-092130A0E2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5077C4-5B83-4C81-90E5-7EA41BEF80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06BA33-42CF-4FC8-9733-A308610753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2D5B30C-CD92-4B87-885B-59BC40900DA0}"/>
              </a:ext>
            </a:extLst>
          </p:cNvPr>
          <p:cNvSpPr>
            <a:spLocks noGrp="1"/>
          </p:cNvSpPr>
          <p:nvPr>
            <p:ph type="dt" sz="half" idx="10"/>
          </p:nvPr>
        </p:nvSpPr>
        <p:spPr/>
        <p:txBody>
          <a:bodyPr/>
          <a:lstStyle/>
          <a:p>
            <a:fld id="{6B0799B1-8EC2-47FB-8553-08A262C35AD0}" type="datetime1">
              <a:rPr lang="en-GB" smtClean="0"/>
              <a:t>19/05/2022</a:t>
            </a:fld>
            <a:endParaRPr lang="en-GB"/>
          </a:p>
        </p:txBody>
      </p:sp>
      <p:sp>
        <p:nvSpPr>
          <p:cNvPr id="6" name="Footer Placeholder 5">
            <a:extLst>
              <a:ext uri="{FF2B5EF4-FFF2-40B4-BE49-F238E27FC236}">
                <a16:creationId xmlns:a16="http://schemas.microsoft.com/office/drawing/2014/main" id="{C94D9989-8842-4581-94C0-EFD0958A9F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864E62-4840-475D-91DE-9549B7D46E82}"/>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1589521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1D1E-AA75-4465-91FA-D958C0E380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4857A9-AD0A-4C27-9D2C-07181E866F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3639D9-C0FF-42F4-8300-686ECFA0E4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1CA801C-332C-45CF-B553-94FA248BE2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8643C-2B9F-4DFB-AC95-42AE216DA6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646CB3-55E9-4C48-8B09-29A2677FCBA2}"/>
              </a:ext>
            </a:extLst>
          </p:cNvPr>
          <p:cNvSpPr>
            <a:spLocks noGrp="1"/>
          </p:cNvSpPr>
          <p:nvPr>
            <p:ph type="dt" sz="half" idx="10"/>
          </p:nvPr>
        </p:nvSpPr>
        <p:spPr/>
        <p:txBody>
          <a:bodyPr/>
          <a:lstStyle/>
          <a:p>
            <a:fld id="{19D54885-68D7-46DC-AE68-8DB0EA7668EF}" type="datetime1">
              <a:rPr lang="en-GB" smtClean="0"/>
              <a:t>19/05/2022</a:t>
            </a:fld>
            <a:endParaRPr lang="en-GB"/>
          </a:p>
        </p:txBody>
      </p:sp>
      <p:sp>
        <p:nvSpPr>
          <p:cNvPr id="8" name="Footer Placeholder 7">
            <a:extLst>
              <a:ext uri="{FF2B5EF4-FFF2-40B4-BE49-F238E27FC236}">
                <a16:creationId xmlns:a16="http://schemas.microsoft.com/office/drawing/2014/main" id="{33A5D232-0C68-488F-98AC-8FAD4C9AC78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1CC134-96FE-408A-BA0B-8E879C584D6A}"/>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1393348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D85AB-E74B-47C5-A445-EA6D5E5BFA6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C56237-0E9C-4D37-A8E6-80B8805CAA7C}"/>
              </a:ext>
            </a:extLst>
          </p:cNvPr>
          <p:cNvSpPr>
            <a:spLocks noGrp="1"/>
          </p:cNvSpPr>
          <p:nvPr>
            <p:ph type="dt" sz="half" idx="10"/>
          </p:nvPr>
        </p:nvSpPr>
        <p:spPr/>
        <p:txBody>
          <a:bodyPr/>
          <a:lstStyle/>
          <a:p>
            <a:fld id="{E570172A-57EC-450C-87CF-91F3436050E3}" type="datetime1">
              <a:rPr lang="en-GB" smtClean="0"/>
              <a:t>19/05/2022</a:t>
            </a:fld>
            <a:endParaRPr lang="en-GB"/>
          </a:p>
        </p:txBody>
      </p:sp>
      <p:sp>
        <p:nvSpPr>
          <p:cNvPr id="4" name="Footer Placeholder 3">
            <a:extLst>
              <a:ext uri="{FF2B5EF4-FFF2-40B4-BE49-F238E27FC236}">
                <a16:creationId xmlns:a16="http://schemas.microsoft.com/office/drawing/2014/main" id="{99C600E8-E0D7-4013-B54B-DF2A798BD5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11FB08B-D340-45B8-B387-FB1711D7722C}"/>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1319770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16E11A-2FB4-46D1-A84C-A057F6898F30}"/>
              </a:ext>
            </a:extLst>
          </p:cNvPr>
          <p:cNvSpPr>
            <a:spLocks noGrp="1"/>
          </p:cNvSpPr>
          <p:nvPr>
            <p:ph type="dt" sz="half" idx="10"/>
          </p:nvPr>
        </p:nvSpPr>
        <p:spPr/>
        <p:txBody>
          <a:bodyPr/>
          <a:lstStyle/>
          <a:p>
            <a:fld id="{0B39C72F-B0F4-4CD0-90CD-A72352F3215A}" type="datetime1">
              <a:rPr lang="en-GB" smtClean="0"/>
              <a:t>19/05/2022</a:t>
            </a:fld>
            <a:endParaRPr lang="en-GB"/>
          </a:p>
        </p:txBody>
      </p:sp>
      <p:sp>
        <p:nvSpPr>
          <p:cNvPr id="3" name="Footer Placeholder 2">
            <a:extLst>
              <a:ext uri="{FF2B5EF4-FFF2-40B4-BE49-F238E27FC236}">
                <a16:creationId xmlns:a16="http://schemas.microsoft.com/office/drawing/2014/main" id="{8D5979F4-5E92-4C61-8F95-80C9C4EEB3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0A72A9B-365B-4C68-9836-7AFB42BC010B}"/>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121265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070F-4F2A-4453-B423-5E0156D87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BABE5D-C8C0-41D8-A736-D25A6B9F80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8C8FBA-3A85-447A-84F6-C2954A18D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846869-B198-4FB9-9452-EDCD2725D57C}"/>
              </a:ext>
            </a:extLst>
          </p:cNvPr>
          <p:cNvSpPr>
            <a:spLocks noGrp="1"/>
          </p:cNvSpPr>
          <p:nvPr>
            <p:ph type="dt" sz="half" idx="10"/>
          </p:nvPr>
        </p:nvSpPr>
        <p:spPr/>
        <p:txBody>
          <a:bodyPr/>
          <a:lstStyle/>
          <a:p>
            <a:fld id="{0D368B24-11F9-4BFA-9F93-CA1A60094F34}" type="datetime1">
              <a:rPr lang="en-GB" smtClean="0"/>
              <a:t>19/05/2022</a:t>
            </a:fld>
            <a:endParaRPr lang="en-GB"/>
          </a:p>
        </p:txBody>
      </p:sp>
      <p:sp>
        <p:nvSpPr>
          <p:cNvPr id="6" name="Footer Placeholder 5">
            <a:extLst>
              <a:ext uri="{FF2B5EF4-FFF2-40B4-BE49-F238E27FC236}">
                <a16:creationId xmlns:a16="http://schemas.microsoft.com/office/drawing/2014/main" id="{0359FE72-FE6C-4848-AFC0-EF3AA199E3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3B0D20-868E-4019-994F-AE55A175EF98}"/>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131494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71DC-8364-4031-B181-1EBA5F631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8DCC57-21B1-43BA-92D2-CB78DA034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402635-274A-4A35-9222-032DD2ECEE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81A17F-BF32-4601-8283-CF5507AB2742}"/>
              </a:ext>
            </a:extLst>
          </p:cNvPr>
          <p:cNvSpPr>
            <a:spLocks noGrp="1"/>
          </p:cNvSpPr>
          <p:nvPr>
            <p:ph type="dt" sz="half" idx="10"/>
          </p:nvPr>
        </p:nvSpPr>
        <p:spPr/>
        <p:txBody>
          <a:bodyPr/>
          <a:lstStyle/>
          <a:p>
            <a:fld id="{987164EF-1A16-4595-B3C4-8C5B0924FF42}" type="datetime1">
              <a:rPr lang="en-GB" smtClean="0"/>
              <a:t>19/05/2022</a:t>
            </a:fld>
            <a:endParaRPr lang="en-GB"/>
          </a:p>
        </p:txBody>
      </p:sp>
      <p:sp>
        <p:nvSpPr>
          <p:cNvPr id="6" name="Footer Placeholder 5">
            <a:extLst>
              <a:ext uri="{FF2B5EF4-FFF2-40B4-BE49-F238E27FC236}">
                <a16:creationId xmlns:a16="http://schemas.microsoft.com/office/drawing/2014/main" id="{C609AA8B-4AE5-44C8-B1C9-7E351D7DC5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358792-7BCE-44E1-B4AF-2DB81B11BE98}"/>
              </a:ext>
            </a:extLst>
          </p:cNvPr>
          <p:cNvSpPr>
            <a:spLocks noGrp="1"/>
          </p:cNvSpPr>
          <p:nvPr>
            <p:ph type="sldNum" sz="quarter" idx="12"/>
          </p:nvPr>
        </p:nvSpPr>
        <p:spPr/>
        <p:txBody>
          <a:bodyPr/>
          <a:lstStyle/>
          <a:p>
            <a:fld id="{4D4B41BF-0967-4848-8733-685874B12D7F}" type="slidenum">
              <a:rPr lang="en-GB" smtClean="0"/>
              <a:t>‹#›</a:t>
            </a:fld>
            <a:endParaRPr lang="en-GB"/>
          </a:p>
        </p:txBody>
      </p:sp>
    </p:spTree>
    <p:extLst>
      <p:ext uri="{BB962C8B-B14F-4D97-AF65-F5344CB8AC3E}">
        <p14:creationId xmlns:p14="http://schemas.microsoft.com/office/powerpoint/2010/main" val="101130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ACFF9-0C96-4B1D-AF4E-5C9B30B011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5652F5-1408-4410-873F-D7C406CB5E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4CB4C5-8EB6-483C-8F7F-CB90265190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7841E-2816-4FC7-AC66-372AECB31F08}" type="datetime1">
              <a:rPr lang="en-GB" smtClean="0"/>
              <a:t>19/05/2022</a:t>
            </a:fld>
            <a:endParaRPr lang="en-GB"/>
          </a:p>
        </p:txBody>
      </p:sp>
      <p:sp>
        <p:nvSpPr>
          <p:cNvPr id="5" name="Footer Placeholder 4">
            <a:extLst>
              <a:ext uri="{FF2B5EF4-FFF2-40B4-BE49-F238E27FC236}">
                <a16:creationId xmlns:a16="http://schemas.microsoft.com/office/drawing/2014/main" id="{0CDFE81F-4E6C-4CEA-863B-8D12B295C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F6C616-75B0-4E22-A4E8-1177CCA71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B41BF-0967-4848-8733-685874B12D7F}" type="slidenum">
              <a:rPr lang="en-GB" smtClean="0"/>
              <a:t>‹#›</a:t>
            </a:fld>
            <a:endParaRPr lang="en-GB"/>
          </a:p>
        </p:txBody>
      </p:sp>
    </p:spTree>
    <p:extLst>
      <p:ext uri="{BB962C8B-B14F-4D97-AF65-F5344CB8AC3E}">
        <p14:creationId xmlns:p14="http://schemas.microsoft.com/office/powerpoint/2010/main" val="3864447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jpe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2.jpe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2.jpe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2.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1.jpeg"/><Relationship Id="rId5" Type="http://schemas.openxmlformats.org/officeDocument/2006/relationships/image" Target="../media/image38.jpe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2.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2.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A2D4-F302-4D31-A391-58AE691C7697}"/>
              </a:ext>
            </a:extLst>
          </p:cNvPr>
          <p:cNvSpPr>
            <a:spLocks noGrp="1"/>
          </p:cNvSpPr>
          <p:nvPr>
            <p:ph type="ctrTitle"/>
          </p:nvPr>
        </p:nvSpPr>
        <p:spPr>
          <a:xfrm>
            <a:off x="6036271" y="411493"/>
            <a:ext cx="6173890" cy="1655763"/>
          </a:xfrm>
        </p:spPr>
        <p:txBody>
          <a:bodyPr>
            <a:normAutofit/>
          </a:bodyPr>
          <a:lstStyle/>
          <a:p>
            <a:r>
              <a:rPr lang="en-GB" sz="3400" b="1" dirty="0">
                <a:solidFill>
                  <a:schemeClr val="bg1"/>
                </a:solidFill>
                <a:latin typeface="+mn-lt"/>
                <a:cs typeface="Calibri Light" panose="020F0302020204030204" pitchFamily="34" charset="0"/>
              </a:rPr>
              <a:t>Large inter-annual variability in supraglacial lakes around the East Antarctic Ice Sheet </a:t>
            </a:r>
            <a:endParaRPr lang="en-GB" sz="3400" dirty="0">
              <a:latin typeface="Helvetica" panose="020B0604020202020204" pitchFamily="34" charset="0"/>
              <a:cs typeface="Helvetica" panose="020B0604020202020204" pitchFamily="34" charset="0"/>
            </a:endParaRPr>
          </a:p>
        </p:txBody>
      </p:sp>
      <p:sp>
        <p:nvSpPr>
          <p:cNvPr id="11" name="Rectangle 10">
            <a:extLst>
              <a:ext uri="{FF2B5EF4-FFF2-40B4-BE49-F238E27FC236}">
                <a16:creationId xmlns:a16="http://schemas.microsoft.com/office/drawing/2014/main" id="{771AEB16-F093-4A03-9612-6F2BF2A2F44B}"/>
              </a:ext>
            </a:extLst>
          </p:cNvPr>
          <p:cNvSpPr/>
          <p:nvPr/>
        </p:nvSpPr>
        <p:spPr>
          <a:xfrm>
            <a:off x="0" y="-4194"/>
            <a:ext cx="12192000" cy="3271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9528606-77E7-4F08-A5F0-33545B9D52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45"/>
            <a:ext cx="5915025" cy="6858000"/>
          </a:xfrm>
          <a:prstGeom prst="rect">
            <a:avLst/>
          </a:prstGeom>
        </p:spPr>
      </p:pic>
      <p:sp>
        <p:nvSpPr>
          <p:cNvPr id="3" name="Subtitle 2">
            <a:extLst>
              <a:ext uri="{FF2B5EF4-FFF2-40B4-BE49-F238E27FC236}">
                <a16:creationId xmlns:a16="http://schemas.microsoft.com/office/drawing/2014/main" id="{C1774A9E-88F3-4E89-ADB8-9D65849378EC}"/>
              </a:ext>
            </a:extLst>
          </p:cNvPr>
          <p:cNvSpPr>
            <a:spLocks noGrp="1"/>
          </p:cNvSpPr>
          <p:nvPr>
            <p:ph type="subTitle" idx="1"/>
          </p:nvPr>
        </p:nvSpPr>
        <p:spPr>
          <a:xfrm>
            <a:off x="5408428" y="3037539"/>
            <a:ext cx="7825897" cy="1655762"/>
          </a:xfrm>
        </p:spPr>
        <p:txBody>
          <a:bodyPr>
            <a:normAutofit fontScale="70000" lnSpcReduction="20000"/>
          </a:bodyPr>
          <a:lstStyle/>
          <a:p>
            <a:r>
              <a:rPr lang="en-GB" sz="4600" b="1" dirty="0">
                <a:solidFill>
                  <a:schemeClr val="bg1"/>
                </a:solidFill>
                <a:cs typeface="Calibri Light" panose="020F0302020204030204" pitchFamily="34" charset="0"/>
              </a:rPr>
              <a:t>Jennifer Arthur</a:t>
            </a:r>
            <a:r>
              <a:rPr lang="en-GB" sz="4600" b="1" baseline="30000" dirty="0">
                <a:solidFill>
                  <a:schemeClr val="bg1"/>
                </a:solidFill>
                <a:cs typeface="Calibri Light" panose="020F0302020204030204" pitchFamily="34" charset="0"/>
              </a:rPr>
              <a:t> </a:t>
            </a:r>
          </a:p>
          <a:p>
            <a:r>
              <a:rPr lang="en-GB" sz="2800" dirty="0">
                <a:solidFill>
                  <a:schemeClr val="bg1"/>
                </a:solidFill>
                <a:cs typeface="Calibri Light" panose="020F0302020204030204" pitchFamily="34" charset="0"/>
              </a:rPr>
              <a:t>(Durham University) </a:t>
            </a:r>
          </a:p>
          <a:p>
            <a:endParaRPr lang="en-GB" b="1" dirty="0">
              <a:solidFill>
                <a:schemeClr val="bg1"/>
              </a:solidFill>
              <a:cs typeface="Calibri Light" panose="020F0302020204030204" pitchFamily="34" charset="0"/>
            </a:endParaRPr>
          </a:p>
          <a:p>
            <a:r>
              <a:rPr lang="en-GB" sz="2100" dirty="0">
                <a:solidFill>
                  <a:schemeClr val="bg1"/>
                </a:solidFill>
                <a:latin typeface="Calibri Light" panose="020F0302020204030204" pitchFamily="34" charset="0"/>
                <a:cs typeface="Calibri Light" panose="020F0302020204030204" pitchFamily="34" charset="0"/>
              </a:rPr>
              <a:t>Chris Stokes</a:t>
            </a:r>
            <a:r>
              <a:rPr lang="en-GB" sz="2100" baseline="30000" dirty="0">
                <a:solidFill>
                  <a:schemeClr val="bg1"/>
                </a:solidFill>
                <a:latin typeface="Calibri Light" panose="020F0302020204030204" pitchFamily="34" charset="0"/>
                <a:cs typeface="Calibri Light" panose="020F0302020204030204" pitchFamily="34" charset="0"/>
              </a:rPr>
              <a:t>1</a:t>
            </a:r>
            <a:r>
              <a:rPr lang="en-GB" sz="2100" dirty="0">
                <a:solidFill>
                  <a:schemeClr val="bg1"/>
                </a:solidFill>
                <a:latin typeface="Calibri Light" panose="020F0302020204030204" pitchFamily="34" charset="0"/>
                <a:cs typeface="Calibri Light" panose="020F0302020204030204" pitchFamily="34" charset="0"/>
              </a:rPr>
              <a:t>, Stewart Jamieson</a:t>
            </a:r>
            <a:r>
              <a:rPr lang="en-GB" sz="2100" baseline="30000" dirty="0">
                <a:solidFill>
                  <a:schemeClr val="bg1"/>
                </a:solidFill>
                <a:latin typeface="Calibri Light" panose="020F0302020204030204" pitchFamily="34" charset="0"/>
                <a:cs typeface="Calibri Light" panose="020F0302020204030204" pitchFamily="34" charset="0"/>
              </a:rPr>
              <a:t>1</a:t>
            </a:r>
            <a:r>
              <a:rPr lang="en-GB" sz="2100" dirty="0">
                <a:solidFill>
                  <a:schemeClr val="bg1"/>
                </a:solidFill>
                <a:latin typeface="Calibri Light" panose="020F0302020204030204" pitchFamily="34" charset="0"/>
                <a:cs typeface="Calibri Light" panose="020F0302020204030204" pitchFamily="34" charset="0"/>
              </a:rPr>
              <a:t>, </a:t>
            </a:r>
          </a:p>
          <a:p>
            <a:r>
              <a:rPr lang="en-GB" sz="2100" dirty="0">
                <a:solidFill>
                  <a:schemeClr val="bg1"/>
                </a:solidFill>
                <a:latin typeface="Calibri Light" panose="020F0302020204030204" pitchFamily="34" charset="0"/>
                <a:cs typeface="Calibri Light" panose="020F0302020204030204" pitchFamily="34" charset="0"/>
              </a:rPr>
              <a:t>Rachel Carr</a:t>
            </a:r>
            <a:r>
              <a:rPr lang="en-GB" sz="2100" baseline="30000" dirty="0">
                <a:solidFill>
                  <a:schemeClr val="bg1"/>
                </a:solidFill>
                <a:latin typeface="Calibri Light" panose="020F0302020204030204" pitchFamily="34" charset="0"/>
                <a:cs typeface="Calibri Light" panose="020F0302020204030204" pitchFamily="34" charset="0"/>
              </a:rPr>
              <a:t>2</a:t>
            </a:r>
            <a:r>
              <a:rPr lang="en-GB" sz="2100" dirty="0">
                <a:solidFill>
                  <a:schemeClr val="bg1"/>
                </a:solidFill>
                <a:latin typeface="Calibri Light" panose="020F0302020204030204" pitchFamily="34" charset="0"/>
                <a:cs typeface="Calibri Light" panose="020F0302020204030204" pitchFamily="34" charset="0"/>
              </a:rPr>
              <a:t>, Amber Leeson</a:t>
            </a:r>
            <a:r>
              <a:rPr lang="en-GB" sz="2100" baseline="30000" dirty="0">
                <a:solidFill>
                  <a:schemeClr val="bg1"/>
                </a:solidFill>
                <a:latin typeface="Calibri Light" panose="020F0302020204030204" pitchFamily="34" charset="0"/>
                <a:cs typeface="Calibri Light" panose="020F0302020204030204" pitchFamily="34" charset="0"/>
              </a:rPr>
              <a:t>3</a:t>
            </a:r>
            <a:r>
              <a:rPr lang="en-GB" sz="2100" dirty="0">
                <a:solidFill>
                  <a:schemeClr val="bg1"/>
                </a:solidFill>
                <a:latin typeface="Calibri Light" panose="020F0302020204030204" pitchFamily="34" charset="0"/>
                <a:cs typeface="Calibri Light" panose="020F0302020204030204" pitchFamily="34" charset="0"/>
              </a:rPr>
              <a:t>,</a:t>
            </a:r>
            <a:r>
              <a:rPr lang="en-GB" sz="2100" baseline="30000" dirty="0">
                <a:solidFill>
                  <a:schemeClr val="bg1"/>
                </a:solidFill>
                <a:latin typeface="Calibri Light" panose="020F0302020204030204" pitchFamily="34" charset="0"/>
                <a:cs typeface="Calibri Light" panose="020F0302020204030204" pitchFamily="34" charset="0"/>
              </a:rPr>
              <a:t> </a:t>
            </a:r>
            <a:r>
              <a:rPr lang="en-GB" sz="2100" dirty="0">
                <a:solidFill>
                  <a:schemeClr val="bg1"/>
                </a:solidFill>
                <a:latin typeface="Calibri Light" panose="020F0302020204030204" pitchFamily="34" charset="0"/>
                <a:cs typeface="Calibri Light" panose="020F0302020204030204" pitchFamily="34" charset="0"/>
              </a:rPr>
              <a:t>Vincent Verjans</a:t>
            </a:r>
            <a:r>
              <a:rPr lang="en-GB" sz="2100" baseline="30000" dirty="0">
                <a:solidFill>
                  <a:schemeClr val="bg1"/>
                </a:solidFill>
                <a:latin typeface="Calibri Light" panose="020F0302020204030204" pitchFamily="34" charset="0"/>
                <a:cs typeface="Calibri Light" panose="020F0302020204030204" pitchFamily="34" charset="0"/>
              </a:rPr>
              <a:t>4</a:t>
            </a:r>
          </a:p>
          <a:p>
            <a:endParaRPr lang="en-GB" sz="2000" baseline="30000" dirty="0">
              <a:solidFill>
                <a:schemeClr val="bg1"/>
              </a:solidFill>
              <a:latin typeface="Helvetica" panose="020B0604020202020204" pitchFamily="34" charset="0"/>
              <a:cs typeface="Helvetica" panose="020B0604020202020204" pitchFamily="34" charset="0"/>
            </a:endParaRPr>
          </a:p>
        </p:txBody>
      </p:sp>
      <p:pic>
        <p:nvPicPr>
          <p:cNvPr id="8" name="Picture 4">
            <a:extLst>
              <a:ext uri="{FF2B5EF4-FFF2-40B4-BE49-F238E27FC236}">
                <a16:creationId xmlns:a16="http://schemas.microsoft.com/office/drawing/2014/main" id="{CB04DA39-C759-47A7-AE3A-815A3CFA48C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06505" y="6344194"/>
            <a:ext cx="985350" cy="43147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E902E73E-3071-4908-99E1-AE5F52017EE0}"/>
              </a:ext>
            </a:extLst>
          </p:cNvPr>
          <p:cNvPicPr>
            <a:picLocks noChangeAspect="1" noChangeArrowheads="1"/>
          </p:cNvPicPr>
          <p:nvPr/>
        </p:nvPicPr>
        <p:blipFill rotWithShape="1">
          <a:blip r:embed="rId5">
            <a:alphaModFix amt="35000"/>
            <a:extLst>
              <a:ext uri="{BEBA8EAE-BF5A-486C-A8C5-ECC9F3942E4B}">
                <a14:imgProps xmlns:a14="http://schemas.microsoft.com/office/drawing/2010/main">
                  <a14:imgLayer r:embed="rId6">
                    <a14:imgEffect>
                      <a14:backgroundRemoval t="4845" b="93292" l="4075" r="94357">
                        <a14:foregroundMark x1="71891" y1="13292" x2="50888" y2="4348"/>
                        <a14:foregroundMark x1="50888" y1="4348" x2="39603" y2="8075"/>
                        <a14:foregroundMark x1="39603" y1="8075" x2="53710" y2="13913"/>
                        <a14:foregroundMark x1="53710" y1="13913" x2="71264" y2="12919"/>
                        <a14:foregroundMark x1="12330" y1="27950" x2="5329" y2="21739"/>
                        <a14:foregroundMark x1="5329" y1="21739" x2="6792" y2="31677"/>
                        <a14:foregroundMark x1="6792" y1="31677" x2="12330" y2="28696"/>
                        <a14:foregroundMark x1="53814" y1="76273" x2="55068" y2="86584"/>
                        <a14:foregroundMark x1="55068" y1="86584" x2="59770" y2="95776"/>
                        <a14:foregroundMark x1="59770" y1="95776" x2="68025" y2="97143"/>
                        <a14:foregroundMark x1="68025" y1="97143" x2="78265" y2="93416"/>
                        <a14:foregroundMark x1="78265" y1="93416" x2="71578" y2="83727"/>
                        <a14:foregroundMark x1="71578" y1="83727" x2="53918" y2="76770"/>
                        <a14:foregroundMark x1="89237" y1="40994" x2="95507" y2="49068"/>
                        <a14:foregroundMark x1="95507" y1="49068" x2="96656" y2="59130"/>
                        <a14:foregroundMark x1="96656" y1="59130" x2="92999" y2="69565"/>
                        <a14:foregroundMark x1="92999" y1="69565" x2="85266" y2="48199"/>
                        <a14:foregroundMark x1="85266" y1="48199" x2="88924" y2="41242"/>
                        <a14:foregroundMark x1="72205" y1="11553" x2="71264" y2="11304"/>
                        <a14:foregroundMark x1="60920" y1="6335" x2="52978" y2="3354"/>
                        <a14:foregroundMark x1="52978" y1="3354" x2="42633" y2="5342"/>
                        <a14:foregroundMark x1="42633" y1="5342" x2="51933" y2="8075"/>
                        <a14:foregroundMark x1="51933" y1="8075" x2="62591" y2="6708"/>
                        <a14:foregroundMark x1="62591" y1="6708" x2="58307" y2="4845"/>
                        <a14:foregroundMark x1="4180" y1="21988" x2="4389" y2="21118"/>
                        <a14:foregroundMark x1="93835" y1="56273" x2="94462" y2="56398"/>
                      </a14:backgroundRemoval>
                    </a14:imgEffect>
                  </a14:imgLayer>
                </a14:imgProps>
              </a:ext>
              <a:ext uri="{28A0092B-C50C-407E-A947-70E740481C1C}">
                <a14:useLocalDpi xmlns:a14="http://schemas.microsoft.com/office/drawing/2010/main"/>
              </a:ext>
            </a:extLst>
          </a:blip>
          <a:srcRect/>
          <a:stretch/>
        </p:blipFill>
        <p:spPr bwMode="auto">
          <a:xfrm>
            <a:off x="6149467" y="1073715"/>
            <a:ext cx="5591109" cy="4702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icrosoft Customer Story-Durham University transitions to fully remote  working and teaching in four weeks with Azure Active Directory">
            <a:extLst>
              <a:ext uri="{FF2B5EF4-FFF2-40B4-BE49-F238E27FC236}">
                <a16:creationId xmlns:a16="http://schemas.microsoft.com/office/drawing/2014/main" id="{F927F3FA-7AA6-684F-3AE8-149045C3692A}"/>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6036271" y="6373686"/>
            <a:ext cx="759090" cy="3724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NERC - Home">
            <a:extLst>
              <a:ext uri="{FF2B5EF4-FFF2-40B4-BE49-F238E27FC236}">
                <a16:creationId xmlns:a16="http://schemas.microsoft.com/office/drawing/2014/main" id="{EDA17955-29C4-FF4F-BC3A-3040EE96815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785736" y="6307501"/>
            <a:ext cx="831491" cy="4353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ome | School of Earth and Atmospheric Sciences | Georgia Institute of  Technology | Atlanta, GA">
            <a:extLst>
              <a:ext uri="{FF2B5EF4-FFF2-40B4-BE49-F238E27FC236}">
                <a16:creationId xmlns:a16="http://schemas.microsoft.com/office/drawing/2014/main" id="{B00EDB6D-7848-6042-2363-EDBB37CE3D0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856241" y="6426544"/>
            <a:ext cx="1281590" cy="3142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Frontiers and Lancaster University form open access publishing agreement –  Science &amp;amp; research news | Frontiers">
            <a:extLst>
              <a:ext uri="{FF2B5EF4-FFF2-40B4-BE49-F238E27FC236}">
                <a16:creationId xmlns:a16="http://schemas.microsoft.com/office/drawing/2014/main" id="{A1FEC72B-2335-FA2F-E12C-3EEC9ABCC8C4}"/>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8751075" y="6424442"/>
            <a:ext cx="1023164" cy="3217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Legal - Website Information and Feedback - Newcastle University">
            <a:extLst>
              <a:ext uri="{FF2B5EF4-FFF2-40B4-BE49-F238E27FC236}">
                <a16:creationId xmlns:a16="http://schemas.microsoft.com/office/drawing/2014/main" id="{1B600C43-A28F-ED61-524F-2DFB97520AB5}"/>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7676600" y="6424442"/>
            <a:ext cx="962693" cy="31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937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7596"/>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Controls on </a:t>
            </a:r>
            <a:r>
              <a:rPr lang="en-GB" sz="3200" b="1" dirty="0">
                <a:solidFill>
                  <a:prstClr val="white"/>
                </a:solidFill>
                <a:latin typeface="Calibri" panose="020F0502020204030204" pitchFamily="34" charset="0"/>
                <a:cs typeface="Calibri" panose="020F0502020204030204" pitchFamily="34" charset="0"/>
              </a:rPr>
              <a:t>lake area and volume interannual variability</a:t>
            </a:r>
            <a:endPar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endParaRP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ubtitle 2">
            <a:extLst>
              <a:ext uri="{FF2B5EF4-FFF2-40B4-BE49-F238E27FC236}">
                <a16:creationId xmlns:a16="http://schemas.microsoft.com/office/drawing/2014/main" id="{E84A372C-CC54-488D-A79D-945292A0A3DE}"/>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27" name="Title 1">
            <a:extLst>
              <a:ext uri="{FF2B5EF4-FFF2-40B4-BE49-F238E27FC236}">
                <a16:creationId xmlns:a16="http://schemas.microsoft.com/office/drawing/2014/main" id="{072D0196-3B42-43B8-9711-173B4DA4EB89}"/>
              </a:ext>
            </a:extLst>
          </p:cNvPr>
          <p:cNvSpPr txBox="1">
            <a:spLocks/>
          </p:cNvSpPr>
          <p:nvPr/>
        </p:nvSpPr>
        <p:spPr>
          <a:xfrm>
            <a:off x="348521" y="1054019"/>
            <a:ext cx="9624960"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defRPr/>
            </a:pPr>
            <a:endParaRPr lang="en-GB" sz="1800" dirty="0">
              <a:solidFill>
                <a:prstClr val="black"/>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0"/>
              </a:spcBef>
              <a:spcAft>
                <a:spcPts val="0"/>
              </a:spcAft>
              <a:buClrTx/>
              <a:buSzTx/>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Positive correlations between lake area</a:t>
            </a:r>
            <a:r>
              <a:rPr lang="en-GB" sz="1800" dirty="0">
                <a:solidFill>
                  <a:prstClr val="black"/>
                </a:solidFill>
                <a:latin typeface="Calibri" panose="020F0502020204030204" pitchFamily="34" charset="0"/>
                <a:cs typeface="Calibri" panose="020F0502020204030204" pitchFamily="34" charset="0"/>
              </a:rPr>
              <a:t>, lake </a:t>
            </a: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volume </a:t>
            </a:r>
            <a:r>
              <a:rPr lang="en-GB" sz="1800" dirty="0">
                <a:solidFill>
                  <a:prstClr val="black"/>
                </a:solidFill>
                <a:latin typeface="Calibri" panose="020F0502020204030204" pitchFamily="34" charset="0"/>
                <a:cs typeface="Calibri" panose="020F0502020204030204" pitchFamily="34" charset="0"/>
              </a:rPr>
              <a:t>and mean summer air temperatures  </a:t>
            </a:r>
            <a:r>
              <a:rPr lang="en-GB" sz="1800" dirty="0">
                <a:solidFill>
                  <a:prstClr val="black"/>
                </a:solidFill>
                <a:latin typeface="Calibri" panose="020F0502020204030204" pitchFamily="34" charset="0"/>
                <a:cs typeface="Calibri" panose="020F0502020204030204" pitchFamily="34" charset="0"/>
                <a:sym typeface="Wingdings" panose="05000000000000000000" pitchFamily="2" charset="2"/>
              </a:rPr>
              <a:t></a:t>
            </a:r>
            <a:r>
              <a:rPr lang="en-GB" sz="1800" baseline="-25000" dirty="0">
                <a:solidFill>
                  <a:prstClr val="black"/>
                </a:solidFill>
                <a:latin typeface="Calibri" panose="020F0502020204030204" pitchFamily="34" charset="0"/>
                <a:cs typeface="Calibri" panose="020F0502020204030204" pitchFamily="34" charset="0"/>
                <a:sym typeface="Wingdings" panose="05000000000000000000" pitchFamily="2" charset="2"/>
              </a:rPr>
              <a:t> </a:t>
            </a:r>
            <a:endParaRPr kumimoji="0" lang="en-GB" sz="1800" i="0" u="none" strike="noStrike" kern="1200" cap="none" spc="0" normalizeH="0" baseline="-2500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20" name="Picture 19">
            <a:extLst>
              <a:ext uri="{FF2B5EF4-FFF2-40B4-BE49-F238E27FC236}">
                <a16:creationId xmlns:a16="http://schemas.microsoft.com/office/drawing/2014/main" id="{DDC8130C-7D16-4177-A41E-48CDE0F290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04776" y="733612"/>
            <a:ext cx="3342504" cy="2677074"/>
          </a:xfrm>
          <a:prstGeom prst="rect">
            <a:avLst/>
          </a:prstGeom>
        </p:spPr>
      </p:pic>
      <p:pic>
        <p:nvPicPr>
          <p:cNvPr id="16" name="Picture 4" descr="Microsoft Customer Story-Durham University transitions to fully remote  working and teaching in four weeks with Azure Active Directory">
            <a:extLst>
              <a:ext uri="{FF2B5EF4-FFF2-40B4-BE49-F238E27FC236}">
                <a16:creationId xmlns:a16="http://schemas.microsoft.com/office/drawing/2014/main" id="{CE804200-ECAA-5163-9F13-29DFC7E8FCEB}"/>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65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47435"/>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7596"/>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Controls on </a:t>
            </a:r>
            <a:r>
              <a:rPr lang="en-GB" sz="3200" b="1" dirty="0">
                <a:solidFill>
                  <a:prstClr val="white"/>
                </a:solidFill>
                <a:latin typeface="Calibri" panose="020F0502020204030204" pitchFamily="34" charset="0"/>
                <a:cs typeface="Calibri" panose="020F0502020204030204" pitchFamily="34" charset="0"/>
              </a:rPr>
              <a:t>lake area and volume interannual variability</a:t>
            </a:r>
            <a:endPar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endParaRP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ubtitle 2">
            <a:extLst>
              <a:ext uri="{FF2B5EF4-FFF2-40B4-BE49-F238E27FC236}">
                <a16:creationId xmlns:a16="http://schemas.microsoft.com/office/drawing/2014/main" id="{E84A372C-CC54-488D-A79D-945292A0A3DE}"/>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27" name="Title 1">
            <a:extLst>
              <a:ext uri="{FF2B5EF4-FFF2-40B4-BE49-F238E27FC236}">
                <a16:creationId xmlns:a16="http://schemas.microsoft.com/office/drawing/2014/main" id="{072D0196-3B42-43B8-9711-173B4DA4EB89}"/>
              </a:ext>
            </a:extLst>
          </p:cNvPr>
          <p:cNvSpPr txBox="1">
            <a:spLocks/>
          </p:cNvSpPr>
          <p:nvPr/>
        </p:nvSpPr>
        <p:spPr>
          <a:xfrm>
            <a:off x="348521" y="1054019"/>
            <a:ext cx="9624960"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defRPr/>
            </a:pPr>
            <a:endParaRPr lang="en-GB" sz="1800" dirty="0">
              <a:solidFill>
                <a:prstClr val="black"/>
              </a:solidFill>
              <a:latin typeface="Calibri" panose="020F0502020204030204" pitchFamily="34" charset="0"/>
              <a:cs typeface="Calibri" panose="020F0502020204030204" pitchFamily="34" charset="0"/>
            </a:endParaRPr>
          </a:p>
          <a:p>
            <a:pPr lvl="0" algn="l">
              <a:lnSpc>
                <a:spcPct val="100000"/>
              </a:lnSpc>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Positive correlations between lake area</a:t>
            </a:r>
            <a:r>
              <a:rPr lang="en-GB" sz="1800" dirty="0">
                <a:solidFill>
                  <a:prstClr val="black"/>
                </a:solidFill>
                <a:latin typeface="Calibri" panose="020F0502020204030204" pitchFamily="34" charset="0"/>
                <a:cs typeface="Calibri" panose="020F0502020204030204" pitchFamily="34" charset="0"/>
              </a:rPr>
              <a:t>, lake </a:t>
            </a: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volume </a:t>
            </a:r>
            <a:r>
              <a:rPr lang="en-GB" sz="1800" dirty="0">
                <a:solidFill>
                  <a:prstClr val="black"/>
                </a:solidFill>
                <a:latin typeface="Calibri" panose="020F0502020204030204" pitchFamily="34" charset="0"/>
                <a:cs typeface="Calibri" panose="020F0502020204030204" pitchFamily="34" charset="0"/>
              </a:rPr>
              <a:t>and mean summer air temperatures  </a:t>
            </a:r>
            <a:r>
              <a:rPr lang="en-GB" sz="1800" dirty="0">
                <a:solidFill>
                  <a:prstClr val="black"/>
                </a:solidFill>
                <a:latin typeface="Calibri" panose="020F0502020204030204" pitchFamily="34" charset="0"/>
                <a:cs typeface="Calibri" panose="020F0502020204030204" pitchFamily="34" charset="0"/>
                <a:sym typeface="Wingdings" panose="05000000000000000000" pitchFamily="2" charset="2"/>
              </a:rPr>
              <a:t></a:t>
            </a:r>
            <a:r>
              <a:rPr lang="en-GB" sz="1800" baseline="-25000" dirty="0">
                <a:solidFill>
                  <a:prstClr val="black"/>
                </a:solidFill>
                <a:latin typeface="Calibri" panose="020F0502020204030204" pitchFamily="34" charset="0"/>
                <a:cs typeface="Calibri" panose="020F0502020204030204" pitchFamily="34" charset="0"/>
                <a:sym typeface="Wingdings" panose="05000000000000000000" pitchFamily="2" charset="2"/>
              </a:rPr>
              <a:t> </a:t>
            </a:r>
            <a:endParaRPr kumimoji="0" lang="en-GB" sz="1800" i="0" u="none" strike="noStrike" kern="1200" cap="none" spc="0" normalizeH="0" baseline="-2500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16" name="Picture 4" descr="Microsoft Customer Story-Durham University transitions to fully remote  working and teaching in four weeks with Azure Active Directory">
            <a:extLst>
              <a:ext uri="{FF2B5EF4-FFF2-40B4-BE49-F238E27FC236}">
                <a16:creationId xmlns:a16="http://schemas.microsoft.com/office/drawing/2014/main" id="{CE804200-ECAA-5163-9F13-29DFC7E8FCE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1">
            <a:extLst>
              <a:ext uri="{FF2B5EF4-FFF2-40B4-BE49-F238E27FC236}">
                <a16:creationId xmlns:a16="http://schemas.microsoft.com/office/drawing/2014/main" id="{8A2EF772-02AE-1F7F-FE09-70061578DAE2}"/>
              </a:ext>
            </a:extLst>
          </p:cNvPr>
          <p:cNvSpPr txBox="1">
            <a:spLocks/>
          </p:cNvSpPr>
          <p:nvPr/>
        </p:nvSpPr>
        <p:spPr>
          <a:xfrm>
            <a:off x="6771208" y="5647719"/>
            <a:ext cx="5977383"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defRPr/>
            </a:pPr>
            <a:endParaRPr lang="en-GB" sz="1800" dirty="0">
              <a:solidFill>
                <a:prstClr val="black"/>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0"/>
              </a:spcBef>
              <a:spcAft>
                <a:spcPts val="0"/>
              </a:spcAft>
              <a:buClrTx/>
              <a:buSzTx/>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Mean January surface runoff is </a:t>
            </a:r>
            <a:r>
              <a:rPr lang="en-GB" sz="1800" dirty="0">
                <a:solidFill>
                  <a:prstClr val="black"/>
                </a:solidFill>
                <a:latin typeface="Calibri" panose="020F0502020204030204" pitchFamily="34" charset="0"/>
                <a:cs typeface="Calibri" panose="020F0502020204030204" pitchFamily="34" charset="0"/>
              </a:rPr>
              <a:t>significantly positively correlated on two ice shelves: </a:t>
            </a:r>
          </a:p>
          <a:p>
            <a:pPr marR="0" lvl="0" algn="l" defTabSz="914400" rtl="0" eaLnBrk="1" fontAlgn="auto" latinLnBrk="0" hangingPunct="1">
              <a:lnSpc>
                <a:spcPct val="100000"/>
              </a:lnSpc>
              <a:spcBef>
                <a:spcPct val="0"/>
              </a:spcBef>
              <a:spcAft>
                <a:spcPts val="0"/>
              </a:spcAft>
              <a:buClrTx/>
              <a:buSzTx/>
              <a:tabLst/>
              <a:defRPr/>
            </a:pPr>
            <a:r>
              <a:rPr lang="en-GB" sz="1800" b="1" dirty="0">
                <a:solidFill>
                  <a:prstClr val="black"/>
                </a:solidFill>
                <a:latin typeface="Calibri" panose="020F0502020204030204" pitchFamily="34" charset="0"/>
                <a:cs typeface="Calibri" panose="020F0502020204030204" pitchFamily="34" charset="0"/>
              </a:rPr>
              <a:t>Shackleton</a:t>
            </a:r>
            <a:r>
              <a:rPr lang="en-GB" sz="1800" dirty="0">
                <a:solidFill>
                  <a:prstClr val="black"/>
                </a:solidFill>
                <a:latin typeface="Calibri" panose="020F0502020204030204" pitchFamily="34" charset="0"/>
                <a:cs typeface="Calibri" panose="020F0502020204030204" pitchFamily="34" charset="0"/>
              </a:rPr>
              <a:t> and </a:t>
            </a: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Riiser-Larsen</a:t>
            </a: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t>
            </a:r>
          </a:p>
          <a:p>
            <a:pPr marR="0" lvl="0" algn="l" defTabSz="914400" rtl="0" eaLnBrk="1" fontAlgn="auto" latinLnBrk="0" hangingPunct="1">
              <a:lnSpc>
                <a:spcPct val="100000"/>
              </a:lnSpc>
              <a:spcBef>
                <a:spcPct val="0"/>
              </a:spcBef>
              <a:spcAft>
                <a:spcPts val="0"/>
              </a:spcAft>
              <a:buClrTx/>
              <a:buSzTx/>
              <a:tabLst/>
              <a:defRPr/>
            </a:pPr>
            <a:endPar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R="0" lvl="0" algn="l" defTabSz="914400" rtl="0" eaLnBrk="1" fontAlgn="auto" latinLnBrk="0" hangingPunct="1">
              <a:lnSpc>
                <a:spcPct val="100000"/>
              </a:lnSpc>
              <a:spcBef>
                <a:spcPct val="0"/>
              </a:spcBef>
              <a:spcAft>
                <a:spcPts val="0"/>
              </a:spcAft>
              <a:buClrTx/>
              <a:buSzTx/>
              <a:tabLst/>
              <a:defRPr/>
            </a:pPr>
            <a:r>
              <a:rPr lang="en-GB" sz="1800" dirty="0">
                <a:solidFill>
                  <a:prstClr val="black"/>
                </a:solidFill>
                <a:latin typeface="Calibri" panose="020F0502020204030204" pitchFamily="34" charset="0"/>
                <a:cs typeface="Calibri" panose="020F0502020204030204" pitchFamily="34" charset="0"/>
              </a:rPr>
              <a:t>Higher lake volumes correlate with higher surface melt</a:t>
            </a:r>
          </a:p>
          <a:p>
            <a:pPr marR="0" lvl="0" algn="l" defTabSz="914400" rtl="0" eaLnBrk="1" fontAlgn="auto" latinLnBrk="0" hangingPunct="1">
              <a:lnSpc>
                <a:spcPct val="100000"/>
              </a:lnSpc>
              <a:spcBef>
                <a:spcPct val="0"/>
              </a:spcBef>
              <a:spcAft>
                <a:spcPts val="0"/>
              </a:spcAft>
              <a:buClrTx/>
              <a:buSzTx/>
              <a:tabLst/>
              <a:defRPr/>
            </a:pPr>
            <a:r>
              <a:rPr lang="en-GB" sz="1800" dirty="0">
                <a:solidFill>
                  <a:prstClr val="black"/>
                </a:solidFill>
                <a:latin typeface="Calibri" panose="020F0502020204030204" pitchFamily="34" charset="0"/>
                <a:cs typeface="Calibri" panose="020F0502020204030204" pitchFamily="34" charset="0"/>
              </a:rPr>
              <a:t>and </a:t>
            </a:r>
            <a:r>
              <a:rPr lang="en-US" sz="1800" dirty="0">
                <a:solidFill>
                  <a:prstClr val="black"/>
                </a:solidFill>
                <a:latin typeface="Calibri" panose="020F0502020204030204" pitchFamily="34" charset="0"/>
                <a:cs typeface="Calibri" panose="020F0502020204030204" pitchFamily="34" charset="0"/>
              </a:rPr>
              <a:t>a lower ratio of November firn air content to           summer melt. </a:t>
            </a:r>
            <a:endParaRPr kumimoji="0" lang="en-GB" sz="1800" i="0" u="none" strike="noStrike" kern="1200" cap="none" spc="0" normalizeH="0" baseline="-2500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42" name="Rectangle 41">
            <a:extLst>
              <a:ext uri="{FF2B5EF4-FFF2-40B4-BE49-F238E27FC236}">
                <a16:creationId xmlns:a16="http://schemas.microsoft.com/office/drawing/2014/main" id="{E5F7604B-A7F7-7397-E988-88F5391C63F4}"/>
              </a:ext>
            </a:extLst>
          </p:cNvPr>
          <p:cNvSpPr/>
          <p:nvPr/>
        </p:nvSpPr>
        <p:spPr>
          <a:xfrm>
            <a:off x="1854060" y="4015467"/>
            <a:ext cx="72371" cy="6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4" name="Picture 43" descr="Diagram&#10;&#10;Description automatically generated with low confidence">
            <a:extLst>
              <a:ext uri="{FF2B5EF4-FFF2-40B4-BE49-F238E27FC236}">
                <a16:creationId xmlns:a16="http://schemas.microsoft.com/office/drawing/2014/main" id="{9E5995C9-785A-8D73-AECF-2E9541D1547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562173" y="2550013"/>
            <a:ext cx="2479109" cy="2134109"/>
          </a:xfrm>
          <a:prstGeom prst="rect">
            <a:avLst/>
          </a:prstGeom>
        </p:spPr>
      </p:pic>
      <p:sp>
        <p:nvSpPr>
          <p:cNvPr id="3" name="Rectangle 2">
            <a:extLst>
              <a:ext uri="{FF2B5EF4-FFF2-40B4-BE49-F238E27FC236}">
                <a16:creationId xmlns:a16="http://schemas.microsoft.com/office/drawing/2014/main" id="{B51D470F-A0A6-D609-A546-74424421A3AE}"/>
              </a:ext>
            </a:extLst>
          </p:cNvPr>
          <p:cNvSpPr/>
          <p:nvPr/>
        </p:nvSpPr>
        <p:spPr>
          <a:xfrm>
            <a:off x="4034487" y="2641433"/>
            <a:ext cx="566088" cy="32569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Rectangle 44">
            <a:extLst>
              <a:ext uri="{FF2B5EF4-FFF2-40B4-BE49-F238E27FC236}">
                <a16:creationId xmlns:a16="http://schemas.microsoft.com/office/drawing/2014/main" id="{52E0855C-FE4B-9CE7-2BDA-4AF1E024218D}"/>
              </a:ext>
            </a:extLst>
          </p:cNvPr>
          <p:cNvSpPr/>
          <p:nvPr/>
        </p:nvSpPr>
        <p:spPr>
          <a:xfrm>
            <a:off x="5535170" y="3749229"/>
            <a:ext cx="541780" cy="3512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oup 12"/>
          <p:cNvGrpSpPr/>
          <p:nvPr/>
        </p:nvGrpSpPr>
        <p:grpSpPr>
          <a:xfrm>
            <a:off x="253451" y="2043169"/>
            <a:ext cx="3201218" cy="2920966"/>
            <a:chOff x="813583" y="1765342"/>
            <a:chExt cx="3201218" cy="2920966"/>
          </a:xfrm>
        </p:grpSpPr>
        <p:grpSp>
          <p:nvGrpSpPr>
            <p:cNvPr id="12" name="Group 11"/>
            <p:cNvGrpSpPr/>
            <p:nvPr/>
          </p:nvGrpSpPr>
          <p:grpSpPr>
            <a:xfrm>
              <a:off x="813583" y="1765342"/>
              <a:ext cx="3201218" cy="2920966"/>
              <a:chOff x="813583" y="1765342"/>
              <a:chExt cx="3201218" cy="2920966"/>
            </a:xfrm>
          </p:grpSpPr>
          <p:sp>
            <p:nvSpPr>
              <p:cNvPr id="6" name="TextBox 5"/>
              <p:cNvSpPr txBox="1"/>
              <p:nvPr/>
            </p:nvSpPr>
            <p:spPr>
              <a:xfrm>
                <a:off x="2969195" y="3741445"/>
                <a:ext cx="1045606" cy="369332"/>
              </a:xfrm>
              <a:prstGeom prst="rect">
                <a:avLst/>
              </a:prstGeom>
              <a:solidFill>
                <a:schemeClr val="bg1"/>
              </a:solidFill>
            </p:spPr>
            <p:txBody>
              <a:bodyPr wrap="square" rtlCol="0">
                <a:spAutoFit/>
              </a:bodyPr>
              <a:lstStyle/>
              <a:p>
                <a:r>
                  <a:rPr lang="en-GB" sz="900" dirty="0">
                    <a:latin typeface="Arial" panose="020B0604020202020204" pitchFamily="34" charset="0"/>
                    <a:cs typeface="Arial" panose="020B0604020202020204" pitchFamily="34" charset="0"/>
                  </a:rPr>
                  <a:t>r = 0.86</a:t>
                </a:r>
              </a:p>
              <a:p>
                <a:r>
                  <a:rPr lang="en-GB" sz="900" dirty="0">
                    <a:latin typeface="Arial" panose="020B0604020202020204" pitchFamily="34" charset="0"/>
                    <a:cs typeface="Arial" panose="020B0604020202020204" pitchFamily="34" charset="0"/>
                  </a:rPr>
                  <a:t>p = 0.01</a:t>
                </a:r>
              </a:p>
            </p:txBody>
          </p:sp>
          <p:grpSp>
            <p:nvGrpSpPr>
              <p:cNvPr id="10" name="Group 9"/>
              <p:cNvGrpSpPr/>
              <p:nvPr/>
            </p:nvGrpSpPr>
            <p:grpSpPr>
              <a:xfrm>
                <a:off x="813583" y="1765342"/>
                <a:ext cx="3100955" cy="2920966"/>
                <a:chOff x="813583" y="1765342"/>
                <a:chExt cx="3100955" cy="2920966"/>
              </a:xfrm>
            </p:grpSpPr>
            <p:pic>
              <p:nvPicPr>
                <p:cNvPr id="9" name="Picture 8"/>
                <p:cNvPicPr>
                  <a:picLocks noChangeAspect="1"/>
                </p:cNvPicPr>
                <p:nvPr/>
              </p:nvPicPr>
              <p:blipFill>
                <a:blip r:embed="rId6"/>
                <a:stretch>
                  <a:fillRect/>
                </a:stretch>
              </p:blipFill>
              <p:spPr>
                <a:xfrm>
                  <a:off x="813583" y="1765342"/>
                  <a:ext cx="3100955" cy="2920966"/>
                </a:xfrm>
                <a:prstGeom prst="rect">
                  <a:avLst/>
                </a:prstGeom>
              </p:spPr>
            </p:pic>
            <p:sp>
              <p:nvSpPr>
                <p:cNvPr id="52" name="TextBox 51"/>
                <p:cNvSpPr txBox="1"/>
                <p:nvPr/>
              </p:nvSpPr>
              <p:spPr>
                <a:xfrm>
                  <a:off x="1755592" y="2911424"/>
                  <a:ext cx="711943" cy="3693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r = 0.76</a:t>
                  </a:r>
                </a:p>
                <a:p>
                  <a:r>
                    <a:rPr lang="en-GB" sz="900" dirty="0">
                      <a:latin typeface="Arial" panose="020B0604020202020204" pitchFamily="34" charset="0"/>
                      <a:cs typeface="Arial" panose="020B0604020202020204" pitchFamily="34" charset="0"/>
                    </a:rPr>
                    <a:t>p = 0.04</a:t>
                  </a:r>
                </a:p>
              </p:txBody>
            </p:sp>
          </p:grpSp>
        </p:grpSp>
        <p:pic>
          <p:nvPicPr>
            <p:cNvPr id="53" name="Picture 52">
              <a:extLst>
                <a:ext uri="{FF2B5EF4-FFF2-40B4-BE49-F238E27FC236}">
                  <a16:creationId xmlns:a16="http://schemas.microsoft.com/office/drawing/2014/main" id="{3E787397-269B-09F4-3744-06D31C6B58A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013141" y="2077761"/>
              <a:ext cx="469583" cy="160020"/>
            </a:xfrm>
            <a:prstGeom prst="rect">
              <a:avLst/>
            </a:prstGeom>
            <a:ln>
              <a:solidFill>
                <a:schemeClr val="bg1">
                  <a:lumMod val="50000"/>
                </a:schemeClr>
              </a:solidFill>
            </a:ln>
          </p:spPr>
        </p:pic>
        <p:pic>
          <p:nvPicPr>
            <p:cNvPr id="54" name="Picture 53">
              <a:extLst>
                <a:ext uri="{FF2B5EF4-FFF2-40B4-BE49-F238E27FC236}">
                  <a16:creationId xmlns:a16="http://schemas.microsoft.com/office/drawing/2014/main" id="{091BBD77-0BA1-FE3A-4B90-D4E66ED657C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654724" y="2089484"/>
              <a:ext cx="781050" cy="136575"/>
            </a:xfrm>
            <a:prstGeom prst="rect">
              <a:avLst/>
            </a:prstGeom>
            <a:ln>
              <a:solidFill>
                <a:schemeClr val="bg1">
                  <a:lumMod val="50000"/>
                </a:schemeClr>
              </a:solidFill>
            </a:ln>
          </p:spPr>
        </p:pic>
      </p:grpSp>
      <p:pic>
        <p:nvPicPr>
          <p:cNvPr id="55" name="Picture 54">
            <a:extLst>
              <a:ext uri="{FF2B5EF4-FFF2-40B4-BE49-F238E27FC236}">
                <a16:creationId xmlns:a16="http://schemas.microsoft.com/office/drawing/2014/main" id="{DDC8130C-7D16-4177-A41E-48CDE0F2909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904776" y="733612"/>
            <a:ext cx="3342504" cy="2677074"/>
          </a:xfrm>
          <a:prstGeom prst="rect">
            <a:avLst/>
          </a:prstGeom>
        </p:spPr>
      </p:pic>
    </p:spTree>
    <p:extLst>
      <p:ext uri="{BB962C8B-B14F-4D97-AF65-F5344CB8AC3E}">
        <p14:creationId xmlns:p14="http://schemas.microsoft.com/office/powerpoint/2010/main" val="1247891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7596"/>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Controls on </a:t>
            </a:r>
            <a:r>
              <a:rPr lang="en-GB" sz="3200" b="1" dirty="0">
                <a:solidFill>
                  <a:prstClr val="white"/>
                </a:solidFill>
                <a:latin typeface="Calibri" panose="020F0502020204030204" pitchFamily="34" charset="0"/>
                <a:cs typeface="Calibri" panose="020F0502020204030204" pitchFamily="34" charset="0"/>
              </a:rPr>
              <a:t>lake area and volume interannual variability</a:t>
            </a:r>
            <a:endPar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endParaRP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ubtitle 2">
            <a:extLst>
              <a:ext uri="{FF2B5EF4-FFF2-40B4-BE49-F238E27FC236}">
                <a16:creationId xmlns:a16="http://schemas.microsoft.com/office/drawing/2014/main" id="{E84A372C-CC54-488D-A79D-945292A0A3DE}"/>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pic>
        <p:nvPicPr>
          <p:cNvPr id="16" name="Picture 4" descr="Microsoft Customer Story-Durham University transitions to fully remote  working and teaching in four weeks with Azure Active Directory">
            <a:extLst>
              <a:ext uri="{FF2B5EF4-FFF2-40B4-BE49-F238E27FC236}">
                <a16:creationId xmlns:a16="http://schemas.microsoft.com/office/drawing/2014/main" id="{CE804200-ECAA-5163-9F13-29DFC7E8FCE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E5F7604B-A7F7-7397-E988-88F5391C63F4}"/>
              </a:ext>
            </a:extLst>
          </p:cNvPr>
          <p:cNvSpPr/>
          <p:nvPr/>
        </p:nvSpPr>
        <p:spPr>
          <a:xfrm>
            <a:off x="1854060" y="4015467"/>
            <a:ext cx="72371" cy="6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4" name="Picture 43" descr="Diagram&#10;&#10;Description automatically generated with low confidence">
            <a:extLst>
              <a:ext uri="{FF2B5EF4-FFF2-40B4-BE49-F238E27FC236}">
                <a16:creationId xmlns:a16="http://schemas.microsoft.com/office/drawing/2014/main" id="{9E5995C9-785A-8D73-AECF-2E9541D1547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562173" y="2550013"/>
            <a:ext cx="2479109" cy="2134109"/>
          </a:xfrm>
          <a:prstGeom prst="rect">
            <a:avLst/>
          </a:prstGeom>
        </p:spPr>
      </p:pic>
      <p:sp>
        <p:nvSpPr>
          <p:cNvPr id="3" name="Rectangle 2">
            <a:extLst>
              <a:ext uri="{FF2B5EF4-FFF2-40B4-BE49-F238E27FC236}">
                <a16:creationId xmlns:a16="http://schemas.microsoft.com/office/drawing/2014/main" id="{B51D470F-A0A6-D609-A546-74424421A3AE}"/>
              </a:ext>
            </a:extLst>
          </p:cNvPr>
          <p:cNvSpPr/>
          <p:nvPr/>
        </p:nvSpPr>
        <p:spPr>
          <a:xfrm>
            <a:off x="4034487" y="2641433"/>
            <a:ext cx="566088" cy="32569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Rectangle 44">
            <a:extLst>
              <a:ext uri="{FF2B5EF4-FFF2-40B4-BE49-F238E27FC236}">
                <a16:creationId xmlns:a16="http://schemas.microsoft.com/office/drawing/2014/main" id="{52E0855C-FE4B-9CE7-2BDA-4AF1E024218D}"/>
              </a:ext>
            </a:extLst>
          </p:cNvPr>
          <p:cNvSpPr/>
          <p:nvPr/>
        </p:nvSpPr>
        <p:spPr>
          <a:xfrm>
            <a:off x="5535170" y="3749229"/>
            <a:ext cx="541780" cy="3512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oup 12"/>
          <p:cNvGrpSpPr/>
          <p:nvPr/>
        </p:nvGrpSpPr>
        <p:grpSpPr>
          <a:xfrm>
            <a:off x="253451" y="2043169"/>
            <a:ext cx="3201218" cy="2920966"/>
            <a:chOff x="813583" y="1765342"/>
            <a:chExt cx="3201218" cy="2920966"/>
          </a:xfrm>
        </p:grpSpPr>
        <p:grpSp>
          <p:nvGrpSpPr>
            <p:cNvPr id="12" name="Group 11"/>
            <p:cNvGrpSpPr/>
            <p:nvPr/>
          </p:nvGrpSpPr>
          <p:grpSpPr>
            <a:xfrm>
              <a:off x="813583" y="1765342"/>
              <a:ext cx="3201218" cy="2920966"/>
              <a:chOff x="813583" y="1765342"/>
              <a:chExt cx="3201218" cy="2920966"/>
            </a:xfrm>
          </p:grpSpPr>
          <p:sp>
            <p:nvSpPr>
              <p:cNvPr id="6" name="TextBox 5"/>
              <p:cNvSpPr txBox="1"/>
              <p:nvPr/>
            </p:nvSpPr>
            <p:spPr>
              <a:xfrm>
                <a:off x="2969195" y="3741445"/>
                <a:ext cx="1045606" cy="369332"/>
              </a:xfrm>
              <a:prstGeom prst="rect">
                <a:avLst/>
              </a:prstGeom>
              <a:solidFill>
                <a:schemeClr val="bg1"/>
              </a:solidFill>
            </p:spPr>
            <p:txBody>
              <a:bodyPr wrap="square" rtlCol="0">
                <a:spAutoFit/>
              </a:bodyPr>
              <a:lstStyle/>
              <a:p>
                <a:r>
                  <a:rPr lang="en-GB" sz="900" dirty="0">
                    <a:latin typeface="Arial" panose="020B0604020202020204" pitchFamily="34" charset="0"/>
                    <a:cs typeface="Arial" panose="020B0604020202020204" pitchFamily="34" charset="0"/>
                  </a:rPr>
                  <a:t>r = 0.86</a:t>
                </a:r>
              </a:p>
              <a:p>
                <a:r>
                  <a:rPr lang="en-GB" sz="900" dirty="0">
                    <a:latin typeface="Arial" panose="020B0604020202020204" pitchFamily="34" charset="0"/>
                    <a:cs typeface="Arial" panose="020B0604020202020204" pitchFamily="34" charset="0"/>
                  </a:rPr>
                  <a:t>p = 0.01</a:t>
                </a:r>
              </a:p>
            </p:txBody>
          </p:sp>
          <p:grpSp>
            <p:nvGrpSpPr>
              <p:cNvPr id="10" name="Group 9"/>
              <p:cNvGrpSpPr/>
              <p:nvPr/>
            </p:nvGrpSpPr>
            <p:grpSpPr>
              <a:xfrm>
                <a:off x="813583" y="1765342"/>
                <a:ext cx="3100955" cy="2920966"/>
                <a:chOff x="813583" y="1765342"/>
                <a:chExt cx="3100955" cy="2920966"/>
              </a:xfrm>
            </p:grpSpPr>
            <p:pic>
              <p:nvPicPr>
                <p:cNvPr id="9" name="Picture 8"/>
                <p:cNvPicPr>
                  <a:picLocks noChangeAspect="1"/>
                </p:cNvPicPr>
                <p:nvPr/>
              </p:nvPicPr>
              <p:blipFill>
                <a:blip r:embed="rId6"/>
                <a:stretch>
                  <a:fillRect/>
                </a:stretch>
              </p:blipFill>
              <p:spPr>
                <a:xfrm>
                  <a:off x="813583" y="1765342"/>
                  <a:ext cx="3100955" cy="2920966"/>
                </a:xfrm>
                <a:prstGeom prst="rect">
                  <a:avLst/>
                </a:prstGeom>
              </p:spPr>
            </p:pic>
            <p:sp>
              <p:nvSpPr>
                <p:cNvPr id="52" name="TextBox 51"/>
                <p:cNvSpPr txBox="1"/>
                <p:nvPr/>
              </p:nvSpPr>
              <p:spPr>
                <a:xfrm>
                  <a:off x="1755592" y="2911424"/>
                  <a:ext cx="711943" cy="3693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r = 0.76</a:t>
                  </a:r>
                </a:p>
                <a:p>
                  <a:r>
                    <a:rPr lang="en-GB" sz="900" dirty="0">
                      <a:latin typeface="Arial" panose="020B0604020202020204" pitchFamily="34" charset="0"/>
                      <a:cs typeface="Arial" panose="020B0604020202020204" pitchFamily="34" charset="0"/>
                    </a:rPr>
                    <a:t>p = 0.04</a:t>
                  </a:r>
                </a:p>
              </p:txBody>
            </p:sp>
          </p:grpSp>
        </p:grpSp>
        <p:pic>
          <p:nvPicPr>
            <p:cNvPr id="53" name="Picture 52">
              <a:extLst>
                <a:ext uri="{FF2B5EF4-FFF2-40B4-BE49-F238E27FC236}">
                  <a16:creationId xmlns:a16="http://schemas.microsoft.com/office/drawing/2014/main" id="{3E787397-269B-09F4-3744-06D31C6B58A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013141" y="2077761"/>
              <a:ext cx="469583" cy="160020"/>
            </a:xfrm>
            <a:prstGeom prst="rect">
              <a:avLst/>
            </a:prstGeom>
            <a:ln>
              <a:solidFill>
                <a:schemeClr val="bg1">
                  <a:lumMod val="50000"/>
                </a:schemeClr>
              </a:solidFill>
            </a:ln>
          </p:spPr>
        </p:pic>
        <p:pic>
          <p:nvPicPr>
            <p:cNvPr id="54" name="Picture 53">
              <a:extLst>
                <a:ext uri="{FF2B5EF4-FFF2-40B4-BE49-F238E27FC236}">
                  <a16:creationId xmlns:a16="http://schemas.microsoft.com/office/drawing/2014/main" id="{091BBD77-0BA1-FE3A-4B90-D4E66ED657C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654724" y="2089484"/>
              <a:ext cx="781050" cy="136575"/>
            </a:xfrm>
            <a:prstGeom prst="rect">
              <a:avLst/>
            </a:prstGeom>
            <a:ln>
              <a:solidFill>
                <a:schemeClr val="bg1">
                  <a:lumMod val="50000"/>
                </a:schemeClr>
              </a:solidFill>
            </a:ln>
          </p:spPr>
        </p:pic>
      </p:grpSp>
      <p:sp>
        <p:nvSpPr>
          <p:cNvPr id="26" name="Title 1">
            <a:extLst>
              <a:ext uri="{FF2B5EF4-FFF2-40B4-BE49-F238E27FC236}">
                <a16:creationId xmlns:a16="http://schemas.microsoft.com/office/drawing/2014/main" id="{58A13C22-4A98-9D6A-F879-FEA06974CA06}"/>
              </a:ext>
            </a:extLst>
          </p:cNvPr>
          <p:cNvSpPr txBox="1">
            <a:spLocks/>
          </p:cNvSpPr>
          <p:nvPr/>
        </p:nvSpPr>
        <p:spPr>
          <a:xfrm>
            <a:off x="6637545" y="5246386"/>
            <a:ext cx="5205934"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defRPr/>
            </a:pPr>
            <a:endParaRPr lang="en-GB" sz="1800" dirty="0">
              <a:solidFill>
                <a:prstClr val="black"/>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0"/>
              </a:spcBef>
              <a:spcAft>
                <a:spcPts val="0"/>
              </a:spcAft>
              <a:buClrTx/>
              <a:buSzTx/>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Mean January modelled surface runoff on all other ice shelves is very low or zero.. </a:t>
            </a:r>
            <a:r>
              <a:rPr lang="en-GB" sz="1800" dirty="0">
                <a:solidFill>
                  <a:prstClr val="black"/>
                </a:solidFill>
                <a:latin typeface="Calibri" panose="020F0502020204030204" pitchFamily="34" charset="0"/>
                <a:cs typeface="Calibri" panose="020F0502020204030204" pitchFamily="34" charset="0"/>
              </a:rPr>
              <a:t>despite large recorded lake volumes.</a:t>
            </a:r>
          </a:p>
          <a:p>
            <a:pPr marR="0" lvl="0" algn="l" defTabSz="914400" rtl="0" eaLnBrk="1" fontAlgn="auto" latinLnBrk="0" hangingPunct="1">
              <a:lnSpc>
                <a:spcPct val="100000"/>
              </a:lnSpc>
              <a:spcBef>
                <a:spcPct val="0"/>
              </a:spcBef>
              <a:spcAft>
                <a:spcPts val="0"/>
              </a:spcAft>
              <a:buClrTx/>
              <a:buSzTx/>
              <a:tabLst/>
              <a:defRPr/>
            </a:pPr>
            <a:endParaRPr kumimoji="0" lang="en-GB" sz="1800" i="0" u="none" strike="noStrike" kern="1200" cap="none" spc="0" normalizeH="0" baseline="-2500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R="0" lvl="0" algn="l" defTabSz="914400" rtl="0" eaLnBrk="1" fontAlgn="auto" latinLnBrk="0" hangingPunct="1">
              <a:lnSpc>
                <a:spcPct val="100000"/>
              </a:lnSpc>
              <a:spcBef>
                <a:spcPct val="0"/>
              </a:spcBef>
              <a:spcAft>
                <a:spcPts val="0"/>
              </a:spcAft>
              <a:buClrTx/>
              <a:buSzTx/>
              <a:tabLst/>
              <a:defRPr/>
            </a:pPr>
            <a:r>
              <a:rPr lang="en-GB" sz="1800" dirty="0">
                <a:solidFill>
                  <a:prstClr val="black"/>
                </a:solidFill>
                <a:latin typeface="Calibri" panose="020F0502020204030204" pitchFamily="34" charset="0"/>
                <a:cs typeface="Calibri" panose="020F0502020204030204" pitchFamily="34" charset="0"/>
              </a:rPr>
              <a:t>Suggests MAR is overestimating snow accumulation </a:t>
            </a:r>
            <a:r>
              <a:rPr lang="en-GB" sz="1800" dirty="0">
                <a:solidFill>
                  <a:prstClr val="black"/>
                </a:solidFill>
                <a:latin typeface="Calibri" panose="020F0502020204030204" pitchFamily="34" charset="0"/>
                <a:cs typeface="Calibri" panose="020F0502020204030204" pitchFamily="34" charset="0"/>
                <a:sym typeface="Wingdings" panose="05000000000000000000" pitchFamily="2" charset="2"/>
              </a:rPr>
              <a:t> underestimating surface runoff</a:t>
            </a:r>
            <a:r>
              <a:rPr lang="en-GB" sz="1800" dirty="0">
                <a:solidFill>
                  <a:prstClr val="black"/>
                </a:solidFill>
                <a:latin typeface="Calibri" panose="020F0502020204030204" pitchFamily="34" charset="0"/>
                <a:cs typeface="Calibri" panose="020F0502020204030204" pitchFamily="34" charset="0"/>
              </a:rPr>
              <a:t>?</a:t>
            </a:r>
            <a:r>
              <a:rPr lang="en-GB" sz="1800" baseline="-25000" dirty="0">
                <a:solidFill>
                  <a:prstClr val="black"/>
                </a:solidFill>
                <a:latin typeface="Calibri" panose="020F0502020204030204" pitchFamily="34" charset="0"/>
                <a:cs typeface="Calibri" panose="020F0502020204030204" pitchFamily="34" charset="0"/>
              </a:rPr>
              <a:t> </a:t>
            </a:r>
            <a:endParaRPr kumimoji="0" lang="en-GB" sz="1800" i="0" u="none" strike="noStrike" kern="1200" cap="none" spc="0" normalizeH="0" baseline="-2500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8" name="Title 1">
            <a:extLst>
              <a:ext uri="{FF2B5EF4-FFF2-40B4-BE49-F238E27FC236}">
                <a16:creationId xmlns:a16="http://schemas.microsoft.com/office/drawing/2014/main" id="{072D0196-3B42-43B8-9711-173B4DA4EB89}"/>
              </a:ext>
            </a:extLst>
          </p:cNvPr>
          <p:cNvSpPr txBox="1">
            <a:spLocks/>
          </p:cNvSpPr>
          <p:nvPr/>
        </p:nvSpPr>
        <p:spPr>
          <a:xfrm>
            <a:off x="348521" y="1054019"/>
            <a:ext cx="9624960"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defRPr/>
            </a:pPr>
            <a:endParaRPr lang="en-GB" sz="1800" dirty="0">
              <a:solidFill>
                <a:prstClr val="black"/>
              </a:solidFill>
              <a:latin typeface="Calibri" panose="020F0502020204030204" pitchFamily="34" charset="0"/>
              <a:cs typeface="Calibri" panose="020F0502020204030204" pitchFamily="34" charset="0"/>
            </a:endParaRPr>
          </a:p>
          <a:p>
            <a:pPr lvl="0" algn="l">
              <a:lnSpc>
                <a:spcPct val="100000"/>
              </a:lnSpc>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Positive correlations between lake area</a:t>
            </a:r>
            <a:r>
              <a:rPr lang="en-GB" sz="1800" dirty="0">
                <a:solidFill>
                  <a:prstClr val="black"/>
                </a:solidFill>
                <a:latin typeface="Calibri" panose="020F0502020204030204" pitchFamily="34" charset="0"/>
                <a:cs typeface="Calibri" panose="020F0502020204030204" pitchFamily="34" charset="0"/>
              </a:rPr>
              <a:t>, lake </a:t>
            </a: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volume </a:t>
            </a:r>
            <a:r>
              <a:rPr lang="en-GB" sz="1800" dirty="0">
                <a:solidFill>
                  <a:prstClr val="black"/>
                </a:solidFill>
                <a:latin typeface="Calibri" panose="020F0502020204030204" pitchFamily="34" charset="0"/>
                <a:cs typeface="Calibri" panose="020F0502020204030204" pitchFamily="34" charset="0"/>
              </a:rPr>
              <a:t>and mean summer air temperatures  </a:t>
            </a:r>
            <a:r>
              <a:rPr lang="en-GB" sz="1800" dirty="0">
                <a:solidFill>
                  <a:prstClr val="black"/>
                </a:solidFill>
                <a:latin typeface="Calibri" panose="020F0502020204030204" pitchFamily="34" charset="0"/>
                <a:cs typeface="Calibri" panose="020F0502020204030204" pitchFamily="34" charset="0"/>
                <a:sym typeface="Wingdings" panose="05000000000000000000" pitchFamily="2" charset="2"/>
              </a:rPr>
              <a:t></a:t>
            </a:r>
            <a:r>
              <a:rPr lang="en-GB" sz="1800" baseline="-25000" dirty="0">
                <a:solidFill>
                  <a:prstClr val="black"/>
                </a:solidFill>
                <a:latin typeface="Calibri" panose="020F0502020204030204" pitchFamily="34" charset="0"/>
                <a:cs typeface="Calibri" panose="020F0502020204030204" pitchFamily="34" charset="0"/>
                <a:sym typeface="Wingdings" panose="05000000000000000000" pitchFamily="2" charset="2"/>
              </a:rPr>
              <a:t> </a:t>
            </a:r>
            <a:endParaRPr kumimoji="0" lang="en-GB" sz="1800" i="0" u="none" strike="noStrike" kern="1200" cap="none" spc="0" normalizeH="0" baseline="-2500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29" name="Picture 28">
            <a:extLst>
              <a:ext uri="{FF2B5EF4-FFF2-40B4-BE49-F238E27FC236}">
                <a16:creationId xmlns:a16="http://schemas.microsoft.com/office/drawing/2014/main" id="{DDC8130C-7D16-4177-A41E-48CDE0F2909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904776" y="733612"/>
            <a:ext cx="3342504" cy="2677074"/>
          </a:xfrm>
          <a:prstGeom prst="rect">
            <a:avLst/>
          </a:prstGeom>
        </p:spPr>
      </p:pic>
    </p:spTree>
    <p:extLst>
      <p:ext uri="{BB962C8B-B14F-4D97-AF65-F5344CB8AC3E}">
        <p14:creationId xmlns:p14="http://schemas.microsoft.com/office/powerpoint/2010/main" val="1198700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8752"/>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Shackleton Ice Shelf: vulnerable in future?</a:t>
            </a: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  •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ap&#10;&#10;Description automatically generated">
            <a:extLst>
              <a:ext uri="{FF2B5EF4-FFF2-40B4-BE49-F238E27FC236}">
                <a16:creationId xmlns:a16="http://schemas.microsoft.com/office/drawing/2014/main" id="{22D0D0C6-85F3-4FF7-9D1F-412724A9E9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85769" y="821815"/>
            <a:ext cx="4445511" cy="5744433"/>
          </a:xfrm>
          <a:prstGeom prst="rect">
            <a:avLst/>
          </a:prstGeom>
        </p:spPr>
      </p:pic>
      <p:sp>
        <p:nvSpPr>
          <p:cNvPr id="16" name="Subtitle 2">
            <a:extLst>
              <a:ext uri="{FF2B5EF4-FFF2-40B4-BE49-F238E27FC236}">
                <a16:creationId xmlns:a16="http://schemas.microsoft.com/office/drawing/2014/main" id="{76BADD04-0C86-41BC-B3C4-F18C846C790D}"/>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18" name="Title 1">
            <a:extLst>
              <a:ext uri="{FF2B5EF4-FFF2-40B4-BE49-F238E27FC236}">
                <a16:creationId xmlns:a16="http://schemas.microsoft.com/office/drawing/2014/main" id="{FE7C06B2-6605-46CD-9D5E-A55DF062BC6B}"/>
              </a:ext>
            </a:extLst>
          </p:cNvPr>
          <p:cNvSpPr txBox="1">
            <a:spLocks/>
          </p:cNvSpPr>
          <p:nvPr/>
        </p:nvSpPr>
        <p:spPr>
          <a:xfrm>
            <a:off x="145742" y="5440562"/>
            <a:ext cx="756827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defRPr/>
            </a:pPr>
            <a:endParaRPr lang="en-GB" sz="1800" dirty="0">
              <a:solidFill>
                <a:prstClr val="black"/>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0"/>
              </a:spcBef>
              <a:spcAft>
                <a:spcPts val="0"/>
              </a:spcAft>
              <a:buClrTx/>
              <a:buSzTx/>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Lakes are beginning to intersect regions vulnerable to hydrofracture</a:t>
            </a:r>
          </a:p>
          <a:p>
            <a:pPr marR="0" lvl="0" algn="l" defTabSz="914400" rtl="0" eaLnBrk="1" fontAlgn="auto" latinLnBrk="0" hangingPunct="1">
              <a:lnSpc>
                <a:spcPct val="100000"/>
              </a:lnSpc>
              <a:spcBef>
                <a:spcPct val="0"/>
              </a:spcBef>
              <a:spcAft>
                <a:spcPts val="0"/>
              </a:spcAft>
              <a:buClrTx/>
              <a:buSzTx/>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(i.e. high tensile regions that provide buttressing</a:t>
            </a:r>
            <a:r>
              <a:rPr kumimoji="0" lang="en-GB" sz="1800"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rPr>
              <a:t>1</a:t>
            </a: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t>
            </a:r>
            <a:endParaRPr lang="en-GB" sz="1800" dirty="0">
              <a:solidFill>
                <a:prstClr val="black"/>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GB" sz="1800" dirty="0">
              <a:solidFill>
                <a:prstClr val="black"/>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0"/>
              </a:spcBef>
              <a:spcAft>
                <a:spcPts val="0"/>
              </a:spcAft>
              <a:buClrTx/>
              <a:buSzTx/>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Intense surface melt: most mean annual melt days outside AP</a:t>
            </a:r>
            <a:r>
              <a:rPr kumimoji="0" lang="en-GB" sz="1800"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rPr>
              <a:t>2,3</a:t>
            </a: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t>
            </a:r>
          </a:p>
          <a:p>
            <a:pPr marR="0" lvl="0" algn="l" defTabSz="914400" rtl="0" eaLnBrk="1" fontAlgn="auto" latinLnBrk="0" hangingPunct="1">
              <a:lnSpc>
                <a:spcPct val="100000"/>
              </a:lnSpc>
              <a:spcBef>
                <a:spcPct val="0"/>
              </a:spcBef>
              <a:spcAft>
                <a:spcPts val="0"/>
              </a:spcAft>
              <a:buClrTx/>
              <a:buSzTx/>
              <a:tabLst/>
              <a:defRPr/>
            </a:pPr>
            <a:endParaRPr lang="en-GB" sz="1800" dirty="0">
              <a:solidFill>
                <a:prstClr val="black"/>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0"/>
              </a:spcBef>
              <a:spcAft>
                <a:spcPts val="0"/>
              </a:spcAft>
              <a:buClrTx/>
              <a:buSzTx/>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Simulated future runoff is one of the highest in Antarctica</a:t>
            </a:r>
            <a:r>
              <a:rPr kumimoji="0" lang="en-GB" sz="1800"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rPr>
              <a:t>4</a:t>
            </a:r>
            <a:r>
              <a:rPr kumimoji="0" lang="en-GB" sz="1800" i="0" u="none" strike="noStrike" kern="1200" cap="none" spc="0" normalizeH="0" noProof="0" dirty="0">
                <a:ln>
                  <a:noFill/>
                </a:ln>
                <a:solidFill>
                  <a:prstClr val="black"/>
                </a:solidFill>
                <a:effectLst/>
                <a:uLnTx/>
                <a:uFillTx/>
                <a:latin typeface="Calibri" panose="020F0502020204030204" pitchFamily="34" charset="0"/>
                <a:ea typeface="+mj-ea"/>
                <a:cs typeface="Calibri" panose="020F0502020204030204" pitchFamily="34" charset="0"/>
              </a:rPr>
              <a:t>.</a:t>
            </a:r>
          </a:p>
        </p:txBody>
      </p:sp>
      <p:sp>
        <p:nvSpPr>
          <p:cNvPr id="20" name="Title 1">
            <a:extLst>
              <a:ext uri="{FF2B5EF4-FFF2-40B4-BE49-F238E27FC236}">
                <a16:creationId xmlns:a16="http://schemas.microsoft.com/office/drawing/2014/main" id="{338885D1-8183-439F-8BE6-69AAC818559A}"/>
              </a:ext>
            </a:extLst>
          </p:cNvPr>
          <p:cNvSpPr txBox="1">
            <a:spLocks/>
          </p:cNvSpPr>
          <p:nvPr/>
        </p:nvSpPr>
        <p:spPr>
          <a:xfrm>
            <a:off x="152177" y="6070614"/>
            <a:ext cx="7142855"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defRPr/>
            </a:pPr>
            <a:r>
              <a:rPr kumimoji="0" lang="en-GB" sz="110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a:t>
            </a:r>
            <a:r>
              <a:rPr kumimoji="0" lang="en-GB" sz="1100" i="0" u="none" strike="noStrike" kern="1200" cap="none" spc="0" normalizeH="0" baseline="30000" noProof="0" dirty="0">
                <a:ln>
                  <a:noFill/>
                </a:ln>
                <a:solidFill>
                  <a:prstClr val="black"/>
                </a:solidFill>
                <a:effectLst/>
                <a:uLnTx/>
                <a:uFillTx/>
                <a:latin typeface="Calibri Light" panose="020F0302020204030204" pitchFamily="34" charset="0"/>
                <a:cs typeface="Calibri Light" panose="020F0302020204030204" pitchFamily="34" charset="0"/>
              </a:rPr>
              <a:t>1</a:t>
            </a:r>
            <a:r>
              <a:rPr kumimoji="0" lang="en-GB" sz="110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Lai et al., 2020; </a:t>
            </a:r>
            <a:r>
              <a:rPr kumimoji="0" lang="en-GB" sz="1100" i="0" u="none" strike="noStrike" kern="1200" cap="none" spc="0" normalizeH="0" baseline="30000" noProof="0" dirty="0">
                <a:ln>
                  <a:noFill/>
                </a:ln>
                <a:solidFill>
                  <a:prstClr val="black"/>
                </a:solidFill>
                <a:effectLst/>
                <a:uLnTx/>
                <a:uFillTx/>
                <a:latin typeface="Calibri Light" panose="020F0302020204030204" pitchFamily="34" charset="0"/>
                <a:cs typeface="Calibri Light" panose="020F0302020204030204" pitchFamily="34" charset="0"/>
              </a:rPr>
              <a:t>2</a:t>
            </a:r>
            <a:r>
              <a:rPr kumimoji="0" lang="en-GB" sz="110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Kittel et al., 2021; </a:t>
            </a:r>
            <a:r>
              <a:rPr kumimoji="0" lang="en-GB" sz="1100" i="0" u="none" strike="noStrike" kern="1200" cap="none" spc="0" normalizeH="0" baseline="30000" noProof="0" dirty="0">
                <a:ln>
                  <a:noFill/>
                </a:ln>
                <a:solidFill>
                  <a:prstClr val="black"/>
                </a:solidFill>
                <a:effectLst/>
                <a:uLnTx/>
                <a:uFillTx/>
                <a:latin typeface="Calibri Light" panose="020F0302020204030204" pitchFamily="34" charset="0"/>
                <a:cs typeface="Calibri Light" panose="020F0302020204030204" pitchFamily="34" charset="0"/>
              </a:rPr>
              <a:t>3</a:t>
            </a:r>
            <a:r>
              <a:rPr kumimoji="0" lang="en-GB" sz="110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Johnson et al., 2021; </a:t>
            </a:r>
            <a:r>
              <a:rPr kumimoji="0" lang="en-GB" sz="1100" i="0" u="none" strike="noStrike" kern="1200" cap="none" spc="0" normalizeH="0" baseline="30000" noProof="0" dirty="0">
                <a:ln>
                  <a:noFill/>
                </a:ln>
                <a:solidFill>
                  <a:prstClr val="black"/>
                </a:solidFill>
                <a:effectLst/>
                <a:uLnTx/>
                <a:uFillTx/>
                <a:latin typeface="Calibri Light" panose="020F0302020204030204" pitchFamily="34" charset="0"/>
                <a:cs typeface="Calibri Light" panose="020F0302020204030204" pitchFamily="34" charset="0"/>
              </a:rPr>
              <a:t>4</a:t>
            </a:r>
            <a:r>
              <a:rPr kumimoji="0" lang="en-GB" sz="110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Gilbert and Kittel, 2021). </a:t>
            </a:r>
          </a:p>
        </p:txBody>
      </p:sp>
      <p:sp>
        <p:nvSpPr>
          <p:cNvPr id="22" name="Title 1">
            <a:extLst>
              <a:ext uri="{FF2B5EF4-FFF2-40B4-BE49-F238E27FC236}">
                <a16:creationId xmlns:a16="http://schemas.microsoft.com/office/drawing/2014/main" id="{6C302850-151B-40B0-BFC3-7C20656D13A0}"/>
              </a:ext>
            </a:extLst>
          </p:cNvPr>
          <p:cNvSpPr txBox="1">
            <a:spLocks/>
          </p:cNvSpPr>
          <p:nvPr/>
        </p:nvSpPr>
        <p:spPr>
          <a:xfrm rot="16200000">
            <a:off x="6309213" y="5298129"/>
            <a:ext cx="2362375"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gn="r" defTabSz="914400" rtl="0" eaLnBrk="1" fontAlgn="auto" latinLnBrk="0" hangingPunct="1">
              <a:lnSpc>
                <a:spcPct val="100000"/>
              </a:lnSpc>
              <a:spcBef>
                <a:spcPct val="0"/>
              </a:spcBef>
              <a:spcAft>
                <a:spcPts val="0"/>
              </a:spcAft>
              <a:buClrTx/>
              <a:buSzTx/>
              <a:tabLst/>
              <a:defRPr/>
            </a:pPr>
            <a:r>
              <a:rPr kumimoji="0" lang="en-GB" sz="1200" b="0" i="0" u="none" strike="noStrike" kern="1200" cap="none" spc="0" normalizeH="0" baseline="0" noProof="0" dirty="0">
                <a:ln>
                  <a:noFill/>
                </a:ln>
                <a:effectLst/>
                <a:uLnTx/>
                <a:uFillTx/>
                <a:latin typeface="Calibri Light" panose="020F0302020204030204"/>
                <a:ea typeface="+mj-ea"/>
                <a:cs typeface="+mj-cs"/>
              </a:rPr>
              <a:t>Arthur </a:t>
            </a:r>
            <a:r>
              <a:rPr kumimoji="0" lang="en-GB" sz="1200" b="0" i="1" u="none" strike="noStrike" kern="1200" cap="none" spc="0" normalizeH="0" baseline="0" noProof="0" dirty="0">
                <a:ln>
                  <a:noFill/>
                </a:ln>
                <a:effectLst/>
                <a:uLnTx/>
                <a:uFillTx/>
                <a:latin typeface="Calibri Light" panose="020F0302020204030204"/>
                <a:ea typeface="+mj-ea"/>
                <a:cs typeface="+mj-cs"/>
              </a:rPr>
              <a:t>et al. </a:t>
            </a:r>
            <a:r>
              <a:rPr kumimoji="0" lang="en-GB" sz="1200" b="0" i="0" u="none" strike="noStrike" kern="1200" cap="none" spc="0" normalizeH="0" baseline="0" noProof="0" dirty="0">
                <a:ln>
                  <a:noFill/>
                </a:ln>
                <a:effectLst/>
                <a:uLnTx/>
                <a:uFillTx/>
                <a:latin typeface="Calibri Light" panose="020F0302020204030204"/>
                <a:ea typeface="+mj-ea"/>
                <a:cs typeface="+mj-cs"/>
              </a:rPr>
              <a:t>(2022) Nat. Comms.</a:t>
            </a:r>
          </a:p>
        </p:txBody>
      </p:sp>
      <p:pic>
        <p:nvPicPr>
          <p:cNvPr id="4" name="Picture 3">
            <a:extLst>
              <a:ext uri="{FF2B5EF4-FFF2-40B4-BE49-F238E27FC236}">
                <a16:creationId xmlns:a16="http://schemas.microsoft.com/office/drawing/2014/main" id="{1FF081E6-FAAD-4FDB-9545-26D91E3139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9121" y="657837"/>
            <a:ext cx="3600318" cy="2894481"/>
          </a:xfrm>
          <a:prstGeom prst="rect">
            <a:avLst/>
          </a:prstGeom>
        </p:spPr>
      </p:pic>
      <p:pic>
        <p:nvPicPr>
          <p:cNvPr id="6" name="Picture 5">
            <a:extLst>
              <a:ext uri="{FF2B5EF4-FFF2-40B4-BE49-F238E27FC236}">
                <a16:creationId xmlns:a16="http://schemas.microsoft.com/office/drawing/2014/main" id="{AB4AD428-BCCA-4C2E-839E-33F13FF9C11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23604" y="703683"/>
            <a:ext cx="3624456" cy="2903966"/>
          </a:xfrm>
          <a:prstGeom prst="rect">
            <a:avLst/>
          </a:prstGeom>
        </p:spPr>
      </p:pic>
      <p:pic>
        <p:nvPicPr>
          <p:cNvPr id="23" name="Picture 4" descr="Microsoft Customer Story-Durham University transitions to fully remote  working and teaching in four weeks with Azure Active Directory">
            <a:extLst>
              <a:ext uri="{FF2B5EF4-FFF2-40B4-BE49-F238E27FC236}">
                <a16:creationId xmlns:a16="http://schemas.microsoft.com/office/drawing/2014/main" id="{00E87E10-CA02-389B-679D-394339B7D5B8}"/>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885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8752"/>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Conclusions and future work </a:t>
            </a: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5" name="Rectangle 24">
            <a:extLst>
              <a:ext uri="{FF2B5EF4-FFF2-40B4-BE49-F238E27FC236}">
                <a16:creationId xmlns:a16="http://schemas.microsoft.com/office/drawing/2014/main" id="{23EBAA46-C5AE-4B96-94DA-EBEEE0BE3F13}"/>
              </a:ext>
            </a:extLst>
          </p:cNvPr>
          <p:cNvSpPr/>
          <p:nvPr/>
        </p:nvSpPr>
        <p:spPr>
          <a:xfrm>
            <a:off x="5152569" y="4927498"/>
            <a:ext cx="2137417" cy="105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  •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ubtitle 2">
            <a:extLst>
              <a:ext uri="{FF2B5EF4-FFF2-40B4-BE49-F238E27FC236}">
                <a16:creationId xmlns:a16="http://schemas.microsoft.com/office/drawing/2014/main" id="{A505B8FE-CEA9-4A36-8FA1-C69E296D649E}"/>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14" name="Title 1">
            <a:extLst>
              <a:ext uri="{FF2B5EF4-FFF2-40B4-BE49-F238E27FC236}">
                <a16:creationId xmlns:a16="http://schemas.microsoft.com/office/drawing/2014/main" id="{14B8CA07-08CD-434D-B29C-5A64BA4C443B}"/>
              </a:ext>
            </a:extLst>
          </p:cNvPr>
          <p:cNvSpPr txBox="1">
            <a:spLocks/>
          </p:cNvSpPr>
          <p:nvPr/>
        </p:nvSpPr>
        <p:spPr>
          <a:xfrm>
            <a:off x="342899" y="5443645"/>
            <a:ext cx="7640263" cy="3615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Supraglacial lake volume varies interannually by as much as 200% on individual ice shelves and by up to ~72% across the East Antarctic Ice Sheet.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Lake areas and volumes are strongly positively correlated with mean  summer air temperature.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solidFill>
                <a:prstClr val="black"/>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On ice shelves where lake volume is significantly correlated with modelled runoff, January surface melt and the ratio of November firn air content to summer (DJF) melt are important predictors of lake volume.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solidFill>
                <a:prstClr val="black"/>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Drifting </a:t>
            </a:r>
            <a:r>
              <a:rPr lang="en-GB" sz="1800" dirty="0">
                <a:solidFill>
                  <a:prstClr val="black"/>
                </a:solidFill>
                <a:latin typeface="Calibri" panose="020F0502020204030204" pitchFamily="34" charset="0"/>
                <a:cs typeface="Calibri" panose="020F0502020204030204" pitchFamily="34" charset="0"/>
              </a:rPr>
              <a:t>snow, local melt-albedo feedbacks, melt refreezing in firn still need </a:t>
            </a: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better resolving in models.</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sz="1800" dirty="0">
                <a:solidFill>
                  <a:prstClr val="black"/>
                </a:solidFill>
                <a:latin typeface="Calibri" panose="020F0502020204030204" pitchFamily="34" charset="0"/>
                <a:cs typeface="Calibri" panose="020F0502020204030204" pitchFamily="34" charset="0"/>
              </a:rPr>
              <a:t>Validation of modelled surface melt, runoff and firn air content over full  melt season (November – February).</a:t>
            </a:r>
            <a:endPar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3" name="Rectangle 2">
            <a:extLst>
              <a:ext uri="{FF2B5EF4-FFF2-40B4-BE49-F238E27FC236}">
                <a16:creationId xmlns:a16="http://schemas.microsoft.com/office/drawing/2014/main" id="{F1CC49AE-1CA0-4031-9854-BF2FEABC62AE}"/>
              </a:ext>
            </a:extLst>
          </p:cNvPr>
          <p:cNvSpPr/>
          <p:nvPr/>
        </p:nvSpPr>
        <p:spPr>
          <a:xfrm>
            <a:off x="249662" y="1118957"/>
            <a:ext cx="7640263" cy="2802786"/>
          </a:xfrm>
          <a:prstGeom prst="rect">
            <a:avLst/>
          </a:prstGeom>
          <a:solidFill>
            <a:srgbClr val="01435B">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290FC95-284D-410C-A9EC-527AAA15E9CB}"/>
              </a:ext>
            </a:extLst>
          </p:cNvPr>
          <p:cNvSpPr/>
          <p:nvPr/>
        </p:nvSpPr>
        <p:spPr>
          <a:xfrm>
            <a:off x="249663" y="4478446"/>
            <a:ext cx="7640263" cy="1501396"/>
          </a:xfrm>
          <a:prstGeom prst="rect">
            <a:avLst/>
          </a:prstGeom>
          <a:solidFill>
            <a:srgbClr val="00B0F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4" descr="Microsoft Customer Story-Durham University transitions to fully remote  working and teaching in four weeks with Azure Active Directory">
            <a:extLst>
              <a:ext uri="{FF2B5EF4-FFF2-40B4-BE49-F238E27FC236}">
                <a16:creationId xmlns:a16="http://schemas.microsoft.com/office/drawing/2014/main" id="{F1BA084F-BDB8-3F38-A7FB-5BB22B25CAE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Map&#10;&#10;Description automatically generated">
            <a:extLst>
              <a:ext uri="{FF2B5EF4-FFF2-40B4-BE49-F238E27FC236}">
                <a16:creationId xmlns:a16="http://schemas.microsoft.com/office/drawing/2014/main" id="{5D5D2015-CDDC-5FEE-6559-99844B81DCB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273111" y="1065958"/>
            <a:ext cx="2514600" cy="1015396"/>
          </a:xfrm>
          <a:prstGeom prst="rect">
            <a:avLst/>
          </a:prstGeom>
        </p:spPr>
      </p:pic>
      <p:pic>
        <p:nvPicPr>
          <p:cNvPr id="23" name="Picture 22" descr="Map&#10;&#10;Description automatically generated">
            <a:extLst>
              <a:ext uri="{FF2B5EF4-FFF2-40B4-BE49-F238E27FC236}">
                <a16:creationId xmlns:a16="http://schemas.microsoft.com/office/drawing/2014/main" id="{AD519C0C-29CD-7D27-B791-3353A65AAF1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656641" y="2082891"/>
            <a:ext cx="2270879" cy="1069160"/>
          </a:xfrm>
          <a:prstGeom prst="rect">
            <a:avLst/>
          </a:prstGeom>
        </p:spPr>
      </p:pic>
      <p:pic>
        <p:nvPicPr>
          <p:cNvPr id="24" name="Picture 23" descr="Map&#10;&#10;Description automatically generated">
            <a:extLst>
              <a:ext uri="{FF2B5EF4-FFF2-40B4-BE49-F238E27FC236}">
                <a16:creationId xmlns:a16="http://schemas.microsoft.com/office/drawing/2014/main" id="{1875E7EA-1D0B-5FCA-91B8-03640C5AF41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87111" y="3142205"/>
            <a:ext cx="2514599" cy="1015396"/>
          </a:xfrm>
          <a:prstGeom prst="rect">
            <a:avLst/>
          </a:prstGeom>
        </p:spPr>
      </p:pic>
      <p:pic>
        <p:nvPicPr>
          <p:cNvPr id="26" name="Picture 25" descr="Map&#10;&#10;Description automatically generated">
            <a:extLst>
              <a:ext uri="{FF2B5EF4-FFF2-40B4-BE49-F238E27FC236}">
                <a16:creationId xmlns:a16="http://schemas.microsoft.com/office/drawing/2014/main" id="{995F534E-B6ED-BC06-7479-CD9EE86D9D4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724481" y="4157601"/>
            <a:ext cx="2203039" cy="1223941"/>
          </a:xfrm>
          <a:prstGeom prst="rect">
            <a:avLst/>
          </a:prstGeom>
        </p:spPr>
      </p:pic>
      <p:pic>
        <p:nvPicPr>
          <p:cNvPr id="31" name="Picture 30" descr="Map&#10;&#10;Description automatically generated">
            <a:extLst>
              <a:ext uri="{FF2B5EF4-FFF2-40B4-BE49-F238E27FC236}">
                <a16:creationId xmlns:a16="http://schemas.microsoft.com/office/drawing/2014/main" id="{D18A3502-BE5F-DCE1-C839-7052DEDC859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340950" y="4799305"/>
            <a:ext cx="1383530" cy="1403603"/>
          </a:xfrm>
          <a:prstGeom prst="rect">
            <a:avLst/>
          </a:prstGeom>
        </p:spPr>
      </p:pic>
    </p:spTree>
    <p:extLst>
      <p:ext uri="{BB962C8B-B14F-4D97-AF65-F5344CB8AC3E}">
        <p14:creationId xmlns:p14="http://schemas.microsoft.com/office/powerpoint/2010/main" val="407886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A2D4-F302-4D31-A391-58AE691C7697}"/>
              </a:ext>
            </a:extLst>
          </p:cNvPr>
          <p:cNvSpPr>
            <a:spLocks noGrp="1"/>
          </p:cNvSpPr>
          <p:nvPr>
            <p:ph type="ctrTitle"/>
          </p:nvPr>
        </p:nvSpPr>
        <p:spPr>
          <a:xfrm>
            <a:off x="6069652" y="113035"/>
            <a:ext cx="6173890" cy="1655763"/>
          </a:xfrm>
        </p:spPr>
        <p:txBody>
          <a:bodyPr>
            <a:normAutofit/>
          </a:bodyPr>
          <a:lstStyle/>
          <a:p>
            <a:r>
              <a:rPr lang="en-GB" sz="2400" dirty="0">
                <a:solidFill>
                  <a:schemeClr val="bg1"/>
                </a:solidFill>
                <a:latin typeface="+mn-lt"/>
                <a:cs typeface="Calibri Light" panose="020F0302020204030204" pitchFamily="34" charset="0"/>
              </a:rPr>
              <a:t>Thank you for listening!</a:t>
            </a:r>
            <a:br>
              <a:rPr lang="en-GB" sz="2400" dirty="0">
                <a:solidFill>
                  <a:schemeClr val="bg1"/>
                </a:solidFill>
                <a:latin typeface="+mn-lt"/>
                <a:cs typeface="Calibri Light" panose="020F0302020204030204" pitchFamily="34" charset="0"/>
              </a:rPr>
            </a:br>
            <a:br>
              <a:rPr lang="en-GB" sz="2400" dirty="0">
                <a:solidFill>
                  <a:schemeClr val="bg1"/>
                </a:solidFill>
                <a:latin typeface="+mn-lt"/>
                <a:cs typeface="Calibri Light" panose="020F0302020204030204" pitchFamily="34" charset="0"/>
              </a:rPr>
            </a:br>
            <a:r>
              <a:rPr lang="en-GB" sz="3400" b="1" dirty="0">
                <a:solidFill>
                  <a:schemeClr val="bg1"/>
                </a:solidFill>
                <a:latin typeface="+mn-lt"/>
                <a:cs typeface="Calibri Light" panose="020F0302020204030204" pitchFamily="34" charset="0"/>
              </a:rPr>
              <a:t>Questions?</a:t>
            </a:r>
            <a:endParaRPr lang="en-GB" sz="3400" dirty="0">
              <a:latin typeface="Helvetica" panose="020B0604020202020204" pitchFamily="34" charset="0"/>
              <a:cs typeface="Helvetica" panose="020B0604020202020204" pitchFamily="34" charset="0"/>
            </a:endParaRPr>
          </a:p>
        </p:txBody>
      </p:sp>
      <p:sp>
        <p:nvSpPr>
          <p:cNvPr id="11" name="Rectangle 10">
            <a:extLst>
              <a:ext uri="{FF2B5EF4-FFF2-40B4-BE49-F238E27FC236}">
                <a16:creationId xmlns:a16="http://schemas.microsoft.com/office/drawing/2014/main" id="{771AEB16-F093-4A03-9612-6F2BF2A2F44B}"/>
              </a:ext>
            </a:extLst>
          </p:cNvPr>
          <p:cNvSpPr/>
          <p:nvPr/>
        </p:nvSpPr>
        <p:spPr>
          <a:xfrm>
            <a:off x="0" y="-4194"/>
            <a:ext cx="12192000" cy="3271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1774A9E-88F3-4E89-ADB8-9D65849378EC}"/>
              </a:ext>
            </a:extLst>
          </p:cNvPr>
          <p:cNvSpPr>
            <a:spLocks noGrp="1"/>
          </p:cNvSpPr>
          <p:nvPr>
            <p:ph type="subTitle" idx="1"/>
          </p:nvPr>
        </p:nvSpPr>
        <p:spPr>
          <a:xfrm>
            <a:off x="6497053" y="2645892"/>
            <a:ext cx="5330030" cy="1655762"/>
          </a:xfrm>
        </p:spPr>
        <p:txBody>
          <a:bodyPr>
            <a:normAutofit/>
          </a:bodyPr>
          <a:lstStyle/>
          <a:p>
            <a:pPr algn="l">
              <a:lnSpc>
                <a:spcPct val="100000"/>
              </a:lnSpc>
              <a:defRPr/>
            </a:pPr>
            <a:r>
              <a:rPr kumimoji="0" lang="en-GB" b="1" i="0" u="none" strike="noStrike" kern="1200" cap="none" spc="0" normalizeH="0" baseline="0" dirty="0">
                <a:ln>
                  <a:noFill/>
                </a:ln>
                <a:solidFill>
                  <a:schemeClr val="bg1"/>
                </a:solidFill>
                <a:effectLst/>
                <a:uLnTx/>
                <a:uFillTx/>
                <a:latin typeface="Calibri Light" panose="020F0302020204030204" pitchFamily="34" charset="0"/>
                <a:cs typeface="Calibri Light" panose="020F0302020204030204" pitchFamily="34" charset="0"/>
              </a:rPr>
              <a:t>Arthur, J.F </a:t>
            </a:r>
            <a:r>
              <a:rPr kumimoji="0" lang="en-GB" b="1" i="1" u="none" strike="noStrike" kern="1200" cap="none" spc="0" normalizeH="0" baseline="0" dirty="0">
                <a:ln>
                  <a:noFill/>
                </a:ln>
                <a:solidFill>
                  <a:schemeClr val="bg1"/>
                </a:solidFill>
                <a:effectLst/>
                <a:uLnTx/>
                <a:uFillTx/>
                <a:latin typeface="Calibri Light" panose="020F0302020204030204" pitchFamily="34" charset="0"/>
                <a:cs typeface="Calibri Light" panose="020F0302020204030204" pitchFamily="34" charset="0"/>
              </a:rPr>
              <a:t>et al. </a:t>
            </a:r>
            <a:r>
              <a:rPr kumimoji="0" lang="en-GB" b="1" i="0" u="none" strike="noStrike" kern="1200" cap="none" spc="0" normalizeH="0" baseline="0" dirty="0">
                <a:ln>
                  <a:noFill/>
                </a:ln>
                <a:solidFill>
                  <a:schemeClr val="bg1"/>
                </a:solidFill>
                <a:effectLst/>
                <a:uLnTx/>
                <a:uFillTx/>
                <a:latin typeface="Calibri Light" panose="020F0302020204030204" pitchFamily="34" charset="0"/>
                <a:cs typeface="Calibri Light" panose="020F0302020204030204" pitchFamily="34" charset="0"/>
              </a:rPr>
              <a:t>(2022) Large interannual variability in supraglacial lakes around East Antarctica. </a:t>
            </a:r>
            <a:r>
              <a:rPr kumimoji="0" lang="en-GB" b="1" i="1" u="none" strike="noStrike" kern="1200" cap="none" spc="0" normalizeH="0" baseline="0" dirty="0">
                <a:ln>
                  <a:noFill/>
                </a:ln>
                <a:solidFill>
                  <a:schemeClr val="bg1"/>
                </a:solidFill>
                <a:effectLst/>
                <a:uLnTx/>
                <a:uFillTx/>
                <a:latin typeface="Calibri Light" panose="020F0302020204030204" pitchFamily="34" charset="0"/>
                <a:cs typeface="Calibri Light" panose="020F0302020204030204" pitchFamily="34" charset="0"/>
              </a:rPr>
              <a:t>Nature Comms.</a:t>
            </a:r>
            <a:r>
              <a:rPr lang="en-GB" b="1" i="1" dirty="0">
                <a:solidFill>
                  <a:schemeClr val="bg1"/>
                </a:solidFill>
                <a:latin typeface="Calibri Light" panose="020F0302020204030204" pitchFamily="34" charset="0"/>
                <a:cs typeface="Calibri Light" panose="020F0302020204030204" pitchFamily="34" charset="0"/>
              </a:rPr>
              <a:t> </a:t>
            </a:r>
            <a:r>
              <a:rPr lang="en-GB" b="1" dirty="0">
                <a:solidFill>
                  <a:schemeClr val="bg1"/>
                </a:solidFill>
                <a:latin typeface="Calibri Light" panose="020F0302020204030204" pitchFamily="34" charset="0"/>
                <a:cs typeface="Calibri Light" panose="020F0302020204030204" pitchFamily="34" charset="0"/>
              </a:rPr>
              <a:t>13, 1711</a:t>
            </a:r>
            <a:r>
              <a:rPr lang="en-GB" b="1" i="1" dirty="0">
                <a:solidFill>
                  <a:schemeClr val="bg1"/>
                </a:solidFill>
                <a:latin typeface="Calibri Light" panose="020F0302020204030204" pitchFamily="34" charset="0"/>
                <a:cs typeface="Calibri Light" panose="020F0302020204030204" pitchFamily="34" charset="0"/>
              </a:rPr>
              <a:t>.</a:t>
            </a:r>
            <a:endParaRPr lang="en-GB" sz="2800" b="1" baseline="30000" dirty="0">
              <a:solidFill>
                <a:schemeClr val="bg1"/>
              </a:solidFill>
              <a:latin typeface="Helvetica" panose="020B0604020202020204" pitchFamily="34" charset="0"/>
              <a:cs typeface="Helvetica" panose="020B0604020202020204" pitchFamily="34" charset="0"/>
            </a:endParaRPr>
          </a:p>
          <a:p>
            <a:endParaRPr lang="en-GB" sz="2000" baseline="30000" dirty="0">
              <a:solidFill>
                <a:schemeClr val="bg1"/>
              </a:solidFill>
              <a:latin typeface="Helvetica" panose="020B0604020202020204" pitchFamily="34" charset="0"/>
              <a:cs typeface="Helvetica" panose="020B0604020202020204" pitchFamily="34" charset="0"/>
            </a:endParaRPr>
          </a:p>
        </p:txBody>
      </p:sp>
      <p:pic>
        <p:nvPicPr>
          <p:cNvPr id="2078" name="Picture 30">
            <a:extLst>
              <a:ext uri="{FF2B5EF4-FFF2-40B4-BE49-F238E27FC236}">
                <a16:creationId xmlns:a16="http://schemas.microsoft.com/office/drawing/2014/main" id="{E902E73E-3071-4908-99E1-AE5F52017EE0}"/>
              </a:ext>
            </a:extLst>
          </p:cNvPr>
          <p:cNvPicPr>
            <a:picLocks noChangeAspect="1" noChangeArrowheads="1"/>
          </p:cNvPicPr>
          <p:nvPr/>
        </p:nvPicPr>
        <p:blipFill rotWithShape="1">
          <a:blip r:embed="rId3">
            <a:alphaModFix amt="35000"/>
            <a:extLst>
              <a:ext uri="{BEBA8EAE-BF5A-486C-A8C5-ECC9F3942E4B}">
                <a14:imgProps xmlns:a14="http://schemas.microsoft.com/office/drawing/2010/main">
                  <a14:imgLayer r:embed="rId4">
                    <a14:imgEffect>
                      <a14:backgroundRemoval t="4845" b="93292" l="4075" r="94357">
                        <a14:foregroundMark x1="71891" y1="13292" x2="50888" y2="4348"/>
                        <a14:foregroundMark x1="50888" y1="4348" x2="39603" y2="8075"/>
                        <a14:foregroundMark x1="39603" y1="8075" x2="53710" y2="13913"/>
                        <a14:foregroundMark x1="53710" y1="13913" x2="71264" y2="12919"/>
                        <a14:foregroundMark x1="12330" y1="27950" x2="5329" y2="21739"/>
                        <a14:foregroundMark x1="5329" y1="21739" x2="6792" y2="31677"/>
                        <a14:foregroundMark x1="6792" y1="31677" x2="12330" y2="28696"/>
                        <a14:foregroundMark x1="53814" y1="76273" x2="55068" y2="86584"/>
                        <a14:foregroundMark x1="55068" y1="86584" x2="59770" y2="95776"/>
                        <a14:foregroundMark x1="59770" y1="95776" x2="68025" y2="97143"/>
                        <a14:foregroundMark x1="68025" y1="97143" x2="78265" y2="93416"/>
                        <a14:foregroundMark x1="78265" y1="93416" x2="71578" y2="83727"/>
                        <a14:foregroundMark x1="71578" y1="83727" x2="53918" y2="76770"/>
                        <a14:foregroundMark x1="89237" y1="40994" x2="95507" y2="49068"/>
                        <a14:foregroundMark x1="95507" y1="49068" x2="96656" y2="59130"/>
                        <a14:foregroundMark x1="96656" y1="59130" x2="92999" y2="69565"/>
                        <a14:foregroundMark x1="92999" y1="69565" x2="85266" y2="48199"/>
                        <a14:foregroundMark x1="85266" y1="48199" x2="88924" y2="41242"/>
                        <a14:foregroundMark x1="72205" y1="11553" x2="71264" y2="11304"/>
                        <a14:foregroundMark x1="60920" y1="6335" x2="52978" y2="3354"/>
                        <a14:foregroundMark x1="52978" y1="3354" x2="42633" y2="5342"/>
                        <a14:foregroundMark x1="42633" y1="5342" x2="51933" y2="8075"/>
                        <a14:foregroundMark x1="51933" y1="8075" x2="62591" y2="6708"/>
                        <a14:foregroundMark x1="62591" y1="6708" x2="58307" y2="4845"/>
                        <a14:foregroundMark x1="4180" y1="21988" x2="4389" y2="21118"/>
                        <a14:foregroundMark x1="93835" y1="56273" x2="94462" y2="56398"/>
                      </a14:backgroundRemoval>
                    </a14:imgEffect>
                  </a14:imgLayer>
                </a14:imgProps>
              </a:ext>
              <a:ext uri="{28A0092B-C50C-407E-A947-70E740481C1C}">
                <a14:useLocalDpi xmlns:a14="http://schemas.microsoft.com/office/drawing/2010/main"/>
              </a:ext>
            </a:extLst>
          </a:blip>
          <a:srcRect/>
          <a:stretch/>
        </p:blipFill>
        <p:spPr bwMode="auto">
          <a:xfrm>
            <a:off x="6120077" y="562908"/>
            <a:ext cx="5591109" cy="4702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icrosoft Customer Story-Durham University transitions to fully remote  working and teaching in four weeks with Azure Active Directory">
            <a:extLst>
              <a:ext uri="{FF2B5EF4-FFF2-40B4-BE49-F238E27FC236}">
                <a16:creationId xmlns:a16="http://schemas.microsoft.com/office/drawing/2014/main" id="{0F40B145-2AEC-4D6B-A7C6-1DB6664D90D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678186" y="5437736"/>
            <a:ext cx="1435915" cy="7046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IAPETUS – Doctoral Training Partnership – Dr Daniel M Moore">
            <a:extLst>
              <a:ext uri="{FF2B5EF4-FFF2-40B4-BE49-F238E27FC236}">
                <a16:creationId xmlns:a16="http://schemas.microsoft.com/office/drawing/2014/main" id="{FCD95474-7EA0-4946-8103-66C5DDA1468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96170" y="5494762"/>
            <a:ext cx="1904241" cy="5757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NERC - Home">
            <a:extLst>
              <a:ext uri="{FF2B5EF4-FFF2-40B4-BE49-F238E27FC236}">
                <a16:creationId xmlns:a16="http://schemas.microsoft.com/office/drawing/2014/main" id="{8F2145A2-68BC-4572-9246-44D50913F8F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353930" y="5528660"/>
            <a:ext cx="998413" cy="5227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me | School of Earth and Atmospheric Sciences | Georgia Institute of  Technology | Atlanta, GA">
            <a:extLst>
              <a:ext uri="{FF2B5EF4-FFF2-40B4-BE49-F238E27FC236}">
                <a16:creationId xmlns:a16="http://schemas.microsoft.com/office/drawing/2014/main" id="{F3603199-548F-49DC-89F9-0B3F5B29A42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797437" y="6246976"/>
            <a:ext cx="2030682" cy="4979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Frontiers and Lancaster University form open access publishing agreement –  Science &amp;amp; research news | Frontiers">
            <a:extLst>
              <a:ext uri="{FF2B5EF4-FFF2-40B4-BE49-F238E27FC236}">
                <a16:creationId xmlns:a16="http://schemas.microsoft.com/office/drawing/2014/main" id="{1BA3B879-51AC-4436-A787-CAD5CCFF5EF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056961" y="6246976"/>
            <a:ext cx="1583667" cy="4979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Legal - Website Information and Feedback - Newcastle University">
            <a:extLst>
              <a:ext uri="{FF2B5EF4-FFF2-40B4-BE49-F238E27FC236}">
                <a16:creationId xmlns:a16="http://schemas.microsoft.com/office/drawing/2014/main" id="{CA563898-0BC6-4AA4-B3CA-F1A0726776A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92493" y="6246976"/>
            <a:ext cx="1505549" cy="497989"/>
          </a:xfrm>
          <a:prstGeom prst="rect">
            <a:avLst/>
          </a:prstGeom>
          <a:noFill/>
          <a:extLst>
            <a:ext uri="{909E8E84-426E-40DD-AFC4-6F175D3DCCD1}">
              <a14:hiddenFill xmlns:a14="http://schemas.microsoft.com/office/drawing/2010/main">
                <a:solidFill>
                  <a:srgbClr val="FFFFFF"/>
                </a:solidFill>
              </a14:hiddenFill>
            </a:ext>
          </a:extLst>
        </p:spPr>
      </p:pic>
      <p:sp>
        <p:nvSpPr>
          <p:cNvPr id="17" name="Subtitle 2">
            <a:extLst>
              <a:ext uri="{FF2B5EF4-FFF2-40B4-BE49-F238E27FC236}">
                <a16:creationId xmlns:a16="http://schemas.microsoft.com/office/drawing/2014/main" id="{17AFD094-7DB2-47D3-80CA-E989EBED9168}"/>
              </a:ext>
            </a:extLst>
          </p:cNvPr>
          <p:cNvSpPr txBox="1">
            <a:spLocks/>
          </p:cNvSpPr>
          <p:nvPr/>
        </p:nvSpPr>
        <p:spPr>
          <a:xfrm>
            <a:off x="8915632" y="4390784"/>
            <a:ext cx="3129561" cy="6243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Calibri Light" panose="020F0302020204030204"/>
                <a:ea typeface="+mn-ea"/>
                <a:cs typeface="Helvetica" panose="020B0604020202020204" pitchFamily="34" charset="0"/>
              </a:rPr>
              <a:t>jennifer.arthur@durham.ac.uk</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500" b="0" i="0" u="none" strike="noStrike" kern="1200" cap="none" spc="0" normalizeH="0" baseline="0" noProof="0" dirty="0">
              <a:ln>
                <a:noFill/>
              </a:ln>
              <a:solidFill>
                <a:prstClr val="white"/>
              </a:solidFill>
              <a:effectLst/>
              <a:uLnTx/>
              <a:uFillTx/>
              <a:latin typeface="Calibri Light" panose="020F0302020204030204"/>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solidFill>
                  <a:prstClr val="white"/>
                </a:solidFill>
                <a:latin typeface="Calibri Light" panose="020F0302020204030204"/>
                <a:cs typeface="Helvetica" panose="020B0604020202020204" pitchFamily="34" charset="0"/>
              </a:rPr>
              <a:t>	        </a:t>
            </a:r>
            <a:r>
              <a:rPr kumimoji="0" lang="en-GB" sz="1400" b="0" i="0" u="none" strike="noStrike" kern="1200" cap="none" spc="0" normalizeH="0" baseline="0" noProof="0" dirty="0">
                <a:ln>
                  <a:noFill/>
                </a:ln>
                <a:solidFill>
                  <a:prstClr val="white"/>
                </a:solidFill>
                <a:effectLst/>
                <a:uLnTx/>
                <a:uFillTx/>
                <a:latin typeface="Calibri Light" panose="020F0302020204030204"/>
                <a:ea typeface="+mn-ea"/>
                <a:cs typeface="Helvetica" panose="020B0604020202020204" pitchFamily="34" charset="0"/>
              </a:rPr>
              <a:t>@AntarcticJenny</a:t>
            </a:r>
          </a:p>
        </p:txBody>
      </p:sp>
      <p:pic>
        <p:nvPicPr>
          <p:cNvPr id="20" name="Picture 10" descr="Why does the bird on Twitter&amp;#39;s logo not have eyes? - Quora">
            <a:extLst>
              <a:ext uri="{FF2B5EF4-FFF2-40B4-BE49-F238E27FC236}">
                <a16:creationId xmlns:a16="http://schemas.microsoft.com/office/drawing/2014/main" id="{E212564B-F103-45E1-B961-B5E95666D5F6}"/>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1528164" y="4753701"/>
            <a:ext cx="298396" cy="2058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DAAC60A-6A5F-9F7D-0B1E-25A0315B8162}"/>
              </a:ext>
            </a:extLst>
          </p:cNvPr>
          <p:cNvPicPr>
            <a:picLocks noChangeAspect="1"/>
          </p:cNvPicPr>
          <p:nvPr/>
        </p:nvPicPr>
        <p:blipFill>
          <a:blip r:embed="rId12">
            <a:alphaModFix amt="40000"/>
            <a:extLst>
              <a:ext uri="{28A0092B-C50C-407E-A947-70E740481C1C}">
                <a14:useLocalDpi xmlns:a14="http://schemas.microsoft.com/office/drawing/2010/main"/>
              </a:ext>
            </a:extLst>
          </a:blip>
          <a:stretch>
            <a:fillRect/>
          </a:stretch>
        </p:blipFill>
        <p:spPr>
          <a:xfrm>
            <a:off x="0" y="5431"/>
            <a:ext cx="5915025" cy="6858000"/>
          </a:xfrm>
          <a:prstGeom prst="rect">
            <a:avLst/>
          </a:prstGeom>
        </p:spPr>
      </p:pic>
      <p:sp>
        <p:nvSpPr>
          <p:cNvPr id="19" name="Subtitle 2">
            <a:extLst>
              <a:ext uri="{FF2B5EF4-FFF2-40B4-BE49-F238E27FC236}">
                <a16:creationId xmlns:a16="http://schemas.microsoft.com/office/drawing/2014/main" id="{945A75AB-E444-5F2C-419F-5D44AD714E8E}"/>
              </a:ext>
            </a:extLst>
          </p:cNvPr>
          <p:cNvSpPr txBox="1">
            <a:spLocks/>
          </p:cNvSpPr>
          <p:nvPr/>
        </p:nvSpPr>
        <p:spPr>
          <a:xfrm>
            <a:off x="312081" y="995884"/>
            <a:ext cx="4968328" cy="57490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GB" sz="1800" b="1" dirty="0">
                <a:solidFill>
                  <a:schemeClr val="bg1"/>
                </a:solidFill>
                <a:latin typeface="Calibri" panose="020F0502020204030204" pitchFamily="34" charset="0"/>
                <a:cs typeface="Calibri" panose="020F0502020204030204" pitchFamily="34" charset="0"/>
              </a:rPr>
              <a:t>Community Firn Model</a:t>
            </a:r>
            <a:r>
              <a:rPr lang="en-GB" sz="1800" dirty="0">
                <a:solidFill>
                  <a:schemeClr val="bg1"/>
                </a:solidFill>
                <a:latin typeface="Calibri" panose="020F0502020204030204" pitchFamily="34" charset="0"/>
                <a:cs typeface="Calibri" panose="020F0502020204030204" pitchFamily="34" charset="0"/>
              </a:rPr>
              <a:t>:  </a:t>
            </a:r>
            <a:r>
              <a:rPr lang="en-GB" sz="1600" dirty="0">
                <a:solidFill>
                  <a:schemeClr val="bg1"/>
                </a:solidFill>
                <a:latin typeface="Calibri Light" panose="020F0302020204030204" pitchFamily="34" charset="0"/>
                <a:cs typeface="Calibri Light" panose="020F0302020204030204" pitchFamily="34" charset="0"/>
              </a:rPr>
              <a:t>https://github.com/UWGlaciology/CommunityFirnModel</a:t>
            </a:r>
          </a:p>
          <a:p>
            <a:pPr algn="l">
              <a:lnSpc>
                <a:spcPct val="100000"/>
              </a:lnSpc>
              <a:defRPr/>
            </a:pPr>
            <a:endParaRPr lang="en-GB" sz="1800" baseline="30000" dirty="0">
              <a:solidFill>
                <a:schemeClr val="bg1"/>
              </a:solidFill>
              <a:latin typeface="Helvetica" panose="020B0604020202020204" pitchFamily="34" charset="0"/>
              <a:cs typeface="Helvetica" panose="020B0604020202020204" pitchFamily="34" charset="0"/>
            </a:endParaRPr>
          </a:p>
          <a:p>
            <a:pPr algn="l">
              <a:lnSpc>
                <a:spcPct val="100000"/>
              </a:lnSpc>
              <a:defRPr/>
            </a:pPr>
            <a:r>
              <a:rPr lang="en-GB" sz="1800" b="1" dirty="0" err="1">
                <a:solidFill>
                  <a:schemeClr val="bg1"/>
                </a:solidFill>
                <a:cs typeface="Calibri Light" panose="020F0302020204030204" pitchFamily="34" charset="0"/>
              </a:rPr>
              <a:t>Modèle</a:t>
            </a:r>
            <a:r>
              <a:rPr lang="en-GB" sz="1800" b="1" dirty="0">
                <a:solidFill>
                  <a:schemeClr val="bg1"/>
                </a:solidFill>
                <a:cs typeface="Calibri Light" panose="020F0302020204030204" pitchFamily="34" charset="0"/>
              </a:rPr>
              <a:t> </a:t>
            </a:r>
            <a:r>
              <a:rPr lang="en-GB" sz="1800" b="1" dirty="0" err="1">
                <a:solidFill>
                  <a:schemeClr val="bg1"/>
                </a:solidFill>
                <a:cs typeface="Calibri Light" panose="020F0302020204030204" pitchFamily="34" charset="0"/>
              </a:rPr>
              <a:t>Atmosphérique</a:t>
            </a:r>
            <a:r>
              <a:rPr lang="en-GB" sz="1800" b="1" dirty="0">
                <a:solidFill>
                  <a:schemeClr val="bg1"/>
                </a:solidFill>
                <a:cs typeface="Calibri Light" panose="020F0302020204030204" pitchFamily="34" charset="0"/>
              </a:rPr>
              <a:t> </a:t>
            </a:r>
            <a:r>
              <a:rPr lang="en-GB" sz="1800" b="1" dirty="0" err="1">
                <a:solidFill>
                  <a:schemeClr val="bg1"/>
                </a:solidFill>
                <a:cs typeface="Calibri Light" panose="020F0302020204030204" pitchFamily="34" charset="0"/>
              </a:rPr>
              <a:t>Régionale</a:t>
            </a:r>
            <a:r>
              <a:rPr lang="en-GB" sz="1800" dirty="0">
                <a:solidFill>
                  <a:schemeClr val="bg1"/>
                </a:solidFill>
                <a:cs typeface="Calibri Light" panose="020F0302020204030204" pitchFamily="34" charset="0"/>
              </a:rPr>
              <a:t>:</a:t>
            </a:r>
          </a:p>
          <a:p>
            <a:pPr algn="l">
              <a:lnSpc>
                <a:spcPct val="100000"/>
              </a:lnSpc>
              <a:defRPr/>
            </a:pPr>
            <a:r>
              <a:rPr lang="en-GB" baseline="30000" dirty="0">
                <a:solidFill>
                  <a:schemeClr val="bg1"/>
                </a:solidFill>
                <a:latin typeface="+mj-lt"/>
                <a:cs typeface="Helvetica" panose="020B0604020202020204" pitchFamily="34" charset="0"/>
              </a:rPr>
              <a:t>https://gitlab.com/Mar-Group</a:t>
            </a:r>
          </a:p>
          <a:p>
            <a:pPr algn="l">
              <a:lnSpc>
                <a:spcPct val="100000"/>
              </a:lnSpc>
              <a:defRPr/>
            </a:pPr>
            <a:endParaRPr lang="en-GB" baseline="30000" dirty="0">
              <a:solidFill>
                <a:schemeClr val="bg1"/>
              </a:solidFill>
              <a:latin typeface="+mj-lt"/>
              <a:cs typeface="Helvetica" panose="020B0604020202020204" pitchFamily="34" charset="0"/>
            </a:endParaRPr>
          </a:p>
          <a:p>
            <a:pPr algn="l">
              <a:lnSpc>
                <a:spcPct val="100000"/>
              </a:lnSpc>
              <a:defRPr/>
            </a:pPr>
            <a:r>
              <a:rPr lang="en-GB" sz="1800" b="1" dirty="0">
                <a:solidFill>
                  <a:schemeClr val="bg1"/>
                </a:solidFill>
                <a:latin typeface="Calibri" panose="020F0502020204030204" pitchFamily="34" charset="0"/>
                <a:cs typeface="Calibri" panose="020F0502020204030204" pitchFamily="34" charset="0"/>
              </a:rPr>
              <a:t>Lake detection algorithm</a:t>
            </a:r>
            <a:r>
              <a:rPr lang="en-GB" sz="1800" dirty="0">
                <a:solidFill>
                  <a:schemeClr val="bg1"/>
                </a:solidFill>
                <a:latin typeface="Calibri" panose="020F0502020204030204" pitchFamily="34" charset="0"/>
                <a:cs typeface="Calibri" panose="020F0502020204030204" pitchFamily="34" charset="0"/>
              </a:rPr>
              <a:t>:</a:t>
            </a:r>
          </a:p>
          <a:p>
            <a:pPr algn="l">
              <a:lnSpc>
                <a:spcPct val="100000"/>
              </a:lnSpc>
              <a:defRPr/>
            </a:pPr>
            <a:r>
              <a:rPr lang="en-GB" baseline="30000" dirty="0">
                <a:solidFill>
                  <a:schemeClr val="bg1"/>
                </a:solidFill>
                <a:latin typeface="+mj-lt"/>
                <a:cs typeface="Helvetica" panose="020B0604020202020204" pitchFamily="34" charset="0"/>
              </a:rPr>
              <a:t>https://github.com/mmoussavi/Lake_Detection_Satellite_ Imagery/tree/master/Landsat_8</a:t>
            </a:r>
          </a:p>
          <a:p>
            <a:pPr algn="l">
              <a:lnSpc>
                <a:spcPct val="100000"/>
              </a:lnSpc>
              <a:defRPr/>
            </a:pPr>
            <a:endParaRPr lang="en-GB" baseline="30000" dirty="0">
              <a:solidFill>
                <a:schemeClr val="bg1"/>
              </a:solidFill>
              <a:latin typeface="+mj-lt"/>
              <a:cs typeface="Helvetica" panose="020B0604020202020204" pitchFamily="34" charset="0"/>
            </a:endParaRPr>
          </a:p>
          <a:p>
            <a:pPr indent="-360000" algn="l">
              <a:lnSpc>
                <a:spcPct val="100000"/>
              </a:lnSpc>
              <a:defRPr/>
            </a:pPr>
            <a:r>
              <a:rPr lang="en-GB" baseline="30000" dirty="0">
                <a:solidFill>
                  <a:schemeClr val="bg1"/>
                </a:solidFill>
                <a:latin typeface="+mj-lt"/>
                <a:cs typeface="Helvetica" panose="020B0604020202020204" pitchFamily="34" charset="0"/>
              </a:rPr>
              <a:t>  </a:t>
            </a:r>
            <a:r>
              <a:rPr lang="en-GB" sz="2000" baseline="30000" dirty="0">
                <a:solidFill>
                  <a:schemeClr val="bg1"/>
                </a:solidFill>
                <a:latin typeface="Calibri" panose="020F0502020204030204" pitchFamily="34" charset="0"/>
                <a:cs typeface="Calibri" panose="020F0502020204030204" pitchFamily="34" charset="0"/>
              </a:rPr>
              <a:t>Lai, C. Y., et al. </a:t>
            </a:r>
            <a:r>
              <a:rPr lang="en-GB" sz="2000" b="1" i="1" baseline="30000" dirty="0">
                <a:solidFill>
                  <a:schemeClr val="bg1"/>
                </a:solidFill>
                <a:latin typeface="Calibri" panose="020F0502020204030204" pitchFamily="34" charset="0"/>
                <a:cs typeface="Calibri" panose="020F0502020204030204" pitchFamily="34" charset="0"/>
              </a:rPr>
              <a:t>Nature</a:t>
            </a:r>
            <a:r>
              <a:rPr lang="en-GB" sz="2000" baseline="30000" dirty="0">
                <a:solidFill>
                  <a:schemeClr val="bg1"/>
                </a:solidFill>
                <a:latin typeface="Calibri" panose="020F0502020204030204" pitchFamily="34" charset="0"/>
                <a:cs typeface="Calibri" panose="020F0502020204030204" pitchFamily="34" charset="0"/>
              </a:rPr>
              <a:t>, 584, 574–578 (2020).</a:t>
            </a:r>
          </a:p>
          <a:p>
            <a:pPr indent="-360000" algn="l">
              <a:lnSpc>
                <a:spcPct val="100000"/>
              </a:lnSpc>
              <a:defRPr/>
            </a:pPr>
            <a:r>
              <a:rPr lang="en-GB" sz="2000" baseline="30000" dirty="0">
                <a:solidFill>
                  <a:schemeClr val="bg1"/>
                </a:solidFill>
                <a:latin typeface="Calibri" panose="020F0502020204030204" pitchFamily="34" charset="0"/>
                <a:cs typeface="Calibri" panose="020F0502020204030204" pitchFamily="34" charset="0"/>
              </a:rPr>
              <a:t>  Kittel, C. et al. </a:t>
            </a:r>
            <a:r>
              <a:rPr lang="en-GB" sz="2000" b="1" i="1" baseline="30000" dirty="0">
                <a:solidFill>
                  <a:schemeClr val="bg1"/>
                </a:solidFill>
                <a:latin typeface="Calibri" panose="020F0502020204030204" pitchFamily="34" charset="0"/>
                <a:cs typeface="Calibri" panose="020F0502020204030204" pitchFamily="34" charset="0"/>
              </a:rPr>
              <a:t>Cryosphere</a:t>
            </a:r>
            <a:r>
              <a:rPr lang="en-GB" sz="2000" baseline="30000" dirty="0">
                <a:solidFill>
                  <a:schemeClr val="bg1"/>
                </a:solidFill>
                <a:latin typeface="Calibri" panose="020F0502020204030204" pitchFamily="34" charset="0"/>
                <a:cs typeface="Calibri" panose="020F0502020204030204" pitchFamily="34" charset="0"/>
              </a:rPr>
              <a:t>, 15, 1215-1236 (2021).</a:t>
            </a:r>
          </a:p>
          <a:p>
            <a:pPr indent="-360000" algn="l">
              <a:lnSpc>
                <a:spcPct val="100000"/>
              </a:lnSpc>
              <a:defRPr/>
            </a:pPr>
            <a:r>
              <a:rPr lang="en-GB" sz="2000" baseline="30000" dirty="0">
                <a:solidFill>
                  <a:schemeClr val="bg1"/>
                </a:solidFill>
                <a:latin typeface="Calibri" panose="020F0502020204030204" pitchFamily="34" charset="0"/>
                <a:cs typeface="Calibri" panose="020F0502020204030204" pitchFamily="34" charset="0"/>
              </a:rPr>
              <a:t>  Gilbert E. and Kittel C. </a:t>
            </a:r>
            <a:r>
              <a:rPr lang="en-GB" sz="2000" b="1" i="1" baseline="30000" dirty="0">
                <a:solidFill>
                  <a:schemeClr val="bg1"/>
                </a:solidFill>
                <a:latin typeface="Calibri" panose="020F0502020204030204" pitchFamily="34" charset="0"/>
                <a:cs typeface="Calibri" panose="020F0502020204030204" pitchFamily="34" charset="0"/>
              </a:rPr>
              <a:t>Geophysical Research Letters</a:t>
            </a:r>
            <a:r>
              <a:rPr lang="en-GB" sz="2000" baseline="30000" dirty="0">
                <a:solidFill>
                  <a:schemeClr val="bg1"/>
                </a:solidFill>
                <a:latin typeface="Calibri" panose="020F0502020204030204" pitchFamily="34" charset="0"/>
                <a:cs typeface="Calibri" panose="020F0502020204030204" pitchFamily="34" charset="0"/>
              </a:rPr>
              <a:t>, 48 (2021).</a:t>
            </a:r>
          </a:p>
          <a:p>
            <a:pPr indent="-360000" algn="l">
              <a:lnSpc>
                <a:spcPct val="100000"/>
              </a:lnSpc>
              <a:defRPr/>
            </a:pPr>
            <a:r>
              <a:rPr lang="en-GB" sz="2000" baseline="30000" dirty="0">
                <a:solidFill>
                  <a:schemeClr val="bg1"/>
                </a:solidFill>
                <a:latin typeface="Calibri" panose="020F0502020204030204" pitchFamily="34" charset="0"/>
                <a:cs typeface="Calibri" panose="020F0502020204030204" pitchFamily="34" charset="0"/>
              </a:rPr>
              <a:t>  Johnson, A. et al. </a:t>
            </a:r>
            <a:r>
              <a:rPr lang="en-GB" sz="2000" b="1" i="1" baseline="30000" dirty="0">
                <a:solidFill>
                  <a:schemeClr val="bg1"/>
                </a:solidFill>
                <a:latin typeface="Calibri" panose="020F0502020204030204" pitchFamily="34" charset="0"/>
                <a:cs typeface="Calibri" panose="020F0502020204030204" pitchFamily="34" charset="0"/>
              </a:rPr>
              <a:t>Journal of Glaciology</a:t>
            </a:r>
            <a:r>
              <a:rPr lang="en-GB" sz="2000" b="1" baseline="30000" dirty="0">
                <a:solidFill>
                  <a:schemeClr val="bg1"/>
                </a:solidFill>
                <a:latin typeface="Calibri" panose="020F0502020204030204" pitchFamily="34" charset="0"/>
                <a:cs typeface="Calibri" panose="020F0502020204030204" pitchFamily="34" charset="0"/>
              </a:rPr>
              <a:t>, </a:t>
            </a:r>
            <a:r>
              <a:rPr lang="en-GB" sz="2000" baseline="30000" dirty="0">
                <a:solidFill>
                  <a:schemeClr val="bg1"/>
                </a:solidFill>
                <a:latin typeface="Calibri" panose="020F0502020204030204" pitchFamily="34" charset="0"/>
                <a:cs typeface="Calibri" panose="020F0502020204030204" pitchFamily="34" charset="0"/>
              </a:rPr>
              <a:t>1-14 (2021).</a:t>
            </a:r>
          </a:p>
          <a:p>
            <a:endParaRPr lang="en-GB" sz="1600" baseline="30000" dirty="0">
              <a:solidFill>
                <a:schemeClr val="bg1"/>
              </a:solidFill>
              <a:latin typeface="Helvetica" panose="020B0604020202020204" pitchFamily="34" charset="0"/>
              <a:cs typeface="Helvetica" panose="020B0604020202020204" pitchFamily="34" charset="0"/>
            </a:endParaRPr>
          </a:p>
          <a:p>
            <a:endParaRPr lang="en-GB" sz="1600" baseline="300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14543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8752"/>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Importance of surface meltwater</a:t>
            </a:r>
          </a:p>
        </p:txBody>
      </p:sp>
      <p:sp>
        <p:nvSpPr>
          <p:cNvPr id="18" name="Title 1">
            <a:extLst>
              <a:ext uri="{FF2B5EF4-FFF2-40B4-BE49-F238E27FC236}">
                <a16:creationId xmlns:a16="http://schemas.microsoft.com/office/drawing/2014/main" id="{75B4C825-0939-4101-998C-905F8B5B375D}"/>
              </a:ext>
            </a:extLst>
          </p:cNvPr>
          <p:cNvSpPr txBox="1">
            <a:spLocks/>
          </p:cNvSpPr>
          <p:nvPr/>
        </p:nvSpPr>
        <p:spPr>
          <a:xfrm>
            <a:off x="292349" y="4392927"/>
            <a:ext cx="4665092" cy="532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Some Antarctic ice shelves are already vulnerable to meltwater-driven hydrofracture: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Unconfined (high tensile stress)</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High surface melt rates</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Widespread, low-porosity firn</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Extensive surface melt ponding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nvGrpSpPr>
          <p:cNvPr id="4" name="Group 3">
            <a:extLst>
              <a:ext uri="{FF2B5EF4-FFF2-40B4-BE49-F238E27FC236}">
                <a16:creationId xmlns:a16="http://schemas.microsoft.com/office/drawing/2014/main" id="{69D2F9A4-C41A-4F1D-B7FD-F740A1844B30}"/>
              </a:ext>
            </a:extLst>
          </p:cNvPr>
          <p:cNvGrpSpPr/>
          <p:nvPr/>
        </p:nvGrpSpPr>
        <p:grpSpPr>
          <a:xfrm>
            <a:off x="4838327" y="832927"/>
            <a:ext cx="7166397" cy="4668058"/>
            <a:chOff x="4835102" y="1311784"/>
            <a:chExt cx="7166397" cy="4668058"/>
          </a:xfrm>
        </p:grpSpPr>
        <p:grpSp>
          <p:nvGrpSpPr>
            <p:cNvPr id="2" name="Group 1">
              <a:extLst>
                <a:ext uri="{FF2B5EF4-FFF2-40B4-BE49-F238E27FC236}">
                  <a16:creationId xmlns:a16="http://schemas.microsoft.com/office/drawing/2014/main" id="{A166B18A-CE1C-4D37-A909-FB23FD548805}"/>
                </a:ext>
              </a:extLst>
            </p:cNvPr>
            <p:cNvGrpSpPr/>
            <p:nvPr/>
          </p:nvGrpSpPr>
          <p:grpSpPr>
            <a:xfrm>
              <a:off x="4912270" y="1349859"/>
              <a:ext cx="7089229" cy="4629983"/>
              <a:chOff x="4912270" y="1349859"/>
              <a:chExt cx="7089229" cy="4629983"/>
            </a:xfrm>
          </p:grpSpPr>
          <p:pic>
            <p:nvPicPr>
              <p:cNvPr id="5122" name="Picture 2" descr="Vulnerability of Antarctica's ice shelves to meltwater-driven fracture |  Nature">
                <a:extLst>
                  <a:ext uri="{FF2B5EF4-FFF2-40B4-BE49-F238E27FC236}">
                    <a16:creationId xmlns:a16="http://schemas.microsoft.com/office/drawing/2014/main" id="{8C72A361-16EB-4618-8906-4531189228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2270" y="1349859"/>
                <a:ext cx="7089229" cy="436737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23EBAA46-C5AE-4B96-94DA-EBEEE0BE3F13}"/>
                  </a:ext>
                </a:extLst>
              </p:cNvPr>
              <p:cNvSpPr/>
              <p:nvPr/>
            </p:nvSpPr>
            <p:spPr>
              <a:xfrm>
                <a:off x="5152569" y="4927498"/>
                <a:ext cx="2137417" cy="105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  •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Subtitle 2">
            <a:extLst>
              <a:ext uri="{FF2B5EF4-FFF2-40B4-BE49-F238E27FC236}">
                <a16:creationId xmlns:a16="http://schemas.microsoft.com/office/drawing/2014/main" id="{600976C8-1FF6-4C87-8394-862BE87B6A1B}"/>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840F04FE-BE1F-47B3-A28B-473005A494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523" y="3407109"/>
            <a:ext cx="4191622" cy="2902685"/>
          </a:xfrm>
          <a:prstGeom prst="rect">
            <a:avLst/>
          </a:prstGeom>
        </p:spPr>
      </p:pic>
      <p:sp>
        <p:nvSpPr>
          <p:cNvPr id="22" name="Title 1">
            <a:extLst>
              <a:ext uri="{FF2B5EF4-FFF2-40B4-BE49-F238E27FC236}">
                <a16:creationId xmlns:a16="http://schemas.microsoft.com/office/drawing/2014/main" id="{3D5285A4-8341-4E0D-AE8F-A3812BB163E0}"/>
              </a:ext>
            </a:extLst>
          </p:cNvPr>
          <p:cNvSpPr txBox="1">
            <a:spLocks/>
          </p:cNvSpPr>
          <p:nvPr/>
        </p:nvSpPr>
        <p:spPr>
          <a:xfrm>
            <a:off x="1111550" y="6053514"/>
            <a:ext cx="2854263"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Light" panose="020F0302020204030204"/>
                <a:ea typeface="+mj-ea"/>
                <a:cs typeface="+mj-cs"/>
              </a:rPr>
              <a:t>Kuipers Munneke </a:t>
            </a:r>
            <a:r>
              <a:rPr kumimoji="0" lang="en-GB" sz="1100" b="0" i="1" u="none" strike="noStrike" kern="1200" cap="none" spc="0" normalizeH="0" baseline="0" noProof="0" dirty="0">
                <a:ln>
                  <a:noFill/>
                </a:ln>
                <a:solidFill>
                  <a:prstClr val="black"/>
                </a:solidFill>
                <a:effectLst/>
                <a:uLnTx/>
                <a:uFillTx/>
                <a:latin typeface="Calibri Light" panose="020F0302020204030204"/>
                <a:ea typeface="+mj-ea"/>
                <a:cs typeface="+mj-cs"/>
              </a:rPr>
              <a:t>et al. </a:t>
            </a:r>
            <a:r>
              <a:rPr kumimoji="0" lang="en-GB" sz="1100" b="0" i="0" u="none" strike="noStrike" kern="1200" cap="none" spc="0" normalizeH="0" baseline="0" noProof="0" dirty="0">
                <a:ln>
                  <a:noFill/>
                </a:ln>
                <a:solidFill>
                  <a:prstClr val="black"/>
                </a:solidFill>
                <a:effectLst/>
                <a:uLnTx/>
                <a:uFillTx/>
                <a:latin typeface="Calibri Light" panose="020F0302020204030204"/>
                <a:ea typeface="+mj-ea"/>
                <a:cs typeface="+mj-cs"/>
              </a:rPr>
              <a:t>(2014) J. </a:t>
            </a:r>
            <a:r>
              <a:rPr kumimoji="0" lang="en-GB" sz="1100" b="0" i="0" u="none" strike="noStrike" kern="1200" cap="none" spc="0" normalizeH="0" baseline="0" noProof="0" dirty="0" err="1">
                <a:ln>
                  <a:noFill/>
                </a:ln>
                <a:solidFill>
                  <a:prstClr val="black"/>
                </a:solidFill>
                <a:effectLst/>
                <a:uLnTx/>
                <a:uFillTx/>
                <a:latin typeface="Calibri Light" panose="020F0302020204030204"/>
                <a:ea typeface="+mj-ea"/>
                <a:cs typeface="+mj-cs"/>
              </a:rPr>
              <a:t>Glac</a:t>
            </a:r>
            <a:r>
              <a:rPr kumimoji="0" lang="en-GB" sz="1100" b="0" i="0" u="none" strike="noStrike" kern="1200" cap="none" spc="0" normalizeH="0" baseline="0" noProof="0" dirty="0">
                <a:ln>
                  <a:noFill/>
                </a:ln>
                <a:solidFill>
                  <a:prstClr val="black"/>
                </a:solidFill>
                <a:effectLst/>
                <a:uLnTx/>
                <a:uFillTx/>
                <a:latin typeface="Calibri Light" panose="020F0302020204030204"/>
                <a:ea typeface="+mj-ea"/>
                <a:cs typeface="+mj-cs"/>
              </a:rPr>
              <a:t>.</a:t>
            </a:r>
          </a:p>
        </p:txBody>
      </p:sp>
      <p:sp>
        <p:nvSpPr>
          <p:cNvPr id="14" name="Title 1">
            <a:extLst>
              <a:ext uri="{FF2B5EF4-FFF2-40B4-BE49-F238E27FC236}">
                <a16:creationId xmlns:a16="http://schemas.microsoft.com/office/drawing/2014/main" id="{26E11231-BD9B-4B9B-8250-A69D188D501C}"/>
              </a:ext>
            </a:extLst>
          </p:cNvPr>
          <p:cNvSpPr txBox="1">
            <a:spLocks/>
          </p:cNvSpPr>
          <p:nvPr/>
        </p:nvSpPr>
        <p:spPr>
          <a:xfrm>
            <a:off x="10281497" y="4744676"/>
            <a:ext cx="2609472"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Light" panose="020F0302020204030204"/>
                <a:ea typeface="+mj-ea"/>
                <a:cs typeface="+mj-cs"/>
              </a:rPr>
              <a:t>Lai </a:t>
            </a:r>
            <a:r>
              <a:rPr kumimoji="0" lang="en-GB" sz="1100" b="0" i="1" u="none" strike="noStrike" kern="1200" cap="none" spc="0" normalizeH="0" baseline="0" noProof="0" dirty="0">
                <a:ln>
                  <a:noFill/>
                </a:ln>
                <a:solidFill>
                  <a:prstClr val="black"/>
                </a:solidFill>
                <a:effectLst/>
                <a:uLnTx/>
                <a:uFillTx/>
                <a:latin typeface="Calibri Light" panose="020F0302020204030204"/>
                <a:ea typeface="+mj-ea"/>
                <a:cs typeface="+mj-cs"/>
              </a:rPr>
              <a:t>et al. </a:t>
            </a:r>
            <a:r>
              <a:rPr kumimoji="0" lang="en-GB" sz="1100" b="0" i="0" u="none" strike="noStrike" kern="1200" cap="none" spc="0" normalizeH="0" baseline="0" noProof="0" dirty="0">
                <a:ln>
                  <a:noFill/>
                </a:ln>
                <a:solidFill>
                  <a:prstClr val="black"/>
                </a:solidFill>
                <a:effectLst/>
                <a:uLnTx/>
                <a:uFillTx/>
                <a:latin typeface="Calibri Light" panose="020F0302020204030204"/>
                <a:ea typeface="+mj-ea"/>
                <a:cs typeface="+mj-cs"/>
              </a:rPr>
              <a:t>(2020) Nature</a:t>
            </a:r>
          </a:p>
        </p:txBody>
      </p:sp>
      <p:pic>
        <p:nvPicPr>
          <p:cNvPr id="23" name="Picture 2" descr="Collapse of an Ice Shelf | NASA Solar System Exploration">
            <a:extLst>
              <a:ext uri="{FF2B5EF4-FFF2-40B4-BE49-F238E27FC236}">
                <a16:creationId xmlns:a16="http://schemas.microsoft.com/office/drawing/2014/main" id="{7F3CDC94-2F83-4F29-8D60-F40E6DA224AA}"/>
              </a:ext>
            </a:extLst>
          </p:cNvPr>
          <p:cNvPicPr>
            <a:picLocks noChangeAspect="1" noChangeArrowheads="1" noCrop="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555505" y="4748948"/>
            <a:ext cx="2175968" cy="1548090"/>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2B93B7E3-D2AE-4B4A-BCC7-0B74F41221F6}"/>
              </a:ext>
            </a:extLst>
          </p:cNvPr>
          <p:cNvSpPr txBox="1">
            <a:spLocks/>
          </p:cNvSpPr>
          <p:nvPr/>
        </p:nvSpPr>
        <p:spPr>
          <a:xfrm>
            <a:off x="6284493" y="6074547"/>
            <a:ext cx="2609472"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100" dirty="0">
                <a:solidFill>
                  <a:prstClr val="black"/>
                </a:solidFill>
                <a:latin typeface="Calibri Light" panose="020F0302020204030204"/>
              </a:rPr>
              <a:t>NASA</a:t>
            </a:r>
            <a:endParaRPr kumimoji="0" lang="en-GB" sz="1100" b="0" i="0" u="none" strike="noStrike" kern="1200" cap="none" spc="0" normalizeH="0" baseline="0" noProof="0" dirty="0">
              <a:ln>
                <a:noFill/>
              </a:ln>
              <a:solidFill>
                <a:prstClr val="black"/>
              </a:solidFill>
              <a:effectLst/>
              <a:uLnTx/>
              <a:uFillTx/>
              <a:latin typeface="Calibri Light" panose="020F0302020204030204"/>
            </a:endParaRPr>
          </a:p>
        </p:txBody>
      </p:sp>
      <p:sp>
        <p:nvSpPr>
          <p:cNvPr id="5" name="Rectangle 4">
            <a:extLst>
              <a:ext uri="{FF2B5EF4-FFF2-40B4-BE49-F238E27FC236}">
                <a16:creationId xmlns:a16="http://schemas.microsoft.com/office/drawing/2014/main" id="{5159897B-8DE8-432A-88BA-E8967F3782D9}"/>
              </a:ext>
            </a:extLst>
          </p:cNvPr>
          <p:cNvSpPr/>
          <p:nvPr/>
        </p:nvSpPr>
        <p:spPr>
          <a:xfrm>
            <a:off x="7703475" y="2876550"/>
            <a:ext cx="1789441" cy="6936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itle 1">
            <a:extLst>
              <a:ext uri="{FF2B5EF4-FFF2-40B4-BE49-F238E27FC236}">
                <a16:creationId xmlns:a16="http://schemas.microsoft.com/office/drawing/2014/main" id="{7444CC01-FF77-47A3-B2F9-E31F89EE5564}"/>
              </a:ext>
            </a:extLst>
          </p:cNvPr>
          <p:cNvSpPr txBox="1">
            <a:spLocks/>
          </p:cNvSpPr>
          <p:nvPr/>
        </p:nvSpPr>
        <p:spPr>
          <a:xfrm>
            <a:off x="8067709" y="3625179"/>
            <a:ext cx="1803432" cy="532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Vulnerable to hydrofracture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32" name="Rectangle 31">
            <a:extLst>
              <a:ext uri="{FF2B5EF4-FFF2-40B4-BE49-F238E27FC236}">
                <a16:creationId xmlns:a16="http://schemas.microsoft.com/office/drawing/2014/main" id="{5D3256B1-6B76-4B0F-B007-97773C93884E}"/>
              </a:ext>
            </a:extLst>
          </p:cNvPr>
          <p:cNvSpPr/>
          <p:nvPr/>
        </p:nvSpPr>
        <p:spPr>
          <a:xfrm>
            <a:off x="7775343" y="3047289"/>
            <a:ext cx="294750" cy="325072"/>
          </a:xfrm>
          <a:prstGeom prst="rect">
            <a:avLst/>
          </a:prstGeom>
          <a:solidFill>
            <a:srgbClr val="A2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Microsoft Customer Story-Durham University transitions to fully remote  working and teaching in four weeks with Azure Active Directory">
            <a:extLst>
              <a:ext uri="{FF2B5EF4-FFF2-40B4-BE49-F238E27FC236}">
                <a16:creationId xmlns:a16="http://schemas.microsoft.com/office/drawing/2014/main" id="{952D28E1-34D8-2570-AABB-C40708F10D6B}"/>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329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66852"/>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Methods </a:t>
            </a: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5" name="Rectangle 24">
            <a:extLst>
              <a:ext uri="{FF2B5EF4-FFF2-40B4-BE49-F238E27FC236}">
                <a16:creationId xmlns:a16="http://schemas.microsoft.com/office/drawing/2014/main" id="{23EBAA46-C5AE-4B96-94DA-EBEEE0BE3F13}"/>
              </a:ext>
            </a:extLst>
          </p:cNvPr>
          <p:cNvSpPr/>
          <p:nvPr/>
        </p:nvSpPr>
        <p:spPr>
          <a:xfrm>
            <a:off x="5152569" y="4927498"/>
            <a:ext cx="2137417" cy="105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  •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ubtitle 2">
            <a:extLst>
              <a:ext uri="{FF2B5EF4-FFF2-40B4-BE49-F238E27FC236}">
                <a16:creationId xmlns:a16="http://schemas.microsoft.com/office/drawing/2014/main" id="{16746100-9A15-466B-9FFF-D8A13D62918E}"/>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20" name="Title 1">
            <a:extLst>
              <a:ext uri="{FF2B5EF4-FFF2-40B4-BE49-F238E27FC236}">
                <a16:creationId xmlns:a16="http://schemas.microsoft.com/office/drawing/2014/main" id="{BCF1E681-D5A6-41AD-ACE4-8A5A3DB11284}"/>
              </a:ext>
            </a:extLst>
          </p:cNvPr>
          <p:cNvSpPr txBox="1">
            <a:spLocks/>
          </p:cNvSpPr>
          <p:nvPr/>
        </p:nvSpPr>
        <p:spPr>
          <a:xfrm>
            <a:off x="289597" y="1900610"/>
            <a:ext cx="2753533"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B0F0"/>
                </a:solidFill>
                <a:effectLst/>
                <a:uLnTx/>
                <a:uFillTx/>
                <a:latin typeface="Calibri" panose="020F0502020204030204" pitchFamily="34" charset="0"/>
                <a:ea typeface="+mj-ea"/>
                <a:cs typeface="Calibri" panose="020F0502020204030204" pitchFamily="34" charset="0"/>
              </a:rPr>
              <a:t>Lake areas and volumes</a:t>
            </a:r>
          </a:p>
          <a:p>
            <a:pPr marL="0" marR="0" lvl="0" indent="0" defTabSz="914400" rtl="0" eaLnBrk="1" fontAlgn="auto" latinLnBrk="0" hangingPunct="1">
              <a:lnSpc>
                <a:spcPct val="100000"/>
              </a:lnSpc>
              <a:spcBef>
                <a:spcPct val="0"/>
              </a:spcBef>
              <a:spcAft>
                <a:spcPts val="0"/>
              </a:spcAft>
              <a:buClrTx/>
              <a:buSzTx/>
              <a:buFontTx/>
              <a:buNone/>
              <a:tabLst/>
              <a:defRPr/>
            </a:pPr>
            <a:r>
              <a:rPr lang="en-GB" sz="1800" dirty="0">
                <a:latin typeface="Calibri" panose="020F0502020204030204" pitchFamily="34" charset="0"/>
                <a:cs typeface="Calibri" panose="020F0502020204030204" pitchFamily="34" charset="0"/>
              </a:rPr>
              <a:t>(Landsat 8)</a:t>
            </a:r>
            <a:endParaRPr kumimoji="0" lang="en-GB" sz="18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2" name="Title 1">
            <a:extLst>
              <a:ext uri="{FF2B5EF4-FFF2-40B4-BE49-F238E27FC236}">
                <a16:creationId xmlns:a16="http://schemas.microsoft.com/office/drawing/2014/main" id="{A811F4D9-6C1B-4AD4-9C59-B93841CFEA3E}"/>
              </a:ext>
            </a:extLst>
          </p:cNvPr>
          <p:cNvSpPr txBox="1">
            <a:spLocks/>
          </p:cNvSpPr>
          <p:nvPr/>
        </p:nvSpPr>
        <p:spPr>
          <a:xfrm>
            <a:off x="3755408" y="1652682"/>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b="1" dirty="0">
                <a:solidFill>
                  <a:srgbClr val="00B0F0"/>
                </a:solidFill>
                <a:latin typeface="Calibri" panose="020F0502020204030204" pitchFamily="34" charset="0"/>
                <a:cs typeface="Calibri" panose="020F0502020204030204" pitchFamily="34" charset="0"/>
              </a:rPr>
              <a:t>Reanalysis</a:t>
            </a:r>
            <a:r>
              <a:rPr lang="en-GB" sz="1800" b="1" dirty="0">
                <a:solidFill>
                  <a:prstClr val="black"/>
                </a:solidFill>
                <a:latin typeface="Calibri" panose="020F0502020204030204" pitchFamily="34" charset="0"/>
                <a:cs typeface="Calibri" panose="020F0502020204030204" pitchFamily="34" charset="0"/>
              </a:rPr>
              <a:t> </a:t>
            </a:r>
            <a:r>
              <a:rPr lang="en-GB" sz="1800" dirty="0">
                <a:solidFill>
                  <a:prstClr val="black"/>
                </a:solidFill>
                <a:latin typeface="Calibri" panose="020F0502020204030204" pitchFamily="34" charset="0"/>
                <a:cs typeface="Calibri" panose="020F0502020204030204" pitchFamily="34" charset="0"/>
              </a:rPr>
              <a:t>(ERA5)</a:t>
            </a:r>
            <a:endParaRPr kumimoji="0" lang="en-GB" sz="18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3" name="Title 1">
            <a:extLst>
              <a:ext uri="{FF2B5EF4-FFF2-40B4-BE49-F238E27FC236}">
                <a16:creationId xmlns:a16="http://schemas.microsoft.com/office/drawing/2014/main" id="{5F75342B-856C-4EE0-91EA-06DD926522AB}"/>
              </a:ext>
            </a:extLst>
          </p:cNvPr>
          <p:cNvSpPr txBox="1">
            <a:spLocks/>
          </p:cNvSpPr>
          <p:nvPr/>
        </p:nvSpPr>
        <p:spPr>
          <a:xfrm>
            <a:off x="6438627" y="1634544"/>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b="1" dirty="0">
                <a:solidFill>
                  <a:srgbClr val="00B0F0"/>
                </a:solidFill>
                <a:latin typeface="Calibri" panose="020F0502020204030204" pitchFamily="34" charset="0"/>
                <a:cs typeface="Calibri" panose="020F0502020204030204" pitchFamily="34" charset="0"/>
              </a:rPr>
              <a:t>Regional climate model </a:t>
            </a:r>
            <a:r>
              <a:rPr lang="en-GB" sz="1800" dirty="0">
                <a:solidFill>
                  <a:prstClr val="black"/>
                </a:solidFill>
                <a:latin typeface="Calibri" panose="020F0502020204030204" pitchFamily="34" charset="0"/>
                <a:cs typeface="Calibri" panose="020F0502020204030204" pitchFamily="34" charset="0"/>
              </a:rPr>
              <a:t>(MAR)</a:t>
            </a:r>
            <a:endParaRPr kumimoji="0" lang="en-GB" sz="18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4" name="Title 1">
            <a:extLst>
              <a:ext uri="{FF2B5EF4-FFF2-40B4-BE49-F238E27FC236}">
                <a16:creationId xmlns:a16="http://schemas.microsoft.com/office/drawing/2014/main" id="{8773A78A-9C4E-4473-8809-C014776E8ECB}"/>
              </a:ext>
            </a:extLst>
          </p:cNvPr>
          <p:cNvSpPr txBox="1">
            <a:spLocks/>
          </p:cNvSpPr>
          <p:nvPr/>
        </p:nvSpPr>
        <p:spPr>
          <a:xfrm>
            <a:off x="9670529" y="164109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b="1" dirty="0">
                <a:solidFill>
                  <a:srgbClr val="00B0F0"/>
                </a:solidFill>
                <a:latin typeface="Calibri" panose="020F0502020204030204" pitchFamily="34" charset="0"/>
                <a:cs typeface="Calibri" panose="020F0502020204030204" pitchFamily="34" charset="0"/>
              </a:rPr>
              <a:t>Community Firn Model</a:t>
            </a:r>
            <a:endParaRPr kumimoji="0" lang="en-GB" sz="1800" b="1" i="0"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6" name="Picture 5" descr="Diagram, engineering drawing, map&#10;&#10;Description automatically generated">
            <a:extLst>
              <a:ext uri="{FF2B5EF4-FFF2-40B4-BE49-F238E27FC236}">
                <a16:creationId xmlns:a16="http://schemas.microsoft.com/office/drawing/2014/main" id="{C3370EBF-7E27-423F-AA51-07ED7CA74B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78943" y="3279577"/>
            <a:ext cx="4374006" cy="3242538"/>
          </a:xfrm>
          <a:prstGeom prst="rect">
            <a:avLst/>
          </a:prstGeom>
        </p:spPr>
      </p:pic>
      <p:sp>
        <p:nvSpPr>
          <p:cNvPr id="26" name="Title 1">
            <a:extLst>
              <a:ext uri="{FF2B5EF4-FFF2-40B4-BE49-F238E27FC236}">
                <a16:creationId xmlns:a16="http://schemas.microsoft.com/office/drawing/2014/main" id="{7E16249C-8F0E-4546-8C69-741A8A7062C5}"/>
              </a:ext>
            </a:extLst>
          </p:cNvPr>
          <p:cNvSpPr txBox="1">
            <a:spLocks/>
          </p:cNvSpPr>
          <p:nvPr/>
        </p:nvSpPr>
        <p:spPr>
          <a:xfrm>
            <a:off x="590588" y="791513"/>
            <a:ext cx="11334711" cy="359401"/>
          </a:xfrm>
          <a:prstGeom prst="rect">
            <a:avLst/>
          </a:prstGeom>
          <a:ln>
            <a:solidFill>
              <a:schemeClr val="tx1"/>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noProof="0" dirty="0">
                <a:ln>
                  <a:noFill/>
                </a:ln>
                <a:solidFill>
                  <a:prstClr val="black"/>
                </a:solidFill>
                <a:effectLst/>
                <a:uLnTx/>
                <a:uFillTx/>
                <a:latin typeface="Calibri" panose="020F0502020204030204" pitchFamily="34" charset="0"/>
                <a:ea typeface="+mj-ea"/>
                <a:cs typeface="Calibri" panose="020F0502020204030204" pitchFamily="34" charset="0"/>
              </a:rPr>
              <a:t>January 2014 – January 2020</a:t>
            </a:r>
          </a:p>
        </p:txBody>
      </p:sp>
      <p:sp>
        <p:nvSpPr>
          <p:cNvPr id="27" name="Title 1">
            <a:extLst>
              <a:ext uri="{FF2B5EF4-FFF2-40B4-BE49-F238E27FC236}">
                <a16:creationId xmlns:a16="http://schemas.microsoft.com/office/drawing/2014/main" id="{126C9D00-86A0-468D-9F4E-97B3D97DF9AC}"/>
              </a:ext>
            </a:extLst>
          </p:cNvPr>
          <p:cNvSpPr txBox="1">
            <a:spLocks/>
          </p:cNvSpPr>
          <p:nvPr/>
        </p:nvSpPr>
        <p:spPr>
          <a:xfrm>
            <a:off x="378085" y="2417514"/>
            <a:ext cx="3629591" cy="3744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solidFill>
                  <a:prstClr val="black"/>
                </a:solidFill>
                <a:latin typeface="Calibri" panose="020F0502020204030204" pitchFamily="34" charset="0"/>
                <a:cs typeface="Calibri" panose="020F0502020204030204" pitchFamily="34" charset="0"/>
              </a:rPr>
              <a:t>Threshold-based classification: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31" name="Title 1">
            <a:extLst>
              <a:ext uri="{FF2B5EF4-FFF2-40B4-BE49-F238E27FC236}">
                <a16:creationId xmlns:a16="http://schemas.microsoft.com/office/drawing/2014/main" id="{D59D54AA-4B57-43CD-9CA6-7ADFF3C78D43}"/>
              </a:ext>
            </a:extLst>
          </p:cNvPr>
          <p:cNvSpPr txBox="1">
            <a:spLocks/>
          </p:cNvSpPr>
          <p:nvPr/>
        </p:nvSpPr>
        <p:spPr>
          <a:xfrm>
            <a:off x="718452" y="5101776"/>
            <a:ext cx="2475797"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Lake depth retrieval:</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32" name="Title 1">
            <a:extLst>
              <a:ext uri="{FF2B5EF4-FFF2-40B4-BE49-F238E27FC236}">
                <a16:creationId xmlns:a16="http://schemas.microsoft.com/office/drawing/2014/main" id="{34C3A5F4-100C-4A10-947A-C4EA47A44D05}"/>
              </a:ext>
            </a:extLst>
          </p:cNvPr>
          <p:cNvSpPr txBox="1">
            <a:spLocks/>
          </p:cNvSpPr>
          <p:nvPr/>
        </p:nvSpPr>
        <p:spPr>
          <a:xfrm>
            <a:off x="7194730" y="1827177"/>
            <a:ext cx="2475797"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Surface melt</a:t>
            </a: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33" name="Title 1">
            <a:extLst>
              <a:ext uri="{FF2B5EF4-FFF2-40B4-BE49-F238E27FC236}">
                <a16:creationId xmlns:a16="http://schemas.microsoft.com/office/drawing/2014/main" id="{EEA716FB-F79D-4F98-88C7-D6C78B0CDEF6}"/>
              </a:ext>
            </a:extLst>
          </p:cNvPr>
          <p:cNvSpPr txBox="1">
            <a:spLocks/>
          </p:cNvSpPr>
          <p:nvPr/>
        </p:nvSpPr>
        <p:spPr>
          <a:xfrm>
            <a:off x="9722482" y="2365672"/>
            <a:ext cx="2475797"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Firn air content</a:t>
            </a:r>
          </a:p>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solidFill>
                  <a:prstClr val="black"/>
                </a:solidFill>
                <a:latin typeface="Calibri" panose="020F0502020204030204" pitchFamily="34" charset="0"/>
                <a:cs typeface="Calibri" panose="020F0502020204030204" pitchFamily="34" charset="0"/>
              </a:rPr>
              <a:t>Surface runoff</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Minimum ice lens depth</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34" name="Title 1">
            <a:extLst>
              <a:ext uri="{FF2B5EF4-FFF2-40B4-BE49-F238E27FC236}">
                <a16:creationId xmlns:a16="http://schemas.microsoft.com/office/drawing/2014/main" id="{CC85D15A-56AE-4E6B-B6CD-909D7194E2D9}"/>
              </a:ext>
            </a:extLst>
          </p:cNvPr>
          <p:cNvSpPr txBox="1">
            <a:spLocks/>
          </p:cNvSpPr>
          <p:nvPr/>
        </p:nvSpPr>
        <p:spPr>
          <a:xfrm>
            <a:off x="3957844" y="2365671"/>
            <a:ext cx="2715738"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2-m air temperature</a:t>
            </a:r>
            <a:endParaRPr lang="en-GB" sz="1800" b="1"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solidFill>
                  <a:prstClr val="black"/>
                </a:solidFill>
                <a:latin typeface="Calibri" panose="020F0502020204030204" pitchFamily="34" charset="0"/>
                <a:cs typeface="Calibri" panose="020F0502020204030204" pitchFamily="34" charset="0"/>
              </a:rPr>
              <a:t>Surface net solar radiation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Snowfall</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cxnSp>
        <p:nvCxnSpPr>
          <p:cNvPr id="14" name="Straight Connector 13">
            <a:extLst>
              <a:ext uri="{FF2B5EF4-FFF2-40B4-BE49-F238E27FC236}">
                <a16:creationId xmlns:a16="http://schemas.microsoft.com/office/drawing/2014/main" id="{F27965D5-B8F9-4418-815B-7C7589ACE9D0}"/>
              </a:ext>
            </a:extLst>
          </p:cNvPr>
          <p:cNvCxnSpPr/>
          <p:nvPr/>
        </p:nvCxnSpPr>
        <p:spPr>
          <a:xfrm>
            <a:off x="4509655" y="2965791"/>
            <a:ext cx="6450726"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7B5567EE-A19E-4E5D-A35C-8F87E87DB3C3}"/>
              </a:ext>
            </a:extLst>
          </p:cNvPr>
          <p:cNvCxnSpPr/>
          <p:nvPr/>
        </p:nvCxnSpPr>
        <p:spPr>
          <a:xfrm>
            <a:off x="7917873" y="2965791"/>
            <a:ext cx="0" cy="32025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F3F674B-C464-4886-9CBE-AB2F148981D0}"/>
              </a:ext>
            </a:extLst>
          </p:cNvPr>
          <p:cNvCxnSpPr>
            <a:cxnSpLocks/>
          </p:cNvCxnSpPr>
          <p:nvPr/>
        </p:nvCxnSpPr>
        <p:spPr>
          <a:xfrm flipV="1">
            <a:off x="7917873" y="2583072"/>
            <a:ext cx="0" cy="38272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475A5D7A-72CA-4E2F-AB01-8844C2C61A42}"/>
              </a:ext>
            </a:extLst>
          </p:cNvPr>
          <p:cNvCxnSpPr>
            <a:cxnSpLocks/>
          </p:cNvCxnSpPr>
          <p:nvPr/>
        </p:nvCxnSpPr>
        <p:spPr>
          <a:xfrm flipV="1">
            <a:off x="4509655" y="2591298"/>
            <a:ext cx="0" cy="374493"/>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E94362EB-E7A2-4417-BD5D-181F58610ECB}"/>
              </a:ext>
            </a:extLst>
          </p:cNvPr>
          <p:cNvCxnSpPr>
            <a:cxnSpLocks/>
          </p:cNvCxnSpPr>
          <p:nvPr/>
        </p:nvCxnSpPr>
        <p:spPr>
          <a:xfrm flipV="1">
            <a:off x="10960380" y="2591297"/>
            <a:ext cx="0" cy="374496"/>
          </a:xfrm>
          <a:prstGeom prst="line">
            <a:avLst/>
          </a:prstGeom>
        </p:spPr>
        <p:style>
          <a:lnRef idx="1">
            <a:schemeClr val="dk1"/>
          </a:lnRef>
          <a:fillRef idx="0">
            <a:schemeClr val="dk1"/>
          </a:fillRef>
          <a:effectRef idx="0">
            <a:schemeClr val="dk1"/>
          </a:effectRef>
          <a:fontRef idx="minor">
            <a:schemeClr val="tx1"/>
          </a:fontRef>
        </p:style>
      </p:cxnSp>
      <p:sp>
        <p:nvSpPr>
          <p:cNvPr id="54" name="Title 1">
            <a:extLst>
              <a:ext uri="{FF2B5EF4-FFF2-40B4-BE49-F238E27FC236}">
                <a16:creationId xmlns:a16="http://schemas.microsoft.com/office/drawing/2014/main" id="{12BFC381-1D30-432B-B170-FE18C6B12480}"/>
              </a:ext>
            </a:extLst>
          </p:cNvPr>
          <p:cNvSpPr txBox="1">
            <a:spLocks/>
          </p:cNvSpPr>
          <p:nvPr/>
        </p:nvSpPr>
        <p:spPr>
          <a:xfrm>
            <a:off x="5038751" y="2746235"/>
            <a:ext cx="2715738"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i="0" u="none" strike="noStrike" kern="1200" cap="none" spc="0" normalizeH="0" noProof="0" dirty="0">
                <a:ln>
                  <a:noFill/>
                </a:ln>
                <a:solidFill>
                  <a:prstClr val="black"/>
                </a:solidFill>
                <a:effectLst/>
                <a:uLnTx/>
                <a:uFillTx/>
                <a:latin typeface="Calibri" panose="020F0502020204030204" pitchFamily="34" charset="0"/>
                <a:ea typeface="+mj-ea"/>
                <a:cs typeface="Calibri" panose="020F0502020204030204" pitchFamily="34" charset="0"/>
              </a:rPr>
              <a:t>~</a:t>
            </a: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31 km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55" name="Title 1">
            <a:extLst>
              <a:ext uri="{FF2B5EF4-FFF2-40B4-BE49-F238E27FC236}">
                <a16:creationId xmlns:a16="http://schemas.microsoft.com/office/drawing/2014/main" id="{3BC111B3-E8E4-4552-BD3D-884B646DE62D}"/>
              </a:ext>
            </a:extLst>
          </p:cNvPr>
          <p:cNvSpPr txBox="1">
            <a:spLocks/>
          </p:cNvSpPr>
          <p:nvPr/>
        </p:nvSpPr>
        <p:spPr>
          <a:xfrm>
            <a:off x="8244642" y="2743150"/>
            <a:ext cx="2715738"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solidFill>
                  <a:prstClr val="black"/>
                </a:solidFill>
                <a:latin typeface="Calibri" panose="020F0502020204030204" pitchFamily="34" charset="0"/>
                <a:cs typeface="Calibri" panose="020F0502020204030204" pitchFamily="34" charset="0"/>
              </a:rPr>
              <a:t>35</a:t>
            </a:r>
            <a:r>
              <a:rPr kumimoji="0" lang="en-GB" sz="18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km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58038" y="4059866"/>
            <a:ext cx="2205605" cy="1866282"/>
          </a:xfrm>
          <a:prstGeom prst="rect">
            <a:avLst/>
          </a:prstGeom>
        </p:spPr>
      </p:pic>
      <p:sp>
        <p:nvSpPr>
          <p:cNvPr id="56" name="Title 1">
            <a:extLst>
              <a:ext uri="{FF2B5EF4-FFF2-40B4-BE49-F238E27FC236}">
                <a16:creationId xmlns:a16="http://schemas.microsoft.com/office/drawing/2014/main" id="{89A897DA-4750-434D-BD2A-A8D1C4CFCECB}"/>
              </a:ext>
            </a:extLst>
          </p:cNvPr>
          <p:cNvSpPr txBox="1">
            <a:spLocks/>
          </p:cNvSpPr>
          <p:nvPr/>
        </p:nvSpPr>
        <p:spPr>
          <a:xfrm rot="16200000">
            <a:off x="-1298841" y="2957417"/>
            <a:ext cx="2609472"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gn="l" defTabSz="914400" rtl="0" eaLnBrk="1" fontAlgn="auto" latinLnBrk="0" hangingPunct="1">
              <a:lnSpc>
                <a:spcPct val="100000"/>
              </a:lnSpc>
              <a:spcBef>
                <a:spcPct val="0"/>
              </a:spcBef>
              <a:spcAft>
                <a:spcPts val="0"/>
              </a:spcAft>
              <a:buClrTx/>
              <a:buSzTx/>
              <a:tabLst/>
              <a:defRPr/>
            </a:pPr>
            <a:r>
              <a:rPr kumimoji="0" lang="en-GB" sz="1100" b="0" i="0" u="none" strike="noStrike" kern="1200" cap="none" spc="0" normalizeH="0" baseline="0" noProof="0" dirty="0">
                <a:ln>
                  <a:noFill/>
                </a:ln>
                <a:effectLst/>
                <a:uLnTx/>
                <a:uFillTx/>
                <a:latin typeface="Calibri Light" panose="020F0302020204030204"/>
                <a:ea typeface="+mj-ea"/>
                <a:cs typeface="+mj-cs"/>
              </a:rPr>
              <a:t>Moussavi </a:t>
            </a:r>
            <a:r>
              <a:rPr kumimoji="0" lang="en-GB" sz="1100" b="0" i="1" u="none" strike="noStrike" kern="1200" cap="none" spc="0" normalizeH="0" baseline="0" noProof="0" dirty="0">
                <a:ln>
                  <a:noFill/>
                </a:ln>
                <a:effectLst/>
                <a:uLnTx/>
                <a:uFillTx/>
                <a:latin typeface="Calibri Light" panose="020F0302020204030204"/>
                <a:ea typeface="+mj-ea"/>
                <a:cs typeface="+mj-cs"/>
              </a:rPr>
              <a:t>et al. </a:t>
            </a:r>
            <a:r>
              <a:rPr kumimoji="0" lang="en-GB" sz="1100" b="0" i="0" u="none" strike="noStrike" kern="1200" cap="none" spc="0" normalizeH="0" baseline="0" noProof="0" dirty="0">
                <a:ln>
                  <a:noFill/>
                </a:ln>
                <a:effectLst/>
                <a:uLnTx/>
                <a:uFillTx/>
                <a:latin typeface="Calibri Light" panose="020F0302020204030204"/>
                <a:ea typeface="+mj-ea"/>
                <a:cs typeface="+mj-cs"/>
              </a:rPr>
              <a:t>(2020) Rem. Sens.</a:t>
            </a:r>
          </a:p>
        </p:txBody>
      </p:sp>
      <p:pic>
        <p:nvPicPr>
          <p:cNvPr id="39" name="Picture 4" descr="Microsoft Customer Story-Durham University transitions to fully remote  working and teaching in four weeks with Azure Active Directory">
            <a:extLst>
              <a:ext uri="{FF2B5EF4-FFF2-40B4-BE49-F238E27FC236}">
                <a16:creationId xmlns:a16="http://schemas.microsoft.com/office/drawing/2014/main" id="{CFCCD013-2738-6B49-249C-94AE9EA20E69}"/>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motesensing 12 00134 g007 550">
            <a:extLst>
              <a:ext uri="{FF2B5EF4-FFF2-40B4-BE49-F238E27FC236}">
                <a16:creationId xmlns:a16="http://schemas.microsoft.com/office/drawing/2014/main" id="{890706E8-D30C-4CFC-AC41-3EA21077B7A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5428" y="2534616"/>
            <a:ext cx="3448320" cy="187463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34113" y="4952110"/>
            <a:ext cx="3280204" cy="1525761"/>
            <a:chOff x="148388" y="4952110"/>
            <a:chExt cx="3280204" cy="1525761"/>
          </a:xfrm>
        </p:grpSpPr>
        <p:pic>
          <p:nvPicPr>
            <p:cNvPr id="49" name="Picture 48">
              <a:extLst>
                <a:ext uri="{FF2B5EF4-FFF2-40B4-BE49-F238E27FC236}">
                  <a16:creationId xmlns:a16="http://schemas.microsoft.com/office/drawing/2014/main" id="{E366FFFA-AE80-46C9-8B8C-EB2C679FF6CC}"/>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48388" y="4952110"/>
              <a:ext cx="1575382" cy="1514883"/>
            </a:xfrm>
            <a:prstGeom prst="rect">
              <a:avLst/>
            </a:prstGeom>
          </p:spPr>
        </p:pic>
        <p:pic>
          <p:nvPicPr>
            <p:cNvPr id="50" name="Picture 49">
              <a:extLst>
                <a:ext uri="{FF2B5EF4-FFF2-40B4-BE49-F238E27FC236}">
                  <a16:creationId xmlns:a16="http://schemas.microsoft.com/office/drawing/2014/main" id="{BB8C66C2-EDEB-493F-8952-931847DDE3D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515"/>
            <a:stretch/>
          </p:blipFill>
          <p:spPr>
            <a:xfrm>
              <a:off x="1853210" y="4962988"/>
              <a:ext cx="1575382" cy="1514883"/>
            </a:xfrm>
            <a:prstGeom prst="rect">
              <a:avLst/>
            </a:prstGeom>
          </p:spPr>
        </p:pic>
        <p:sp>
          <p:nvSpPr>
            <p:cNvPr id="51" name="Arrow: Right 50">
              <a:extLst>
                <a:ext uri="{FF2B5EF4-FFF2-40B4-BE49-F238E27FC236}">
                  <a16:creationId xmlns:a16="http://schemas.microsoft.com/office/drawing/2014/main" id="{A0BC7236-644D-4F67-9614-C75DF9852C04}"/>
                </a:ext>
              </a:extLst>
            </p:cNvPr>
            <p:cNvSpPr/>
            <p:nvPr/>
          </p:nvSpPr>
          <p:spPr>
            <a:xfrm>
              <a:off x="1542018" y="5661990"/>
              <a:ext cx="591551" cy="24040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62989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8752"/>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Interannual recurrence of surface meltwater</a:t>
            </a: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5" name="Rectangle 24">
            <a:extLst>
              <a:ext uri="{FF2B5EF4-FFF2-40B4-BE49-F238E27FC236}">
                <a16:creationId xmlns:a16="http://schemas.microsoft.com/office/drawing/2014/main" id="{23EBAA46-C5AE-4B96-94DA-EBEEE0BE3F13}"/>
              </a:ext>
            </a:extLst>
          </p:cNvPr>
          <p:cNvSpPr/>
          <p:nvPr/>
        </p:nvSpPr>
        <p:spPr>
          <a:xfrm>
            <a:off x="5152569" y="4927498"/>
            <a:ext cx="2137417" cy="105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Map&#10;&#10;Description automatically generated">
            <a:extLst>
              <a:ext uri="{FF2B5EF4-FFF2-40B4-BE49-F238E27FC236}">
                <a16:creationId xmlns:a16="http://schemas.microsoft.com/office/drawing/2014/main" id="{80146AB1-F877-495E-AB87-ED2BE191CB4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82776" y="785822"/>
            <a:ext cx="7626446" cy="5830847"/>
          </a:xfrm>
          <a:prstGeom prst="rect">
            <a:avLst/>
          </a:prstGeom>
        </p:spPr>
      </p:pic>
      <p:sp>
        <p:nvSpPr>
          <p:cNvPr id="18" name="Subtitle 2">
            <a:extLst>
              <a:ext uri="{FF2B5EF4-FFF2-40B4-BE49-F238E27FC236}">
                <a16:creationId xmlns:a16="http://schemas.microsoft.com/office/drawing/2014/main" id="{16746100-9A15-466B-9FFF-D8A13D62918E}"/>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14" name="Title 1">
            <a:extLst>
              <a:ext uri="{FF2B5EF4-FFF2-40B4-BE49-F238E27FC236}">
                <a16:creationId xmlns:a16="http://schemas.microsoft.com/office/drawing/2014/main" id="{28A804B4-F306-4D17-969F-16C9444E2E78}"/>
              </a:ext>
            </a:extLst>
          </p:cNvPr>
          <p:cNvSpPr txBox="1">
            <a:spLocks/>
          </p:cNvSpPr>
          <p:nvPr/>
        </p:nvSpPr>
        <p:spPr>
          <a:xfrm>
            <a:off x="866775" y="6104930"/>
            <a:ext cx="1490530"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gn="r" defTabSz="914400" rtl="0" eaLnBrk="1" fontAlgn="auto" latinLnBrk="0" hangingPunct="1">
              <a:lnSpc>
                <a:spcPct val="100000"/>
              </a:lnSpc>
              <a:spcBef>
                <a:spcPct val="0"/>
              </a:spcBef>
              <a:spcAft>
                <a:spcPts val="0"/>
              </a:spcAft>
              <a:buClrTx/>
              <a:buSzTx/>
              <a:tabLst/>
              <a:defRPr/>
            </a:pPr>
            <a:r>
              <a:rPr kumimoji="0" lang="en-GB" sz="1100" b="0" i="0" u="none" strike="noStrike" kern="1200" cap="none" spc="0" normalizeH="0" baseline="0" noProof="0" dirty="0">
                <a:ln>
                  <a:noFill/>
                </a:ln>
                <a:effectLst/>
                <a:uLnTx/>
                <a:uFillTx/>
                <a:latin typeface="Calibri Light" panose="020F0302020204030204"/>
                <a:ea typeface="+mj-ea"/>
                <a:cs typeface="+mj-cs"/>
              </a:rPr>
              <a:t>Arthur </a:t>
            </a:r>
            <a:r>
              <a:rPr kumimoji="0" lang="en-GB" sz="1100" b="0" i="1" u="none" strike="noStrike" kern="1200" cap="none" spc="0" normalizeH="0" baseline="0" noProof="0" dirty="0">
                <a:ln>
                  <a:noFill/>
                </a:ln>
                <a:effectLst/>
                <a:uLnTx/>
                <a:uFillTx/>
                <a:latin typeface="Calibri Light" panose="020F0302020204030204"/>
                <a:ea typeface="+mj-ea"/>
                <a:cs typeface="+mj-cs"/>
              </a:rPr>
              <a:t>et al. </a:t>
            </a:r>
            <a:r>
              <a:rPr kumimoji="0" lang="en-GB" sz="1100" b="0" i="0" u="none" strike="noStrike" kern="1200" cap="none" spc="0" normalizeH="0" baseline="0" noProof="0" dirty="0">
                <a:ln>
                  <a:noFill/>
                </a:ln>
                <a:effectLst/>
                <a:uLnTx/>
                <a:uFillTx/>
                <a:latin typeface="Calibri Light" panose="020F0302020204030204"/>
                <a:ea typeface="+mj-ea"/>
                <a:cs typeface="+mj-cs"/>
              </a:rPr>
              <a:t>(2022) Nat. Comms.</a:t>
            </a:r>
          </a:p>
        </p:txBody>
      </p:sp>
    </p:spTree>
    <p:extLst>
      <p:ext uri="{BB962C8B-B14F-4D97-AF65-F5344CB8AC3E}">
        <p14:creationId xmlns:p14="http://schemas.microsoft.com/office/powerpoint/2010/main" val="284276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8752"/>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Interannual recurrence of surface meltwater</a:t>
            </a: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5" name="Rectangle 24">
            <a:extLst>
              <a:ext uri="{FF2B5EF4-FFF2-40B4-BE49-F238E27FC236}">
                <a16:creationId xmlns:a16="http://schemas.microsoft.com/office/drawing/2014/main" id="{23EBAA46-C5AE-4B96-94DA-EBEEE0BE3F13}"/>
              </a:ext>
            </a:extLst>
          </p:cNvPr>
          <p:cNvSpPr/>
          <p:nvPr/>
        </p:nvSpPr>
        <p:spPr>
          <a:xfrm>
            <a:off x="5152569" y="4927498"/>
            <a:ext cx="2137417" cy="105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Map&#10;&#10;Description automatically generated">
            <a:extLst>
              <a:ext uri="{FF2B5EF4-FFF2-40B4-BE49-F238E27FC236}">
                <a16:creationId xmlns:a16="http://schemas.microsoft.com/office/drawing/2014/main" id="{80146AB1-F877-495E-AB87-ED2BE191CB4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82776" y="785822"/>
            <a:ext cx="7626446" cy="5830847"/>
          </a:xfrm>
          <a:prstGeom prst="rect">
            <a:avLst/>
          </a:prstGeom>
        </p:spPr>
      </p:pic>
      <p:sp>
        <p:nvSpPr>
          <p:cNvPr id="18" name="Subtitle 2">
            <a:extLst>
              <a:ext uri="{FF2B5EF4-FFF2-40B4-BE49-F238E27FC236}">
                <a16:creationId xmlns:a16="http://schemas.microsoft.com/office/drawing/2014/main" id="{16746100-9A15-466B-9FFF-D8A13D62918E}"/>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14" name="Title 1">
            <a:extLst>
              <a:ext uri="{FF2B5EF4-FFF2-40B4-BE49-F238E27FC236}">
                <a16:creationId xmlns:a16="http://schemas.microsoft.com/office/drawing/2014/main" id="{28A804B4-F306-4D17-969F-16C9444E2E78}"/>
              </a:ext>
            </a:extLst>
          </p:cNvPr>
          <p:cNvSpPr txBox="1">
            <a:spLocks/>
          </p:cNvSpPr>
          <p:nvPr/>
        </p:nvSpPr>
        <p:spPr>
          <a:xfrm>
            <a:off x="866775" y="6104930"/>
            <a:ext cx="1490530"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gn="r" defTabSz="914400" rtl="0" eaLnBrk="1" fontAlgn="auto" latinLnBrk="0" hangingPunct="1">
              <a:lnSpc>
                <a:spcPct val="100000"/>
              </a:lnSpc>
              <a:spcBef>
                <a:spcPct val="0"/>
              </a:spcBef>
              <a:spcAft>
                <a:spcPts val="0"/>
              </a:spcAft>
              <a:buClrTx/>
              <a:buSzTx/>
              <a:tabLst/>
              <a:defRPr/>
            </a:pPr>
            <a:r>
              <a:rPr kumimoji="0" lang="en-GB" sz="1100" b="0" i="0" u="none" strike="noStrike" kern="1200" cap="none" spc="0" normalizeH="0" baseline="0" noProof="0" dirty="0">
                <a:ln>
                  <a:noFill/>
                </a:ln>
                <a:effectLst/>
                <a:uLnTx/>
                <a:uFillTx/>
                <a:latin typeface="Calibri Light" panose="020F0302020204030204"/>
                <a:ea typeface="+mj-ea"/>
                <a:cs typeface="+mj-cs"/>
              </a:rPr>
              <a:t>Arthur </a:t>
            </a:r>
            <a:r>
              <a:rPr kumimoji="0" lang="en-GB" sz="1100" b="0" i="1" u="none" strike="noStrike" kern="1200" cap="none" spc="0" normalizeH="0" baseline="0" noProof="0" dirty="0">
                <a:ln>
                  <a:noFill/>
                </a:ln>
                <a:effectLst/>
                <a:uLnTx/>
                <a:uFillTx/>
                <a:latin typeface="Calibri Light" panose="020F0302020204030204"/>
                <a:ea typeface="+mj-ea"/>
                <a:cs typeface="+mj-cs"/>
              </a:rPr>
              <a:t>et al. </a:t>
            </a:r>
            <a:r>
              <a:rPr kumimoji="0" lang="en-GB" sz="1100" b="0" i="0" u="none" strike="noStrike" kern="1200" cap="none" spc="0" normalizeH="0" baseline="0" noProof="0" dirty="0">
                <a:ln>
                  <a:noFill/>
                </a:ln>
                <a:effectLst/>
                <a:uLnTx/>
                <a:uFillTx/>
                <a:latin typeface="Calibri Light" panose="020F0302020204030204"/>
                <a:ea typeface="+mj-ea"/>
                <a:cs typeface="+mj-cs"/>
              </a:rPr>
              <a:t>(2022) Nat. Comms.</a:t>
            </a:r>
          </a:p>
        </p:txBody>
      </p:sp>
      <p:pic>
        <p:nvPicPr>
          <p:cNvPr id="2" name="Picture 1"/>
          <p:cNvPicPr>
            <a:picLocks noChangeAspect="1"/>
          </p:cNvPicPr>
          <p:nvPr/>
        </p:nvPicPr>
        <p:blipFill rotWithShape="1">
          <a:blip r:embed="rId5" cstate="hqprint">
            <a:extLst>
              <a:ext uri="{28A0092B-C50C-407E-A947-70E740481C1C}">
                <a14:useLocalDpi xmlns:a14="http://schemas.microsoft.com/office/drawing/2010/main"/>
              </a:ext>
            </a:extLst>
          </a:blip>
          <a:srcRect b="-201"/>
          <a:stretch/>
        </p:blipFill>
        <p:spPr>
          <a:xfrm>
            <a:off x="2352675" y="838200"/>
            <a:ext cx="1676400" cy="1390650"/>
          </a:xfrm>
          <a:prstGeom prst="rect">
            <a:avLst/>
          </a:prstGeom>
          <a:ln>
            <a:solidFill>
              <a:schemeClr val="tx1"/>
            </a:solidFill>
          </a:ln>
        </p:spPr>
      </p:pic>
      <p:pic>
        <p:nvPicPr>
          <p:cNvPr id="20" name="Picture 1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168350" y="869026"/>
            <a:ext cx="1114425" cy="1303022"/>
          </a:xfrm>
          <a:prstGeom prst="rect">
            <a:avLst/>
          </a:prstGeom>
        </p:spPr>
      </p:pic>
      <p:pic>
        <p:nvPicPr>
          <p:cNvPr id="3" name="Picture 2"/>
          <p:cNvPicPr>
            <a:picLocks noChangeAspect="1"/>
          </p:cNvPicPr>
          <p:nvPr/>
        </p:nvPicPr>
        <p:blipFill rotWithShape="1">
          <a:blip r:embed="rId7" cstate="hqprint">
            <a:extLst>
              <a:ext uri="{28A0092B-C50C-407E-A947-70E740481C1C}">
                <a14:useLocalDpi xmlns:a14="http://schemas.microsoft.com/office/drawing/2010/main"/>
              </a:ext>
            </a:extLst>
          </a:blip>
          <a:srcRect b="-564"/>
          <a:stretch/>
        </p:blipFill>
        <p:spPr>
          <a:xfrm>
            <a:off x="8620124" y="3514725"/>
            <a:ext cx="1438275" cy="3030368"/>
          </a:xfrm>
          <a:prstGeom prst="rect">
            <a:avLst/>
          </a:prstGeom>
          <a:ln>
            <a:solidFill>
              <a:schemeClr val="tx1"/>
            </a:solidFill>
          </a:ln>
        </p:spPr>
      </p:pic>
    </p:spTree>
    <p:extLst>
      <p:ext uri="{BB962C8B-B14F-4D97-AF65-F5344CB8AC3E}">
        <p14:creationId xmlns:p14="http://schemas.microsoft.com/office/powerpoint/2010/main" val="2267453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8752"/>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Lake volume interannual variability</a:t>
            </a: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5" name="Rectangle 24">
            <a:extLst>
              <a:ext uri="{FF2B5EF4-FFF2-40B4-BE49-F238E27FC236}">
                <a16:creationId xmlns:a16="http://schemas.microsoft.com/office/drawing/2014/main" id="{23EBAA46-C5AE-4B96-94DA-EBEEE0BE3F13}"/>
              </a:ext>
            </a:extLst>
          </p:cNvPr>
          <p:cNvSpPr/>
          <p:nvPr/>
        </p:nvSpPr>
        <p:spPr>
          <a:xfrm>
            <a:off x="5152569" y="4927498"/>
            <a:ext cx="2137417" cy="105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iagram&#10;&#10;Description automatically generated with low confidence">
            <a:extLst>
              <a:ext uri="{FF2B5EF4-FFF2-40B4-BE49-F238E27FC236}">
                <a16:creationId xmlns:a16="http://schemas.microsoft.com/office/drawing/2014/main" id="{F49A54C9-8944-4F28-A47E-C174E140A0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51291" y="907924"/>
            <a:ext cx="7855167" cy="5538730"/>
          </a:xfrm>
          <a:prstGeom prst="rect">
            <a:avLst/>
          </a:prstGeom>
        </p:spPr>
      </p:pic>
      <p:sp>
        <p:nvSpPr>
          <p:cNvPr id="6" name="Rectangle 5">
            <a:extLst>
              <a:ext uri="{FF2B5EF4-FFF2-40B4-BE49-F238E27FC236}">
                <a16:creationId xmlns:a16="http://schemas.microsoft.com/office/drawing/2014/main" id="{FBAE0568-6D44-41C3-A7D8-3ACF450CEC13}"/>
              </a:ext>
            </a:extLst>
          </p:cNvPr>
          <p:cNvSpPr/>
          <p:nvPr/>
        </p:nvSpPr>
        <p:spPr>
          <a:xfrm>
            <a:off x="5152569" y="907924"/>
            <a:ext cx="4836550" cy="5590063"/>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title 2">
            <a:extLst>
              <a:ext uri="{FF2B5EF4-FFF2-40B4-BE49-F238E27FC236}">
                <a16:creationId xmlns:a16="http://schemas.microsoft.com/office/drawing/2014/main" id="{B36B6208-9701-4348-8B1A-F2379C81EFE0}"/>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20" name="Title 1">
            <a:extLst>
              <a:ext uri="{FF2B5EF4-FFF2-40B4-BE49-F238E27FC236}">
                <a16:creationId xmlns:a16="http://schemas.microsoft.com/office/drawing/2014/main" id="{F57EEF14-2F71-4BDC-A386-2969957A630D}"/>
              </a:ext>
            </a:extLst>
          </p:cNvPr>
          <p:cNvSpPr txBox="1">
            <a:spLocks/>
          </p:cNvSpPr>
          <p:nvPr/>
        </p:nvSpPr>
        <p:spPr>
          <a:xfrm>
            <a:off x="926099" y="6104930"/>
            <a:ext cx="1431205"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gn="r" defTabSz="914400" rtl="0" eaLnBrk="1" fontAlgn="auto" latinLnBrk="0" hangingPunct="1">
              <a:lnSpc>
                <a:spcPct val="100000"/>
              </a:lnSpc>
              <a:spcBef>
                <a:spcPct val="0"/>
              </a:spcBef>
              <a:spcAft>
                <a:spcPts val="0"/>
              </a:spcAft>
              <a:buClrTx/>
              <a:buSzTx/>
              <a:tabLst/>
              <a:defRPr/>
            </a:pPr>
            <a:r>
              <a:rPr kumimoji="0" lang="en-GB" sz="1100" b="0" i="0" u="none" strike="noStrike" kern="1200" cap="none" spc="0" normalizeH="0" baseline="0" noProof="0" dirty="0">
                <a:ln>
                  <a:noFill/>
                </a:ln>
                <a:effectLst/>
                <a:uLnTx/>
                <a:uFillTx/>
                <a:latin typeface="Calibri Light" panose="020F0302020204030204"/>
                <a:ea typeface="+mj-ea"/>
                <a:cs typeface="+mj-cs"/>
              </a:rPr>
              <a:t>Arthur </a:t>
            </a:r>
            <a:r>
              <a:rPr kumimoji="0" lang="en-GB" sz="1100" b="0" i="1" u="none" strike="noStrike" kern="1200" cap="none" spc="0" normalizeH="0" baseline="0" noProof="0" dirty="0">
                <a:ln>
                  <a:noFill/>
                </a:ln>
                <a:effectLst/>
                <a:uLnTx/>
                <a:uFillTx/>
                <a:latin typeface="Calibri Light" panose="020F0302020204030204"/>
                <a:ea typeface="+mj-ea"/>
                <a:cs typeface="+mj-cs"/>
              </a:rPr>
              <a:t>et al. </a:t>
            </a:r>
            <a:r>
              <a:rPr kumimoji="0" lang="en-GB" sz="1100" b="0" i="0" u="none" strike="noStrike" kern="1200" cap="none" spc="0" normalizeH="0" baseline="0" noProof="0" dirty="0">
                <a:ln>
                  <a:noFill/>
                </a:ln>
                <a:effectLst/>
                <a:uLnTx/>
                <a:uFillTx/>
                <a:latin typeface="Calibri Light" panose="020F0302020204030204"/>
                <a:ea typeface="+mj-ea"/>
                <a:cs typeface="+mj-cs"/>
              </a:rPr>
              <a:t>(2022) Nat. Comms.</a:t>
            </a:r>
          </a:p>
        </p:txBody>
      </p:sp>
      <p:pic>
        <p:nvPicPr>
          <p:cNvPr id="16" name="Picture 4" descr="Microsoft Customer Story-Durham University transitions to fully remote  working and teaching in four weeks with Azure Active Directory">
            <a:extLst>
              <a:ext uri="{FF2B5EF4-FFF2-40B4-BE49-F238E27FC236}">
                <a16:creationId xmlns:a16="http://schemas.microsoft.com/office/drawing/2014/main" id="{EE1FD834-E64C-D3EA-BE15-D9A53DFFB82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364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8752"/>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Lake volume interannual variability</a:t>
            </a: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5" name="Rectangle 24">
            <a:extLst>
              <a:ext uri="{FF2B5EF4-FFF2-40B4-BE49-F238E27FC236}">
                <a16:creationId xmlns:a16="http://schemas.microsoft.com/office/drawing/2014/main" id="{23EBAA46-C5AE-4B96-94DA-EBEEE0BE3F13}"/>
              </a:ext>
            </a:extLst>
          </p:cNvPr>
          <p:cNvSpPr/>
          <p:nvPr/>
        </p:nvSpPr>
        <p:spPr>
          <a:xfrm>
            <a:off x="5152569" y="4927498"/>
            <a:ext cx="2137417" cy="105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iagram&#10;&#10;Description automatically generated with low confidence">
            <a:extLst>
              <a:ext uri="{FF2B5EF4-FFF2-40B4-BE49-F238E27FC236}">
                <a16:creationId xmlns:a16="http://schemas.microsoft.com/office/drawing/2014/main" id="{F49A54C9-8944-4F28-A47E-C174E140A0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51291" y="907924"/>
            <a:ext cx="7855167" cy="5538730"/>
          </a:xfrm>
          <a:prstGeom prst="rect">
            <a:avLst/>
          </a:prstGeom>
        </p:spPr>
      </p:pic>
      <p:sp>
        <p:nvSpPr>
          <p:cNvPr id="6" name="Rectangle 5">
            <a:extLst>
              <a:ext uri="{FF2B5EF4-FFF2-40B4-BE49-F238E27FC236}">
                <a16:creationId xmlns:a16="http://schemas.microsoft.com/office/drawing/2014/main" id="{FBAE0568-6D44-41C3-A7D8-3ACF450CEC13}"/>
              </a:ext>
            </a:extLst>
          </p:cNvPr>
          <p:cNvSpPr/>
          <p:nvPr/>
        </p:nvSpPr>
        <p:spPr>
          <a:xfrm>
            <a:off x="5152569" y="907924"/>
            <a:ext cx="4836550" cy="5590063"/>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title 2">
            <a:extLst>
              <a:ext uri="{FF2B5EF4-FFF2-40B4-BE49-F238E27FC236}">
                <a16:creationId xmlns:a16="http://schemas.microsoft.com/office/drawing/2014/main" id="{B36B6208-9701-4348-8B1A-F2379C81EFE0}"/>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20" name="Title 1">
            <a:extLst>
              <a:ext uri="{FF2B5EF4-FFF2-40B4-BE49-F238E27FC236}">
                <a16:creationId xmlns:a16="http://schemas.microsoft.com/office/drawing/2014/main" id="{F57EEF14-2F71-4BDC-A386-2969957A630D}"/>
              </a:ext>
            </a:extLst>
          </p:cNvPr>
          <p:cNvSpPr txBox="1">
            <a:spLocks/>
          </p:cNvSpPr>
          <p:nvPr/>
        </p:nvSpPr>
        <p:spPr>
          <a:xfrm>
            <a:off x="847725" y="6104930"/>
            <a:ext cx="1509580"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gn="r" defTabSz="914400" rtl="0" eaLnBrk="1" fontAlgn="auto" latinLnBrk="0" hangingPunct="1">
              <a:lnSpc>
                <a:spcPct val="100000"/>
              </a:lnSpc>
              <a:spcBef>
                <a:spcPct val="0"/>
              </a:spcBef>
              <a:spcAft>
                <a:spcPts val="0"/>
              </a:spcAft>
              <a:buClrTx/>
              <a:buSzTx/>
              <a:tabLst/>
              <a:defRPr/>
            </a:pPr>
            <a:r>
              <a:rPr kumimoji="0" lang="en-GB" sz="1100" b="0" i="0" u="none" strike="noStrike" kern="1200" cap="none" spc="0" normalizeH="0" baseline="0" noProof="0" dirty="0">
                <a:ln>
                  <a:noFill/>
                </a:ln>
                <a:effectLst/>
                <a:uLnTx/>
                <a:uFillTx/>
                <a:latin typeface="Calibri Light" panose="020F0302020204030204"/>
                <a:ea typeface="+mj-ea"/>
                <a:cs typeface="+mj-cs"/>
              </a:rPr>
              <a:t>Arthur </a:t>
            </a:r>
            <a:r>
              <a:rPr kumimoji="0" lang="en-GB" sz="1100" b="0" i="1" u="none" strike="noStrike" kern="1200" cap="none" spc="0" normalizeH="0" baseline="0" noProof="0" dirty="0">
                <a:ln>
                  <a:noFill/>
                </a:ln>
                <a:effectLst/>
                <a:uLnTx/>
                <a:uFillTx/>
                <a:latin typeface="Calibri Light" panose="020F0302020204030204"/>
                <a:ea typeface="+mj-ea"/>
                <a:cs typeface="+mj-cs"/>
              </a:rPr>
              <a:t>et al. </a:t>
            </a:r>
            <a:r>
              <a:rPr kumimoji="0" lang="en-GB" sz="1100" b="0" i="0" u="none" strike="noStrike" kern="1200" cap="none" spc="0" normalizeH="0" baseline="0" noProof="0" dirty="0">
                <a:ln>
                  <a:noFill/>
                </a:ln>
                <a:effectLst/>
                <a:uLnTx/>
                <a:uFillTx/>
                <a:latin typeface="Calibri Light" panose="020F0302020204030204"/>
                <a:ea typeface="+mj-ea"/>
                <a:cs typeface="+mj-cs"/>
              </a:rPr>
              <a:t>(2022) Nat. Comms.</a:t>
            </a:r>
          </a:p>
        </p:txBody>
      </p:sp>
      <p:pic>
        <p:nvPicPr>
          <p:cNvPr id="16" name="Picture 4" descr="Microsoft Customer Story-Durham University transitions to fully remote  working and teaching in four weeks with Azure Active Directory">
            <a:extLst>
              <a:ext uri="{FF2B5EF4-FFF2-40B4-BE49-F238E27FC236}">
                <a16:creationId xmlns:a16="http://schemas.microsoft.com/office/drawing/2014/main" id="{EE1FD834-E64C-D3EA-BE15-D9A53DFFB82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1922240" y="812907"/>
            <a:ext cx="3346758" cy="2850942"/>
          </a:xfrm>
          <a:prstGeom prst="rect">
            <a:avLst/>
          </a:prstGeom>
        </p:spPr>
      </p:pic>
    </p:spTree>
    <p:extLst>
      <p:ext uri="{BB962C8B-B14F-4D97-AF65-F5344CB8AC3E}">
        <p14:creationId xmlns:p14="http://schemas.microsoft.com/office/powerpoint/2010/main" val="12024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8752"/>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Lake volume interannual variability</a:t>
            </a: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5" name="Rectangle 24">
            <a:extLst>
              <a:ext uri="{FF2B5EF4-FFF2-40B4-BE49-F238E27FC236}">
                <a16:creationId xmlns:a16="http://schemas.microsoft.com/office/drawing/2014/main" id="{23EBAA46-C5AE-4B96-94DA-EBEEE0BE3F13}"/>
              </a:ext>
            </a:extLst>
          </p:cNvPr>
          <p:cNvSpPr/>
          <p:nvPr/>
        </p:nvSpPr>
        <p:spPr>
          <a:xfrm>
            <a:off x="5152569" y="4927498"/>
            <a:ext cx="2137417" cy="105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iagram&#10;&#10;Description automatically generated with low confidence">
            <a:extLst>
              <a:ext uri="{FF2B5EF4-FFF2-40B4-BE49-F238E27FC236}">
                <a16:creationId xmlns:a16="http://schemas.microsoft.com/office/drawing/2014/main" id="{F49A54C9-8944-4F28-A47E-C174E140A0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51291" y="907924"/>
            <a:ext cx="7855167" cy="5538730"/>
          </a:xfrm>
          <a:prstGeom prst="rect">
            <a:avLst/>
          </a:prstGeom>
        </p:spPr>
      </p:pic>
      <p:sp>
        <p:nvSpPr>
          <p:cNvPr id="6" name="Rectangle 5">
            <a:extLst>
              <a:ext uri="{FF2B5EF4-FFF2-40B4-BE49-F238E27FC236}">
                <a16:creationId xmlns:a16="http://schemas.microsoft.com/office/drawing/2014/main" id="{FBAE0568-6D44-41C3-A7D8-3ACF450CEC13}"/>
              </a:ext>
            </a:extLst>
          </p:cNvPr>
          <p:cNvSpPr/>
          <p:nvPr/>
        </p:nvSpPr>
        <p:spPr>
          <a:xfrm>
            <a:off x="5152569" y="907924"/>
            <a:ext cx="4836550" cy="5590063"/>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title 2">
            <a:extLst>
              <a:ext uri="{FF2B5EF4-FFF2-40B4-BE49-F238E27FC236}">
                <a16:creationId xmlns:a16="http://schemas.microsoft.com/office/drawing/2014/main" id="{B36B6208-9701-4348-8B1A-F2379C81EFE0}"/>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20" name="Title 1">
            <a:extLst>
              <a:ext uri="{FF2B5EF4-FFF2-40B4-BE49-F238E27FC236}">
                <a16:creationId xmlns:a16="http://schemas.microsoft.com/office/drawing/2014/main" id="{F57EEF14-2F71-4BDC-A386-2969957A630D}"/>
              </a:ext>
            </a:extLst>
          </p:cNvPr>
          <p:cNvSpPr txBox="1">
            <a:spLocks/>
          </p:cNvSpPr>
          <p:nvPr/>
        </p:nvSpPr>
        <p:spPr>
          <a:xfrm>
            <a:off x="926099" y="6104930"/>
            <a:ext cx="1431205"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gn="r" defTabSz="914400" rtl="0" eaLnBrk="1" fontAlgn="auto" latinLnBrk="0" hangingPunct="1">
              <a:lnSpc>
                <a:spcPct val="100000"/>
              </a:lnSpc>
              <a:spcBef>
                <a:spcPct val="0"/>
              </a:spcBef>
              <a:spcAft>
                <a:spcPts val="0"/>
              </a:spcAft>
              <a:buClrTx/>
              <a:buSzTx/>
              <a:tabLst/>
              <a:defRPr/>
            </a:pPr>
            <a:r>
              <a:rPr kumimoji="0" lang="en-GB" sz="1100" b="0" i="0" u="none" strike="noStrike" kern="1200" cap="none" spc="0" normalizeH="0" baseline="0" noProof="0" dirty="0">
                <a:ln>
                  <a:noFill/>
                </a:ln>
                <a:effectLst/>
                <a:uLnTx/>
                <a:uFillTx/>
                <a:latin typeface="Calibri Light" panose="020F0302020204030204"/>
                <a:ea typeface="+mj-ea"/>
                <a:cs typeface="+mj-cs"/>
              </a:rPr>
              <a:t>Arthur </a:t>
            </a:r>
            <a:r>
              <a:rPr kumimoji="0" lang="en-GB" sz="1100" b="0" i="1" u="none" strike="noStrike" kern="1200" cap="none" spc="0" normalizeH="0" baseline="0" noProof="0" dirty="0">
                <a:ln>
                  <a:noFill/>
                </a:ln>
                <a:effectLst/>
                <a:uLnTx/>
                <a:uFillTx/>
                <a:latin typeface="Calibri Light" panose="020F0302020204030204"/>
                <a:ea typeface="+mj-ea"/>
                <a:cs typeface="+mj-cs"/>
              </a:rPr>
              <a:t>et al. </a:t>
            </a:r>
            <a:r>
              <a:rPr kumimoji="0" lang="en-GB" sz="1100" b="0" i="0" u="none" strike="noStrike" kern="1200" cap="none" spc="0" normalizeH="0" baseline="0" noProof="0" dirty="0">
                <a:ln>
                  <a:noFill/>
                </a:ln>
                <a:effectLst/>
                <a:uLnTx/>
                <a:uFillTx/>
                <a:latin typeface="Calibri Light" panose="020F0302020204030204"/>
                <a:ea typeface="+mj-ea"/>
                <a:cs typeface="+mj-cs"/>
              </a:rPr>
              <a:t>(2022) Nat. Comms.</a:t>
            </a:r>
          </a:p>
        </p:txBody>
      </p:sp>
      <p:pic>
        <p:nvPicPr>
          <p:cNvPr id="16" name="Picture 4" descr="Microsoft Customer Story-Durham University transitions to fully remote  working and teaching in four weeks with Azure Active Directory">
            <a:extLst>
              <a:ext uri="{FF2B5EF4-FFF2-40B4-BE49-F238E27FC236}">
                <a16:creationId xmlns:a16="http://schemas.microsoft.com/office/drawing/2014/main" id="{EE1FD834-E64C-D3EA-BE15-D9A53DFFB82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1922240" y="812907"/>
            <a:ext cx="3346758" cy="2850942"/>
          </a:xfrm>
          <a:prstGeom prst="rect">
            <a:avLst/>
          </a:prstGeom>
        </p:spPr>
      </p:pic>
      <p:sp>
        <p:nvSpPr>
          <p:cNvPr id="3" name="Rectangle 2"/>
          <p:cNvSpPr/>
          <p:nvPr/>
        </p:nvSpPr>
        <p:spPr>
          <a:xfrm>
            <a:off x="4650059" y="2464420"/>
            <a:ext cx="618939" cy="2456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051497" y="3851025"/>
            <a:ext cx="740622" cy="21720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609216" y="4617399"/>
            <a:ext cx="375152" cy="2022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705100" y="1574800"/>
            <a:ext cx="311150" cy="3683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408789" y="1669817"/>
            <a:ext cx="311150" cy="3683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3018389" y="2649308"/>
            <a:ext cx="311150" cy="3683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3650965" y="1887475"/>
            <a:ext cx="311150" cy="3683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4279582" y="1887475"/>
            <a:ext cx="311150" cy="56501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942070" y="982554"/>
            <a:ext cx="311150" cy="56501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3360188" y="933925"/>
            <a:ext cx="311150" cy="4751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9031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435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FA5BDF-E3B7-4BBE-AF4F-7655E8660AF8}"/>
              </a:ext>
            </a:extLst>
          </p:cNvPr>
          <p:cNvSpPr/>
          <p:nvPr/>
        </p:nvSpPr>
        <p:spPr>
          <a:xfrm>
            <a:off x="0" y="737910"/>
            <a:ext cx="12191999" cy="587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AC88A65-7455-49FD-97BC-57494922B1EE}"/>
              </a:ext>
            </a:extLst>
          </p:cNvPr>
          <p:cNvSpPr/>
          <p:nvPr/>
        </p:nvSpPr>
        <p:spPr>
          <a:xfrm>
            <a:off x="-1" y="6616669"/>
            <a:ext cx="12192000" cy="264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FCDD24F-9816-482A-9E57-35714A9A183C}"/>
              </a:ext>
            </a:extLst>
          </p:cNvPr>
          <p:cNvSpPr txBox="1">
            <a:spLocks/>
          </p:cNvSpPr>
          <p:nvPr/>
        </p:nvSpPr>
        <p:spPr>
          <a:xfrm>
            <a:off x="289597" y="-928752"/>
            <a:ext cx="11902402" cy="16666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Lake volume interannual variability</a:t>
            </a:r>
          </a:p>
        </p:txBody>
      </p:sp>
      <p:sp>
        <p:nvSpPr>
          <p:cNvPr id="15" name="Title 1">
            <a:extLst>
              <a:ext uri="{FF2B5EF4-FFF2-40B4-BE49-F238E27FC236}">
                <a16:creationId xmlns:a16="http://schemas.microsoft.com/office/drawing/2014/main" id="{4A7A2058-F6DD-4A09-A9C5-8A24CA3AE010}"/>
              </a:ext>
            </a:extLst>
          </p:cNvPr>
          <p:cNvSpPr txBox="1">
            <a:spLocks/>
          </p:cNvSpPr>
          <p:nvPr/>
        </p:nvSpPr>
        <p:spPr>
          <a:xfrm>
            <a:off x="412876" y="3570238"/>
            <a:ext cx="4331139"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5" name="Rectangle 24">
            <a:extLst>
              <a:ext uri="{FF2B5EF4-FFF2-40B4-BE49-F238E27FC236}">
                <a16:creationId xmlns:a16="http://schemas.microsoft.com/office/drawing/2014/main" id="{23EBAA46-C5AE-4B96-94DA-EBEEE0BE3F13}"/>
              </a:ext>
            </a:extLst>
          </p:cNvPr>
          <p:cNvSpPr/>
          <p:nvPr/>
        </p:nvSpPr>
        <p:spPr>
          <a:xfrm>
            <a:off x="5152569" y="4927498"/>
            <a:ext cx="2137417" cy="105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682A3E-E3AB-4E9E-A44C-EC77C8CC4E6E}"/>
              </a:ext>
            </a:extLst>
          </p:cNvPr>
          <p:cNvSpPr/>
          <p:nvPr/>
        </p:nvSpPr>
        <p:spPr>
          <a:xfrm>
            <a:off x="5094930" y="4430726"/>
            <a:ext cx="783945" cy="87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CDFA05-AC1D-46F0-A49A-0DC755DADB8D}"/>
              </a:ext>
            </a:extLst>
          </p:cNvPr>
          <p:cNvSpPr/>
          <p:nvPr/>
        </p:nvSpPr>
        <p:spPr>
          <a:xfrm>
            <a:off x="4835102" y="1311784"/>
            <a:ext cx="783945" cy="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B2C27F5-9880-4ED3-A111-CF0A50698F2F}"/>
              </a:ext>
            </a:extLst>
          </p:cNvPr>
          <p:cNvSpPr/>
          <p:nvPr/>
        </p:nvSpPr>
        <p:spPr>
          <a:xfrm>
            <a:off x="4912269" y="3392002"/>
            <a:ext cx="497465" cy="153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63A135F3-798B-481A-B8B0-63BA197794D2}"/>
              </a:ext>
            </a:extLst>
          </p:cNvPr>
          <p:cNvSpPr txBox="1">
            <a:spLocks/>
          </p:cNvSpPr>
          <p:nvPr/>
        </p:nvSpPr>
        <p:spPr>
          <a:xfrm>
            <a:off x="5232302" y="6593004"/>
            <a:ext cx="5537464" cy="382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  •  </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a:extLst>
              <a:ext uri="{FF2B5EF4-FFF2-40B4-BE49-F238E27FC236}">
                <a16:creationId xmlns:a16="http://schemas.microsoft.com/office/drawing/2014/main" id="{543B2CE7-ED56-47A1-9A93-9980B61CBD4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 y="6620967"/>
            <a:ext cx="590588" cy="23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iagram&#10;&#10;Description automatically generated with low confidence">
            <a:extLst>
              <a:ext uri="{FF2B5EF4-FFF2-40B4-BE49-F238E27FC236}">
                <a16:creationId xmlns:a16="http://schemas.microsoft.com/office/drawing/2014/main" id="{F49A54C9-8944-4F28-A47E-C174E140A0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51291" y="907924"/>
            <a:ext cx="7855167" cy="5538730"/>
          </a:xfrm>
          <a:prstGeom prst="rect">
            <a:avLst/>
          </a:prstGeom>
        </p:spPr>
      </p:pic>
      <p:sp>
        <p:nvSpPr>
          <p:cNvPr id="14" name="Subtitle 2">
            <a:extLst>
              <a:ext uri="{FF2B5EF4-FFF2-40B4-BE49-F238E27FC236}">
                <a16:creationId xmlns:a16="http://schemas.microsoft.com/office/drawing/2014/main" id="{B083212C-CAEF-4DFE-BAC4-939915142354}"/>
              </a:ext>
            </a:extLst>
          </p:cNvPr>
          <p:cNvSpPr>
            <a:spLocks noGrp="1"/>
          </p:cNvSpPr>
          <p:nvPr>
            <p:ph type="subTitle" idx="1"/>
          </p:nvPr>
        </p:nvSpPr>
        <p:spPr>
          <a:xfrm>
            <a:off x="10659205" y="6593004"/>
            <a:ext cx="1643356" cy="1632097"/>
          </a:xfrm>
        </p:spPr>
        <p:txBody>
          <a:bodyPr>
            <a:normAutofit/>
          </a:bodyPr>
          <a:lstStyle/>
          <a:p>
            <a:r>
              <a:rPr lang="en-GB" sz="1600" b="1" dirty="0">
                <a:solidFill>
                  <a:schemeClr val="bg1"/>
                </a:solidFill>
                <a:latin typeface="Calibri Light" panose="020F0302020204030204" pitchFamily="34" charset="0"/>
                <a:cs typeface="Calibri Light" panose="020F0302020204030204" pitchFamily="34" charset="0"/>
              </a:rPr>
              <a:t>Jennifer</a:t>
            </a:r>
            <a:r>
              <a:rPr lang="en-GB" sz="1600" dirty="0">
                <a:solidFill>
                  <a:schemeClr val="bg1"/>
                </a:solidFill>
                <a:latin typeface="Calibri Light" panose="020F0302020204030204" pitchFamily="34" charset="0"/>
                <a:cs typeface="Calibri Light" panose="020F0302020204030204" pitchFamily="34" charset="0"/>
              </a:rPr>
              <a:t> </a:t>
            </a:r>
            <a:r>
              <a:rPr lang="en-GB" sz="1600" b="1" dirty="0">
                <a:solidFill>
                  <a:schemeClr val="bg1"/>
                </a:solidFill>
                <a:latin typeface="Calibri Light" panose="020F0302020204030204" pitchFamily="34" charset="0"/>
                <a:cs typeface="Calibri Light" panose="020F0302020204030204" pitchFamily="34" charset="0"/>
              </a:rPr>
              <a:t>Arthur</a:t>
            </a:r>
            <a:r>
              <a:rPr lang="en-GB" sz="1600" b="1" baseline="30000" dirty="0">
                <a:solidFill>
                  <a:schemeClr val="bg1"/>
                </a:solidFill>
                <a:latin typeface="Calibri Light" panose="020F0302020204030204" pitchFamily="34" charset="0"/>
                <a:cs typeface="Calibri Light" panose="020F0302020204030204" pitchFamily="34" charset="0"/>
              </a:rPr>
              <a:t> </a:t>
            </a:r>
            <a:endParaRPr lang="en-GB" sz="1600" dirty="0">
              <a:solidFill>
                <a:schemeClr val="bg1"/>
              </a:solidFill>
              <a:latin typeface="Calibri Light" panose="020F0302020204030204" pitchFamily="34" charset="0"/>
              <a:cs typeface="Calibri Light" panose="020F0302020204030204" pitchFamily="34" charset="0"/>
            </a:endParaRPr>
          </a:p>
        </p:txBody>
      </p:sp>
      <p:sp>
        <p:nvSpPr>
          <p:cNvPr id="16" name="Title 1">
            <a:extLst>
              <a:ext uri="{FF2B5EF4-FFF2-40B4-BE49-F238E27FC236}">
                <a16:creationId xmlns:a16="http://schemas.microsoft.com/office/drawing/2014/main" id="{391F799A-8097-49A8-8C74-084A75028154}"/>
              </a:ext>
            </a:extLst>
          </p:cNvPr>
          <p:cNvSpPr txBox="1">
            <a:spLocks/>
          </p:cNvSpPr>
          <p:nvPr/>
        </p:nvSpPr>
        <p:spPr>
          <a:xfrm>
            <a:off x="933449" y="6104930"/>
            <a:ext cx="1423855" cy="455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gn="r" defTabSz="914400" rtl="0" eaLnBrk="1" fontAlgn="auto" latinLnBrk="0" hangingPunct="1">
              <a:lnSpc>
                <a:spcPct val="100000"/>
              </a:lnSpc>
              <a:spcBef>
                <a:spcPct val="0"/>
              </a:spcBef>
              <a:spcAft>
                <a:spcPts val="0"/>
              </a:spcAft>
              <a:buClrTx/>
              <a:buSzTx/>
              <a:tabLst/>
              <a:defRPr/>
            </a:pPr>
            <a:r>
              <a:rPr kumimoji="0" lang="en-GB" sz="1100" b="0" i="0" u="none" strike="noStrike" kern="1200" cap="none" spc="0" normalizeH="0" baseline="0" noProof="0" dirty="0">
                <a:ln>
                  <a:noFill/>
                </a:ln>
                <a:effectLst/>
                <a:uLnTx/>
                <a:uFillTx/>
                <a:latin typeface="Calibri Light" panose="020F0302020204030204"/>
                <a:ea typeface="+mj-ea"/>
                <a:cs typeface="+mj-cs"/>
              </a:rPr>
              <a:t>Arthur </a:t>
            </a:r>
            <a:r>
              <a:rPr kumimoji="0" lang="en-GB" sz="1100" b="0" i="1" u="none" strike="noStrike" kern="1200" cap="none" spc="0" normalizeH="0" baseline="0" noProof="0" dirty="0">
                <a:ln>
                  <a:noFill/>
                </a:ln>
                <a:effectLst/>
                <a:uLnTx/>
                <a:uFillTx/>
                <a:latin typeface="Calibri Light" panose="020F0302020204030204"/>
                <a:ea typeface="+mj-ea"/>
                <a:cs typeface="+mj-cs"/>
              </a:rPr>
              <a:t>et al. </a:t>
            </a:r>
            <a:r>
              <a:rPr kumimoji="0" lang="en-GB" sz="1100" b="0" i="0" u="none" strike="noStrike" kern="1200" cap="none" spc="0" normalizeH="0" baseline="0" noProof="0" dirty="0">
                <a:ln>
                  <a:noFill/>
                </a:ln>
                <a:effectLst/>
                <a:uLnTx/>
                <a:uFillTx/>
                <a:latin typeface="Calibri Light" panose="020F0302020204030204"/>
                <a:ea typeface="+mj-ea"/>
                <a:cs typeface="+mj-cs"/>
              </a:rPr>
              <a:t>(2022) Nat. Comms.</a:t>
            </a:r>
          </a:p>
        </p:txBody>
      </p:sp>
      <p:pic>
        <p:nvPicPr>
          <p:cNvPr id="18" name="Picture 4" descr="Microsoft Customer Story-Durham University transitions to fully remote  working and teaching in four weeks with Azure Active Directory">
            <a:extLst>
              <a:ext uri="{FF2B5EF4-FFF2-40B4-BE49-F238E27FC236}">
                <a16:creationId xmlns:a16="http://schemas.microsoft.com/office/drawing/2014/main" id="{C00FD370-63F2-5FEA-9EDA-69C786653C1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 y="6556744"/>
            <a:ext cx="685802" cy="33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8873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5022</TotalTime>
  <Words>921</Words>
  <Application>Microsoft Office PowerPoint</Application>
  <PresentationFormat>Widescreen</PresentationFormat>
  <Paragraphs>173</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vt:lpstr>
      <vt:lpstr>Calibri</vt:lpstr>
      <vt:lpstr>Calibri Light</vt:lpstr>
      <vt:lpstr>Harding</vt:lpstr>
      <vt:lpstr>Helvetica</vt:lpstr>
      <vt:lpstr>1_Office Theme</vt:lpstr>
      <vt:lpstr>Large inter-annual variability in supraglacial lakes around the East Antarctic Ice Sheet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inter-annual variability in supraglacial lakes around the East Antarctic Ice Sheet</dc:title>
  <dc:creator>ARTHUR, JENNIFER</dc:creator>
  <cp:lastModifiedBy>ARTHUR, JENNIFER</cp:lastModifiedBy>
  <cp:revision>43</cp:revision>
  <dcterms:created xsi:type="dcterms:W3CDTF">2022-02-15T09:13:38Z</dcterms:created>
  <dcterms:modified xsi:type="dcterms:W3CDTF">2022-05-19T15:28:05Z</dcterms:modified>
</cp:coreProperties>
</file>