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5"/>
  </p:notesMasterIdLst>
  <p:sldIdLst>
    <p:sldId id="257" r:id="rId3"/>
    <p:sldId id="261" r:id="rId4"/>
    <p:sldId id="262" r:id="rId5"/>
    <p:sldId id="256" r:id="rId6"/>
    <p:sldId id="270" r:id="rId7"/>
    <p:sldId id="263" r:id="rId8"/>
    <p:sldId id="264" r:id="rId9"/>
    <p:sldId id="265" r:id="rId10"/>
    <p:sldId id="266" r:id="rId11"/>
    <p:sldId id="267" r:id="rId12"/>
    <p:sldId id="272" r:id="rId13"/>
    <p:sldId id="2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81" d="100"/>
          <a:sy n="81" d="100"/>
        </p:scale>
        <p:origin x="725"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564BAA-84CC-423A-94BA-9A582C4E7316}" type="datetimeFigureOut">
              <a:rPr lang="en-US" smtClean="0"/>
              <a:t>5/24/2022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654024-CBF7-4229-A98D-51A902E23FEB}" type="slidenum">
              <a:rPr lang="en-US" smtClean="0"/>
              <a:t>‹#›</a:t>
            </a:fld>
            <a:endParaRPr lang="en-US"/>
          </a:p>
        </p:txBody>
      </p:sp>
    </p:spTree>
    <p:extLst>
      <p:ext uri="{BB962C8B-B14F-4D97-AF65-F5344CB8AC3E}">
        <p14:creationId xmlns:p14="http://schemas.microsoft.com/office/powerpoint/2010/main" val="1697845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Uttarakhand is a part of western Himalayas. Himalayas are considered as the most seismically active region of the word. Earthquake induced landslide are very common in this region due to the fractured geology and tectonic framework. As we can see the Figure 2 that the number of landslides caused by different earthquakes. Uttarakhand also lies in the central seismic gap which is the region between two major earthquakes which are 1905 Kangra earthquake and 1934 Nepal-India Earthquake. It is reported the central seismic gap has very high strain energy accumulation and this energy will cause great earthquakes in the future. As Uttarakhand has the highest vulnerability among all Himalayan states as per the Landslide susceptibility map of India and due to its high seismicity, it was selected for co-seismic landslide hazard studies.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1219DA-9B41-4E0A-8D37-D5AFCF6E82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492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BF3A3-ECA7-D020-3161-1561E10808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DE597A-989C-9B6A-95AE-AF30DE0A93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6538AC-E53A-CC31-D9F6-F9C463D4A454}"/>
              </a:ext>
            </a:extLst>
          </p:cNvPr>
          <p:cNvSpPr>
            <a:spLocks noGrp="1"/>
          </p:cNvSpPr>
          <p:nvPr>
            <p:ph type="dt" sz="half" idx="10"/>
          </p:nvPr>
        </p:nvSpPr>
        <p:spPr/>
        <p:txBody>
          <a:bodyPr/>
          <a:lstStyle/>
          <a:p>
            <a:fld id="{A6AF6BA5-334D-4F68-8D1A-B8CE8DB4DC54}" type="datetimeFigureOut">
              <a:rPr lang="en-US" smtClean="0"/>
              <a:t>5/24/2022</a:t>
            </a:fld>
            <a:endParaRPr lang="en-US"/>
          </a:p>
        </p:txBody>
      </p:sp>
      <p:sp>
        <p:nvSpPr>
          <p:cNvPr id="5" name="Footer Placeholder 4">
            <a:extLst>
              <a:ext uri="{FF2B5EF4-FFF2-40B4-BE49-F238E27FC236}">
                <a16:creationId xmlns:a16="http://schemas.microsoft.com/office/drawing/2014/main" id="{DF0D9D7B-E990-2AEB-2173-17705E706C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D822E2-45FA-872A-C363-8CF71251B3F1}"/>
              </a:ext>
            </a:extLst>
          </p:cNvPr>
          <p:cNvSpPr>
            <a:spLocks noGrp="1"/>
          </p:cNvSpPr>
          <p:nvPr>
            <p:ph type="sldNum" sz="quarter" idx="12"/>
          </p:nvPr>
        </p:nvSpPr>
        <p:spPr/>
        <p:txBody>
          <a:bodyPr/>
          <a:lstStyle/>
          <a:p>
            <a:fld id="{DECFE916-FFE5-4812-AAAF-71AC415FFD83}" type="slidenum">
              <a:rPr lang="en-US" smtClean="0"/>
              <a:t>‹#›</a:t>
            </a:fld>
            <a:endParaRPr lang="en-US"/>
          </a:p>
        </p:txBody>
      </p:sp>
    </p:spTree>
    <p:extLst>
      <p:ext uri="{BB962C8B-B14F-4D97-AF65-F5344CB8AC3E}">
        <p14:creationId xmlns:p14="http://schemas.microsoft.com/office/powerpoint/2010/main" val="960878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860C5-961B-B847-BD83-4F810D08D3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D7D232-9EBA-C6B8-58AD-7B039900F2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D25BC4-46A5-954B-FB25-E4E4F9E2E047}"/>
              </a:ext>
            </a:extLst>
          </p:cNvPr>
          <p:cNvSpPr>
            <a:spLocks noGrp="1"/>
          </p:cNvSpPr>
          <p:nvPr>
            <p:ph type="dt" sz="half" idx="10"/>
          </p:nvPr>
        </p:nvSpPr>
        <p:spPr/>
        <p:txBody>
          <a:bodyPr/>
          <a:lstStyle/>
          <a:p>
            <a:fld id="{A6AF6BA5-334D-4F68-8D1A-B8CE8DB4DC54}" type="datetimeFigureOut">
              <a:rPr lang="en-US" smtClean="0"/>
              <a:t>5/24/2022</a:t>
            </a:fld>
            <a:endParaRPr lang="en-US"/>
          </a:p>
        </p:txBody>
      </p:sp>
      <p:sp>
        <p:nvSpPr>
          <p:cNvPr id="5" name="Footer Placeholder 4">
            <a:extLst>
              <a:ext uri="{FF2B5EF4-FFF2-40B4-BE49-F238E27FC236}">
                <a16:creationId xmlns:a16="http://schemas.microsoft.com/office/drawing/2014/main" id="{6DC5B71A-C111-3225-E2D8-4DA578AD54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5A67ED-C183-2C36-CA72-36337D9EDB5D}"/>
              </a:ext>
            </a:extLst>
          </p:cNvPr>
          <p:cNvSpPr>
            <a:spLocks noGrp="1"/>
          </p:cNvSpPr>
          <p:nvPr>
            <p:ph type="sldNum" sz="quarter" idx="12"/>
          </p:nvPr>
        </p:nvSpPr>
        <p:spPr/>
        <p:txBody>
          <a:bodyPr/>
          <a:lstStyle/>
          <a:p>
            <a:fld id="{DECFE916-FFE5-4812-AAAF-71AC415FFD83}" type="slidenum">
              <a:rPr lang="en-US" smtClean="0"/>
              <a:t>‹#›</a:t>
            </a:fld>
            <a:endParaRPr lang="en-US"/>
          </a:p>
        </p:txBody>
      </p:sp>
    </p:spTree>
    <p:extLst>
      <p:ext uri="{BB962C8B-B14F-4D97-AF65-F5344CB8AC3E}">
        <p14:creationId xmlns:p14="http://schemas.microsoft.com/office/powerpoint/2010/main" val="3047654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899E16-23C9-A143-68C5-322CA4CA40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9355C2-D257-26C6-4B2E-78D7F18C66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916D69-5CF9-F3B2-89CC-52AFF488B920}"/>
              </a:ext>
            </a:extLst>
          </p:cNvPr>
          <p:cNvSpPr>
            <a:spLocks noGrp="1"/>
          </p:cNvSpPr>
          <p:nvPr>
            <p:ph type="dt" sz="half" idx="10"/>
          </p:nvPr>
        </p:nvSpPr>
        <p:spPr/>
        <p:txBody>
          <a:bodyPr/>
          <a:lstStyle/>
          <a:p>
            <a:fld id="{A6AF6BA5-334D-4F68-8D1A-B8CE8DB4DC54}" type="datetimeFigureOut">
              <a:rPr lang="en-US" smtClean="0"/>
              <a:t>5/24/2022</a:t>
            </a:fld>
            <a:endParaRPr lang="en-US"/>
          </a:p>
        </p:txBody>
      </p:sp>
      <p:sp>
        <p:nvSpPr>
          <p:cNvPr id="5" name="Footer Placeholder 4">
            <a:extLst>
              <a:ext uri="{FF2B5EF4-FFF2-40B4-BE49-F238E27FC236}">
                <a16:creationId xmlns:a16="http://schemas.microsoft.com/office/drawing/2014/main" id="{FEDE0BA0-042C-E144-7C7B-C4350B9D42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1C8857-C772-0300-84AF-8B14898E9502}"/>
              </a:ext>
            </a:extLst>
          </p:cNvPr>
          <p:cNvSpPr>
            <a:spLocks noGrp="1"/>
          </p:cNvSpPr>
          <p:nvPr>
            <p:ph type="sldNum" sz="quarter" idx="12"/>
          </p:nvPr>
        </p:nvSpPr>
        <p:spPr/>
        <p:txBody>
          <a:bodyPr/>
          <a:lstStyle/>
          <a:p>
            <a:fld id="{DECFE916-FFE5-4812-AAAF-71AC415FFD83}" type="slidenum">
              <a:rPr lang="en-US" smtClean="0"/>
              <a:t>‹#›</a:t>
            </a:fld>
            <a:endParaRPr lang="en-US"/>
          </a:p>
        </p:txBody>
      </p:sp>
    </p:spTree>
    <p:extLst>
      <p:ext uri="{BB962C8B-B14F-4D97-AF65-F5344CB8AC3E}">
        <p14:creationId xmlns:p14="http://schemas.microsoft.com/office/powerpoint/2010/main" val="1285547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D6AFF-4746-4A6D-A0DA-C05738D531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104CE0-68A4-46FB-B2D1-785410F145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7518CE-2B35-43F1-9BE3-59BC289637F1}"/>
              </a:ext>
            </a:extLst>
          </p:cNvPr>
          <p:cNvSpPr>
            <a:spLocks noGrp="1"/>
          </p:cNvSpPr>
          <p:nvPr>
            <p:ph type="dt" sz="half" idx="10"/>
          </p:nvPr>
        </p:nvSpPr>
        <p:spPr/>
        <p:txBody>
          <a:bodyPr/>
          <a:lstStyle/>
          <a:p>
            <a:fld id="{89C90196-3AE7-466D-8C5E-53766C35F7C6}" type="datetime1">
              <a:rPr lang="en-US" smtClean="0"/>
              <a:t>5/24/2022</a:t>
            </a:fld>
            <a:endParaRPr lang="en-US"/>
          </a:p>
        </p:txBody>
      </p:sp>
      <p:sp>
        <p:nvSpPr>
          <p:cNvPr id="5" name="Footer Placeholder 4">
            <a:extLst>
              <a:ext uri="{FF2B5EF4-FFF2-40B4-BE49-F238E27FC236}">
                <a16:creationId xmlns:a16="http://schemas.microsoft.com/office/drawing/2014/main" id="{F106DE06-3166-4C49-B54B-3FDDBE73923F}"/>
              </a:ext>
            </a:extLst>
          </p:cNvPr>
          <p:cNvSpPr>
            <a:spLocks noGrp="1"/>
          </p:cNvSpPr>
          <p:nvPr>
            <p:ph type="ftr" sz="quarter" idx="11"/>
          </p:nvPr>
        </p:nvSpPr>
        <p:spPr/>
        <p:txBody>
          <a:bodyPr/>
          <a:lstStyle/>
          <a:p>
            <a:r>
              <a:rPr lang="en-US"/>
              <a:t>Indian Institute of Technology Indore</a:t>
            </a:r>
          </a:p>
        </p:txBody>
      </p:sp>
      <p:sp>
        <p:nvSpPr>
          <p:cNvPr id="6" name="Slide Number Placeholder 5">
            <a:extLst>
              <a:ext uri="{FF2B5EF4-FFF2-40B4-BE49-F238E27FC236}">
                <a16:creationId xmlns:a16="http://schemas.microsoft.com/office/drawing/2014/main" id="{056DEB3A-805D-4AEF-A7E1-954BBB9DABA1}"/>
              </a:ext>
            </a:extLst>
          </p:cNvPr>
          <p:cNvSpPr>
            <a:spLocks noGrp="1"/>
          </p:cNvSpPr>
          <p:nvPr>
            <p:ph type="sldNum" sz="quarter" idx="12"/>
          </p:nvPr>
        </p:nvSpPr>
        <p:spPr/>
        <p:txBody>
          <a:bodyPr/>
          <a:lstStyle/>
          <a:p>
            <a:fld id="{6A30CDC2-9A09-4029-A1A2-A63E24F89025}" type="slidenum">
              <a:rPr lang="en-US" smtClean="0"/>
              <a:t>‹#›</a:t>
            </a:fld>
            <a:endParaRPr lang="en-US"/>
          </a:p>
        </p:txBody>
      </p:sp>
    </p:spTree>
    <p:extLst>
      <p:ext uri="{BB962C8B-B14F-4D97-AF65-F5344CB8AC3E}">
        <p14:creationId xmlns:p14="http://schemas.microsoft.com/office/powerpoint/2010/main" val="3599015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7D877-6240-430A-989C-566B4B5241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D1CFA5-3963-4E47-AA1B-5C1FB7B4AF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A9E1B2-11E6-4280-A457-53AAAE8C4160}"/>
              </a:ext>
            </a:extLst>
          </p:cNvPr>
          <p:cNvSpPr>
            <a:spLocks noGrp="1"/>
          </p:cNvSpPr>
          <p:nvPr>
            <p:ph type="dt" sz="half" idx="10"/>
          </p:nvPr>
        </p:nvSpPr>
        <p:spPr/>
        <p:txBody>
          <a:bodyPr/>
          <a:lstStyle/>
          <a:p>
            <a:fld id="{B7817C44-0F85-442B-A46F-010351DD5129}" type="datetime1">
              <a:rPr lang="en-US" smtClean="0"/>
              <a:t>5/24/2022</a:t>
            </a:fld>
            <a:endParaRPr lang="en-US"/>
          </a:p>
        </p:txBody>
      </p:sp>
      <p:sp>
        <p:nvSpPr>
          <p:cNvPr id="5" name="Footer Placeholder 4">
            <a:extLst>
              <a:ext uri="{FF2B5EF4-FFF2-40B4-BE49-F238E27FC236}">
                <a16:creationId xmlns:a16="http://schemas.microsoft.com/office/drawing/2014/main" id="{68A15023-5493-4A04-98CF-2DAE36C371AF}"/>
              </a:ext>
            </a:extLst>
          </p:cNvPr>
          <p:cNvSpPr>
            <a:spLocks noGrp="1"/>
          </p:cNvSpPr>
          <p:nvPr>
            <p:ph type="ftr" sz="quarter" idx="11"/>
          </p:nvPr>
        </p:nvSpPr>
        <p:spPr/>
        <p:txBody>
          <a:bodyPr/>
          <a:lstStyle/>
          <a:p>
            <a:r>
              <a:rPr lang="en-US"/>
              <a:t>Indian Institute of Technology Indore</a:t>
            </a:r>
          </a:p>
        </p:txBody>
      </p:sp>
      <p:sp>
        <p:nvSpPr>
          <p:cNvPr id="6" name="Slide Number Placeholder 5">
            <a:extLst>
              <a:ext uri="{FF2B5EF4-FFF2-40B4-BE49-F238E27FC236}">
                <a16:creationId xmlns:a16="http://schemas.microsoft.com/office/drawing/2014/main" id="{A9C3BED0-FCB5-44B2-BD6D-63C5599ECA97}"/>
              </a:ext>
            </a:extLst>
          </p:cNvPr>
          <p:cNvSpPr>
            <a:spLocks noGrp="1"/>
          </p:cNvSpPr>
          <p:nvPr>
            <p:ph type="sldNum" sz="quarter" idx="12"/>
          </p:nvPr>
        </p:nvSpPr>
        <p:spPr/>
        <p:txBody>
          <a:bodyPr/>
          <a:lstStyle/>
          <a:p>
            <a:fld id="{6A30CDC2-9A09-4029-A1A2-A63E24F89025}" type="slidenum">
              <a:rPr lang="en-US" smtClean="0"/>
              <a:t>‹#›</a:t>
            </a:fld>
            <a:endParaRPr lang="en-US"/>
          </a:p>
        </p:txBody>
      </p:sp>
    </p:spTree>
    <p:extLst>
      <p:ext uri="{BB962C8B-B14F-4D97-AF65-F5344CB8AC3E}">
        <p14:creationId xmlns:p14="http://schemas.microsoft.com/office/powerpoint/2010/main" val="113904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029FC-10B6-421E-9FC5-ABD39950E1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F391A5-0F7D-4532-9420-3237B2BD64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DDA2BA-FB62-433A-A785-8FB73F8BFAFD}"/>
              </a:ext>
            </a:extLst>
          </p:cNvPr>
          <p:cNvSpPr>
            <a:spLocks noGrp="1"/>
          </p:cNvSpPr>
          <p:nvPr>
            <p:ph type="dt" sz="half" idx="10"/>
          </p:nvPr>
        </p:nvSpPr>
        <p:spPr/>
        <p:txBody>
          <a:bodyPr/>
          <a:lstStyle/>
          <a:p>
            <a:fld id="{BE8ED280-5D68-4F79-9DC1-BD53F6F08640}" type="datetime1">
              <a:rPr lang="en-US" smtClean="0"/>
              <a:t>5/24/2022</a:t>
            </a:fld>
            <a:endParaRPr lang="en-US"/>
          </a:p>
        </p:txBody>
      </p:sp>
      <p:sp>
        <p:nvSpPr>
          <p:cNvPr id="5" name="Footer Placeholder 4">
            <a:extLst>
              <a:ext uri="{FF2B5EF4-FFF2-40B4-BE49-F238E27FC236}">
                <a16:creationId xmlns:a16="http://schemas.microsoft.com/office/drawing/2014/main" id="{F5277CB0-6700-434D-94F7-340CF527D6D7}"/>
              </a:ext>
            </a:extLst>
          </p:cNvPr>
          <p:cNvSpPr>
            <a:spLocks noGrp="1"/>
          </p:cNvSpPr>
          <p:nvPr>
            <p:ph type="ftr" sz="quarter" idx="11"/>
          </p:nvPr>
        </p:nvSpPr>
        <p:spPr/>
        <p:txBody>
          <a:bodyPr/>
          <a:lstStyle/>
          <a:p>
            <a:r>
              <a:rPr lang="en-US"/>
              <a:t>Indian Institute of Technology Indore</a:t>
            </a:r>
          </a:p>
        </p:txBody>
      </p:sp>
      <p:sp>
        <p:nvSpPr>
          <p:cNvPr id="6" name="Slide Number Placeholder 5">
            <a:extLst>
              <a:ext uri="{FF2B5EF4-FFF2-40B4-BE49-F238E27FC236}">
                <a16:creationId xmlns:a16="http://schemas.microsoft.com/office/drawing/2014/main" id="{3E1493D9-8334-4A14-B911-1C4268E032D6}"/>
              </a:ext>
            </a:extLst>
          </p:cNvPr>
          <p:cNvSpPr>
            <a:spLocks noGrp="1"/>
          </p:cNvSpPr>
          <p:nvPr>
            <p:ph type="sldNum" sz="quarter" idx="12"/>
          </p:nvPr>
        </p:nvSpPr>
        <p:spPr/>
        <p:txBody>
          <a:bodyPr/>
          <a:lstStyle/>
          <a:p>
            <a:fld id="{6A30CDC2-9A09-4029-A1A2-A63E24F89025}" type="slidenum">
              <a:rPr lang="en-US" smtClean="0"/>
              <a:t>‹#›</a:t>
            </a:fld>
            <a:endParaRPr lang="en-US"/>
          </a:p>
        </p:txBody>
      </p:sp>
    </p:spTree>
    <p:extLst>
      <p:ext uri="{BB962C8B-B14F-4D97-AF65-F5344CB8AC3E}">
        <p14:creationId xmlns:p14="http://schemas.microsoft.com/office/powerpoint/2010/main" val="814930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45574-F6C7-488D-9902-AB09353B3A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E40142-9451-43A9-8FC2-3EBDB34C81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D28FDE-F894-49C9-9AFD-9FA9C5C0A7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1B7467-BEC8-4A8B-A2A7-C175647F1FC4}"/>
              </a:ext>
            </a:extLst>
          </p:cNvPr>
          <p:cNvSpPr>
            <a:spLocks noGrp="1"/>
          </p:cNvSpPr>
          <p:nvPr>
            <p:ph type="dt" sz="half" idx="10"/>
          </p:nvPr>
        </p:nvSpPr>
        <p:spPr/>
        <p:txBody>
          <a:bodyPr/>
          <a:lstStyle/>
          <a:p>
            <a:fld id="{F6F19E46-7C60-4AFB-ACA9-FA8965480F3A}" type="datetime1">
              <a:rPr lang="en-US" smtClean="0"/>
              <a:t>5/24/2022</a:t>
            </a:fld>
            <a:endParaRPr lang="en-US"/>
          </a:p>
        </p:txBody>
      </p:sp>
      <p:sp>
        <p:nvSpPr>
          <p:cNvPr id="6" name="Footer Placeholder 5">
            <a:extLst>
              <a:ext uri="{FF2B5EF4-FFF2-40B4-BE49-F238E27FC236}">
                <a16:creationId xmlns:a16="http://schemas.microsoft.com/office/drawing/2014/main" id="{F3135033-4CD5-4E4F-9A64-49F09DC851A8}"/>
              </a:ext>
            </a:extLst>
          </p:cNvPr>
          <p:cNvSpPr>
            <a:spLocks noGrp="1"/>
          </p:cNvSpPr>
          <p:nvPr>
            <p:ph type="ftr" sz="quarter" idx="11"/>
          </p:nvPr>
        </p:nvSpPr>
        <p:spPr/>
        <p:txBody>
          <a:bodyPr/>
          <a:lstStyle/>
          <a:p>
            <a:r>
              <a:rPr lang="en-US"/>
              <a:t>Indian Institute of Technology Indore</a:t>
            </a:r>
          </a:p>
        </p:txBody>
      </p:sp>
      <p:sp>
        <p:nvSpPr>
          <p:cNvPr id="7" name="Slide Number Placeholder 6">
            <a:extLst>
              <a:ext uri="{FF2B5EF4-FFF2-40B4-BE49-F238E27FC236}">
                <a16:creationId xmlns:a16="http://schemas.microsoft.com/office/drawing/2014/main" id="{C7D3471E-2E69-4917-BB2B-00E485AEC878}"/>
              </a:ext>
            </a:extLst>
          </p:cNvPr>
          <p:cNvSpPr>
            <a:spLocks noGrp="1"/>
          </p:cNvSpPr>
          <p:nvPr>
            <p:ph type="sldNum" sz="quarter" idx="12"/>
          </p:nvPr>
        </p:nvSpPr>
        <p:spPr/>
        <p:txBody>
          <a:bodyPr/>
          <a:lstStyle/>
          <a:p>
            <a:fld id="{6A30CDC2-9A09-4029-A1A2-A63E24F89025}" type="slidenum">
              <a:rPr lang="en-US" smtClean="0"/>
              <a:t>‹#›</a:t>
            </a:fld>
            <a:endParaRPr lang="en-US"/>
          </a:p>
        </p:txBody>
      </p:sp>
    </p:spTree>
    <p:extLst>
      <p:ext uri="{BB962C8B-B14F-4D97-AF65-F5344CB8AC3E}">
        <p14:creationId xmlns:p14="http://schemas.microsoft.com/office/powerpoint/2010/main" val="314466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61AE6-85C9-4644-B4B8-C611FA3277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B8309A-A646-4038-94EC-8E3388332D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67E5C2-E4DC-447E-9026-91080EC292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44FC11-729A-4279-8327-D36618E13F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4D350B-305E-45C5-936F-3308329D5E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4A9C1F-BC9F-4BDC-A86A-32C9C0FF3CE5}"/>
              </a:ext>
            </a:extLst>
          </p:cNvPr>
          <p:cNvSpPr>
            <a:spLocks noGrp="1"/>
          </p:cNvSpPr>
          <p:nvPr>
            <p:ph type="dt" sz="half" idx="10"/>
          </p:nvPr>
        </p:nvSpPr>
        <p:spPr/>
        <p:txBody>
          <a:bodyPr/>
          <a:lstStyle/>
          <a:p>
            <a:fld id="{04881B56-37E4-437E-8696-8B0387EFA358}" type="datetime1">
              <a:rPr lang="en-US" smtClean="0"/>
              <a:t>5/24/2022</a:t>
            </a:fld>
            <a:endParaRPr lang="en-US"/>
          </a:p>
        </p:txBody>
      </p:sp>
      <p:sp>
        <p:nvSpPr>
          <p:cNvPr id="8" name="Footer Placeholder 7">
            <a:extLst>
              <a:ext uri="{FF2B5EF4-FFF2-40B4-BE49-F238E27FC236}">
                <a16:creationId xmlns:a16="http://schemas.microsoft.com/office/drawing/2014/main" id="{32D931AD-6996-48DE-AA8F-E172024CE7A6}"/>
              </a:ext>
            </a:extLst>
          </p:cNvPr>
          <p:cNvSpPr>
            <a:spLocks noGrp="1"/>
          </p:cNvSpPr>
          <p:nvPr>
            <p:ph type="ftr" sz="quarter" idx="11"/>
          </p:nvPr>
        </p:nvSpPr>
        <p:spPr/>
        <p:txBody>
          <a:bodyPr/>
          <a:lstStyle/>
          <a:p>
            <a:r>
              <a:rPr lang="en-US"/>
              <a:t>Indian Institute of Technology Indore</a:t>
            </a:r>
          </a:p>
        </p:txBody>
      </p:sp>
      <p:sp>
        <p:nvSpPr>
          <p:cNvPr id="9" name="Slide Number Placeholder 8">
            <a:extLst>
              <a:ext uri="{FF2B5EF4-FFF2-40B4-BE49-F238E27FC236}">
                <a16:creationId xmlns:a16="http://schemas.microsoft.com/office/drawing/2014/main" id="{FAB802FC-8621-427C-9A23-98C2F077C226}"/>
              </a:ext>
            </a:extLst>
          </p:cNvPr>
          <p:cNvSpPr>
            <a:spLocks noGrp="1"/>
          </p:cNvSpPr>
          <p:nvPr>
            <p:ph type="sldNum" sz="quarter" idx="12"/>
          </p:nvPr>
        </p:nvSpPr>
        <p:spPr/>
        <p:txBody>
          <a:bodyPr/>
          <a:lstStyle/>
          <a:p>
            <a:fld id="{6A30CDC2-9A09-4029-A1A2-A63E24F89025}" type="slidenum">
              <a:rPr lang="en-US" smtClean="0"/>
              <a:t>‹#›</a:t>
            </a:fld>
            <a:endParaRPr lang="en-US"/>
          </a:p>
        </p:txBody>
      </p:sp>
    </p:spTree>
    <p:extLst>
      <p:ext uri="{BB962C8B-B14F-4D97-AF65-F5344CB8AC3E}">
        <p14:creationId xmlns:p14="http://schemas.microsoft.com/office/powerpoint/2010/main" val="2732035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D1D99-9E97-4D8A-B183-59A6EA33EB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9E7EFE-EF1D-48E2-A154-6F9AE88E3E66}"/>
              </a:ext>
            </a:extLst>
          </p:cNvPr>
          <p:cNvSpPr>
            <a:spLocks noGrp="1"/>
          </p:cNvSpPr>
          <p:nvPr>
            <p:ph type="dt" sz="half" idx="10"/>
          </p:nvPr>
        </p:nvSpPr>
        <p:spPr/>
        <p:txBody>
          <a:bodyPr/>
          <a:lstStyle/>
          <a:p>
            <a:fld id="{1B723980-5657-479F-AA11-88F89BB9A4BE}" type="datetime1">
              <a:rPr lang="en-US" smtClean="0"/>
              <a:t>5/24/2022</a:t>
            </a:fld>
            <a:endParaRPr lang="en-US"/>
          </a:p>
        </p:txBody>
      </p:sp>
      <p:sp>
        <p:nvSpPr>
          <p:cNvPr id="4" name="Footer Placeholder 3">
            <a:extLst>
              <a:ext uri="{FF2B5EF4-FFF2-40B4-BE49-F238E27FC236}">
                <a16:creationId xmlns:a16="http://schemas.microsoft.com/office/drawing/2014/main" id="{89A8BE7D-2CB1-4775-8A77-4D5E5A66C620}"/>
              </a:ext>
            </a:extLst>
          </p:cNvPr>
          <p:cNvSpPr>
            <a:spLocks noGrp="1"/>
          </p:cNvSpPr>
          <p:nvPr>
            <p:ph type="ftr" sz="quarter" idx="11"/>
          </p:nvPr>
        </p:nvSpPr>
        <p:spPr/>
        <p:txBody>
          <a:bodyPr/>
          <a:lstStyle/>
          <a:p>
            <a:r>
              <a:rPr lang="en-US"/>
              <a:t>Indian Institute of Technology Indore</a:t>
            </a:r>
          </a:p>
        </p:txBody>
      </p:sp>
      <p:sp>
        <p:nvSpPr>
          <p:cNvPr id="5" name="Slide Number Placeholder 4">
            <a:extLst>
              <a:ext uri="{FF2B5EF4-FFF2-40B4-BE49-F238E27FC236}">
                <a16:creationId xmlns:a16="http://schemas.microsoft.com/office/drawing/2014/main" id="{BFCBC146-D6C6-4323-8D3F-83108E5E23BC}"/>
              </a:ext>
            </a:extLst>
          </p:cNvPr>
          <p:cNvSpPr>
            <a:spLocks noGrp="1"/>
          </p:cNvSpPr>
          <p:nvPr>
            <p:ph type="sldNum" sz="quarter" idx="12"/>
          </p:nvPr>
        </p:nvSpPr>
        <p:spPr/>
        <p:txBody>
          <a:bodyPr/>
          <a:lstStyle/>
          <a:p>
            <a:fld id="{6A30CDC2-9A09-4029-A1A2-A63E24F89025}" type="slidenum">
              <a:rPr lang="en-US" smtClean="0"/>
              <a:t>‹#›</a:t>
            </a:fld>
            <a:endParaRPr lang="en-US"/>
          </a:p>
        </p:txBody>
      </p:sp>
    </p:spTree>
    <p:extLst>
      <p:ext uri="{BB962C8B-B14F-4D97-AF65-F5344CB8AC3E}">
        <p14:creationId xmlns:p14="http://schemas.microsoft.com/office/powerpoint/2010/main" val="2836862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EAE77A-496B-4084-9AEE-B339FA57836B}"/>
              </a:ext>
            </a:extLst>
          </p:cNvPr>
          <p:cNvSpPr>
            <a:spLocks noGrp="1"/>
          </p:cNvSpPr>
          <p:nvPr>
            <p:ph type="dt" sz="half" idx="10"/>
          </p:nvPr>
        </p:nvSpPr>
        <p:spPr/>
        <p:txBody>
          <a:bodyPr/>
          <a:lstStyle/>
          <a:p>
            <a:fld id="{2D94E45B-437A-4992-BA91-3658C18375C1}" type="datetime1">
              <a:rPr lang="en-US" smtClean="0"/>
              <a:t>5/24/2022</a:t>
            </a:fld>
            <a:endParaRPr lang="en-US"/>
          </a:p>
        </p:txBody>
      </p:sp>
      <p:sp>
        <p:nvSpPr>
          <p:cNvPr id="3" name="Footer Placeholder 2">
            <a:extLst>
              <a:ext uri="{FF2B5EF4-FFF2-40B4-BE49-F238E27FC236}">
                <a16:creationId xmlns:a16="http://schemas.microsoft.com/office/drawing/2014/main" id="{8E315BFF-F293-4666-8F53-2505F4CF58C1}"/>
              </a:ext>
            </a:extLst>
          </p:cNvPr>
          <p:cNvSpPr>
            <a:spLocks noGrp="1"/>
          </p:cNvSpPr>
          <p:nvPr>
            <p:ph type="ftr" sz="quarter" idx="11"/>
          </p:nvPr>
        </p:nvSpPr>
        <p:spPr/>
        <p:txBody>
          <a:bodyPr/>
          <a:lstStyle/>
          <a:p>
            <a:r>
              <a:rPr lang="en-US"/>
              <a:t>Indian Institute of Technology Indore</a:t>
            </a:r>
          </a:p>
        </p:txBody>
      </p:sp>
      <p:sp>
        <p:nvSpPr>
          <p:cNvPr id="4" name="Slide Number Placeholder 3">
            <a:extLst>
              <a:ext uri="{FF2B5EF4-FFF2-40B4-BE49-F238E27FC236}">
                <a16:creationId xmlns:a16="http://schemas.microsoft.com/office/drawing/2014/main" id="{8FC1C2D5-FCD1-43EB-AC69-7A1B9796DE9F}"/>
              </a:ext>
            </a:extLst>
          </p:cNvPr>
          <p:cNvSpPr>
            <a:spLocks noGrp="1"/>
          </p:cNvSpPr>
          <p:nvPr>
            <p:ph type="sldNum" sz="quarter" idx="12"/>
          </p:nvPr>
        </p:nvSpPr>
        <p:spPr/>
        <p:txBody>
          <a:bodyPr/>
          <a:lstStyle/>
          <a:p>
            <a:fld id="{6A30CDC2-9A09-4029-A1A2-A63E24F89025}" type="slidenum">
              <a:rPr lang="en-US" smtClean="0"/>
              <a:t>‹#›</a:t>
            </a:fld>
            <a:endParaRPr lang="en-US"/>
          </a:p>
        </p:txBody>
      </p:sp>
    </p:spTree>
    <p:extLst>
      <p:ext uri="{BB962C8B-B14F-4D97-AF65-F5344CB8AC3E}">
        <p14:creationId xmlns:p14="http://schemas.microsoft.com/office/powerpoint/2010/main" val="2195704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4EBDE-52E2-4AA4-B975-B1CFF59324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80FD-4BA3-4FB8-9108-58C3AD7C64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E1C4CF-6591-4E90-951E-03C3EDD569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E369D2-AF56-45F0-80C3-5F07D72FA299}"/>
              </a:ext>
            </a:extLst>
          </p:cNvPr>
          <p:cNvSpPr>
            <a:spLocks noGrp="1"/>
          </p:cNvSpPr>
          <p:nvPr>
            <p:ph type="dt" sz="half" idx="10"/>
          </p:nvPr>
        </p:nvSpPr>
        <p:spPr/>
        <p:txBody>
          <a:bodyPr/>
          <a:lstStyle/>
          <a:p>
            <a:fld id="{9D5B5A32-7142-460F-B3CC-5EBBB65FE42C}" type="datetime1">
              <a:rPr lang="en-US" smtClean="0"/>
              <a:t>5/24/2022</a:t>
            </a:fld>
            <a:endParaRPr lang="en-US"/>
          </a:p>
        </p:txBody>
      </p:sp>
      <p:sp>
        <p:nvSpPr>
          <p:cNvPr id="6" name="Footer Placeholder 5">
            <a:extLst>
              <a:ext uri="{FF2B5EF4-FFF2-40B4-BE49-F238E27FC236}">
                <a16:creationId xmlns:a16="http://schemas.microsoft.com/office/drawing/2014/main" id="{0830BA5F-A35A-4A7B-809F-C0F4335FB789}"/>
              </a:ext>
            </a:extLst>
          </p:cNvPr>
          <p:cNvSpPr>
            <a:spLocks noGrp="1"/>
          </p:cNvSpPr>
          <p:nvPr>
            <p:ph type="ftr" sz="quarter" idx="11"/>
          </p:nvPr>
        </p:nvSpPr>
        <p:spPr/>
        <p:txBody>
          <a:bodyPr/>
          <a:lstStyle/>
          <a:p>
            <a:r>
              <a:rPr lang="en-US"/>
              <a:t>Indian Institute of Technology Indore</a:t>
            </a:r>
          </a:p>
        </p:txBody>
      </p:sp>
      <p:sp>
        <p:nvSpPr>
          <p:cNvPr id="7" name="Slide Number Placeholder 6">
            <a:extLst>
              <a:ext uri="{FF2B5EF4-FFF2-40B4-BE49-F238E27FC236}">
                <a16:creationId xmlns:a16="http://schemas.microsoft.com/office/drawing/2014/main" id="{1D0BA128-3D79-4D1E-B729-09D74F5DC874}"/>
              </a:ext>
            </a:extLst>
          </p:cNvPr>
          <p:cNvSpPr>
            <a:spLocks noGrp="1"/>
          </p:cNvSpPr>
          <p:nvPr>
            <p:ph type="sldNum" sz="quarter" idx="12"/>
          </p:nvPr>
        </p:nvSpPr>
        <p:spPr/>
        <p:txBody>
          <a:bodyPr/>
          <a:lstStyle/>
          <a:p>
            <a:fld id="{6A30CDC2-9A09-4029-A1A2-A63E24F89025}" type="slidenum">
              <a:rPr lang="en-US" smtClean="0"/>
              <a:t>‹#›</a:t>
            </a:fld>
            <a:endParaRPr lang="en-US"/>
          </a:p>
        </p:txBody>
      </p:sp>
    </p:spTree>
    <p:extLst>
      <p:ext uri="{BB962C8B-B14F-4D97-AF65-F5344CB8AC3E}">
        <p14:creationId xmlns:p14="http://schemas.microsoft.com/office/powerpoint/2010/main" val="2492496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58869-B722-2C2B-BB93-F9F9713FC5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58E7AD-1689-31AF-DA45-93D96CAD05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8CDA7-BB3C-4B96-7D97-F429AAF705D3}"/>
              </a:ext>
            </a:extLst>
          </p:cNvPr>
          <p:cNvSpPr>
            <a:spLocks noGrp="1"/>
          </p:cNvSpPr>
          <p:nvPr>
            <p:ph type="dt" sz="half" idx="10"/>
          </p:nvPr>
        </p:nvSpPr>
        <p:spPr/>
        <p:txBody>
          <a:bodyPr/>
          <a:lstStyle/>
          <a:p>
            <a:fld id="{A6AF6BA5-334D-4F68-8D1A-B8CE8DB4DC54}" type="datetimeFigureOut">
              <a:rPr lang="en-US" smtClean="0"/>
              <a:t>5/24/2022</a:t>
            </a:fld>
            <a:endParaRPr lang="en-US"/>
          </a:p>
        </p:txBody>
      </p:sp>
      <p:sp>
        <p:nvSpPr>
          <p:cNvPr id="5" name="Footer Placeholder 4">
            <a:extLst>
              <a:ext uri="{FF2B5EF4-FFF2-40B4-BE49-F238E27FC236}">
                <a16:creationId xmlns:a16="http://schemas.microsoft.com/office/drawing/2014/main" id="{85C0502D-6918-4EE2-8FE5-F9D491C9E7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BCD56C-88A2-6E4E-35F1-74186606ED59}"/>
              </a:ext>
            </a:extLst>
          </p:cNvPr>
          <p:cNvSpPr>
            <a:spLocks noGrp="1"/>
          </p:cNvSpPr>
          <p:nvPr>
            <p:ph type="sldNum" sz="quarter" idx="12"/>
          </p:nvPr>
        </p:nvSpPr>
        <p:spPr/>
        <p:txBody>
          <a:bodyPr/>
          <a:lstStyle/>
          <a:p>
            <a:fld id="{DECFE916-FFE5-4812-AAAF-71AC415FFD83}" type="slidenum">
              <a:rPr lang="en-US" smtClean="0"/>
              <a:t>‹#›</a:t>
            </a:fld>
            <a:endParaRPr lang="en-US"/>
          </a:p>
        </p:txBody>
      </p:sp>
    </p:spTree>
    <p:extLst>
      <p:ext uri="{BB962C8B-B14F-4D97-AF65-F5344CB8AC3E}">
        <p14:creationId xmlns:p14="http://schemas.microsoft.com/office/powerpoint/2010/main" val="41216485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D6283-3B53-469E-ACF8-3481942BE3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D9384B-2F6D-47FA-8073-0060115C50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1C63E1-4E4B-416A-BC41-E030424BF4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F631F7-F334-4E2E-A764-9A4C572D6AEF}"/>
              </a:ext>
            </a:extLst>
          </p:cNvPr>
          <p:cNvSpPr>
            <a:spLocks noGrp="1"/>
          </p:cNvSpPr>
          <p:nvPr>
            <p:ph type="dt" sz="half" idx="10"/>
          </p:nvPr>
        </p:nvSpPr>
        <p:spPr/>
        <p:txBody>
          <a:bodyPr/>
          <a:lstStyle/>
          <a:p>
            <a:fld id="{57B717C3-59DA-49DF-9EFB-B4A9CBAFA2A0}" type="datetime1">
              <a:rPr lang="en-US" smtClean="0"/>
              <a:t>5/24/2022</a:t>
            </a:fld>
            <a:endParaRPr lang="en-US"/>
          </a:p>
        </p:txBody>
      </p:sp>
      <p:sp>
        <p:nvSpPr>
          <p:cNvPr id="6" name="Footer Placeholder 5">
            <a:extLst>
              <a:ext uri="{FF2B5EF4-FFF2-40B4-BE49-F238E27FC236}">
                <a16:creationId xmlns:a16="http://schemas.microsoft.com/office/drawing/2014/main" id="{9ECF9E1F-4466-4A8B-9F9A-7F9B9E8D3451}"/>
              </a:ext>
            </a:extLst>
          </p:cNvPr>
          <p:cNvSpPr>
            <a:spLocks noGrp="1"/>
          </p:cNvSpPr>
          <p:nvPr>
            <p:ph type="ftr" sz="quarter" idx="11"/>
          </p:nvPr>
        </p:nvSpPr>
        <p:spPr/>
        <p:txBody>
          <a:bodyPr/>
          <a:lstStyle/>
          <a:p>
            <a:r>
              <a:rPr lang="en-US"/>
              <a:t>Indian Institute of Technology Indore</a:t>
            </a:r>
          </a:p>
        </p:txBody>
      </p:sp>
      <p:sp>
        <p:nvSpPr>
          <p:cNvPr id="7" name="Slide Number Placeholder 6">
            <a:extLst>
              <a:ext uri="{FF2B5EF4-FFF2-40B4-BE49-F238E27FC236}">
                <a16:creationId xmlns:a16="http://schemas.microsoft.com/office/drawing/2014/main" id="{C8FD3F99-E72C-4BCC-8EA5-01A623A5A792}"/>
              </a:ext>
            </a:extLst>
          </p:cNvPr>
          <p:cNvSpPr>
            <a:spLocks noGrp="1"/>
          </p:cNvSpPr>
          <p:nvPr>
            <p:ph type="sldNum" sz="quarter" idx="12"/>
          </p:nvPr>
        </p:nvSpPr>
        <p:spPr/>
        <p:txBody>
          <a:bodyPr/>
          <a:lstStyle/>
          <a:p>
            <a:fld id="{6A30CDC2-9A09-4029-A1A2-A63E24F89025}" type="slidenum">
              <a:rPr lang="en-US" smtClean="0"/>
              <a:t>‹#›</a:t>
            </a:fld>
            <a:endParaRPr lang="en-US"/>
          </a:p>
        </p:txBody>
      </p:sp>
    </p:spTree>
    <p:extLst>
      <p:ext uri="{BB962C8B-B14F-4D97-AF65-F5344CB8AC3E}">
        <p14:creationId xmlns:p14="http://schemas.microsoft.com/office/powerpoint/2010/main" val="32180484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4B44D-D020-420C-8D7A-AD5C65BAD1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3309CF-36E8-4EAD-A950-0C77B587D3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CC3ACD-1D85-4FD9-B282-429C79C9ABBB}"/>
              </a:ext>
            </a:extLst>
          </p:cNvPr>
          <p:cNvSpPr>
            <a:spLocks noGrp="1"/>
          </p:cNvSpPr>
          <p:nvPr>
            <p:ph type="dt" sz="half" idx="10"/>
          </p:nvPr>
        </p:nvSpPr>
        <p:spPr/>
        <p:txBody>
          <a:bodyPr/>
          <a:lstStyle/>
          <a:p>
            <a:fld id="{9AAB9FA1-2807-44C2-81F3-B9255493A29C}" type="datetime1">
              <a:rPr lang="en-US" smtClean="0"/>
              <a:t>5/24/2022</a:t>
            </a:fld>
            <a:endParaRPr lang="en-US"/>
          </a:p>
        </p:txBody>
      </p:sp>
      <p:sp>
        <p:nvSpPr>
          <p:cNvPr id="5" name="Footer Placeholder 4">
            <a:extLst>
              <a:ext uri="{FF2B5EF4-FFF2-40B4-BE49-F238E27FC236}">
                <a16:creationId xmlns:a16="http://schemas.microsoft.com/office/drawing/2014/main" id="{D564B244-97BC-41F5-AD18-613D126D44A2}"/>
              </a:ext>
            </a:extLst>
          </p:cNvPr>
          <p:cNvSpPr>
            <a:spLocks noGrp="1"/>
          </p:cNvSpPr>
          <p:nvPr>
            <p:ph type="ftr" sz="quarter" idx="11"/>
          </p:nvPr>
        </p:nvSpPr>
        <p:spPr/>
        <p:txBody>
          <a:bodyPr/>
          <a:lstStyle/>
          <a:p>
            <a:r>
              <a:rPr lang="en-US"/>
              <a:t>Indian Institute of Technology Indore</a:t>
            </a:r>
          </a:p>
        </p:txBody>
      </p:sp>
      <p:sp>
        <p:nvSpPr>
          <p:cNvPr id="6" name="Slide Number Placeholder 5">
            <a:extLst>
              <a:ext uri="{FF2B5EF4-FFF2-40B4-BE49-F238E27FC236}">
                <a16:creationId xmlns:a16="http://schemas.microsoft.com/office/drawing/2014/main" id="{BD23A8A8-F31D-45B2-AA01-26E91AA1508B}"/>
              </a:ext>
            </a:extLst>
          </p:cNvPr>
          <p:cNvSpPr>
            <a:spLocks noGrp="1"/>
          </p:cNvSpPr>
          <p:nvPr>
            <p:ph type="sldNum" sz="quarter" idx="12"/>
          </p:nvPr>
        </p:nvSpPr>
        <p:spPr/>
        <p:txBody>
          <a:bodyPr/>
          <a:lstStyle/>
          <a:p>
            <a:fld id="{6A30CDC2-9A09-4029-A1A2-A63E24F89025}" type="slidenum">
              <a:rPr lang="en-US" smtClean="0"/>
              <a:t>‹#›</a:t>
            </a:fld>
            <a:endParaRPr lang="en-US"/>
          </a:p>
        </p:txBody>
      </p:sp>
    </p:spTree>
    <p:extLst>
      <p:ext uri="{BB962C8B-B14F-4D97-AF65-F5344CB8AC3E}">
        <p14:creationId xmlns:p14="http://schemas.microsoft.com/office/powerpoint/2010/main" val="2384871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A67E37-FA07-48FA-A6CF-539304E972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732E1C-42E6-49CA-801C-DB49C4537E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CBB23-47F5-4E95-813F-22CC9078A7DD}"/>
              </a:ext>
            </a:extLst>
          </p:cNvPr>
          <p:cNvSpPr>
            <a:spLocks noGrp="1"/>
          </p:cNvSpPr>
          <p:nvPr>
            <p:ph type="dt" sz="half" idx="10"/>
          </p:nvPr>
        </p:nvSpPr>
        <p:spPr/>
        <p:txBody>
          <a:bodyPr/>
          <a:lstStyle/>
          <a:p>
            <a:fld id="{7B7EEAE3-A361-4F7D-85B2-A27AB84E689D}" type="datetime1">
              <a:rPr lang="en-US" smtClean="0"/>
              <a:t>5/24/2022</a:t>
            </a:fld>
            <a:endParaRPr lang="en-US"/>
          </a:p>
        </p:txBody>
      </p:sp>
      <p:sp>
        <p:nvSpPr>
          <p:cNvPr id="5" name="Footer Placeholder 4">
            <a:extLst>
              <a:ext uri="{FF2B5EF4-FFF2-40B4-BE49-F238E27FC236}">
                <a16:creationId xmlns:a16="http://schemas.microsoft.com/office/drawing/2014/main" id="{B56C28F4-BB2A-48E3-A083-9FC39F746F8E}"/>
              </a:ext>
            </a:extLst>
          </p:cNvPr>
          <p:cNvSpPr>
            <a:spLocks noGrp="1"/>
          </p:cNvSpPr>
          <p:nvPr>
            <p:ph type="ftr" sz="quarter" idx="11"/>
          </p:nvPr>
        </p:nvSpPr>
        <p:spPr/>
        <p:txBody>
          <a:bodyPr/>
          <a:lstStyle/>
          <a:p>
            <a:r>
              <a:rPr lang="en-US"/>
              <a:t>Indian Institute of Technology Indore</a:t>
            </a:r>
          </a:p>
        </p:txBody>
      </p:sp>
      <p:sp>
        <p:nvSpPr>
          <p:cNvPr id="6" name="Slide Number Placeholder 5">
            <a:extLst>
              <a:ext uri="{FF2B5EF4-FFF2-40B4-BE49-F238E27FC236}">
                <a16:creationId xmlns:a16="http://schemas.microsoft.com/office/drawing/2014/main" id="{24C1D9FA-D94C-4DE5-86C8-B2D9977351C5}"/>
              </a:ext>
            </a:extLst>
          </p:cNvPr>
          <p:cNvSpPr>
            <a:spLocks noGrp="1"/>
          </p:cNvSpPr>
          <p:nvPr>
            <p:ph type="sldNum" sz="quarter" idx="12"/>
          </p:nvPr>
        </p:nvSpPr>
        <p:spPr/>
        <p:txBody>
          <a:bodyPr/>
          <a:lstStyle/>
          <a:p>
            <a:fld id="{6A30CDC2-9A09-4029-A1A2-A63E24F89025}" type="slidenum">
              <a:rPr lang="en-US" smtClean="0"/>
              <a:t>‹#›</a:t>
            </a:fld>
            <a:endParaRPr lang="en-US"/>
          </a:p>
        </p:txBody>
      </p:sp>
    </p:spTree>
    <p:extLst>
      <p:ext uri="{BB962C8B-B14F-4D97-AF65-F5344CB8AC3E}">
        <p14:creationId xmlns:p14="http://schemas.microsoft.com/office/powerpoint/2010/main" val="2348161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BA028-ACD3-9837-BC7F-A20508B4D5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124964-1454-1230-40AF-8C53AD28F9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4B0C65-9B10-17EC-0FB8-8808FB2082BA}"/>
              </a:ext>
            </a:extLst>
          </p:cNvPr>
          <p:cNvSpPr>
            <a:spLocks noGrp="1"/>
          </p:cNvSpPr>
          <p:nvPr>
            <p:ph type="dt" sz="half" idx="10"/>
          </p:nvPr>
        </p:nvSpPr>
        <p:spPr/>
        <p:txBody>
          <a:bodyPr/>
          <a:lstStyle/>
          <a:p>
            <a:fld id="{A6AF6BA5-334D-4F68-8D1A-B8CE8DB4DC54}" type="datetimeFigureOut">
              <a:rPr lang="en-US" smtClean="0"/>
              <a:t>5/24/2022</a:t>
            </a:fld>
            <a:endParaRPr lang="en-US"/>
          </a:p>
        </p:txBody>
      </p:sp>
      <p:sp>
        <p:nvSpPr>
          <p:cNvPr id="5" name="Footer Placeholder 4">
            <a:extLst>
              <a:ext uri="{FF2B5EF4-FFF2-40B4-BE49-F238E27FC236}">
                <a16:creationId xmlns:a16="http://schemas.microsoft.com/office/drawing/2014/main" id="{7157288E-1422-8C86-BAEF-08D899AF03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7360E-ABFE-A558-480D-E56CABAA4EB5}"/>
              </a:ext>
            </a:extLst>
          </p:cNvPr>
          <p:cNvSpPr>
            <a:spLocks noGrp="1"/>
          </p:cNvSpPr>
          <p:nvPr>
            <p:ph type="sldNum" sz="quarter" idx="12"/>
          </p:nvPr>
        </p:nvSpPr>
        <p:spPr/>
        <p:txBody>
          <a:bodyPr/>
          <a:lstStyle/>
          <a:p>
            <a:fld id="{DECFE916-FFE5-4812-AAAF-71AC415FFD83}" type="slidenum">
              <a:rPr lang="en-US" smtClean="0"/>
              <a:t>‹#›</a:t>
            </a:fld>
            <a:endParaRPr lang="en-US"/>
          </a:p>
        </p:txBody>
      </p:sp>
    </p:spTree>
    <p:extLst>
      <p:ext uri="{BB962C8B-B14F-4D97-AF65-F5344CB8AC3E}">
        <p14:creationId xmlns:p14="http://schemas.microsoft.com/office/powerpoint/2010/main" val="3183093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DE197-DC55-385E-D3B7-97AAD8D7FF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CD0A31-9E4C-043A-7C6F-B440F0D014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E19D1F-ADA6-B3B1-F8AF-7414004389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5546B1-154D-C9FC-9A2E-6973D838CFCF}"/>
              </a:ext>
            </a:extLst>
          </p:cNvPr>
          <p:cNvSpPr>
            <a:spLocks noGrp="1"/>
          </p:cNvSpPr>
          <p:nvPr>
            <p:ph type="dt" sz="half" idx="10"/>
          </p:nvPr>
        </p:nvSpPr>
        <p:spPr/>
        <p:txBody>
          <a:bodyPr/>
          <a:lstStyle/>
          <a:p>
            <a:fld id="{A6AF6BA5-334D-4F68-8D1A-B8CE8DB4DC54}" type="datetimeFigureOut">
              <a:rPr lang="en-US" smtClean="0"/>
              <a:t>5/24/2022</a:t>
            </a:fld>
            <a:endParaRPr lang="en-US"/>
          </a:p>
        </p:txBody>
      </p:sp>
      <p:sp>
        <p:nvSpPr>
          <p:cNvPr id="6" name="Footer Placeholder 5">
            <a:extLst>
              <a:ext uri="{FF2B5EF4-FFF2-40B4-BE49-F238E27FC236}">
                <a16:creationId xmlns:a16="http://schemas.microsoft.com/office/drawing/2014/main" id="{E6F9C49D-ECD6-A570-062D-E7842A2418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9DFDF6-2477-F421-9F43-108C1F2A68BD}"/>
              </a:ext>
            </a:extLst>
          </p:cNvPr>
          <p:cNvSpPr>
            <a:spLocks noGrp="1"/>
          </p:cNvSpPr>
          <p:nvPr>
            <p:ph type="sldNum" sz="quarter" idx="12"/>
          </p:nvPr>
        </p:nvSpPr>
        <p:spPr/>
        <p:txBody>
          <a:bodyPr/>
          <a:lstStyle/>
          <a:p>
            <a:fld id="{DECFE916-FFE5-4812-AAAF-71AC415FFD83}" type="slidenum">
              <a:rPr lang="en-US" smtClean="0"/>
              <a:t>‹#›</a:t>
            </a:fld>
            <a:endParaRPr lang="en-US"/>
          </a:p>
        </p:txBody>
      </p:sp>
    </p:spTree>
    <p:extLst>
      <p:ext uri="{BB962C8B-B14F-4D97-AF65-F5344CB8AC3E}">
        <p14:creationId xmlns:p14="http://schemas.microsoft.com/office/powerpoint/2010/main" val="930188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CA042-214E-7C34-CFEB-92B2E1CB27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2D6F57-1377-1847-927B-32806217F6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196F63-A8A1-CAC2-E4DD-9425A543EC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FBD063-7FA7-F06E-2625-483A15359F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385433-F984-5801-78D9-BC60C80F68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E160DB-A5B4-C4F8-53CD-0EA60E7EA545}"/>
              </a:ext>
            </a:extLst>
          </p:cNvPr>
          <p:cNvSpPr>
            <a:spLocks noGrp="1"/>
          </p:cNvSpPr>
          <p:nvPr>
            <p:ph type="dt" sz="half" idx="10"/>
          </p:nvPr>
        </p:nvSpPr>
        <p:spPr/>
        <p:txBody>
          <a:bodyPr/>
          <a:lstStyle/>
          <a:p>
            <a:fld id="{A6AF6BA5-334D-4F68-8D1A-B8CE8DB4DC54}" type="datetimeFigureOut">
              <a:rPr lang="en-US" smtClean="0"/>
              <a:t>5/24/2022</a:t>
            </a:fld>
            <a:endParaRPr lang="en-US"/>
          </a:p>
        </p:txBody>
      </p:sp>
      <p:sp>
        <p:nvSpPr>
          <p:cNvPr id="8" name="Footer Placeholder 7">
            <a:extLst>
              <a:ext uri="{FF2B5EF4-FFF2-40B4-BE49-F238E27FC236}">
                <a16:creationId xmlns:a16="http://schemas.microsoft.com/office/drawing/2014/main" id="{38026CD3-234D-6B07-98EC-F35AF93C33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6E49C4-BCBF-F044-6CFB-B9808B5350F9}"/>
              </a:ext>
            </a:extLst>
          </p:cNvPr>
          <p:cNvSpPr>
            <a:spLocks noGrp="1"/>
          </p:cNvSpPr>
          <p:nvPr>
            <p:ph type="sldNum" sz="quarter" idx="12"/>
          </p:nvPr>
        </p:nvSpPr>
        <p:spPr/>
        <p:txBody>
          <a:bodyPr/>
          <a:lstStyle/>
          <a:p>
            <a:fld id="{DECFE916-FFE5-4812-AAAF-71AC415FFD83}" type="slidenum">
              <a:rPr lang="en-US" smtClean="0"/>
              <a:t>‹#›</a:t>
            </a:fld>
            <a:endParaRPr lang="en-US"/>
          </a:p>
        </p:txBody>
      </p:sp>
    </p:spTree>
    <p:extLst>
      <p:ext uri="{BB962C8B-B14F-4D97-AF65-F5344CB8AC3E}">
        <p14:creationId xmlns:p14="http://schemas.microsoft.com/office/powerpoint/2010/main" val="1450572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9AE61-D8C5-D6BB-FEE9-8FC19A8C43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5BF03F-6A35-1078-BC64-3AE99B4F7A8D}"/>
              </a:ext>
            </a:extLst>
          </p:cNvPr>
          <p:cNvSpPr>
            <a:spLocks noGrp="1"/>
          </p:cNvSpPr>
          <p:nvPr>
            <p:ph type="dt" sz="half" idx="10"/>
          </p:nvPr>
        </p:nvSpPr>
        <p:spPr/>
        <p:txBody>
          <a:bodyPr/>
          <a:lstStyle/>
          <a:p>
            <a:fld id="{A6AF6BA5-334D-4F68-8D1A-B8CE8DB4DC54}" type="datetimeFigureOut">
              <a:rPr lang="en-US" smtClean="0"/>
              <a:t>5/24/2022</a:t>
            </a:fld>
            <a:endParaRPr lang="en-US"/>
          </a:p>
        </p:txBody>
      </p:sp>
      <p:sp>
        <p:nvSpPr>
          <p:cNvPr id="4" name="Footer Placeholder 3">
            <a:extLst>
              <a:ext uri="{FF2B5EF4-FFF2-40B4-BE49-F238E27FC236}">
                <a16:creationId xmlns:a16="http://schemas.microsoft.com/office/drawing/2014/main" id="{78E8FF1A-71EF-BDB3-6FE0-B4C971B908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56A20F-C4F6-7A55-B61F-3608BDC7CEB6}"/>
              </a:ext>
            </a:extLst>
          </p:cNvPr>
          <p:cNvSpPr>
            <a:spLocks noGrp="1"/>
          </p:cNvSpPr>
          <p:nvPr>
            <p:ph type="sldNum" sz="quarter" idx="12"/>
          </p:nvPr>
        </p:nvSpPr>
        <p:spPr/>
        <p:txBody>
          <a:bodyPr/>
          <a:lstStyle/>
          <a:p>
            <a:fld id="{DECFE916-FFE5-4812-AAAF-71AC415FFD83}" type="slidenum">
              <a:rPr lang="en-US" smtClean="0"/>
              <a:t>‹#›</a:t>
            </a:fld>
            <a:endParaRPr lang="en-US"/>
          </a:p>
        </p:txBody>
      </p:sp>
    </p:spTree>
    <p:extLst>
      <p:ext uri="{BB962C8B-B14F-4D97-AF65-F5344CB8AC3E}">
        <p14:creationId xmlns:p14="http://schemas.microsoft.com/office/powerpoint/2010/main" val="1998303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313E84-0E23-12DF-C32A-814300E22309}"/>
              </a:ext>
            </a:extLst>
          </p:cNvPr>
          <p:cNvSpPr>
            <a:spLocks noGrp="1"/>
          </p:cNvSpPr>
          <p:nvPr>
            <p:ph type="dt" sz="half" idx="10"/>
          </p:nvPr>
        </p:nvSpPr>
        <p:spPr/>
        <p:txBody>
          <a:bodyPr/>
          <a:lstStyle/>
          <a:p>
            <a:fld id="{A6AF6BA5-334D-4F68-8D1A-B8CE8DB4DC54}" type="datetimeFigureOut">
              <a:rPr lang="en-US" smtClean="0"/>
              <a:t>5/24/2022</a:t>
            </a:fld>
            <a:endParaRPr lang="en-US"/>
          </a:p>
        </p:txBody>
      </p:sp>
      <p:sp>
        <p:nvSpPr>
          <p:cNvPr id="3" name="Footer Placeholder 2">
            <a:extLst>
              <a:ext uri="{FF2B5EF4-FFF2-40B4-BE49-F238E27FC236}">
                <a16:creationId xmlns:a16="http://schemas.microsoft.com/office/drawing/2014/main" id="{2D2B265B-ACD9-B865-D590-3E8D1C97FA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A2DC56-5EEA-9738-AB01-B8E0EABC33F7}"/>
              </a:ext>
            </a:extLst>
          </p:cNvPr>
          <p:cNvSpPr>
            <a:spLocks noGrp="1"/>
          </p:cNvSpPr>
          <p:nvPr>
            <p:ph type="sldNum" sz="quarter" idx="12"/>
          </p:nvPr>
        </p:nvSpPr>
        <p:spPr/>
        <p:txBody>
          <a:bodyPr/>
          <a:lstStyle/>
          <a:p>
            <a:fld id="{DECFE916-FFE5-4812-AAAF-71AC415FFD83}" type="slidenum">
              <a:rPr lang="en-US" smtClean="0"/>
              <a:t>‹#›</a:t>
            </a:fld>
            <a:endParaRPr lang="en-US"/>
          </a:p>
        </p:txBody>
      </p:sp>
    </p:spTree>
    <p:extLst>
      <p:ext uri="{BB962C8B-B14F-4D97-AF65-F5344CB8AC3E}">
        <p14:creationId xmlns:p14="http://schemas.microsoft.com/office/powerpoint/2010/main" val="803824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EEB21-EDFD-18F4-6DA1-448769402F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4EAE44-0444-3AF5-8D5D-72EF63F4B1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E3AE0F-C857-ECAE-92C9-B92AC67066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02375F-E495-A1F9-ED76-FF9AD64D6A45}"/>
              </a:ext>
            </a:extLst>
          </p:cNvPr>
          <p:cNvSpPr>
            <a:spLocks noGrp="1"/>
          </p:cNvSpPr>
          <p:nvPr>
            <p:ph type="dt" sz="half" idx="10"/>
          </p:nvPr>
        </p:nvSpPr>
        <p:spPr/>
        <p:txBody>
          <a:bodyPr/>
          <a:lstStyle/>
          <a:p>
            <a:fld id="{A6AF6BA5-334D-4F68-8D1A-B8CE8DB4DC54}" type="datetimeFigureOut">
              <a:rPr lang="en-US" smtClean="0"/>
              <a:t>5/24/2022</a:t>
            </a:fld>
            <a:endParaRPr lang="en-US"/>
          </a:p>
        </p:txBody>
      </p:sp>
      <p:sp>
        <p:nvSpPr>
          <p:cNvPr id="6" name="Footer Placeholder 5">
            <a:extLst>
              <a:ext uri="{FF2B5EF4-FFF2-40B4-BE49-F238E27FC236}">
                <a16:creationId xmlns:a16="http://schemas.microsoft.com/office/drawing/2014/main" id="{7207ABB7-5E6E-946B-6D45-C60038E8D6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238A7E-6C22-30F7-74EE-9D99D68A79BF}"/>
              </a:ext>
            </a:extLst>
          </p:cNvPr>
          <p:cNvSpPr>
            <a:spLocks noGrp="1"/>
          </p:cNvSpPr>
          <p:nvPr>
            <p:ph type="sldNum" sz="quarter" idx="12"/>
          </p:nvPr>
        </p:nvSpPr>
        <p:spPr/>
        <p:txBody>
          <a:bodyPr/>
          <a:lstStyle/>
          <a:p>
            <a:fld id="{DECFE916-FFE5-4812-AAAF-71AC415FFD83}" type="slidenum">
              <a:rPr lang="en-US" smtClean="0"/>
              <a:t>‹#›</a:t>
            </a:fld>
            <a:endParaRPr lang="en-US"/>
          </a:p>
        </p:txBody>
      </p:sp>
    </p:spTree>
    <p:extLst>
      <p:ext uri="{BB962C8B-B14F-4D97-AF65-F5344CB8AC3E}">
        <p14:creationId xmlns:p14="http://schemas.microsoft.com/office/powerpoint/2010/main" val="226545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A88EA-A65F-CF49-7083-E136AE9B33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ABA53A-1366-627D-905C-DB0305794B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A60427-7301-7A92-B8F0-E11826BCF1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6AEA4C-0A12-DE7F-D208-E107E84A6A2B}"/>
              </a:ext>
            </a:extLst>
          </p:cNvPr>
          <p:cNvSpPr>
            <a:spLocks noGrp="1"/>
          </p:cNvSpPr>
          <p:nvPr>
            <p:ph type="dt" sz="half" idx="10"/>
          </p:nvPr>
        </p:nvSpPr>
        <p:spPr/>
        <p:txBody>
          <a:bodyPr/>
          <a:lstStyle/>
          <a:p>
            <a:fld id="{A6AF6BA5-334D-4F68-8D1A-B8CE8DB4DC54}" type="datetimeFigureOut">
              <a:rPr lang="en-US" smtClean="0"/>
              <a:t>5/24/2022</a:t>
            </a:fld>
            <a:endParaRPr lang="en-US"/>
          </a:p>
        </p:txBody>
      </p:sp>
      <p:sp>
        <p:nvSpPr>
          <p:cNvPr id="6" name="Footer Placeholder 5">
            <a:extLst>
              <a:ext uri="{FF2B5EF4-FFF2-40B4-BE49-F238E27FC236}">
                <a16:creationId xmlns:a16="http://schemas.microsoft.com/office/drawing/2014/main" id="{17CBA54F-01AE-2783-2624-05D482B6CE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D87772-97C6-5B4A-7279-314B5C4100B7}"/>
              </a:ext>
            </a:extLst>
          </p:cNvPr>
          <p:cNvSpPr>
            <a:spLocks noGrp="1"/>
          </p:cNvSpPr>
          <p:nvPr>
            <p:ph type="sldNum" sz="quarter" idx="12"/>
          </p:nvPr>
        </p:nvSpPr>
        <p:spPr/>
        <p:txBody>
          <a:bodyPr/>
          <a:lstStyle/>
          <a:p>
            <a:fld id="{DECFE916-FFE5-4812-AAAF-71AC415FFD83}" type="slidenum">
              <a:rPr lang="en-US" smtClean="0"/>
              <a:t>‹#›</a:t>
            </a:fld>
            <a:endParaRPr lang="en-US"/>
          </a:p>
        </p:txBody>
      </p:sp>
    </p:spTree>
    <p:extLst>
      <p:ext uri="{BB962C8B-B14F-4D97-AF65-F5344CB8AC3E}">
        <p14:creationId xmlns:p14="http://schemas.microsoft.com/office/powerpoint/2010/main" val="83816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604A01-4912-6910-9305-DF22068196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0CE1F5-85DF-F4AF-9E86-80678F56C3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6AFB2-9302-259B-23EE-CF1EA23E66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AF6BA5-334D-4F68-8D1A-B8CE8DB4DC54}" type="datetimeFigureOut">
              <a:rPr lang="en-US" smtClean="0"/>
              <a:t>5/24/2022</a:t>
            </a:fld>
            <a:endParaRPr lang="en-US"/>
          </a:p>
        </p:txBody>
      </p:sp>
      <p:sp>
        <p:nvSpPr>
          <p:cNvPr id="5" name="Footer Placeholder 4">
            <a:extLst>
              <a:ext uri="{FF2B5EF4-FFF2-40B4-BE49-F238E27FC236}">
                <a16:creationId xmlns:a16="http://schemas.microsoft.com/office/drawing/2014/main" id="{9F6CA148-94D2-9EC7-CDF9-9EE3CEA859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2AD0B0-AED4-0964-D79F-712569D758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FE916-FFE5-4812-AAAF-71AC415FFD83}" type="slidenum">
              <a:rPr lang="en-US" smtClean="0"/>
              <a:t>‹#›</a:t>
            </a:fld>
            <a:endParaRPr lang="en-US"/>
          </a:p>
        </p:txBody>
      </p:sp>
    </p:spTree>
    <p:extLst>
      <p:ext uri="{BB962C8B-B14F-4D97-AF65-F5344CB8AC3E}">
        <p14:creationId xmlns:p14="http://schemas.microsoft.com/office/powerpoint/2010/main" val="1699825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6143FD-2BF2-4A02-BFE8-A4AC219359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64D732-96F8-4EA8-BC1D-5593E6E798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8BE689-53DA-4475-9E4B-1AEB7CFF5E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22A1C4-6D21-4AB9-B294-2DBB9DB5CBC2}" type="datetime1">
              <a:rPr lang="en-US" smtClean="0"/>
              <a:t>5/24/2022</a:t>
            </a:fld>
            <a:endParaRPr lang="en-US"/>
          </a:p>
        </p:txBody>
      </p:sp>
      <p:sp>
        <p:nvSpPr>
          <p:cNvPr id="5" name="Footer Placeholder 4">
            <a:extLst>
              <a:ext uri="{FF2B5EF4-FFF2-40B4-BE49-F238E27FC236}">
                <a16:creationId xmlns:a16="http://schemas.microsoft.com/office/drawing/2014/main" id="{78F9856A-D5A6-4EC3-BD61-EA37F37E23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Indian Institute of Technology Indore</a:t>
            </a:r>
          </a:p>
        </p:txBody>
      </p:sp>
      <p:sp>
        <p:nvSpPr>
          <p:cNvPr id="6" name="Slide Number Placeholder 5">
            <a:extLst>
              <a:ext uri="{FF2B5EF4-FFF2-40B4-BE49-F238E27FC236}">
                <a16:creationId xmlns:a16="http://schemas.microsoft.com/office/drawing/2014/main" id="{8AC6D856-5E05-4173-930E-3639D30D35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0CDC2-9A09-4029-A1A2-A63E24F89025}" type="slidenum">
              <a:rPr lang="en-US" smtClean="0"/>
              <a:t>‹#›</a:t>
            </a:fld>
            <a:endParaRPr lang="en-US"/>
          </a:p>
        </p:txBody>
      </p:sp>
    </p:spTree>
    <p:extLst>
      <p:ext uri="{BB962C8B-B14F-4D97-AF65-F5344CB8AC3E}">
        <p14:creationId xmlns:p14="http://schemas.microsoft.com/office/powerpoint/2010/main" val="971375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016/0148-9062(76)90003-6" TargetMode="External"/><Relationship Id="rId2" Type="http://schemas.openxmlformats.org/officeDocument/2006/relationships/hyperlink" Target="https://doi.org/10.1007/s12517-022-09733-9"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1CC739-D83B-EE72-46FF-BC01DD980E2E}"/>
              </a:ext>
            </a:extLst>
          </p:cNvPr>
          <p:cNvSpPr txBox="1"/>
          <p:nvPr/>
        </p:nvSpPr>
        <p:spPr>
          <a:xfrm>
            <a:off x="926184" y="2951946"/>
            <a:ext cx="10772480" cy="1384995"/>
          </a:xfrm>
          <a:prstGeom prst="rect">
            <a:avLst/>
          </a:prstGeom>
          <a:noFill/>
        </p:spPr>
        <p:txBody>
          <a:bodyPr wrap="square">
            <a:spAutoFit/>
          </a:bodyPr>
          <a:lstStyle/>
          <a:p>
            <a:pPr algn="l"/>
            <a:r>
              <a:rPr lang="en-US" sz="2800" b="1" i="0" dirty="0">
                <a:effectLst/>
                <a:latin typeface="Arial" panose="020B0604020202020204" pitchFamily="34" charset="0"/>
                <a:cs typeface="Arial" panose="020B0604020202020204" pitchFamily="34" charset="0"/>
              </a:rPr>
              <a:t>Seismically induced Landslide hazard assessment based on the spatial distribution of the slope strength demand in the Western Himalayas</a:t>
            </a:r>
          </a:p>
        </p:txBody>
      </p:sp>
      <p:pic>
        <p:nvPicPr>
          <p:cNvPr id="7" name="Picture 6">
            <a:extLst>
              <a:ext uri="{FF2B5EF4-FFF2-40B4-BE49-F238E27FC236}">
                <a16:creationId xmlns:a16="http://schemas.microsoft.com/office/drawing/2014/main" id="{4DDB93D2-AB11-A87E-7694-EB9C1F8D7D9A}"/>
              </a:ext>
            </a:extLst>
          </p:cNvPr>
          <p:cNvPicPr>
            <a:picLocks noChangeAspect="1"/>
          </p:cNvPicPr>
          <p:nvPr/>
        </p:nvPicPr>
        <p:blipFill>
          <a:blip r:embed="rId2"/>
          <a:stretch>
            <a:fillRect/>
          </a:stretch>
        </p:blipFill>
        <p:spPr>
          <a:xfrm>
            <a:off x="3569751" y="18271"/>
            <a:ext cx="5052498" cy="1569856"/>
          </a:xfrm>
          <a:prstGeom prst="rect">
            <a:avLst/>
          </a:prstGeom>
        </p:spPr>
      </p:pic>
      <p:pic>
        <p:nvPicPr>
          <p:cNvPr id="13" name="Picture 12">
            <a:extLst>
              <a:ext uri="{FF2B5EF4-FFF2-40B4-BE49-F238E27FC236}">
                <a16:creationId xmlns:a16="http://schemas.microsoft.com/office/drawing/2014/main" id="{B18C7242-E953-FD40-68AC-1626621C8E88}"/>
              </a:ext>
            </a:extLst>
          </p:cNvPr>
          <p:cNvPicPr>
            <a:picLocks noChangeAspect="1"/>
          </p:cNvPicPr>
          <p:nvPr/>
        </p:nvPicPr>
        <p:blipFill>
          <a:blip r:embed="rId3"/>
          <a:stretch>
            <a:fillRect/>
          </a:stretch>
        </p:blipFill>
        <p:spPr>
          <a:xfrm>
            <a:off x="4496585" y="5700760"/>
            <a:ext cx="7617408" cy="978383"/>
          </a:xfrm>
          <a:prstGeom prst="rect">
            <a:avLst/>
          </a:prstGeom>
        </p:spPr>
      </p:pic>
      <p:sp>
        <p:nvSpPr>
          <p:cNvPr id="14" name="TextBox 13">
            <a:extLst>
              <a:ext uri="{FF2B5EF4-FFF2-40B4-BE49-F238E27FC236}">
                <a16:creationId xmlns:a16="http://schemas.microsoft.com/office/drawing/2014/main" id="{9F01C618-65A2-8455-185D-97295AD4B1B0}"/>
              </a:ext>
            </a:extLst>
          </p:cNvPr>
          <p:cNvSpPr txBox="1"/>
          <p:nvPr/>
        </p:nvSpPr>
        <p:spPr>
          <a:xfrm>
            <a:off x="5203596" y="2033601"/>
            <a:ext cx="1735347" cy="369332"/>
          </a:xfrm>
          <a:prstGeom prst="rect">
            <a:avLst/>
          </a:prstGeom>
          <a:noFill/>
        </p:spPr>
        <p:txBody>
          <a:bodyPr wrap="none" rtlCol="0">
            <a:spAutoFit/>
          </a:bodyPr>
          <a:lstStyle/>
          <a:p>
            <a:r>
              <a:rPr lang="en-US" b="1" dirty="0"/>
              <a:t>Presentation On</a:t>
            </a:r>
          </a:p>
        </p:txBody>
      </p:sp>
      <p:sp>
        <p:nvSpPr>
          <p:cNvPr id="16" name="TextBox 15">
            <a:extLst>
              <a:ext uri="{FF2B5EF4-FFF2-40B4-BE49-F238E27FC236}">
                <a16:creationId xmlns:a16="http://schemas.microsoft.com/office/drawing/2014/main" id="{F2CEAECA-2877-FEAA-3D71-198321BEC3E7}"/>
              </a:ext>
            </a:extLst>
          </p:cNvPr>
          <p:cNvSpPr txBox="1"/>
          <p:nvPr/>
        </p:nvSpPr>
        <p:spPr>
          <a:xfrm>
            <a:off x="926184" y="2511399"/>
            <a:ext cx="6094428" cy="369332"/>
          </a:xfrm>
          <a:prstGeom prst="rect">
            <a:avLst/>
          </a:prstGeom>
          <a:noFill/>
        </p:spPr>
        <p:txBody>
          <a:bodyPr wrap="square">
            <a:spAutoFit/>
          </a:bodyPr>
          <a:lstStyle/>
          <a:p>
            <a:r>
              <a:rPr lang="en-US" b="1" i="0" dirty="0">
                <a:effectLst/>
                <a:latin typeface="Open Sans" panose="020B0606030504020204" pitchFamily="34" charset="0"/>
              </a:rPr>
              <a:t>EGU22-7328</a:t>
            </a:r>
            <a:endParaRPr lang="en-US" b="1" dirty="0"/>
          </a:p>
        </p:txBody>
      </p:sp>
      <p:sp>
        <p:nvSpPr>
          <p:cNvPr id="17" name="TextBox 16">
            <a:extLst>
              <a:ext uri="{FF2B5EF4-FFF2-40B4-BE49-F238E27FC236}">
                <a16:creationId xmlns:a16="http://schemas.microsoft.com/office/drawing/2014/main" id="{D41E96E5-AAC3-C030-F294-FD31B5775F43}"/>
              </a:ext>
            </a:extLst>
          </p:cNvPr>
          <p:cNvSpPr txBox="1"/>
          <p:nvPr/>
        </p:nvSpPr>
        <p:spPr>
          <a:xfrm>
            <a:off x="4485354" y="5331428"/>
            <a:ext cx="1436483" cy="369332"/>
          </a:xfrm>
          <a:prstGeom prst="rect">
            <a:avLst/>
          </a:prstGeom>
          <a:noFill/>
        </p:spPr>
        <p:txBody>
          <a:bodyPr wrap="none" rtlCol="0">
            <a:spAutoFit/>
          </a:bodyPr>
          <a:lstStyle/>
          <a:p>
            <a:r>
              <a:rPr lang="en-US" b="1" dirty="0"/>
              <a:t>Presented By</a:t>
            </a:r>
          </a:p>
        </p:txBody>
      </p:sp>
    </p:spTree>
    <p:extLst>
      <p:ext uri="{BB962C8B-B14F-4D97-AF65-F5344CB8AC3E}">
        <p14:creationId xmlns:p14="http://schemas.microsoft.com/office/powerpoint/2010/main" val="3480945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DF2BD6-1308-35E0-9461-D192E29F7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9364"/>
            <a:ext cx="6095279" cy="4760537"/>
          </a:xfrm>
          <a:prstGeom prst="rect">
            <a:avLst/>
          </a:prstGeom>
        </p:spPr>
      </p:pic>
      <p:pic>
        <p:nvPicPr>
          <p:cNvPr id="5" name="Picture 4">
            <a:extLst>
              <a:ext uri="{FF2B5EF4-FFF2-40B4-BE49-F238E27FC236}">
                <a16:creationId xmlns:a16="http://schemas.microsoft.com/office/drawing/2014/main" id="{6C133A2F-CE61-4933-8814-8452649362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279" y="339364"/>
            <a:ext cx="6095279" cy="4876223"/>
          </a:xfrm>
          <a:prstGeom prst="rect">
            <a:avLst/>
          </a:prstGeom>
        </p:spPr>
      </p:pic>
      <p:sp>
        <p:nvSpPr>
          <p:cNvPr id="7" name="TextBox 6">
            <a:extLst>
              <a:ext uri="{FF2B5EF4-FFF2-40B4-BE49-F238E27FC236}">
                <a16:creationId xmlns:a16="http://schemas.microsoft.com/office/drawing/2014/main" id="{700808FC-6ED7-5A44-77C8-16B76DA90AA3}"/>
              </a:ext>
            </a:extLst>
          </p:cNvPr>
          <p:cNvSpPr txBox="1"/>
          <p:nvPr/>
        </p:nvSpPr>
        <p:spPr>
          <a:xfrm>
            <a:off x="313442" y="5215587"/>
            <a:ext cx="5781837" cy="791499"/>
          </a:xfrm>
          <a:prstGeom prst="rect">
            <a:avLst/>
          </a:prstGeom>
          <a:noFill/>
        </p:spPr>
        <p:txBody>
          <a:bodyPr wrap="square">
            <a:spAutoFit/>
          </a:bodyPr>
          <a:lstStyle/>
          <a:p>
            <a:pPr marL="0" marR="0" algn="just">
              <a:lnSpc>
                <a:spcPct val="150000"/>
              </a:lnSpc>
              <a:spcBef>
                <a:spcPts val="0"/>
              </a:spcBef>
              <a:spcAft>
                <a:spcPts val="800"/>
              </a:spcAft>
            </a:pPr>
            <a:r>
              <a:rPr lang="en-US" sz="1600" b="1" dirty="0">
                <a:effectLst/>
                <a:latin typeface="Times New Roman" panose="02020603050405020304" pitchFamily="18" charset="0"/>
                <a:ea typeface="Calibri" panose="020F0502020204030204" pitchFamily="34" charset="0"/>
                <a:cs typeface="Mangal" panose="02040503050203030202" pitchFamily="18" charset="0"/>
              </a:rPr>
              <a:t>Fig. 10</a:t>
            </a:r>
            <a:r>
              <a:rPr lang="en-US" sz="1600" dirty="0">
                <a:effectLst/>
                <a:latin typeface="Times New Roman" panose="02020603050405020304" pitchFamily="18" charset="0"/>
                <a:ea typeface="Calibri" panose="020F0502020204030204" pitchFamily="34" charset="0"/>
                <a:cs typeface="Mangal" panose="02040503050203030202" pitchFamily="18" charset="0"/>
              </a:rPr>
              <a:t> The map showing the spatial distribution of slope strength demand for the study area</a:t>
            </a:r>
            <a:endParaRPr lang="en-US" sz="16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9" name="TextBox 8">
            <a:extLst>
              <a:ext uri="{FF2B5EF4-FFF2-40B4-BE49-F238E27FC236}">
                <a16:creationId xmlns:a16="http://schemas.microsoft.com/office/drawing/2014/main" id="{C499B60D-1DE3-51A1-AB68-1891064B5852}"/>
              </a:ext>
            </a:extLst>
          </p:cNvPr>
          <p:cNvSpPr txBox="1"/>
          <p:nvPr/>
        </p:nvSpPr>
        <p:spPr>
          <a:xfrm>
            <a:off x="6365450" y="5329225"/>
            <a:ext cx="5513108" cy="791499"/>
          </a:xfrm>
          <a:prstGeom prst="rect">
            <a:avLst/>
          </a:prstGeom>
          <a:noFill/>
        </p:spPr>
        <p:txBody>
          <a:bodyPr wrap="square">
            <a:spAutoFit/>
          </a:bodyPr>
          <a:lstStyle/>
          <a:p>
            <a:pPr marL="0" marR="0" algn="just">
              <a:lnSpc>
                <a:spcPct val="150000"/>
              </a:lnSpc>
              <a:spcBef>
                <a:spcPts val="0"/>
              </a:spcBef>
              <a:spcAft>
                <a:spcPts val="800"/>
              </a:spcAft>
            </a:pPr>
            <a:r>
              <a:rPr lang="en-US" sz="1600" b="1" dirty="0">
                <a:effectLst/>
                <a:latin typeface="Times New Roman" panose="02020603050405020304" pitchFamily="18" charset="0"/>
                <a:ea typeface="Calibri" panose="020F0502020204030204" pitchFamily="34" charset="0"/>
                <a:cs typeface="Mangal" panose="02040503050203030202" pitchFamily="18" charset="0"/>
              </a:rPr>
              <a:t>Fig. 11</a:t>
            </a:r>
            <a:r>
              <a:rPr lang="en-US" sz="1600" dirty="0">
                <a:effectLst/>
                <a:latin typeface="Times New Roman" panose="02020603050405020304" pitchFamily="18" charset="0"/>
                <a:ea typeface="Calibri" panose="020F0502020204030204" pitchFamily="34" charset="0"/>
                <a:cs typeface="Mangal" panose="02040503050203030202" pitchFamily="18" charset="0"/>
              </a:rPr>
              <a:t> The co-seismic landslide susceptibility map for the study area </a:t>
            </a:r>
            <a:endParaRPr lang="en-US" sz="1600" dirty="0">
              <a:effectLst/>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3259850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6ABA4C-C1D3-726F-6E66-002A72090DBB}"/>
              </a:ext>
            </a:extLst>
          </p:cNvPr>
          <p:cNvSpPr txBox="1"/>
          <p:nvPr/>
        </p:nvSpPr>
        <p:spPr>
          <a:xfrm>
            <a:off x="398283" y="409222"/>
            <a:ext cx="6094428" cy="369332"/>
          </a:xfrm>
          <a:prstGeom prst="rect">
            <a:avLst/>
          </a:prstGeom>
          <a:noFill/>
        </p:spPr>
        <p:txBody>
          <a:bodyPr wrap="square">
            <a:spAutoFit/>
          </a:bodyPr>
          <a:lstStyle/>
          <a:p>
            <a:r>
              <a:rPr lang="en-US" sz="1800" b="1" dirty="0">
                <a:effectLst/>
                <a:latin typeface="Times New Roman" panose="02020603050405020304" pitchFamily="18" charset="0"/>
                <a:ea typeface="Calibri" panose="020F0502020204030204" pitchFamily="34" charset="0"/>
                <a:cs typeface="Mangal" panose="02040503050203030202" pitchFamily="18" charset="0"/>
              </a:rPr>
              <a:t>References</a:t>
            </a:r>
            <a:endParaRPr lang="en-US" dirty="0"/>
          </a:p>
        </p:txBody>
      </p:sp>
      <p:sp>
        <p:nvSpPr>
          <p:cNvPr id="5" name="TextBox 4">
            <a:extLst>
              <a:ext uri="{FF2B5EF4-FFF2-40B4-BE49-F238E27FC236}">
                <a16:creationId xmlns:a16="http://schemas.microsoft.com/office/drawing/2014/main" id="{546A4596-21F3-E797-D004-38D49E2B38E6}"/>
              </a:ext>
            </a:extLst>
          </p:cNvPr>
          <p:cNvSpPr txBox="1"/>
          <p:nvPr/>
        </p:nvSpPr>
        <p:spPr>
          <a:xfrm>
            <a:off x="398283" y="917550"/>
            <a:ext cx="10885602" cy="5355312"/>
          </a:xfrm>
          <a:prstGeom prst="rect">
            <a:avLst/>
          </a:prstGeom>
          <a:noFill/>
        </p:spPr>
        <p:txBody>
          <a:bodyPr wrap="square">
            <a:spAutoFit/>
          </a:bodyPr>
          <a:lstStyle/>
          <a:p>
            <a:pPr marL="285750" indent="-285750">
              <a:buFont typeface="Arial" panose="020B0604020202020204" pitchFamily="34" charset="0"/>
              <a:buChar char="•"/>
            </a:pPr>
            <a:r>
              <a:rPr lang="en-US" sz="1800" dirty="0">
                <a:effectLst/>
                <a:latin typeface="Times New Roman" panose="02020603050405020304" pitchFamily="18" charset="0"/>
                <a:ea typeface="Calibri" panose="020F0502020204030204" pitchFamily="34" charset="0"/>
              </a:rPr>
              <a:t>Gupta K, Satyam N. Estimation of Arias intensity and peak ground acceleration (PGA) using probabilistic seismic hazard assessment of Uttarakhand state (India). Arab J </a:t>
            </a:r>
            <a:r>
              <a:rPr lang="en-US" sz="1800" dirty="0" err="1">
                <a:effectLst/>
                <a:latin typeface="Times New Roman" panose="02020603050405020304" pitchFamily="18" charset="0"/>
                <a:ea typeface="Calibri" panose="020F0502020204030204" pitchFamily="34" charset="0"/>
              </a:rPr>
              <a:t>Geosci</a:t>
            </a:r>
            <a:r>
              <a:rPr lang="en-US" sz="1800" dirty="0">
                <a:effectLst/>
                <a:latin typeface="Times New Roman" panose="02020603050405020304" pitchFamily="18" charset="0"/>
                <a:ea typeface="Calibri" panose="020F0502020204030204" pitchFamily="34" charset="0"/>
              </a:rPr>
              <a:t> 2022;15:437. </a:t>
            </a:r>
            <a:r>
              <a:rPr lang="en-US" sz="1800" dirty="0">
                <a:effectLst/>
                <a:latin typeface="Times New Roman" panose="02020603050405020304" pitchFamily="18" charset="0"/>
                <a:ea typeface="Calibri" panose="020F0502020204030204" pitchFamily="34" charset="0"/>
                <a:hlinkClick r:id="rId2"/>
              </a:rPr>
              <a:t>https://doi.org/10.1007/s12517-022-09733-9</a:t>
            </a:r>
            <a:r>
              <a:rPr lang="en-US" sz="1800" dirty="0">
                <a:effectLst/>
                <a:latin typeface="Times New Roman" panose="02020603050405020304" pitchFamily="18" charset="0"/>
                <a:ea typeface="Calibri" panose="020F0502020204030204" pitchFamily="34" charset="0"/>
              </a:rPr>
              <a:t>.</a:t>
            </a:r>
          </a:p>
          <a:p>
            <a:pPr marL="285750" indent="-285750">
              <a:buFont typeface="Arial" panose="020B0604020202020204" pitchFamily="34" charset="0"/>
              <a:buChar char="•"/>
            </a:pPr>
            <a:r>
              <a:rPr lang="en-US" sz="1800" dirty="0">
                <a:effectLst/>
                <a:latin typeface="Times New Roman" panose="02020603050405020304" pitchFamily="18" charset="0"/>
                <a:ea typeface="Calibri" panose="020F0502020204030204" pitchFamily="34" charset="0"/>
              </a:rPr>
              <a:t>GSI. Bhukosh-the spatial data portal and a geophysical data repository.</a:t>
            </a:r>
          </a:p>
          <a:p>
            <a:pPr marL="285750" indent="-285750">
              <a:buFont typeface="Arial" panose="020B0604020202020204" pitchFamily="34" charset="0"/>
              <a:buChar char="•"/>
            </a:pPr>
            <a:r>
              <a:rPr lang="en-US" sz="1800" dirty="0">
                <a:effectLst/>
                <a:latin typeface="Times New Roman" panose="02020603050405020304" pitchFamily="18" charset="0"/>
                <a:ea typeface="Calibri" panose="020F0502020204030204" pitchFamily="34" charset="0"/>
                <a:cs typeface="Mangal" panose="02040503050203030202" pitchFamily="18" charset="0"/>
              </a:rPr>
              <a:t>Zhang L. Engineering Properties of Rocks. Second Edi. Elsevier Ltd.; 2017.</a:t>
            </a:r>
          </a:p>
          <a:p>
            <a:pPr marL="285750" indent="-285750">
              <a:buFont typeface="Arial" panose="020B0604020202020204" pitchFamily="34" charset="0"/>
              <a:buChar char="•"/>
            </a:pPr>
            <a:r>
              <a:rPr lang="en-US" sz="1800" dirty="0">
                <a:effectLst/>
                <a:latin typeface="Times New Roman" panose="02020603050405020304" pitchFamily="18" charset="0"/>
                <a:ea typeface="Calibri" panose="020F0502020204030204" pitchFamily="34" charset="0"/>
                <a:cs typeface="Mangal" panose="02040503050203030202" pitchFamily="18" charset="0"/>
              </a:rPr>
              <a:t>Barton N. The shear strength of rock and rock joints. Int J Rock Mech Min Sci 1976;13:255–79. </a:t>
            </a:r>
            <a:r>
              <a:rPr lang="en-US" sz="1800" dirty="0">
                <a:effectLst/>
                <a:latin typeface="Times New Roman" panose="02020603050405020304" pitchFamily="18" charset="0"/>
                <a:ea typeface="Calibri" panose="020F0502020204030204" pitchFamily="34" charset="0"/>
                <a:cs typeface="Mangal" panose="02040503050203030202" pitchFamily="18" charset="0"/>
                <a:hlinkClick r:id="rId3"/>
              </a:rPr>
              <a:t>https://doi.org/10.1016/0148-9062(76)90003-6</a:t>
            </a:r>
            <a:r>
              <a:rPr lang="en-US" sz="1800" dirty="0">
                <a:effectLst/>
                <a:latin typeface="Times New Roman" panose="02020603050405020304" pitchFamily="18" charset="0"/>
                <a:ea typeface="Calibri" panose="020F0502020204030204" pitchFamily="34" charset="0"/>
                <a:cs typeface="Mangal" panose="02040503050203030202" pitchFamily="18" charset="0"/>
              </a:rPr>
              <a:t>.</a:t>
            </a:r>
          </a:p>
          <a:p>
            <a:pPr marL="285750" indent="-285750">
              <a:buFont typeface="Arial" panose="020B0604020202020204" pitchFamily="34" charset="0"/>
              <a:buChar char="•"/>
            </a:pPr>
            <a:r>
              <a:rPr lang="en-US" sz="1800" dirty="0">
                <a:effectLst/>
                <a:latin typeface="Times New Roman" panose="02020603050405020304" pitchFamily="18" charset="0"/>
                <a:ea typeface="Calibri" panose="020F0502020204030204" pitchFamily="34" charset="0"/>
                <a:cs typeface="Mangal" panose="02040503050203030202" pitchFamily="18" charset="0"/>
              </a:rPr>
              <a:t>Ramamurthy T. Engineering in Rocks for Slopes, Foundations and Tunnels. Third Edit. PHI Learning Private Limited; 2014.</a:t>
            </a:r>
          </a:p>
          <a:p>
            <a:pPr marL="285750" indent="-285750">
              <a:buFont typeface="Arial" panose="020B0604020202020204" pitchFamily="34" charset="0"/>
              <a:buChar char="•"/>
            </a:pPr>
            <a:r>
              <a:rPr lang="en-US" sz="1800" dirty="0">
                <a:effectLst/>
                <a:latin typeface="Times New Roman" panose="02020603050405020304" pitchFamily="18" charset="0"/>
                <a:ea typeface="Calibri" panose="020F0502020204030204" pitchFamily="34" charset="0"/>
                <a:cs typeface="Mangal" panose="02040503050203030202" pitchFamily="18" charset="0"/>
              </a:rPr>
              <a:t>Barton N, Choubey V. The shear strength of rock joints in theory and practice. Rock Mech </a:t>
            </a:r>
            <a:r>
              <a:rPr lang="en-US" sz="1800" dirty="0" err="1">
                <a:effectLst/>
                <a:latin typeface="Times New Roman" panose="02020603050405020304" pitchFamily="18" charset="0"/>
                <a:ea typeface="Calibri" panose="020F0502020204030204" pitchFamily="34" charset="0"/>
                <a:cs typeface="Mangal" panose="02040503050203030202" pitchFamily="18" charset="0"/>
              </a:rPr>
              <a:t>Felsmechanik</a:t>
            </a:r>
            <a:r>
              <a:rPr lang="en-US" sz="1800" dirty="0">
                <a:effectLst/>
                <a:latin typeface="Times New Roman" panose="02020603050405020304" pitchFamily="18" charset="0"/>
                <a:ea typeface="Calibri" panose="020F0502020204030204" pitchFamily="34" charset="0"/>
                <a:cs typeface="Mangal" panose="02040503050203030202" pitchFamily="18" charset="0"/>
              </a:rPr>
              <a:t> </a:t>
            </a:r>
            <a:r>
              <a:rPr lang="en-US" sz="1800" dirty="0" err="1">
                <a:effectLst/>
                <a:latin typeface="Times New Roman" panose="02020603050405020304" pitchFamily="18" charset="0"/>
                <a:ea typeface="Calibri" panose="020F0502020204030204" pitchFamily="34" charset="0"/>
                <a:cs typeface="Mangal" panose="02040503050203030202" pitchFamily="18" charset="0"/>
              </a:rPr>
              <a:t>Mécanique</a:t>
            </a:r>
            <a:r>
              <a:rPr lang="en-US" sz="1800" dirty="0">
                <a:effectLst/>
                <a:latin typeface="Times New Roman" panose="02020603050405020304" pitchFamily="18" charset="0"/>
                <a:ea typeface="Calibri" panose="020F0502020204030204" pitchFamily="34" charset="0"/>
                <a:cs typeface="Mangal" panose="02040503050203030202" pitchFamily="18" charset="0"/>
              </a:rPr>
              <a:t> Des Roches 1977;10:1–54. https://doi.org/10.1007/BF01261801.</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p>
            <a:pPr marL="285750" indent="-285750">
              <a:buFont typeface="Arial" panose="020B0604020202020204" pitchFamily="34" charset="0"/>
              <a:buChar char="•"/>
            </a:pPr>
            <a:r>
              <a:rPr lang="en-US" sz="1800" dirty="0" err="1">
                <a:effectLst/>
                <a:latin typeface="Times New Roman" panose="02020603050405020304" pitchFamily="18" charset="0"/>
                <a:ea typeface="Calibri" panose="020F0502020204030204" pitchFamily="34" charset="0"/>
                <a:cs typeface="Mangal" panose="02040503050203030202" pitchFamily="18" charset="0"/>
              </a:rPr>
              <a:t>Alejano</a:t>
            </a:r>
            <a:r>
              <a:rPr lang="en-US" sz="1800" dirty="0">
                <a:effectLst/>
                <a:latin typeface="Times New Roman" panose="02020603050405020304" pitchFamily="18" charset="0"/>
                <a:ea typeface="Calibri" panose="020F0502020204030204" pitchFamily="34" charset="0"/>
                <a:cs typeface="Mangal" panose="02040503050203030202" pitchFamily="18" charset="0"/>
              </a:rPr>
              <a:t> LR, </a:t>
            </a:r>
            <a:r>
              <a:rPr lang="en-US" sz="1800" dirty="0" err="1">
                <a:effectLst/>
                <a:latin typeface="Times New Roman" panose="02020603050405020304" pitchFamily="18" charset="0"/>
                <a:ea typeface="Calibri" panose="020F0502020204030204" pitchFamily="34" charset="0"/>
                <a:cs typeface="Mangal" panose="02040503050203030202" pitchFamily="18" charset="0"/>
              </a:rPr>
              <a:t>Perucho</a:t>
            </a:r>
            <a:r>
              <a:rPr lang="en-US" sz="1800" dirty="0">
                <a:effectLst/>
                <a:latin typeface="Times New Roman" panose="02020603050405020304" pitchFamily="18" charset="0"/>
                <a:ea typeface="Calibri" panose="020F0502020204030204" pitchFamily="34" charset="0"/>
                <a:cs typeface="Mangal" panose="02040503050203030202" pitchFamily="18" charset="0"/>
              </a:rPr>
              <a:t> Á, Olalla C, Jimenez R. Rock Engineering and Rock Mechanics: Structures in and on Rock Masses. London: 2014.</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p>
            <a:pPr marL="285750" indent="-285750">
              <a:buFont typeface="Arial" panose="020B0604020202020204" pitchFamily="34" charset="0"/>
              <a:buChar char="•"/>
            </a:pPr>
            <a:r>
              <a:rPr lang="en-US" sz="1800" dirty="0">
                <a:effectLst/>
                <a:latin typeface="Times New Roman" panose="02020603050405020304" pitchFamily="18" charset="0"/>
                <a:ea typeface="Calibri" panose="020F0502020204030204" pitchFamily="34" charset="0"/>
                <a:cs typeface="Mangal" panose="02040503050203030202" pitchFamily="18" charset="0"/>
              </a:rPr>
              <a:t>Mohamad ET, </a:t>
            </a:r>
            <a:r>
              <a:rPr lang="en-US" sz="1800" dirty="0" err="1">
                <a:effectLst/>
                <a:latin typeface="Times New Roman" panose="02020603050405020304" pitchFamily="18" charset="0"/>
                <a:ea typeface="Calibri" panose="020F0502020204030204" pitchFamily="34" charset="0"/>
                <a:cs typeface="Mangal" panose="02040503050203030202" pitchFamily="18" charset="0"/>
              </a:rPr>
              <a:t>Alshameri</a:t>
            </a:r>
            <a:r>
              <a:rPr lang="en-US" sz="1800" dirty="0">
                <a:effectLst/>
                <a:latin typeface="Times New Roman" panose="02020603050405020304" pitchFamily="18" charset="0"/>
                <a:ea typeface="Calibri" panose="020F0502020204030204" pitchFamily="34" charset="0"/>
                <a:cs typeface="Mangal" panose="02040503050203030202" pitchFamily="18" charset="0"/>
              </a:rPr>
              <a:t> BA, </a:t>
            </a:r>
            <a:r>
              <a:rPr lang="en-US" sz="1800" dirty="0" err="1">
                <a:effectLst/>
                <a:latin typeface="Times New Roman" panose="02020603050405020304" pitchFamily="18" charset="0"/>
                <a:ea typeface="Calibri" panose="020F0502020204030204" pitchFamily="34" charset="0"/>
                <a:cs typeface="Mangal" panose="02040503050203030202" pitchFamily="18" charset="0"/>
              </a:rPr>
              <a:t>Kassim</a:t>
            </a:r>
            <a:r>
              <a:rPr lang="en-US" sz="1800" dirty="0">
                <a:effectLst/>
                <a:latin typeface="Times New Roman" panose="02020603050405020304" pitchFamily="18" charset="0"/>
                <a:ea typeface="Calibri" panose="020F0502020204030204" pitchFamily="34" charset="0"/>
                <a:cs typeface="Mangal" panose="02040503050203030202" pitchFamily="18" charset="0"/>
              </a:rPr>
              <a:t> KA, Saad R. Shear strength behaviour for older alluvium under different moisture content. Electron J Geotech </a:t>
            </a:r>
            <a:r>
              <a:rPr lang="en-US" sz="1800" dirty="0" err="1">
                <a:effectLst/>
                <a:latin typeface="Times New Roman" panose="02020603050405020304" pitchFamily="18" charset="0"/>
                <a:ea typeface="Calibri" panose="020F0502020204030204" pitchFamily="34" charset="0"/>
                <a:cs typeface="Mangal" panose="02040503050203030202" pitchFamily="18" charset="0"/>
              </a:rPr>
              <a:t>Eng</a:t>
            </a:r>
            <a:r>
              <a:rPr lang="en-US" sz="1800" dirty="0">
                <a:effectLst/>
                <a:latin typeface="Times New Roman" panose="02020603050405020304" pitchFamily="18" charset="0"/>
                <a:ea typeface="Calibri" panose="020F0502020204030204" pitchFamily="34" charset="0"/>
                <a:cs typeface="Mangal" panose="02040503050203030202" pitchFamily="18" charset="0"/>
              </a:rPr>
              <a:t> 2011;16 F:605–17.</a:t>
            </a:r>
            <a:endParaRPr lang="en-US" sz="1800" dirty="0">
              <a:effectLst/>
              <a:latin typeface="Calibri" panose="020F0502020204030204" pitchFamily="34" charset="0"/>
              <a:ea typeface="Calibri" panose="020F0502020204030204" pitchFamily="34" charset="0"/>
              <a:cs typeface="Mangal" panose="02040503050203030202" pitchFamily="18" charset="0"/>
            </a:endParaRPr>
          </a:p>
          <a:p>
            <a:pPr marL="285750" indent="-285750">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Mangal" panose="02040503050203030202" pitchFamily="18" charset="0"/>
            </a:endParaRPr>
          </a:p>
          <a:p>
            <a:pPr marL="285750" indent="-285750">
              <a:buFont typeface="Arial" panose="020B0604020202020204" pitchFamily="34" charset="0"/>
              <a:buChar char="•"/>
            </a:pPr>
            <a:endParaRPr lang="en-US" sz="1800" dirty="0">
              <a:effectLst/>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endParaRPr lang="en-US" sz="1800" dirty="0">
              <a:effectLst/>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61553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390FBB-51E2-4C41-5BA9-9AB696289861}"/>
              </a:ext>
            </a:extLst>
          </p:cNvPr>
          <p:cNvSpPr txBox="1"/>
          <p:nvPr/>
        </p:nvSpPr>
        <p:spPr>
          <a:xfrm>
            <a:off x="3523821" y="2363771"/>
            <a:ext cx="5426486" cy="1446550"/>
          </a:xfrm>
          <a:prstGeom prst="rect">
            <a:avLst/>
          </a:prstGeom>
          <a:noFill/>
        </p:spPr>
        <p:txBody>
          <a:bodyPr wrap="none" rtlCol="0">
            <a:spAutoFit/>
          </a:bodyPr>
          <a:lstStyle/>
          <a:p>
            <a:r>
              <a:rPr lang="en-US" sz="8800" b="1" dirty="0">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2856496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D76D71-6E19-4910-B03C-F192AD13DCEC}"/>
              </a:ext>
            </a:extLst>
          </p:cNvPr>
          <p:cNvSpPr>
            <a:spLocks noGrp="1"/>
          </p:cNvSpPr>
          <p:nvPr>
            <p:ph type="sldNum" sz="quarter" idx="12"/>
          </p:nvPr>
        </p:nvSpPr>
        <p:spPr>
          <a:xfrm>
            <a:off x="8777799" y="631425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0CDC2-9A09-4029-A1A2-A63E24F8902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334BF96-0956-4A71-B3F5-033060D5E025}"/>
              </a:ext>
            </a:extLst>
          </p:cNvPr>
          <p:cNvSpPr txBox="1"/>
          <p:nvPr/>
        </p:nvSpPr>
        <p:spPr>
          <a:xfrm>
            <a:off x="299349" y="769904"/>
            <a:ext cx="11468758" cy="769441"/>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B54CB4E7-FA68-4F6C-B5A1-18A71700554C}"/>
              </a:ext>
            </a:extLst>
          </p:cNvPr>
          <p:cNvPicPr>
            <a:picLocks noChangeAspect="1"/>
          </p:cNvPicPr>
          <p:nvPr/>
        </p:nvPicPr>
        <p:blipFill rotWithShape="1">
          <a:blip r:embed="rId3">
            <a:extLst>
              <a:ext uri="{28A0092B-C50C-407E-A947-70E740481C1C}">
                <a14:useLocalDpi xmlns:a14="http://schemas.microsoft.com/office/drawing/2010/main" val="0"/>
              </a:ext>
            </a:extLst>
          </a:blip>
          <a:srcRect l="4222" r="11600" b="6681"/>
          <a:stretch/>
        </p:blipFill>
        <p:spPr>
          <a:xfrm>
            <a:off x="5532919" y="3007941"/>
            <a:ext cx="5487015" cy="3421709"/>
          </a:xfrm>
          <a:prstGeom prst="rect">
            <a:avLst/>
          </a:prstGeom>
        </p:spPr>
      </p:pic>
      <p:sp>
        <p:nvSpPr>
          <p:cNvPr id="17" name="TextBox 16">
            <a:extLst>
              <a:ext uri="{FF2B5EF4-FFF2-40B4-BE49-F238E27FC236}">
                <a16:creationId xmlns:a16="http://schemas.microsoft.com/office/drawing/2014/main" id="{280EA18F-CA18-4942-BCE4-DBC7FB15C9CF}"/>
              </a:ext>
            </a:extLst>
          </p:cNvPr>
          <p:cNvSpPr txBox="1"/>
          <p:nvPr/>
        </p:nvSpPr>
        <p:spPr>
          <a:xfrm>
            <a:off x="299349" y="201275"/>
            <a:ext cx="4936680" cy="5613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Himalayan Region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Among the most seismically active regions in the world.</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Earthquake-induced landslides are very common in the Himalayas and its surrounding regions.</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Uttarakhand (Western Himalayas), a state in the northern part of the Indian subcontinent.</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 falls in zones IV (severe) and V (very severe) as per IS:1893 2002.</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 lies in the center seismic gap.</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TextBox 30">
            <a:extLst>
              <a:ext uri="{FF2B5EF4-FFF2-40B4-BE49-F238E27FC236}">
                <a16:creationId xmlns:a16="http://schemas.microsoft.com/office/drawing/2014/main" id="{D6F89759-0596-47A7-8506-A1EE7502ADD1}"/>
              </a:ext>
            </a:extLst>
          </p:cNvPr>
          <p:cNvSpPr txBox="1"/>
          <p:nvPr/>
        </p:nvSpPr>
        <p:spPr>
          <a:xfrm>
            <a:off x="6684450" y="6429650"/>
            <a:ext cx="448270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Fig. 1 </a:t>
            </a:r>
            <a:r>
              <a:rPr kumimoji="0" lang="en-IN"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Location details of study area</a:t>
            </a:r>
          </a:p>
        </p:txBody>
      </p:sp>
      <p:pic>
        <p:nvPicPr>
          <p:cNvPr id="3" name="Picture 2">
            <a:extLst>
              <a:ext uri="{FF2B5EF4-FFF2-40B4-BE49-F238E27FC236}">
                <a16:creationId xmlns:a16="http://schemas.microsoft.com/office/drawing/2014/main" id="{4FAC7AAF-9B7B-6075-A8D2-8EC0B85A41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2919" y="44540"/>
            <a:ext cx="6146892" cy="2963401"/>
          </a:xfrm>
          <a:prstGeom prst="rect">
            <a:avLst/>
          </a:prstGeom>
        </p:spPr>
      </p:pic>
    </p:spTree>
    <p:extLst>
      <p:ext uri="{BB962C8B-B14F-4D97-AF65-F5344CB8AC3E}">
        <p14:creationId xmlns:p14="http://schemas.microsoft.com/office/powerpoint/2010/main" val="4284922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F157A9-9584-65B7-2E8E-CBC210A6E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509" y="114045"/>
            <a:ext cx="10596982" cy="6064301"/>
          </a:xfrm>
          <a:prstGeom prst="rect">
            <a:avLst/>
          </a:prstGeom>
        </p:spPr>
      </p:pic>
      <p:sp>
        <p:nvSpPr>
          <p:cNvPr id="5" name="TextBox 4">
            <a:extLst>
              <a:ext uri="{FF2B5EF4-FFF2-40B4-BE49-F238E27FC236}">
                <a16:creationId xmlns:a16="http://schemas.microsoft.com/office/drawing/2014/main" id="{6B55F7BF-6A5B-9A56-2FDC-6D1FEA1985BB}"/>
              </a:ext>
            </a:extLst>
          </p:cNvPr>
          <p:cNvSpPr txBox="1"/>
          <p:nvPr/>
        </p:nvSpPr>
        <p:spPr>
          <a:xfrm>
            <a:off x="3150909" y="6178346"/>
            <a:ext cx="7180868" cy="422167"/>
          </a:xfrm>
          <a:prstGeom prst="rect">
            <a:avLst/>
          </a:prstGeom>
          <a:noFill/>
        </p:spPr>
        <p:txBody>
          <a:bodyPr wrap="square">
            <a:spAutoFit/>
          </a:bodyPr>
          <a:lstStyle/>
          <a:p>
            <a:pPr marL="0" marR="0" algn="just">
              <a:lnSpc>
                <a:spcPct val="150000"/>
              </a:lnSpc>
              <a:spcBef>
                <a:spcPts val="0"/>
              </a:spcBef>
              <a:spcAft>
                <a:spcPts val="800"/>
              </a:spcAft>
            </a:pPr>
            <a:r>
              <a:rPr lang="en-US" sz="1600" b="1" dirty="0">
                <a:effectLst/>
                <a:latin typeface="Times New Roman" panose="02020603050405020304" pitchFamily="18" charset="0"/>
                <a:ea typeface="Calibri" panose="020F0502020204030204" pitchFamily="34" charset="0"/>
                <a:cs typeface="Mangal" panose="02040503050203030202" pitchFamily="18" charset="0"/>
              </a:rPr>
              <a:t>Fig. 4 </a:t>
            </a:r>
            <a:r>
              <a:rPr lang="en-US" sz="1600" dirty="0">
                <a:effectLst/>
                <a:latin typeface="Times New Roman" panose="02020603050405020304" pitchFamily="18" charset="0"/>
                <a:ea typeface="Calibri" panose="020F0502020204030204" pitchFamily="34" charset="0"/>
                <a:cs typeface="Mangal" panose="02040503050203030202" pitchFamily="18" charset="0"/>
              </a:rPr>
              <a:t> Flow chart showing the methodology followed in the present study</a:t>
            </a:r>
            <a:endParaRPr lang="en-US" sz="1600" dirty="0">
              <a:effectLst/>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3851433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E881CA-2F8D-74DE-6147-723935BAE5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 y="131977"/>
            <a:ext cx="5129784" cy="5288437"/>
          </a:xfrm>
          <a:prstGeom prst="rect">
            <a:avLst/>
          </a:prstGeom>
        </p:spPr>
      </p:pic>
      <p:pic>
        <p:nvPicPr>
          <p:cNvPr id="7" name="Picture 6">
            <a:extLst>
              <a:ext uri="{FF2B5EF4-FFF2-40B4-BE49-F238E27FC236}">
                <a16:creationId xmlns:a16="http://schemas.microsoft.com/office/drawing/2014/main" id="{DA144D06-C133-C504-E295-F672AEA3BB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9784" y="90748"/>
            <a:ext cx="7060782" cy="5329666"/>
          </a:xfrm>
          <a:prstGeom prst="rect">
            <a:avLst/>
          </a:prstGeom>
        </p:spPr>
      </p:pic>
      <p:sp>
        <p:nvSpPr>
          <p:cNvPr id="9" name="TextBox 8">
            <a:extLst>
              <a:ext uri="{FF2B5EF4-FFF2-40B4-BE49-F238E27FC236}">
                <a16:creationId xmlns:a16="http://schemas.microsoft.com/office/drawing/2014/main" id="{64D31D74-E8CD-D38E-1188-7DC00F8E22C1}"/>
              </a:ext>
            </a:extLst>
          </p:cNvPr>
          <p:cNvSpPr txBox="1"/>
          <p:nvPr/>
        </p:nvSpPr>
        <p:spPr>
          <a:xfrm>
            <a:off x="135118" y="5401562"/>
            <a:ext cx="5209880" cy="1384995"/>
          </a:xfrm>
          <a:prstGeom prst="rect">
            <a:avLst/>
          </a:prstGeom>
          <a:noFill/>
        </p:spPr>
        <p:txBody>
          <a:bodyPr wrap="square">
            <a:spAutoFit/>
          </a:bodyPr>
          <a:lstStyle/>
          <a:p>
            <a:pPr algn="just"/>
            <a:r>
              <a:rPr lang="en-US" sz="1400" b="1" dirty="0">
                <a:effectLst/>
                <a:latin typeface="Times New Roman" panose="02020603050405020304" pitchFamily="18" charset="0"/>
                <a:ea typeface="Calibri" panose="020F0502020204030204" pitchFamily="34" charset="0"/>
              </a:rPr>
              <a:t>Fig. 2 </a:t>
            </a:r>
            <a:r>
              <a:rPr lang="en-US" sz="1400" dirty="0">
                <a:effectLst/>
                <a:latin typeface="Times New Roman" panose="02020603050405020304" pitchFamily="18" charset="0"/>
                <a:ea typeface="Calibri" panose="020F0502020204030204" pitchFamily="34" charset="0"/>
              </a:rPr>
              <a:t>Major tectonic features of the study area</a:t>
            </a:r>
            <a:r>
              <a:rPr lang="en-US" sz="1400" dirty="0">
                <a:solidFill>
                  <a:prstClr val="black"/>
                </a:solidFill>
                <a:latin typeface="Times New Roman" panose="02020603050405020304" pitchFamily="18" charset="0"/>
                <a:ea typeface="Calibri" panose="020F0502020204030204" pitchFamily="34" charset="0"/>
                <a:cs typeface="Mangal" panose="02040503050203030202" pitchFamily="18" charset="0"/>
              </a:rPr>
              <a:t>;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angal" panose="02040503050203030202" pitchFamily="18" charset="0"/>
              </a:rPr>
              <a:t>South Almora Thrust (SAT), Indus Suture Zone (ISZ), Moradabad Fault (MF), Karakorum fault (KF), Kaurik Fault System (KFS), North Almora Thrust (NAT), Munsiyari Thrust (MT), Ramgarh Thrust (RT), Mahendragarh Dehradun Fault (MDF), Great Boundary Thrust (GBT), Alakananda Fault (AF) (modified after Gupta and Satyam, 2022 and GSI, 2021)</a:t>
            </a:r>
            <a:r>
              <a:rPr lang="en-US" sz="1400" dirty="0">
                <a:effectLst/>
                <a:latin typeface="Times New Roman" panose="02020603050405020304" pitchFamily="18" charset="0"/>
                <a:ea typeface="Calibri" panose="020F0502020204030204" pitchFamily="34" charset="0"/>
              </a:rPr>
              <a:t> </a:t>
            </a:r>
            <a:endParaRPr lang="en-US" sz="1400" dirty="0"/>
          </a:p>
        </p:txBody>
      </p:sp>
      <p:sp>
        <p:nvSpPr>
          <p:cNvPr id="11" name="TextBox 10">
            <a:extLst>
              <a:ext uri="{FF2B5EF4-FFF2-40B4-BE49-F238E27FC236}">
                <a16:creationId xmlns:a16="http://schemas.microsoft.com/office/drawing/2014/main" id="{901CFA20-32A2-6AE4-848C-369D6453D8D4}"/>
              </a:ext>
            </a:extLst>
          </p:cNvPr>
          <p:cNvSpPr txBox="1"/>
          <p:nvPr/>
        </p:nvSpPr>
        <p:spPr>
          <a:xfrm>
            <a:off x="5621926" y="5420414"/>
            <a:ext cx="6077931" cy="791499"/>
          </a:xfrm>
          <a:prstGeom prst="rect">
            <a:avLst/>
          </a:prstGeom>
          <a:noFill/>
        </p:spPr>
        <p:txBody>
          <a:bodyPr wrap="square">
            <a:spAutoFit/>
          </a:bodyPr>
          <a:lstStyle/>
          <a:p>
            <a:pPr marL="0" marR="0" algn="just">
              <a:lnSpc>
                <a:spcPct val="150000"/>
              </a:lnSpc>
              <a:spcBef>
                <a:spcPts val="0"/>
              </a:spcBef>
              <a:spcAft>
                <a:spcPts val="800"/>
              </a:spcAft>
            </a:pPr>
            <a:r>
              <a:rPr lang="en-US" sz="1600" b="1" dirty="0">
                <a:effectLst/>
                <a:latin typeface="Times New Roman" panose="02020603050405020304" pitchFamily="18" charset="0"/>
                <a:ea typeface="Calibri" panose="020F0502020204030204" pitchFamily="34" charset="0"/>
                <a:cs typeface="Mangal" panose="02040503050203030202" pitchFamily="18" charset="0"/>
              </a:rPr>
              <a:t>Fig. 3 </a:t>
            </a:r>
            <a:r>
              <a:rPr lang="en-US" sz="1600" dirty="0">
                <a:effectLst/>
                <a:latin typeface="Times New Roman" panose="02020603050405020304" pitchFamily="18" charset="0"/>
                <a:ea typeface="Calibri" panose="020F0502020204030204" pitchFamily="34" charset="0"/>
                <a:cs typeface="Mangal" panose="02040503050203030202" pitchFamily="18" charset="0"/>
              </a:rPr>
              <a:t>Seismic</a:t>
            </a:r>
            <a:r>
              <a:rPr lang="en-US" sz="1600" b="1" dirty="0">
                <a:effectLst/>
                <a:latin typeface="Times New Roman" panose="02020603050405020304" pitchFamily="18" charset="0"/>
                <a:ea typeface="Calibri" panose="020F0502020204030204" pitchFamily="34" charset="0"/>
                <a:cs typeface="Mangal" panose="02040503050203030202" pitchFamily="18" charset="0"/>
              </a:rPr>
              <a:t> </a:t>
            </a:r>
            <a:r>
              <a:rPr lang="en-US" sz="1600" dirty="0">
                <a:latin typeface="Times New Roman" panose="02020603050405020304" pitchFamily="18" charset="0"/>
                <a:ea typeface="Calibri" panose="020F0502020204030204" pitchFamily="34" charset="0"/>
                <a:cs typeface="Mangal" panose="02040503050203030202" pitchFamily="18" charset="0"/>
              </a:rPr>
              <a:t>s</a:t>
            </a:r>
            <a:r>
              <a:rPr lang="en-US" sz="1600" dirty="0">
                <a:effectLst/>
                <a:latin typeface="Times New Roman" panose="02020603050405020304" pitchFamily="18" charset="0"/>
                <a:ea typeface="Calibri" panose="020F0502020204030204" pitchFamily="34" charset="0"/>
                <a:cs typeface="Mangal" panose="02040503050203030202" pitchFamily="18" charset="0"/>
              </a:rPr>
              <a:t>ource zones delineated in and around the Uttarakhand state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angal" panose="02040503050203030202" pitchFamily="18" charset="0"/>
              </a:rPr>
              <a:t> (modified after Gupta and Satyam, 2022</a:t>
            </a:r>
            <a:r>
              <a:rPr kumimoji="0" lang="en-US" sz="1600" b="0" i="0" u="none" strike="noStrike" kern="1200" cap="none" spc="0" normalizeH="0" baseline="0" noProof="0" dirty="0">
                <a:ln>
                  <a:noFill/>
                </a:ln>
                <a:solidFill>
                  <a:prstClr val="black"/>
                </a:solidFill>
                <a:uLnTx/>
                <a:uFillTx/>
                <a:latin typeface="Times New Roman" panose="02020603050405020304" pitchFamily="18" charset="0"/>
                <a:ea typeface="Calibri" panose="020F0502020204030204" pitchFamily="34" charset="0"/>
                <a:cs typeface="Mangal" panose="02040503050203030202" pitchFamily="18" charset="0"/>
              </a:rPr>
              <a:t>)</a:t>
            </a:r>
            <a:endParaRPr lang="en-US" sz="1600" dirty="0">
              <a:effectLst/>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89313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59467-45D0-B7BE-23CF-3C14C6F88F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57389"/>
            <a:ext cx="6096000" cy="4774008"/>
          </a:xfrm>
          <a:prstGeom prst="rect">
            <a:avLst/>
          </a:prstGeom>
        </p:spPr>
      </p:pic>
      <p:pic>
        <p:nvPicPr>
          <p:cNvPr id="5" name="Picture 4">
            <a:extLst>
              <a:ext uri="{FF2B5EF4-FFF2-40B4-BE49-F238E27FC236}">
                <a16:creationId xmlns:a16="http://schemas.microsoft.com/office/drawing/2014/main" id="{44BED57D-F999-DE5E-3519-16B303EC5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389"/>
            <a:ext cx="6096000" cy="4764236"/>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E28A991-6651-D4EA-7EA7-009A552BEC5B}"/>
                  </a:ext>
                </a:extLst>
              </p:cNvPr>
              <p:cNvSpPr txBox="1"/>
              <p:nvPr/>
            </p:nvSpPr>
            <p:spPr>
              <a:xfrm>
                <a:off x="134332" y="5244916"/>
                <a:ext cx="11611466" cy="422167"/>
              </a:xfrm>
              <a:prstGeom prst="rect">
                <a:avLst/>
              </a:prstGeom>
              <a:noFill/>
            </p:spPr>
            <p:txBody>
              <a:bodyPr wrap="square">
                <a:spAutoFit/>
              </a:bodyPr>
              <a:lstStyle/>
              <a:p>
                <a:pPr marL="0" marR="0" algn="just">
                  <a:lnSpc>
                    <a:spcPct val="150000"/>
                  </a:lnSpc>
                  <a:spcBef>
                    <a:spcPts val="0"/>
                  </a:spcBef>
                  <a:spcAft>
                    <a:spcPts val="800"/>
                  </a:spcAft>
                </a:pPr>
                <a:r>
                  <a:rPr lang="en-US" sz="1600" b="1" dirty="0">
                    <a:effectLst/>
                    <a:latin typeface="Times New Roman" panose="02020603050405020304" pitchFamily="18" charset="0"/>
                    <a:ea typeface="Times New Roman" panose="02020603050405020304" pitchFamily="18" charset="0"/>
                    <a:cs typeface="Mangal" panose="02040503050203030202" pitchFamily="18" charset="0"/>
                  </a:rPr>
                  <a:t>Fig. 5</a:t>
                </a:r>
                <a:r>
                  <a:rPr lang="en-US" sz="1600" dirty="0">
                    <a:effectLst/>
                    <a:latin typeface="Times New Roman" panose="02020603050405020304" pitchFamily="18" charset="0"/>
                    <a:ea typeface="Times New Roman" panose="02020603050405020304" pitchFamily="18" charset="0"/>
                    <a:cs typeface="Mangal" panose="02040503050203030202" pitchFamily="18" charset="0"/>
                  </a:rPr>
                  <a:t> The map showing the Arias intensity</a:t>
                </a:r>
                <a:r>
                  <a:rPr lang="en-US" sz="1600" i="1" dirty="0">
                    <a:effectLst/>
                    <a:latin typeface="Times New Roman" panose="02020603050405020304" pitchFamily="18" charset="0"/>
                    <a:ea typeface="Times New Roman" panose="02020603050405020304" pitchFamily="18" charset="0"/>
                    <a:cs typeface="Mangal" panose="02040503050203030202" pitchFamily="18" charset="0"/>
                  </a:rPr>
                  <a:t> </a:t>
                </a:r>
                <a14:m>
                  <m:oMath xmlns:m="http://schemas.openxmlformats.org/officeDocument/2006/math">
                    <m:sSub>
                      <m:sSub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𝐼</m:t>
                        </m:r>
                      </m:e>
                      <m:sub>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𝑎</m:t>
                        </m:r>
                      </m:sub>
                    </m:sSub>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600" dirty="0">
                    <a:effectLst/>
                    <a:latin typeface="Times New Roman" panose="02020603050405020304" pitchFamily="18" charset="0"/>
                    <a:ea typeface="Times New Roman" panose="02020603050405020304" pitchFamily="18" charset="0"/>
                    <a:cs typeface="Mangal" panose="02040503050203030202" pitchFamily="18" charset="0"/>
                  </a:rPr>
                  <a:t> distribution for 475 years return period; (a) For soil slopes (b) For rock slopes</a:t>
                </a:r>
                <a:endParaRPr lang="en-US" sz="1600" dirty="0">
                  <a:effectLst/>
                  <a:latin typeface="Calibri" panose="020F0502020204030204" pitchFamily="34" charset="0"/>
                  <a:ea typeface="Calibri" panose="020F0502020204030204" pitchFamily="34" charset="0"/>
                  <a:cs typeface="Mangal" panose="02040503050203030202" pitchFamily="18" charset="0"/>
                </a:endParaRPr>
              </a:p>
            </p:txBody>
          </p:sp>
        </mc:Choice>
        <mc:Fallback xmlns="">
          <p:sp>
            <p:nvSpPr>
              <p:cNvPr id="7" name="TextBox 6">
                <a:extLst>
                  <a:ext uri="{FF2B5EF4-FFF2-40B4-BE49-F238E27FC236}">
                    <a16:creationId xmlns:a16="http://schemas.microsoft.com/office/drawing/2014/main" id="{0E28A991-6651-D4EA-7EA7-009A552BEC5B}"/>
                  </a:ext>
                </a:extLst>
              </p:cNvPr>
              <p:cNvSpPr txBox="1">
                <a:spLocks noRot="1" noChangeAspect="1" noMove="1" noResize="1" noEditPoints="1" noAdjustHandles="1" noChangeArrowheads="1" noChangeShapeType="1" noTextEdit="1"/>
              </p:cNvSpPr>
              <p:nvPr/>
            </p:nvSpPr>
            <p:spPr>
              <a:xfrm>
                <a:off x="134332" y="5244916"/>
                <a:ext cx="11611466" cy="422167"/>
              </a:xfrm>
              <a:prstGeom prst="rect">
                <a:avLst/>
              </a:prstGeom>
              <a:blipFill>
                <a:blip r:embed="rId4"/>
                <a:stretch>
                  <a:fillRect l="-262" b="-15714"/>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471CAEB7-6900-F9AA-C8B1-354C38371154}"/>
              </a:ext>
            </a:extLst>
          </p:cNvPr>
          <p:cNvSpPr txBox="1"/>
          <p:nvPr/>
        </p:nvSpPr>
        <p:spPr>
          <a:xfrm>
            <a:off x="389248" y="652997"/>
            <a:ext cx="466794"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(a)</a:t>
            </a:r>
          </a:p>
        </p:txBody>
      </p:sp>
      <p:sp>
        <p:nvSpPr>
          <p:cNvPr id="9" name="TextBox 8">
            <a:extLst>
              <a:ext uri="{FF2B5EF4-FFF2-40B4-BE49-F238E27FC236}">
                <a16:creationId xmlns:a16="http://schemas.microsoft.com/office/drawing/2014/main" id="{C31F1102-5398-4D22-FBD5-2D4B1AC7C6C9}"/>
              </a:ext>
            </a:extLst>
          </p:cNvPr>
          <p:cNvSpPr txBox="1"/>
          <p:nvPr/>
        </p:nvSpPr>
        <p:spPr>
          <a:xfrm>
            <a:off x="6565376" y="739409"/>
            <a:ext cx="479618"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153363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19A5251A-9210-0C6B-FC9B-BD0CC45CEC06}"/>
                  </a:ext>
                </a:extLst>
              </p:cNvPr>
              <p:cNvGraphicFramePr>
                <a:graphicFrameLocks noGrp="1"/>
              </p:cNvGraphicFramePr>
              <p:nvPr>
                <p:extLst>
                  <p:ext uri="{D42A27DB-BD31-4B8C-83A1-F6EECF244321}">
                    <p14:modId xmlns:p14="http://schemas.microsoft.com/office/powerpoint/2010/main" val="655001827"/>
                  </p:ext>
                </p:extLst>
              </p:nvPr>
            </p:nvGraphicFramePr>
            <p:xfrm>
              <a:off x="472910" y="1068746"/>
              <a:ext cx="11527411" cy="5431866"/>
            </p:xfrm>
            <a:graphic>
              <a:graphicData uri="http://schemas.openxmlformats.org/drawingml/2006/table">
                <a:tbl>
                  <a:tblPr firstRow="1" firstCol="1" bandRow="1">
                    <a:tableStyleId>{5940675A-B579-460E-94D1-54222C63F5DA}</a:tableStyleId>
                  </a:tblPr>
                  <a:tblGrid>
                    <a:gridCol w="1502282">
                      <a:extLst>
                        <a:ext uri="{9D8B030D-6E8A-4147-A177-3AD203B41FA5}">
                          <a16:colId xmlns:a16="http://schemas.microsoft.com/office/drawing/2014/main" val="1807093761"/>
                        </a:ext>
                      </a:extLst>
                    </a:gridCol>
                    <a:gridCol w="2014883">
                      <a:extLst>
                        <a:ext uri="{9D8B030D-6E8A-4147-A177-3AD203B41FA5}">
                          <a16:colId xmlns:a16="http://schemas.microsoft.com/office/drawing/2014/main" val="3207871680"/>
                        </a:ext>
                      </a:extLst>
                    </a:gridCol>
                    <a:gridCol w="1758583">
                      <a:extLst>
                        <a:ext uri="{9D8B030D-6E8A-4147-A177-3AD203B41FA5}">
                          <a16:colId xmlns:a16="http://schemas.microsoft.com/office/drawing/2014/main" val="4053661021"/>
                        </a:ext>
                      </a:extLst>
                    </a:gridCol>
                    <a:gridCol w="2261034">
                      <a:extLst>
                        <a:ext uri="{9D8B030D-6E8A-4147-A177-3AD203B41FA5}">
                          <a16:colId xmlns:a16="http://schemas.microsoft.com/office/drawing/2014/main" val="136259419"/>
                        </a:ext>
                      </a:extLst>
                    </a:gridCol>
                    <a:gridCol w="3990629">
                      <a:extLst>
                        <a:ext uri="{9D8B030D-6E8A-4147-A177-3AD203B41FA5}">
                          <a16:colId xmlns:a16="http://schemas.microsoft.com/office/drawing/2014/main" val="685686085"/>
                        </a:ext>
                      </a:extLst>
                    </a:gridCol>
                  </a:tblGrid>
                  <a:tr h="1062746">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Rock types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Unit Weight (γ) (kN/m</a:t>
                          </a:r>
                          <a:r>
                            <a:rPr lang="en-US" sz="1400" baseline="30000" dirty="0">
                              <a:effectLst/>
                              <a:latin typeface="Times New Roman" panose="02020603050405020304" pitchFamily="18" charset="0"/>
                              <a:cs typeface="Times New Roman" panose="02020603050405020304" pitchFamily="18" charset="0"/>
                            </a:rPr>
                            <a:t>3</a:t>
                          </a:r>
                          <a:r>
                            <a:rPr lang="en-US" sz="1400" dirty="0">
                              <a:effectLst/>
                              <a:latin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Cohesion (C) (kPa)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dirty="0">
                              <a:solidFill>
                                <a:schemeClr val="tx1"/>
                              </a:solidFill>
                              <a:effectLst/>
                              <a:latin typeface="Times New Roman" panose="02020603050405020304" pitchFamily="18" charset="0"/>
                              <a:cs typeface="Times New Roman" panose="02020603050405020304" pitchFamily="18" charset="0"/>
                            </a:rPr>
                            <a:t>Friction angle (Degree) </a:t>
                          </a:r>
                          <a14:m>
                            <m:oMath xmlns:m="http://schemas.openxmlformats.org/officeDocument/2006/math">
                              <m:r>
                                <a:rPr lang="en-US" sz="1400">
                                  <a:solidFill>
                                    <a:schemeClr val="tx1"/>
                                  </a:solidFill>
                                  <a:effectLst/>
                                  <a:latin typeface="Cambria Math" panose="02040503050406030204" pitchFamily="18" charset="0"/>
                                </a:rPr>
                                <m:t>(</m:t>
                              </m:r>
                              <m:r>
                                <a:rPr lang="en-US" sz="1400">
                                  <a:solidFill>
                                    <a:schemeClr val="tx1"/>
                                  </a:solidFill>
                                  <a:effectLst/>
                                  <a:latin typeface="Cambria Math" panose="02040503050406030204" pitchFamily="18" charset="0"/>
                                  <a:hlinkClick r:id="" action="ppaction://noaction">
                                    <a:extLst>
                                      <a:ext uri="{A12FA001-AC4F-418D-AE19-62706E023703}">
                                        <ahyp:hlinkClr xmlns:ahyp="http://schemas.microsoft.com/office/drawing/2018/hyperlinkcolor" val="tx"/>
                                      </a:ext>
                                    </a:extLst>
                                  </a:hlinkClick>
                                </a:rPr>
                                <m:t>𝜑</m:t>
                              </m:r>
                              <m:r>
                                <a:rPr lang="en-US" sz="1400">
                                  <a:solidFill>
                                    <a:schemeClr val="tx1"/>
                                  </a:solidFill>
                                  <a:effectLst/>
                                  <a:latin typeface="Cambria Math" panose="02040503050406030204" pitchFamily="18" charset="0"/>
                                </a:rPr>
                                <m:t>)</m:t>
                              </m:r>
                            </m:oMath>
                          </a14:m>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Source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extLst>
                      <a:ext uri="{0D108BD9-81ED-4DB2-BD59-A6C34878D82A}">
                        <a16:rowId xmlns:a16="http://schemas.microsoft.com/office/drawing/2014/main" val="322914873"/>
                      </a:ext>
                    </a:extLst>
                  </a:tr>
                  <a:tr h="0">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Limestone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21.5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54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(Zhang, 2017), (Barton, 1976)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extLst>
                      <a:ext uri="{0D108BD9-81ED-4DB2-BD59-A6C34878D82A}">
                        <a16:rowId xmlns:a16="http://schemas.microsoft.com/office/drawing/2014/main" val="2252406314"/>
                      </a:ext>
                    </a:extLst>
                  </a:tr>
                  <a:tr h="50608">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Dolomite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25.7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43</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(Ramamurthy, 2014),(Barton, 1976)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extLst>
                      <a:ext uri="{0D108BD9-81ED-4DB2-BD59-A6C34878D82A}">
                        <a16:rowId xmlns:a16="http://schemas.microsoft.com/office/drawing/2014/main" val="844500632"/>
                      </a:ext>
                    </a:extLst>
                  </a:tr>
                  <a:tr h="88315">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Shale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24.9</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rowSpan="7">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p>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p>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p>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p>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(Ramamurthy, 2014), (Zhang, 2017), (Barton and Choubey, 1977)</a:t>
                          </a:r>
                        </a:p>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extLst>
                      <a:ext uri="{0D108BD9-81ED-4DB2-BD59-A6C34878D82A}">
                        <a16:rowId xmlns:a16="http://schemas.microsoft.com/office/drawing/2014/main" val="3320314938"/>
                      </a:ext>
                    </a:extLst>
                  </a:tr>
                  <a:tr h="226264">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Sandstone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23.5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49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vMerge="1">
                      <a:txBody>
                        <a:bodyPr/>
                        <a:lstStyle/>
                        <a:p>
                          <a:endParaRPr lang="en-US"/>
                        </a:p>
                      </a:txBody>
                      <a:tcPr/>
                    </a:tc>
                    <a:extLst>
                      <a:ext uri="{0D108BD9-81ED-4DB2-BD59-A6C34878D82A}">
                        <a16:rowId xmlns:a16="http://schemas.microsoft.com/office/drawing/2014/main" val="573472052"/>
                      </a:ext>
                    </a:extLst>
                  </a:tr>
                  <a:tr h="294811">
                    <a:tc>
                      <a:txBody>
                        <a:bodyPr/>
                        <a:lstStyle/>
                        <a:p>
                          <a:pPr marL="0" marR="0" algn="l">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Slate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26.6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40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vMerge="1">
                      <a:txBody>
                        <a:bodyPr/>
                        <a:lstStyle/>
                        <a:p>
                          <a:endParaRPr lang="en-US"/>
                        </a:p>
                      </a:txBody>
                      <a:tcPr/>
                    </a:tc>
                    <a:extLst>
                      <a:ext uri="{0D108BD9-81ED-4DB2-BD59-A6C34878D82A}">
                        <a16:rowId xmlns:a16="http://schemas.microsoft.com/office/drawing/2014/main" val="860161001"/>
                      </a:ext>
                    </a:extLst>
                  </a:tr>
                  <a:tr h="134392">
                    <a:tc>
                      <a:txBody>
                        <a:bodyPr/>
                        <a:lstStyle/>
                        <a:p>
                          <a:pPr marL="0" marR="0" algn="l">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Phyllite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28.3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36</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vMerge="1">
                      <a:txBody>
                        <a:bodyPr/>
                        <a:lstStyle/>
                        <a:p>
                          <a:endParaRPr lang="en-US"/>
                        </a:p>
                      </a:txBody>
                      <a:tcPr/>
                    </a:tc>
                    <a:extLst>
                      <a:ext uri="{0D108BD9-81ED-4DB2-BD59-A6C34878D82A}">
                        <a16:rowId xmlns:a16="http://schemas.microsoft.com/office/drawing/2014/main" val="2197757743"/>
                      </a:ext>
                    </a:extLst>
                  </a:tr>
                  <a:tr h="337508">
                    <a:tc>
                      <a:txBody>
                        <a:bodyPr/>
                        <a:lstStyle/>
                        <a:p>
                          <a:pPr algn="l"/>
                          <a:r>
                            <a:rPr lang="en-US" sz="1400" dirty="0">
                              <a:effectLst/>
                              <a:latin typeface="Times New Roman" panose="02020603050405020304" pitchFamily="18" charset="0"/>
                              <a:cs typeface="Times New Roman" panose="02020603050405020304" pitchFamily="18" charset="0"/>
                            </a:rPr>
                            <a:t>Gneiss</a:t>
                          </a:r>
                          <a:endParaRPr lang="en-US" sz="2000" dirty="0">
                            <a:latin typeface="Times New Roman" panose="02020603050405020304" pitchFamily="18" charset="0"/>
                            <a:cs typeface="Times New Roman" panose="02020603050405020304" pitchFamily="18" charset="0"/>
                          </a:endParaRPr>
                        </a:p>
                      </a:txBody>
                      <a:tcPr marL="37507" marR="37507" marT="0" marB="0"/>
                    </a:tc>
                    <a:tc>
                      <a:txBody>
                        <a:bodyPr/>
                        <a:lstStyle/>
                        <a:p>
                          <a:pPr algn="l"/>
                          <a:r>
                            <a:rPr lang="en-US" sz="1400">
                              <a:effectLst/>
                              <a:latin typeface="Times New Roman" panose="02020603050405020304" pitchFamily="18" charset="0"/>
                              <a:cs typeface="Times New Roman" panose="02020603050405020304" pitchFamily="18" charset="0"/>
                            </a:rPr>
                            <a:t>26.3</a:t>
                          </a:r>
                          <a:endParaRPr lang="en-US" sz="2000">
                            <a:latin typeface="Times New Roman" panose="02020603050405020304" pitchFamily="18" charset="0"/>
                            <a:cs typeface="Times New Roman" panose="02020603050405020304" pitchFamily="18" charset="0"/>
                          </a:endParaRPr>
                        </a:p>
                      </a:txBody>
                      <a:tcPr marL="37507" marR="37507" marT="0" marB="0"/>
                    </a:tc>
                    <a:tc>
                      <a:txBody>
                        <a:bodyPr/>
                        <a:lstStyle/>
                        <a:p>
                          <a:pPr algn="l"/>
                          <a:r>
                            <a:rPr lang="en-US" sz="1400">
                              <a:effectLst/>
                              <a:latin typeface="Times New Roman" panose="02020603050405020304" pitchFamily="18" charset="0"/>
                              <a:cs typeface="Times New Roman" panose="02020603050405020304" pitchFamily="18" charset="0"/>
                            </a:rPr>
                            <a:t>38</a:t>
                          </a:r>
                          <a:endParaRPr lang="en-US" sz="2000">
                            <a:latin typeface="Times New Roman" panose="02020603050405020304" pitchFamily="18" charset="0"/>
                            <a:cs typeface="Times New Roman" panose="02020603050405020304" pitchFamily="18" charset="0"/>
                          </a:endParaRPr>
                        </a:p>
                      </a:txBody>
                      <a:tcPr marL="37507" marR="37507" marT="0" marB="0"/>
                    </a:tc>
                    <a:tc>
                      <a:txBody>
                        <a:bodyPr/>
                        <a:lstStyle/>
                        <a:p>
                          <a:pPr algn="l"/>
                          <a:r>
                            <a:rPr lang="en-US" sz="1400" dirty="0">
                              <a:effectLst/>
                              <a:latin typeface="Times New Roman" panose="02020603050405020304" pitchFamily="18" charset="0"/>
                              <a:cs typeface="Times New Roman" panose="02020603050405020304" pitchFamily="18" charset="0"/>
                            </a:rPr>
                            <a:t>51</a:t>
                          </a:r>
                          <a:endParaRPr lang="en-US" sz="2000" dirty="0">
                            <a:latin typeface="Times New Roman" panose="02020603050405020304" pitchFamily="18" charset="0"/>
                            <a:cs typeface="Times New Roman" panose="02020603050405020304" pitchFamily="18" charset="0"/>
                          </a:endParaRPr>
                        </a:p>
                      </a:txBody>
                      <a:tcPr marL="37507" marR="37507" marT="0" marB="0"/>
                    </a:tc>
                    <a:tc vMerge="1">
                      <a:txBody>
                        <a:bodyPr/>
                        <a:lstStyle/>
                        <a:p>
                          <a:endParaRPr lang="en-US"/>
                        </a:p>
                      </a:txBody>
                      <a:tcPr/>
                    </a:tc>
                    <a:extLst>
                      <a:ext uri="{0D108BD9-81ED-4DB2-BD59-A6C34878D82A}">
                        <a16:rowId xmlns:a16="http://schemas.microsoft.com/office/drawing/2014/main" val="1580345314"/>
                      </a:ext>
                    </a:extLst>
                  </a:tr>
                  <a:tr h="294811">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Quartzite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26.7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60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41</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vMerge="1">
                      <a:txBody>
                        <a:bodyPr/>
                        <a:lstStyle/>
                        <a:p>
                          <a:endParaRPr lang="en-US"/>
                        </a:p>
                      </a:txBody>
                      <a:tcPr/>
                    </a:tc>
                    <a:extLst>
                      <a:ext uri="{0D108BD9-81ED-4DB2-BD59-A6C34878D82A}">
                        <a16:rowId xmlns:a16="http://schemas.microsoft.com/office/drawing/2014/main" val="2988500497"/>
                      </a:ext>
                    </a:extLst>
                  </a:tr>
                  <a:tr h="0">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Granite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26.8</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60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vMerge="1">
                      <a:txBody>
                        <a:bodyPr/>
                        <a:lstStyle/>
                        <a:p>
                          <a:endParaRPr lang="en-US"/>
                        </a:p>
                      </a:txBody>
                      <a:tcPr/>
                    </a:tc>
                    <a:extLst>
                      <a:ext uri="{0D108BD9-81ED-4DB2-BD59-A6C34878D82A}">
                        <a16:rowId xmlns:a16="http://schemas.microsoft.com/office/drawing/2014/main" val="4195644146"/>
                      </a:ext>
                    </a:extLst>
                  </a:tr>
                  <a:tr h="179137">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Amphibolite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29.1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(Alejano et al., 2014), (Barton, 1976)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extLst>
                      <a:ext uri="{0D108BD9-81ED-4DB2-BD59-A6C34878D82A}">
                        <a16:rowId xmlns:a16="http://schemas.microsoft.com/office/drawing/2014/main" val="3626082446"/>
                      </a:ext>
                    </a:extLst>
                  </a:tr>
                  <a:tr h="349707">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Alluvium</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18.7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26</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43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(Ramamurthy, 2014), (Mohamad et al., 2011)</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extLst>
                      <a:ext uri="{0D108BD9-81ED-4DB2-BD59-A6C34878D82A}">
                        <a16:rowId xmlns:a16="http://schemas.microsoft.com/office/drawing/2014/main" val="3717876276"/>
                      </a:ext>
                    </a:extLst>
                  </a:tr>
                </a:tbl>
              </a:graphicData>
            </a:graphic>
          </p:graphicFrame>
        </mc:Choice>
        <mc:Fallback xmlns="">
          <p:graphicFrame>
            <p:nvGraphicFramePr>
              <p:cNvPr id="2" name="Table 1">
                <a:extLst>
                  <a:ext uri="{FF2B5EF4-FFF2-40B4-BE49-F238E27FC236}">
                    <a16:creationId xmlns:a16="http://schemas.microsoft.com/office/drawing/2014/main" id="{19A5251A-9210-0C6B-FC9B-BD0CC45CEC06}"/>
                  </a:ext>
                </a:extLst>
              </p:cNvPr>
              <p:cNvGraphicFramePr>
                <a:graphicFrameLocks noGrp="1"/>
              </p:cNvGraphicFramePr>
              <p:nvPr>
                <p:extLst>
                  <p:ext uri="{D42A27DB-BD31-4B8C-83A1-F6EECF244321}">
                    <p14:modId xmlns:p14="http://schemas.microsoft.com/office/powerpoint/2010/main" val="655001827"/>
                  </p:ext>
                </p:extLst>
              </p:nvPr>
            </p:nvGraphicFramePr>
            <p:xfrm>
              <a:off x="472910" y="1068746"/>
              <a:ext cx="11527411" cy="5431866"/>
            </p:xfrm>
            <a:graphic>
              <a:graphicData uri="http://schemas.openxmlformats.org/drawingml/2006/table">
                <a:tbl>
                  <a:tblPr firstRow="1" firstCol="1" bandRow="1">
                    <a:tableStyleId>{5940675A-B579-460E-94D1-54222C63F5DA}</a:tableStyleId>
                  </a:tblPr>
                  <a:tblGrid>
                    <a:gridCol w="1502282">
                      <a:extLst>
                        <a:ext uri="{9D8B030D-6E8A-4147-A177-3AD203B41FA5}">
                          <a16:colId xmlns:a16="http://schemas.microsoft.com/office/drawing/2014/main" val="1807093761"/>
                        </a:ext>
                      </a:extLst>
                    </a:gridCol>
                    <a:gridCol w="2014883">
                      <a:extLst>
                        <a:ext uri="{9D8B030D-6E8A-4147-A177-3AD203B41FA5}">
                          <a16:colId xmlns:a16="http://schemas.microsoft.com/office/drawing/2014/main" val="3207871680"/>
                        </a:ext>
                      </a:extLst>
                    </a:gridCol>
                    <a:gridCol w="1758583">
                      <a:extLst>
                        <a:ext uri="{9D8B030D-6E8A-4147-A177-3AD203B41FA5}">
                          <a16:colId xmlns:a16="http://schemas.microsoft.com/office/drawing/2014/main" val="4053661021"/>
                        </a:ext>
                      </a:extLst>
                    </a:gridCol>
                    <a:gridCol w="2261034">
                      <a:extLst>
                        <a:ext uri="{9D8B030D-6E8A-4147-A177-3AD203B41FA5}">
                          <a16:colId xmlns:a16="http://schemas.microsoft.com/office/drawing/2014/main" val="136259419"/>
                        </a:ext>
                      </a:extLst>
                    </a:gridCol>
                    <a:gridCol w="3990629">
                      <a:extLst>
                        <a:ext uri="{9D8B030D-6E8A-4147-A177-3AD203B41FA5}">
                          <a16:colId xmlns:a16="http://schemas.microsoft.com/office/drawing/2014/main" val="685686085"/>
                        </a:ext>
                      </a:extLst>
                    </a:gridCol>
                  </a:tblGrid>
                  <a:tr h="1062746">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Rock types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Unit Weight (γ) (kN/m</a:t>
                          </a:r>
                          <a:r>
                            <a:rPr lang="en-US" sz="1400" baseline="30000" dirty="0">
                              <a:effectLst/>
                              <a:latin typeface="Times New Roman" panose="02020603050405020304" pitchFamily="18" charset="0"/>
                              <a:cs typeface="Times New Roman" panose="02020603050405020304" pitchFamily="18" charset="0"/>
                            </a:rPr>
                            <a:t>3</a:t>
                          </a:r>
                          <a:r>
                            <a:rPr lang="en-US" sz="1400" dirty="0">
                              <a:effectLst/>
                              <a:latin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Cohesion (C) (kPa)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endParaRPr lang="en-US"/>
                        </a:p>
                      </a:txBody>
                      <a:tcPr marL="37507" marR="37507" marT="0" marB="0">
                        <a:blipFill>
                          <a:blip r:embed="rId2"/>
                          <a:stretch>
                            <a:fillRect l="-233693" t="-571" r="-177089" b="-420000"/>
                          </a:stretch>
                        </a:blipFill>
                      </a:tcPr>
                    </a:tc>
                    <a:tc>
                      <a:txBody>
                        <a:bodyPr/>
                        <a:lstStyle/>
                        <a:p>
                          <a:pPr marL="0" marR="0" algn="l">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Source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extLst>
                      <a:ext uri="{0D108BD9-81ED-4DB2-BD59-A6C34878D82A}">
                        <a16:rowId xmlns:a16="http://schemas.microsoft.com/office/drawing/2014/main" val="322914873"/>
                      </a:ext>
                    </a:extLst>
                  </a:tr>
                  <a:tr h="361760">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Limestone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21.5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54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(Zhang, 2017), (Barton, 1976)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extLst>
                      <a:ext uri="{0D108BD9-81ED-4DB2-BD59-A6C34878D82A}">
                        <a16:rowId xmlns:a16="http://schemas.microsoft.com/office/drawing/2014/main" val="2252406314"/>
                      </a:ext>
                    </a:extLst>
                  </a:tr>
                  <a:tr h="361760">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Dolomite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25.7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43</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(Ramamurthy, 2014),(Barton, 1976)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extLst>
                      <a:ext uri="{0D108BD9-81ED-4DB2-BD59-A6C34878D82A}">
                        <a16:rowId xmlns:a16="http://schemas.microsoft.com/office/drawing/2014/main" val="844500632"/>
                      </a:ext>
                    </a:extLst>
                  </a:tr>
                  <a:tr h="361760">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Shale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24.9</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rowSpan="7">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p>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p>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p>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p>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(Ramamurthy, 2014), (Zhang, 2017), (Barton and Choubey, 1977)</a:t>
                          </a:r>
                        </a:p>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extLst>
                      <a:ext uri="{0D108BD9-81ED-4DB2-BD59-A6C34878D82A}">
                        <a16:rowId xmlns:a16="http://schemas.microsoft.com/office/drawing/2014/main" val="3320314938"/>
                      </a:ext>
                    </a:extLst>
                  </a:tr>
                  <a:tr h="361760">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Sandstone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23.5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49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vMerge="1">
                      <a:txBody>
                        <a:bodyPr/>
                        <a:lstStyle/>
                        <a:p>
                          <a:endParaRPr lang="en-US"/>
                        </a:p>
                      </a:txBody>
                      <a:tcPr/>
                    </a:tc>
                    <a:extLst>
                      <a:ext uri="{0D108BD9-81ED-4DB2-BD59-A6C34878D82A}">
                        <a16:rowId xmlns:a16="http://schemas.microsoft.com/office/drawing/2014/main" val="573472052"/>
                      </a:ext>
                    </a:extLst>
                  </a:tr>
                  <a:tr h="361760">
                    <a:tc>
                      <a:txBody>
                        <a:bodyPr/>
                        <a:lstStyle/>
                        <a:p>
                          <a:pPr marL="0" marR="0" algn="l">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Slate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26.6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40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vMerge="1">
                      <a:txBody>
                        <a:bodyPr/>
                        <a:lstStyle/>
                        <a:p>
                          <a:endParaRPr lang="en-US"/>
                        </a:p>
                      </a:txBody>
                      <a:tcPr/>
                    </a:tc>
                    <a:extLst>
                      <a:ext uri="{0D108BD9-81ED-4DB2-BD59-A6C34878D82A}">
                        <a16:rowId xmlns:a16="http://schemas.microsoft.com/office/drawing/2014/main" val="860161001"/>
                      </a:ext>
                    </a:extLst>
                  </a:tr>
                  <a:tr h="361760">
                    <a:tc>
                      <a:txBody>
                        <a:bodyPr/>
                        <a:lstStyle/>
                        <a:p>
                          <a:pPr marL="0" marR="0" algn="l">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Phyllite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28.3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36</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vMerge="1">
                      <a:txBody>
                        <a:bodyPr/>
                        <a:lstStyle/>
                        <a:p>
                          <a:endParaRPr lang="en-US"/>
                        </a:p>
                      </a:txBody>
                      <a:tcPr/>
                    </a:tc>
                    <a:extLst>
                      <a:ext uri="{0D108BD9-81ED-4DB2-BD59-A6C34878D82A}">
                        <a16:rowId xmlns:a16="http://schemas.microsoft.com/office/drawing/2014/main" val="2197757743"/>
                      </a:ext>
                    </a:extLst>
                  </a:tr>
                  <a:tr h="337508">
                    <a:tc>
                      <a:txBody>
                        <a:bodyPr/>
                        <a:lstStyle/>
                        <a:p>
                          <a:pPr algn="l"/>
                          <a:r>
                            <a:rPr lang="en-US" sz="1400" dirty="0">
                              <a:effectLst/>
                              <a:latin typeface="Times New Roman" panose="02020603050405020304" pitchFamily="18" charset="0"/>
                              <a:cs typeface="Times New Roman" panose="02020603050405020304" pitchFamily="18" charset="0"/>
                            </a:rPr>
                            <a:t>Gneiss</a:t>
                          </a:r>
                          <a:endParaRPr lang="en-US" sz="2000" dirty="0">
                            <a:latin typeface="Times New Roman" panose="02020603050405020304" pitchFamily="18" charset="0"/>
                            <a:cs typeface="Times New Roman" panose="02020603050405020304" pitchFamily="18" charset="0"/>
                          </a:endParaRPr>
                        </a:p>
                      </a:txBody>
                      <a:tcPr marL="37507" marR="37507" marT="0" marB="0"/>
                    </a:tc>
                    <a:tc>
                      <a:txBody>
                        <a:bodyPr/>
                        <a:lstStyle/>
                        <a:p>
                          <a:pPr algn="l"/>
                          <a:r>
                            <a:rPr lang="en-US" sz="1400">
                              <a:effectLst/>
                              <a:latin typeface="Times New Roman" panose="02020603050405020304" pitchFamily="18" charset="0"/>
                              <a:cs typeface="Times New Roman" panose="02020603050405020304" pitchFamily="18" charset="0"/>
                            </a:rPr>
                            <a:t>26.3</a:t>
                          </a:r>
                          <a:endParaRPr lang="en-US" sz="2000">
                            <a:latin typeface="Times New Roman" panose="02020603050405020304" pitchFamily="18" charset="0"/>
                            <a:cs typeface="Times New Roman" panose="02020603050405020304" pitchFamily="18" charset="0"/>
                          </a:endParaRPr>
                        </a:p>
                      </a:txBody>
                      <a:tcPr marL="37507" marR="37507" marT="0" marB="0"/>
                    </a:tc>
                    <a:tc>
                      <a:txBody>
                        <a:bodyPr/>
                        <a:lstStyle/>
                        <a:p>
                          <a:pPr algn="l"/>
                          <a:r>
                            <a:rPr lang="en-US" sz="1400">
                              <a:effectLst/>
                              <a:latin typeface="Times New Roman" panose="02020603050405020304" pitchFamily="18" charset="0"/>
                              <a:cs typeface="Times New Roman" panose="02020603050405020304" pitchFamily="18" charset="0"/>
                            </a:rPr>
                            <a:t>38</a:t>
                          </a:r>
                          <a:endParaRPr lang="en-US" sz="2000">
                            <a:latin typeface="Times New Roman" panose="02020603050405020304" pitchFamily="18" charset="0"/>
                            <a:cs typeface="Times New Roman" panose="02020603050405020304" pitchFamily="18" charset="0"/>
                          </a:endParaRPr>
                        </a:p>
                      </a:txBody>
                      <a:tcPr marL="37507" marR="37507" marT="0" marB="0"/>
                    </a:tc>
                    <a:tc>
                      <a:txBody>
                        <a:bodyPr/>
                        <a:lstStyle/>
                        <a:p>
                          <a:pPr algn="l"/>
                          <a:r>
                            <a:rPr lang="en-US" sz="1400" dirty="0">
                              <a:effectLst/>
                              <a:latin typeface="Times New Roman" panose="02020603050405020304" pitchFamily="18" charset="0"/>
                              <a:cs typeface="Times New Roman" panose="02020603050405020304" pitchFamily="18" charset="0"/>
                            </a:rPr>
                            <a:t>51</a:t>
                          </a:r>
                          <a:endParaRPr lang="en-US" sz="2000" dirty="0">
                            <a:latin typeface="Times New Roman" panose="02020603050405020304" pitchFamily="18" charset="0"/>
                            <a:cs typeface="Times New Roman" panose="02020603050405020304" pitchFamily="18" charset="0"/>
                          </a:endParaRPr>
                        </a:p>
                      </a:txBody>
                      <a:tcPr marL="37507" marR="37507" marT="0" marB="0"/>
                    </a:tc>
                    <a:tc vMerge="1">
                      <a:txBody>
                        <a:bodyPr/>
                        <a:lstStyle/>
                        <a:p>
                          <a:endParaRPr lang="en-US"/>
                        </a:p>
                      </a:txBody>
                      <a:tcPr/>
                    </a:tc>
                    <a:extLst>
                      <a:ext uri="{0D108BD9-81ED-4DB2-BD59-A6C34878D82A}">
                        <a16:rowId xmlns:a16="http://schemas.microsoft.com/office/drawing/2014/main" val="1580345314"/>
                      </a:ext>
                    </a:extLst>
                  </a:tr>
                  <a:tr h="361760">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Quartzite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26.7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60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41</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vMerge="1">
                      <a:txBody>
                        <a:bodyPr/>
                        <a:lstStyle/>
                        <a:p>
                          <a:endParaRPr lang="en-US"/>
                        </a:p>
                      </a:txBody>
                      <a:tcPr/>
                    </a:tc>
                    <a:extLst>
                      <a:ext uri="{0D108BD9-81ED-4DB2-BD59-A6C34878D82A}">
                        <a16:rowId xmlns:a16="http://schemas.microsoft.com/office/drawing/2014/main" val="2988500497"/>
                      </a:ext>
                    </a:extLst>
                  </a:tr>
                  <a:tr h="775772">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Granite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26.8</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60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vMerge="1">
                      <a:txBody>
                        <a:bodyPr/>
                        <a:lstStyle/>
                        <a:p>
                          <a:endParaRPr lang="en-US"/>
                        </a:p>
                      </a:txBody>
                      <a:tcPr/>
                    </a:tc>
                    <a:extLst>
                      <a:ext uri="{0D108BD9-81ED-4DB2-BD59-A6C34878D82A}">
                        <a16:rowId xmlns:a16="http://schemas.microsoft.com/office/drawing/2014/main" val="4195644146"/>
                      </a:ext>
                    </a:extLst>
                  </a:tr>
                  <a:tr h="361760">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Amphibolite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29.1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27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33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(Alejano et al., 2014), (Barton, 1976)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extLst>
                      <a:ext uri="{0D108BD9-81ED-4DB2-BD59-A6C34878D82A}">
                        <a16:rowId xmlns:a16="http://schemas.microsoft.com/office/drawing/2014/main" val="3626082446"/>
                      </a:ext>
                    </a:extLst>
                  </a:tr>
                  <a:tr h="361760">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Alluvium</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18.7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26</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a:effectLst/>
                              <a:latin typeface="Times New Roman" panose="02020603050405020304" pitchFamily="18" charset="0"/>
                              <a:cs typeface="Times New Roman" panose="02020603050405020304" pitchFamily="18" charset="0"/>
                            </a:rPr>
                            <a:t>43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tc>
                      <a:txBody>
                        <a:bodyPr/>
                        <a:lstStyle/>
                        <a:p>
                          <a:pPr marL="0" marR="0" algn="l">
                            <a:lnSpc>
                              <a:spcPct val="20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(Ramamurthy, 2014), (Mohamad et al., 2011)</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07" marR="37507" marT="0" marB="0"/>
                    </a:tc>
                    <a:extLst>
                      <a:ext uri="{0D108BD9-81ED-4DB2-BD59-A6C34878D82A}">
                        <a16:rowId xmlns:a16="http://schemas.microsoft.com/office/drawing/2014/main" val="3717876276"/>
                      </a:ext>
                    </a:extLst>
                  </a:tr>
                </a:tbl>
              </a:graphicData>
            </a:graphic>
          </p:graphicFrame>
        </mc:Fallback>
      </mc:AlternateContent>
      <p:sp>
        <p:nvSpPr>
          <p:cNvPr id="4" name="TextBox 3">
            <a:extLst>
              <a:ext uri="{FF2B5EF4-FFF2-40B4-BE49-F238E27FC236}">
                <a16:creationId xmlns:a16="http://schemas.microsoft.com/office/drawing/2014/main" id="{6526DDD6-BB24-BFB7-26C0-B38E57801E1E}"/>
              </a:ext>
            </a:extLst>
          </p:cNvPr>
          <p:cNvSpPr txBox="1"/>
          <p:nvPr/>
        </p:nvSpPr>
        <p:spPr>
          <a:xfrm>
            <a:off x="388856" y="357388"/>
            <a:ext cx="11074138" cy="463397"/>
          </a:xfrm>
          <a:prstGeom prst="rect">
            <a:avLst/>
          </a:prstGeom>
          <a:noFill/>
        </p:spPr>
        <p:txBody>
          <a:bodyPr wrap="square">
            <a:spAutoFit/>
          </a:bodyPr>
          <a:lstStyle/>
          <a:p>
            <a:pPr marL="0" marR="0" algn="just">
              <a:lnSpc>
                <a:spcPct val="150000"/>
              </a:lnSpc>
              <a:spcBef>
                <a:spcPts val="0"/>
              </a:spcBef>
              <a:spcAft>
                <a:spcPts val="800"/>
              </a:spcAft>
            </a:pPr>
            <a:r>
              <a:rPr lang="en-US" sz="1800" b="1" dirty="0">
                <a:effectLst/>
                <a:latin typeface="Times New Roman" panose="02020603050405020304" pitchFamily="18" charset="0"/>
                <a:ea typeface="Times New Roman" panose="02020603050405020304" pitchFamily="18" charset="0"/>
                <a:cs typeface="Mangal" panose="02040503050203030202" pitchFamily="18" charset="0"/>
              </a:rPr>
              <a:t>Table 1</a:t>
            </a:r>
            <a:r>
              <a:rPr lang="en-US" sz="1800" dirty="0">
                <a:effectLst/>
                <a:latin typeface="Times New Roman" panose="02020603050405020304" pitchFamily="18" charset="0"/>
                <a:ea typeface="Times New Roman" panose="02020603050405020304" pitchFamily="18" charset="0"/>
                <a:cs typeface="Mangal" panose="02040503050203030202" pitchFamily="18" charset="0"/>
              </a:rPr>
              <a:t> Geological and geotechnical parameters assigned to different rock types for the present study</a:t>
            </a:r>
            <a:endParaRPr lang="en-US" sz="1800" dirty="0">
              <a:effectLst/>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4126142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4AB1AE-574A-8E9B-9B1E-6B568CAF1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3950"/>
            <a:ext cx="6096000" cy="4942164"/>
          </a:xfrm>
          <a:prstGeom prst="rect">
            <a:avLst/>
          </a:prstGeom>
        </p:spPr>
      </p:pic>
      <p:pic>
        <p:nvPicPr>
          <p:cNvPr id="5" name="Picture 4">
            <a:extLst>
              <a:ext uri="{FF2B5EF4-FFF2-40B4-BE49-F238E27FC236}">
                <a16:creationId xmlns:a16="http://schemas.microsoft.com/office/drawing/2014/main" id="{6A521D3C-7564-7E7F-91CE-0D2FA5173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63950"/>
            <a:ext cx="6088028" cy="4942164"/>
          </a:xfrm>
          <a:prstGeom prst="rect">
            <a:avLst/>
          </a:prstGeom>
        </p:spPr>
      </p:pic>
      <p:sp>
        <p:nvSpPr>
          <p:cNvPr id="11" name="TextBox 10">
            <a:extLst>
              <a:ext uri="{FF2B5EF4-FFF2-40B4-BE49-F238E27FC236}">
                <a16:creationId xmlns:a16="http://schemas.microsoft.com/office/drawing/2014/main" id="{7037BAB1-72F6-66F6-F5A3-21A895B8C7FD}"/>
              </a:ext>
            </a:extLst>
          </p:cNvPr>
          <p:cNvSpPr txBox="1"/>
          <p:nvPr/>
        </p:nvSpPr>
        <p:spPr>
          <a:xfrm>
            <a:off x="389248" y="5413504"/>
            <a:ext cx="11413503" cy="791499"/>
          </a:xfrm>
          <a:prstGeom prst="rect">
            <a:avLst/>
          </a:prstGeom>
          <a:noFill/>
        </p:spPr>
        <p:txBody>
          <a:bodyPr wrap="square">
            <a:spAutoFit/>
          </a:bodyPr>
          <a:lstStyle/>
          <a:p>
            <a:pPr marL="0" marR="0" algn="just">
              <a:lnSpc>
                <a:spcPct val="150000"/>
              </a:lnSpc>
              <a:spcBef>
                <a:spcPts val="0"/>
              </a:spcBef>
              <a:spcAft>
                <a:spcPts val="800"/>
              </a:spcAft>
            </a:pPr>
            <a:r>
              <a:rPr lang="en-US" sz="1600" b="1" dirty="0">
                <a:effectLst/>
                <a:latin typeface="Times New Roman" panose="02020603050405020304" pitchFamily="18" charset="0"/>
                <a:ea typeface="Times New Roman" panose="02020603050405020304" pitchFamily="18" charset="0"/>
                <a:cs typeface="Mangal" panose="02040503050203030202" pitchFamily="18" charset="0"/>
              </a:rPr>
              <a:t>Fig. 6 </a:t>
            </a:r>
            <a:r>
              <a:rPr lang="en-US" sz="1600" dirty="0">
                <a:effectLst/>
                <a:latin typeface="Times New Roman" panose="02020603050405020304" pitchFamily="18" charset="0"/>
                <a:ea typeface="Times New Roman" panose="02020603050405020304" pitchFamily="18" charset="0"/>
                <a:cs typeface="Mangal" panose="02040503050203030202" pitchFamily="18" charset="0"/>
              </a:rPr>
              <a:t>The maps showing the variation in the geotechnical properties of different geological units of the study area; (a) Cohesion, (b) </a:t>
            </a:r>
            <a:r>
              <a:rPr lang="en-US" sz="1600" dirty="0">
                <a:latin typeface="Times New Roman" panose="02020603050405020304" pitchFamily="18" charset="0"/>
                <a:ea typeface="Times New Roman" panose="02020603050405020304" pitchFamily="18" charset="0"/>
                <a:cs typeface="Mangal" panose="02040503050203030202" pitchFamily="18" charset="0"/>
              </a:rPr>
              <a:t>F</a:t>
            </a:r>
            <a:r>
              <a:rPr lang="en-US" sz="1600" dirty="0">
                <a:effectLst/>
                <a:latin typeface="Times New Roman" panose="02020603050405020304" pitchFamily="18" charset="0"/>
                <a:ea typeface="Times New Roman" panose="02020603050405020304" pitchFamily="18" charset="0"/>
                <a:cs typeface="Mangal" panose="02040503050203030202" pitchFamily="18" charset="0"/>
              </a:rPr>
              <a:t>riction angle</a:t>
            </a:r>
            <a:endParaRPr lang="en-US" sz="16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12" name="TextBox 11">
            <a:extLst>
              <a:ext uri="{FF2B5EF4-FFF2-40B4-BE49-F238E27FC236}">
                <a16:creationId xmlns:a16="http://schemas.microsoft.com/office/drawing/2014/main" id="{A366CA20-ADF1-F60E-2117-A85695A9645E}"/>
              </a:ext>
            </a:extLst>
          </p:cNvPr>
          <p:cNvSpPr txBox="1"/>
          <p:nvPr/>
        </p:nvSpPr>
        <p:spPr>
          <a:xfrm>
            <a:off x="389248" y="652997"/>
            <a:ext cx="466794"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(a)</a:t>
            </a:r>
          </a:p>
        </p:txBody>
      </p:sp>
      <p:sp>
        <p:nvSpPr>
          <p:cNvPr id="13" name="TextBox 12">
            <a:extLst>
              <a:ext uri="{FF2B5EF4-FFF2-40B4-BE49-F238E27FC236}">
                <a16:creationId xmlns:a16="http://schemas.microsoft.com/office/drawing/2014/main" id="{CA475F9B-040C-9523-DAF0-16669FE72BE6}"/>
              </a:ext>
            </a:extLst>
          </p:cNvPr>
          <p:cNvSpPr txBox="1"/>
          <p:nvPr/>
        </p:nvSpPr>
        <p:spPr>
          <a:xfrm>
            <a:off x="6565376" y="652997"/>
            <a:ext cx="479618"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3341582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57DE68-7112-8963-FC64-B37504D7A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2037"/>
            <a:ext cx="6096000" cy="4969239"/>
          </a:xfrm>
          <a:prstGeom prst="rect">
            <a:avLst/>
          </a:prstGeom>
        </p:spPr>
      </p:pic>
      <p:pic>
        <p:nvPicPr>
          <p:cNvPr id="3" name="Picture 2">
            <a:extLst>
              <a:ext uri="{FF2B5EF4-FFF2-40B4-BE49-F238E27FC236}">
                <a16:creationId xmlns:a16="http://schemas.microsoft.com/office/drawing/2014/main" id="{1E05891D-8D1B-5948-85EA-033F74F19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339364"/>
            <a:ext cx="6021681" cy="4881912"/>
          </a:xfrm>
          <a:prstGeom prst="rect">
            <a:avLst/>
          </a:prstGeom>
        </p:spPr>
      </p:pic>
      <p:sp>
        <p:nvSpPr>
          <p:cNvPr id="5" name="TextBox 4">
            <a:extLst>
              <a:ext uri="{FF2B5EF4-FFF2-40B4-BE49-F238E27FC236}">
                <a16:creationId xmlns:a16="http://schemas.microsoft.com/office/drawing/2014/main" id="{F878DB72-2C69-01A7-BEF8-DA15C7AB9DDE}"/>
              </a:ext>
            </a:extLst>
          </p:cNvPr>
          <p:cNvSpPr txBox="1"/>
          <p:nvPr/>
        </p:nvSpPr>
        <p:spPr>
          <a:xfrm>
            <a:off x="162612" y="5385958"/>
            <a:ext cx="11630319" cy="791499"/>
          </a:xfrm>
          <a:prstGeom prst="rect">
            <a:avLst/>
          </a:prstGeom>
          <a:noFill/>
        </p:spPr>
        <p:txBody>
          <a:bodyPr wrap="square">
            <a:spAutoFit/>
          </a:bodyPr>
          <a:lstStyle/>
          <a:p>
            <a:pPr marL="0" marR="0" algn="just">
              <a:lnSpc>
                <a:spcPct val="150000"/>
              </a:lnSpc>
              <a:spcBef>
                <a:spcPts val="0"/>
              </a:spcBef>
              <a:spcAft>
                <a:spcPts val="800"/>
              </a:spcAft>
            </a:pPr>
            <a:r>
              <a:rPr lang="en-US" sz="1600" b="1" dirty="0">
                <a:effectLst/>
                <a:latin typeface="Times New Roman" panose="02020603050405020304" pitchFamily="18" charset="0"/>
                <a:ea typeface="Times New Roman" panose="02020603050405020304" pitchFamily="18" charset="0"/>
                <a:cs typeface="Mangal" panose="02040503050203030202" pitchFamily="18" charset="0"/>
              </a:rPr>
              <a:t>Fig. 7 </a:t>
            </a:r>
            <a:r>
              <a:rPr lang="en-US" sz="1600" dirty="0">
                <a:effectLst/>
                <a:latin typeface="Times New Roman" panose="02020603050405020304" pitchFamily="18" charset="0"/>
                <a:ea typeface="Times New Roman" panose="02020603050405020304" pitchFamily="18" charset="0"/>
                <a:cs typeface="Mangal" panose="02040503050203030202" pitchFamily="18" charset="0"/>
              </a:rPr>
              <a:t>The maps showing the variation in the geotechnical and topographical properties of different geological units of the study area; (a) Unit weight, (b) </a:t>
            </a:r>
            <a:r>
              <a:rPr lang="en-US" sz="1600" dirty="0">
                <a:latin typeface="Times New Roman" panose="02020603050405020304" pitchFamily="18" charset="0"/>
                <a:ea typeface="Times New Roman" panose="02020603050405020304" pitchFamily="18" charset="0"/>
                <a:cs typeface="Mangal" panose="02040503050203030202" pitchFamily="18" charset="0"/>
              </a:rPr>
              <a:t>Slope angle</a:t>
            </a:r>
            <a:endParaRPr lang="en-US" sz="16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6" name="TextBox 5">
            <a:extLst>
              <a:ext uri="{FF2B5EF4-FFF2-40B4-BE49-F238E27FC236}">
                <a16:creationId xmlns:a16="http://schemas.microsoft.com/office/drawing/2014/main" id="{0C80A7C3-7B69-A97B-BB07-44DAF20984D8}"/>
              </a:ext>
            </a:extLst>
          </p:cNvPr>
          <p:cNvSpPr txBox="1"/>
          <p:nvPr/>
        </p:nvSpPr>
        <p:spPr>
          <a:xfrm>
            <a:off x="389248" y="652997"/>
            <a:ext cx="466794"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(a)</a:t>
            </a:r>
          </a:p>
        </p:txBody>
      </p:sp>
      <p:sp>
        <p:nvSpPr>
          <p:cNvPr id="7" name="TextBox 6">
            <a:extLst>
              <a:ext uri="{FF2B5EF4-FFF2-40B4-BE49-F238E27FC236}">
                <a16:creationId xmlns:a16="http://schemas.microsoft.com/office/drawing/2014/main" id="{74558908-4B20-96B6-E973-081A97FE9267}"/>
              </a:ext>
            </a:extLst>
          </p:cNvPr>
          <p:cNvSpPr txBox="1"/>
          <p:nvPr/>
        </p:nvSpPr>
        <p:spPr>
          <a:xfrm>
            <a:off x="6593656" y="652997"/>
            <a:ext cx="479618"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3209968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E64363-E3FC-2915-16F8-62C5C9721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6498"/>
            <a:ext cx="6096000" cy="4748638"/>
          </a:xfrm>
          <a:prstGeom prst="rect">
            <a:avLst/>
          </a:prstGeom>
        </p:spPr>
      </p:pic>
      <p:pic>
        <p:nvPicPr>
          <p:cNvPr id="7" name="Picture 6">
            <a:extLst>
              <a:ext uri="{FF2B5EF4-FFF2-40B4-BE49-F238E27FC236}">
                <a16:creationId xmlns:a16="http://schemas.microsoft.com/office/drawing/2014/main" id="{704A8F39-CC1B-4F30-CDD2-645753F14B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84049"/>
            <a:ext cx="6096000" cy="4751087"/>
          </a:xfrm>
          <a:prstGeom prst="rect">
            <a:avLst/>
          </a:prstGeom>
        </p:spPr>
      </p:pic>
      <p:sp>
        <p:nvSpPr>
          <p:cNvPr id="9" name="TextBox 8">
            <a:extLst>
              <a:ext uri="{FF2B5EF4-FFF2-40B4-BE49-F238E27FC236}">
                <a16:creationId xmlns:a16="http://schemas.microsoft.com/office/drawing/2014/main" id="{7CCFEC02-BB41-8B7F-706F-E201256F5960}"/>
              </a:ext>
            </a:extLst>
          </p:cNvPr>
          <p:cNvSpPr txBox="1"/>
          <p:nvPr/>
        </p:nvSpPr>
        <p:spPr>
          <a:xfrm>
            <a:off x="200320" y="5135136"/>
            <a:ext cx="5895680" cy="791499"/>
          </a:xfrm>
          <a:prstGeom prst="rect">
            <a:avLst/>
          </a:prstGeom>
          <a:noFill/>
        </p:spPr>
        <p:txBody>
          <a:bodyPr wrap="square">
            <a:spAutoFit/>
          </a:bodyPr>
          <a:lstStyle/>
          <a:p>
            <a:pPr marL="0" marR="0" algn="just">
              <a:lnSpc>
                <a:spcPct val="150000"/>
              </a:lnSpc>
              <a:spcBef>
                <a:spcPts val="0"/>
              </a:spcBef>
              <a:spcAft>
                <a:spcPts val="800"/>
              </a:spcAft>
            </a:pPr>
            <a:r>
              <a:rPr lang="en-US" sz="1600" b="1" dirty="0">
                <a:effectLst/>
                <a:latin typeface="Times New Roman" panose="02020603050405020304" pitchFamily="18" charset="0"/>
                <a:ea typeface="Calibri" panose="020F0502020204030204" pitchFamily="34" charset="0"/>
                <a:cs typeface="Mangal" panose="02040503050203030202" pitchFamily="18" charset="0"/>
              </a:rPr>
              <a:t>Fig. 8</a:t>
            </a:r>
            <a:r>
              <a:rPr lang="en-US" sz="1600" dirty="0">
                <a:effectLst/>
                <a:latin typeface="Times New Roman" panose="02020603050405020304" pitchFamily="18" charset="0"/>
                <a:ea typeface="Calibri" panose="020F0502020204030204" pitchFamily="34" charset="0"/>
                <a:cs typeface="Mangal" panose="02040503050203030202" pitchFamily="18" charset="0"/>
              </a:rPr>
              <a:t> The map showing the distribution of static factor of safety for the study area</a:t>
            </a:r>
            <a:endParaRPr lang="en-US" sz="1600" dirty="0">
              <a:effectLst/>
              <a:latin typeface="Calibri" panose="020F0502020204030204" pitchFamily="34" charset="0"/>
              <a:ea typeface="Calibri" panose="020F0502020204030204" pitchFamily="34" charset="0"/>
              <a:cs typeface="Mangal" panose="02040503050203030202" pitchFamily="18"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2B82366-1074-D370-7F1B-F7AFD26B7E1F}"/>
                  </a:ext>
                </a:extLst>
              </p:cNvPr>
              <p:cNvSpPr txBox="1"/>
              <p:nvPr/>
            </p:nvSpPr>
            <p:spPr>
              <a:xfrm>
                <a:off x="6296320" y="5135136"/>
                <a:ext cx="5695360" cy="422167"/>
              </a:xfrm>
              <a:prstGeom prst="rect">
                <a:avLst/>
              </a:prstGeom>
              <a:noFill/>
            </p:spPr>
            <p:txBody>
              <a:bodyPr wrap="square">
                <a:spAutoFit/>
              </a:bodyPr>
              <a:lstStyle/>
              <a:p>
                <a:pPr marL="0" marR="0" algn="just">
                  <a:lnSpc>
                    <a:spcPct val="150000"/>
                  </a:lnSpc>
                  <a:spcBef>
                    <a:spcPts val="0"/>
                  </a:spcBef>
                  <a:spcAft>
                    <a:spcPts val="800"/>
                  </a:spcAft>
                </a:pPr>
                <a:r>
                  <a:rPr lang="en-US" sz="1600" b="1" dirty="0">
                    <a:effectLst/>
                    <a:latin typeface="Times New Roman" panose="02020603050405020304" pitchFamily="18" charset="0"/>
                    <a:ea typeface="Calibri" panose="020F0502020204030204" pitchFamily="34" charset="0"/>
                    <a:cs typeface="Mangal" panose="02040503050203030202" pitchFamily="18" charset="0"/>
                  </a:rPr>
                  <a:t>Fig. 9 </a:t>
                </a:r>
                <a:r>
                  <a:rPr lang="en-US" sz="1600" dirty="0">
                    <a:effectLst/>
                    <a:latin typeface="Times New Roman" panose="02020603050405020304" pitchFamily="18" charset="0"/>
                    <a:ea typeface="Calibri" panose="020F0502020204030204" pitchFamily="34" charset="0"/>
                    <a:cs typeface="Mangal" panose="02040503050203030202" pitchFamily="18" charset="0"/>
                  </a:rPr>
                  <a:t>The in-situ critical acceleration (</a:t>
                </a:r>
                <a14:m>
                  <m:oMath xmlns:m="http://schemas.openxmlformats.org/officeDocument/2006/math">
                    <m:sSub>
                      <m:sSubPr>
                        <m:ctrlPr>
                          <a:rPr lang="en-US" sz="1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𝑎</m:t>
                        </m:r>
                      </m:e>
                      <m:sub>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𝑐</m:t>
                        </m:r>
                      </m:sub>
                    </m:sSub>
                  </m:oMath>
                </a14:m>
                <a:r>
                  <a:rPr lang="en-US" sz="1600" dirty="0">
                    <a:effectLst/>
                    <a:latin typeface="Times New Roman" panose="02020603050405020304" pitchFamily="18" charset="0"/>
                    <a:ea typeface="Times New Roman" panose="02020603050405020304" pitchFamily="18" charset="0"/>
                    <a:cs typeface="Mangal" panose="02040503050203030202" pitchFamily="18" charset="0"/>
                  </a:rPr>
                  <a:t>)</a:t>
                </a:r>
                <a:r>
                  <a:rPr lang="en-US" sz="1600" dirty="0">
                    <a:effectLst/>
                    <a:latin typeface="Times New Roman" panose="02020603050405020304" pitchFamily="18" charset="0"/>
                    <a:ea typeface="Calibri" panose="020F0502020204030204" pitchFamily="34" charset="0"/>
                    <a:cs typeface="Mangal" panose="02040503050203030202" pitchFamily="18" charset="0"/>
                  </a:rPr>
                  <a:t> map for the study area</a:t>
                </a:r>
                <a:endParaRPr lang="en-US" sz="1600" dirty="0">
                  <a:effectLst/>
                  <a:latin typeface="Calibri" panose="020F0502020204030204" pitchFamily="34" charset="0"/>
                  <a:ea typeface="Calibri" panose="020F0502020204030204" pitchFamily="34" charset="0"/>
                  <a:cs typeface="Mangal" panose="02040503050203030202" pitchFamily="18" charset="0"/>
                </a:endParaRPr>
              </a:p>
            </p:txBody>
          </p:sp>
        </mc:Choice>
        <mc:Fallback xmlns="">
          <p:sp>
            <p:nvSpPr>
              <p:cNvPr id="11" name="TextBox 10">
                <a:extLst>
                  <a:ext uri="{FF2B5EF4-FFF2-40B4-BE49-F238E27FC236}">
                    <a16:creationId xmlns:a16="http://schemas.microsoft.com/office/drawing/2014/main" id="{42B82366-1074-D370-7F1B-F7AFD26B7E1F}"/>
                  </a:ext>
                </a:extLst>
              </p:cNvPr>
              <p:cNvSpPr txBox="1">
                <a:spLocks noRot="1" noChangeAspect="1" noMove="1" noResize="1" noEditPoints="1" noAdjustHandles="1" noChangeArrowheads="1" noChangeShapeType="1" noTextEdit="1"/>
              </p:cNvSpPr>
              <p:nvPr/>
            </p:nvSpPr>
            <p:spPr>
              <a:xfrm>
                <a:off x="6296320" y="5135136"/>
                <a:ext cx="5695360" cy="422167"/>
              </a:xfrm>
              <a:prstGeom prst="rect">
                <a:avLst/>
              </a:prstGeom>
              <a:blipFill>
                <a:blip r:embed="rId4"/>
                <a:stretch>
                  <a:fillRect l="-642" b="-15714"/>
                </a:stretch>
              </a:blipFill>
            </p:spPr>
            <p:txBody>
              <a:bodyPr/>
              <a:lstStyle/>
              <a:p>
                <a:r>
                  <a:rPr lang="en-US">
                    <a:noFill/>
                  </a:rPr>
                  <a:t> </a:t>
                </a:r>
              </a:p>
            </p:txBody>
          </p:sp>
        </mc:Fallback>
      </mc:AlternateContent>
    </p:spTree>
    <p:extLst>
      <p:ext uri="{BB962C8B-B14F-4D97-AF65-F5344CB8AC3E}">
        <p14:creationId xmlns:p14="http://schemas.microsoft.com/office/powerpoint/2010/main" val="19533592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15695</TotalTime>
  <Words>911</Words>
  <Application>Microsoft Office PowerPoint</Application>
  <PresentationFormat>Widescreen</PresentationFormat>
  <Paragraphs>103</Paragraphs>
  <Slides>12</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Arial</vt:lpstr>
      <vt:lpstr>Calibri</vt:lpstr>
      <vt:lpstr>Calibri Light</vt:lpstr>
      <vt:lpstr>Cambria Math</vt:lpstr>
      <vt:lpstr>Open Sans</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Kunal Gupta</dc:creator>
  <cp:lastModifiedBy>Kunal Gupta</cp:lastModifiedBy>
  <cp:revision>10</cp:revision>
  <dcterms:created xsi:type="dcterms:W3CDTF">2022-05-13T13:55:58Z</dcterms:created>
  <dcterms:modified xsi:type="dcterms:W3CDTF">2022-05-24T11:33:08Z</dcterms:modified>
</cp:coreProperties>
</file>