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2"/>
  </p:notesMasterIdLst>
  <p:sldIdLst>
    <p:sldId id="257" r:id="rId2"/>
    <p:sldId id="258" r:id="rId3"/>
    <p:sldId id="263" r:id="rId4"/>
    <p:sldId id="260" r:id="rId5"/>
    <p:sldId id="264" r:id="rId6"/>
    <p:sldId id="261" r:id="rId7"/>
    <p:sldId id="262" r:id="rId8"/>
    <p:sldId id="268" r:id="rId9"/>
    <p:sldId id="266" r:id="rId10"/>
    <p:sldId id="267"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on McAfee" initials="MM" lastIdx="4" clrIdx="0">
    <p:extLst>
      <p:ext uri="{19B8F6BF-5375-455C-9EA6-DF929625EA0E}">
        <p15:presenceInfo xmlns:p15="http://schemas.microsoft.com/office/powerpoint/2012/main" userId="S::McAfee.Marion@itsligo.ie::ba78c725-ed07-4bf5-b81e-0af5367c7e4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196" autoAdjust="0"/>
  </p:normalViewPr>
  <p:slideViewPr>
    <p:cSldViewPr snapToGrid="0">
      <p:cViewPr>
        <p:scale>
          <a:sx n="75" d="100"/>
          <a:sy n="75" d="100"/>
        </p:scale>
        <p:origin x="974" y="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2B9D90-74EC-4DD0-A419-5DB1810D9A49}" type="doc">
      <dgm:prSet loTypeId="urn:microsoft.com/office/officeart/2018/2/layout/IconCircleList" loCatId="icon" qsTypeId="urn:microsoft.com/office/officeart/2005/8/quickstyle/simple1" qsCatId="simple" csTypeId="urn:microsoft.com/office/officeart/2018/5/colors/Iconchunking_neutralbg_accent1_2" csCatId="accent1" phldr="1"/>
      <dgm:spPr/>
      <dgm:t>
        <a:bodyPr/>
        <a:lstStyle/>
        <a:p>
          <a:endParaRPr lang="en-US"/>
        </a:p>
      </dgm:t>
    </dgm:pt>
    <dgm:pt modelId="{1827FAE1-7CC7-455A-9B6B-24EE32376D71}">
      <dgm:prSet custT="1"/>
      <dgm:spPr/>
      <dgm:t>
        <a:bodyPr/>
        <a:lstStyle/>
        <a:p>
          <a:pPr>
            <a:lnSpc>
              <a:spcPct val="100000"/>
            </a:lnSpc>
          </a:pPr>
          <a:r>
            <a:rPr lang="en-US" sz="1400" dirty="0">
              <a:latin typeface="Georgia" panose="02040502050405020303" pitchFamily="18" charset="0"/>
            </a:rPr>
            <a:t>A digital twin is a virtual </a:t>
          </a:r>
          <a:r>
            <a:rPr lang="en-IE" sz="1400" dirty="0">
              <a:latin typeface="Georgia" panose="02040502050405020303" pitchFamily="18" charset="0"/>
            </a:rPr>
            <a:t>representation of a </a:t>
          </a:r>
          <a:r>
            <a:rPr lang="en-US" sz="1400" dirty="0">
              <a:latin typeface="Georgia" panose="02040502050405020303" pitchFamily="18" charset="0"/>
            </a:rPr>
            <a:t>physical object, with a </a:t>
          </a:r>
          <a:r>
            <a:rPr lang="en-IE" sz="1400" dirty="0">
              <a:latin typeface="Georgia" panose="02040502050405020303" pitchFamily="18" charset="0"/>
            </a:rPr>
            <a:t>continuous flow of data that enable convergence between the physical and virtual state.  </a:t>
          </a:r>
          <a:endParaRPr lang="en-US" sz="1400" dirty="0">
            <a:latin typeface="Georgia" panose="02040502050405020303" pitchFamily="18" charset="0"/>
          </a:endParaRPr>
        </a:p>
      </dgm:t>
    </dgm:pt>
    <dgm:pt modelId="{37348580-15B5-429A-90B1-95D6C8120B57}" type="parTrans" cxnId="{77E9CBA0-F9EC-478A-BA4E-1A96BEE67502}">
      <dgm:prSet/>
      <dgm:spPr/>
      <dgm:t>
        <a:bodyPr/>
        <a:lstStyle/>
        <a:p>
          <a:endParaRPr lang="en-US"/>
        </a:p>
      </dgm:t>
    </dgm:pt>
    <dgm:pt modelId="{2FC1097B-3FD7-43D0-89D4-9C7970FFEC97}" type="sibTrans" cxnId="{77E9CBA0-F9EC-478A-BA4E-1A96BEE67502}">
      <dgm:prSet/>
      <dgm:spPr/>
      <dgm:t>
        <a:bodyPr/>
        <a:lstStyle/>
        <a:p>
          <a:pPr>
            <a:lnSpc>
              <a:spcPct val="100000"/>
            </a:lnSpc>
          </a:pPr>
          <a:endParaRPr lang="en-US"/>
        </a:p>
      </dgm:t>
    </dgm:pt>
    <dgm:pt modelId="{453EA506-084E-450F-B116-1568BD05087C}">
      <dgm:prSet custT="1"/>
      <dgm:spPr/>
      <dgm:t>
        <a:bodyPr/>
        <a:lstStyle/>
        <a:p>
          <a:pPr>
            <a:lnSpc>
              <a:spcPct val="100000"/>
            </a:lnSpc>
          </a:pPr>
          <a:r>
            <a:rPr lang="en-US" sz="1400" dirty="0">
              <a:latin typeface="Georgia" panose="02040502050405020303" pitchFamily="18" charset="0"/>
            </a:rPr>
            <a:t>NASA introduced the digital twin </a:t>
          </a:r>
          <a:r>
            <a:rPr lang="en-IE" sz="1400" dirty="0">
              <a:latin typeface="Georgia" panose="02040502050405020303" pitchFamily="18" charset="0"/>
            </a:rPr>
            <a:t>concept </a:t>
          </a:r>
          <a:r>
            <a:rPr lang="en-US" sz="1400" dirty="0">
              <a:latin typeface="Georgia" panose="02040502050405020303" pitchFamily="18" charset="0"/>
            </a:rPr>
            <a:t>to develop physical models and simulations of spacecraft for the first time in 2010</a:t>
          </a:r>
        </a:p>
      </dgm:t>
    </dgm:pt>
    <dgm:pt modelId="{C00BF549-48E2-4CF3-BC82-5FF17F870AC1}" type="parTrans" cxnId="{D7292F18-F207-4481-ABDE-E38CEB4475F5}">
      <dgm:prSet/>
      <dgm:spPr/>
      <dgm:t>
        <a:bodyPr/>
        <a:lstStyle/>
        <a:p>
          <a:endParaRPr lang="en-US"/>
        </a:p>
      </dgm:t>
    </dgm:pt>
    <dgm:pt modelId="{8703CC39-D568-4A4E-BF56-644DA7795101}" type="sibTrans" cxnId="{D7292F18-F207-4481-ABDE-E38CEB4475F5}">
      <dgm:prSet/>
      <dgm:spPr/>
      <dgm:t>
        <a:bodyPr/>
        <a:lstStyle/>
        <a:p>
          <a:pPr>
            <a:lnSpc>
              <a:spcPct val="100000"/>
            </a:lnSpc>
          </a:pPr>
          <a:endParaRPr lang="en-US"/>
        </a:p>
      </dgm:t>
    </dgm:pt>
    <dgm:pt modelId="{73D7B89C-90BF-4860-9FB7-9A4AFEA41394}">
      <dgm:prSet custT="1"/>
      <dgm:spPr/>
      <dgm:t>
        <a:bodyPr/>
        <a:lstStyle/>
        <a:p>
          <a:pPr>
            <a:lnSpc>
              <a:spcPct val="100000"/>
            </a:lnSpc>
          </a:pPr>
          <a:r>
            <a:rPr lang="en-US" sz="1400" dirty="0">
              <a:latin typeface="Georgia" panose="02040502050405020303" pitchFamily="18" charset="0"/>
            </a:rPr>
            <a:t>More recently, digital twins  have been employed in structures and buildings, energy flow, and in manufacturing</a:t>
          </a:r>
          <a:endParaRPr lang="en-IE" sz="1400" dirty="0">
            <a:latin typeface="Georgia" panose="02040502050405020303" pitchFamily="18" charset="0"/>
          </a:endParaRPr>
        </a:p>
        <a:p>
          <a:pPr>
            <a:lnSpc>
              <a:spcPct val="100000"/>
            </a:lnSpc>
          </a:pPr>
          <a:endParaRPr lang="en-US" sz="1400" dirty="0">
            <a:highlight>
              <a:srgbClr val="FFFF00"/>
            </a:highlight>
            <a:latin typeface="Georgia" panose="02040502050405020303" pitchFamily="18" charset="0"/>
          </a:endParaRPr>
        </a:p>
      </dgm:t>
    </dgm:pt>
    <dgm:pt modelId="{4314BD67-0ABF-4865-B78E-6FB269B981C6}" type="parTrans" cxnId="{2269C9DF-52CD-40E2-BEF9-31124E2691B0}">
      <dgm:prSet/>
      <dgm:spPr/>
      <dgm:t>
        <a:bodyPr/>
        <a:lstStyle/>
        <a:p>
          <a:endParaRPr lang="en-US"/>
        </a:p>
      </dgm:t>
    </dgm:pt>
    <dgm:pt modelId="{B984147B-7D5F-4376-84DA-772D4DF567CD}" type="sibTrans" cxnId="{2269C9DF-52CD-40E2-BEF9-31124E2691B0}">
      <dgm:prSet/>
      <dgm:spPr/>
      <dgm:t>
        <a:bodyPr/>
        <a:lstStyle/>
        <a:p>
          <a:pPr>
            <a:lnSpc>
              <a:spcPct val="100000"/>
            </a:lnSpc>
          </a:pPr>
          <a:endParaRPr lang="en-US"/>
        </a:p>
      </dgm:t>
    </dgm:pt>
    <dgm:pt modelId="{1B050BA0-473F-4B49-A8FF-8CFC69F6F8F6}">
      <dgm:prSet custT="1"/>
      <dgm:spPr/>
      <dgm:t>
        <a:bodyPr/>
        <a:lstStyle/>
        <a:p>
          <a:pPr>
            <a:lnSpc>
              <a:spcPct val="100000"/>
            </a:lnSpc>
          </a:pPr>
          <a:r>
            <a:rPr lang="en-IE" sz="1400" dirty="0">
              <a:latin typeface="Georgia" panose="02040502050405020303" pitchFamily="18" charset="0"/>
            </a:rPr>
            <a:t>Currently, digital twin technology is being explored for developing the smart cities</a:t>
          </a:r>
        </a:p>
      </dgm:t>
    </dgm:pt>
    <dgm:pt modelId="{B50D67BA-BBC1-4719-BE7D-002C2B2BD599}" type="parTrans" cxnId="{3C3A8F83-20F4-4551-9BC8-7C0EC44DD4DC}">
      <dgm:prSet/>
      <dgm:spPr/>
      <dgm:t>
        <a:bodyPr/>
        <a:lstStyle/>
        <a:p>
          <a:endParaRPr lang="en-IE"/>
        </a:p>
      </dgm:t>
    </dgm:pt>
    <dgm:pt modelId="{8CD722E8-3BE9-4693-A643-8A9DD63ADEC1}" type="sibTrans" cxnId="{3C3A8F83-20F4-4551-9BC8-7C0EC44DD4DC}">
      <dgm:prSet/>
      <dgm:spPr/>
      <dgm:t>
        <a:bodyPr/>
        <a:lstStyle/>
        <a:p>
          <a:endParaRPr lang="en-IE"/>
        </a:p>
      </dgm:t>
    </dgm:pt>
    <dgm:pt modelId="{E8B46F92-1EB1-4277-8D4D-849D6C88AF0E}">
      <dgm:prSet custT="1"/>
      <dgm:spPr/>
      <dgm:t>
        <a:bodyPr/>
        <a:lstStyle/>
        <a:p>
          <a:pPr>
            <a:lnSpc>
              <a:spcPct val="100000"/>
            </a:lnSpc>
          </a:pPr>
          <a:r>
            <a:rPr lang="en-US" sz="1400" dirty="0">
              <a:latin typeface="Georgia" panose="02040502050405020303" pitchFamily="18" charset="0"/>
            </a:rPr>
            <a:t>A representation of a physical asset that has a level of accuracy that allows the user to understand and </a:t>
          </a:r>
          <a:r>
            <a:rPr lang="en-IE" sz="1400" dirty="0">
              <a:latin typeface="Georgia" panose="02040502050405020303" pitchFamily="18" charset="0"/>
            </a:rPr>
            <a:t>predict</a:t>
          </a:r>
          <a:r>
            <a:rPr lang="en-US" sz="1400" dirty="0">
              <a:latin typeface="Georgia" panose="02040502050405020303" pitchFamily="18" charset="0"/>
            </a:rPr>
            <a:t> its performance.</a:t>
          </a:r>
        </a:p>
      </dgm:t>
    </dgm:pt>
    <dgm:pt modelId="{421A3AE1-D7A1-49DE-99FF-C0636D6AC542}" type="parTrans" cxnId="{404A9317-7CBC-47BA-AE33-7A8954D2904E}">
      <dgm:prSet/>
      <dgm:spPr/>
      <dgm:t>
        <a:bodyPr/>
        <a:lstStyle/>
        <a:p>
          <a:endParaRPr lang="en-IE"/>
        </a:p>
      </dgm:t>
    </dgm:pt>
    <dgm:pt modelId="{FF15FC9F-8F62-4D8D-8754-9F6781DBAB1B}" type="sibTrans" cxnId="{404A9317-7CBC-47BA-AE33-7A8954D2904E}">
      <dgm:prSet/>
      <dgm:spPr/>
      <dgm:t>
        <a:bodyPr/>
        <a:lstStyle/>
        <a:p>
          <a:pPr>
            <a:lnSpc>
              <a:spcPct val="100000"/>
            </a:lnSpc>
          </a:pPr>
          <a:endParaRPr lang="en-IE"/>
        </a:p>
      </dgm:t>
    </dgm:pt>
    <dgm:pt modelId="{32DEC2EE-7C01-426A-8F4E-9836AE856F09}" type="pres">
      <dgm:prSet presAssocID="{332B9D90-74EC-4DD0-A419-5DB1810D9A49}" presName="root" presStyleCnt="0">
        <dgm:presLayoutVars>
          <dgm:dir/>
          <dgm:resizeHandles val="exact"/>
        </dgm:presLayoutVars>
      </dgm:prSet>
      <dgm:spPr/>
    </dgm:pt>
    <dgm:pt modelId="{35F788E9-A705-42DE-9C2E-0B42C688F697}" type="pres">
      <dgm:prSet presAssocID="{332B9D90-74EC-4DD0-A419-5DB1810D9A49}" presName="container" presStyleCnt="0">
        <dgm:presLayoutVars>
          <dgm:dir/>
          <dgm:resizeHandles val="exact"/>
        </dgm:presLayoutVars>
      </dgm:prSet>
      <dgm:spPr/>
    </dgm:pt>
    <dgm:pt modelId="{C443E106-7246-4681-85DE-D3C988BC496B}" type="pres">
      <dgm:prSet presAssocID="{1827FAE1-7CC7-455A-9B6B-24EE32376D71}" presName="compNode" presStyleCnt="0"/>
      <dgm:spPr/>
    </dgm:pt>
    <dgm:pt modelId="{076D7910-9651-4BAB-A228-87C4F9922401}" type="pres">
      <dgm:prSet presAssocID="{1827FAE1-7CC7-455A-9B6B-24EE32376D71}" presName="iconBgRect" presStyleLbl="bgShp" presStyleIdx="0" presStyleCnt="5"/>
      <dgm:spPr/>
    </dgm:pt>
    <dgm:pt modelId="{9A6C69A4-3425-43CE-B68B-0AC7458D315B}" type="pres">
      <dgm:prSet presAssocID="{1827FAE1-7CC7-455A-9B6B-24EE32376D7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Image"/>
        </a:ext>
      </dgm:extLst>
    </dgm:pt>
    <dgm:pt modelId="{AAF24DE9-0007-40D7-A8CD-88CC674B4DAA}" type="pres">
      <dgm:prSet presAssocID="{1827FAE1-7CC7-455A-9B6B-24EE32376D71}" presName="spaceRect" presStyleCnt="0"/>
      <dgm:spPr/>
    </dgm:pt>
    <dgm:pt modelId="{C3A3B0E5-D344-4771-8E86-2377A3C0A753}" type="pres">
      <dgm:prSet presAssocID="{1827FAE1-7CC7-455A-9B6B-24EE32376D71}" presName="textRect" presStyleLbl="revTx" presStyleIdx="0" presStyleCnt="5">
        <dgm:presLayoutVars>
          <dgm:chMax val="1"/>
          <dgm:chPref val="1"/>
        </dgm:presLayoutVars>
      </dgm:prSet>
      <dgm:spPr/>
    </dgm:pt>
    <dgm:pt modelId="{85831C25-0E26-47EF-9345-272CDD86F5D7}" type="pres">
      <dgm:prSet presAssocID="{2FC1097B-3FD7-43D0-89D4-9C7970FFEC97}" presName="sibTrans" presStyleLbl="sibTrans2D1" presStyleIdx="0" presStyleCnt="0"/>
      <dgm:spPr/>
    </dgm:pt>
    <dgm:pt modelId="{AD4D5C0F-CD2B-486A-8A95-B84D322D7377}" type="pres">
      <dgm:prSet presAssocID="{E8B46F92-1EB1-4277-8D4D-849D6C88AF0E}" presName="compNode" presStyleCnt="0"/>
      <dgm:spPr/>
    </dgm:pt>
    <dgm:pt modelId="{B7C374CD-A963-4707-9E63-F624A899F1E7}" type="pres">
      <dgm:prSet presAssocID="{E8B46F92-1EB1-4277-8D4D-849D6C88AF0E}" presName="iconBgRect" presStyleLbl="bgShp" presStyleIdx="1" presStyleCnt="5"/>
      <dgm:spPr/>
    </dgm:pt>
    <dgm:pt modelId="{785B4CD3-5F59-453D-A977-C2233D91AD19}" type="pres">
      <dgm:prSet presAssocID="{E8B46F92-1EB1-4277-8D4D-849D6C88AF0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stronaut"/>
        </a:ext>
      </dgm:extLst>
    </dgm:pt>
    <dgm:pt modelId="{F4027910-4D9B-41EC-B195-CD99E7222AEF}" type="pres">
      <dgm:prSet presAssocID="{E8B46F92-1EB1-4277-8D4D-849D6C88AF0E}" presName="spaceRect" presStyleCnt="0"/>
      <dgm:spPr/>
    </dgm:pt>
    <dgm:pt modelId="{DBE5D2A8-D7E3-464A-BE86-A0E66A2CAD54}" type="pres">
      <dgm:prSet presAssocID="{E8B46F92-1EB1-4277-8D4D-849D6C88AF0E}" presName="textRect" presStyleLbl="revTx" presStyleIdx="1" presStyleCnt="5">
        <dgm:presLayoutVars>
          <dgm:chMax val="1"/>
          <dgm:chPref val="1"/>
        </dgm:presLayoutVars>
      </dgm:prSet>
      <dgm:spPr/>
    </dgm:pt>
    <dgm:pt modelId="{9C874360-E1FC-4AF9-85EB-1E7EAA188F4E}" type="pres">
      <dgm:prSet presAssocID="{FF15FC9F-8F62-4D8D-8754-9F6781DBAB1B}" presName="sibTrans" presStyleLbl="sibTrans2D1" presStyleIdx="0" presStyleCnt="0"/>
      <dgm:spPr/>
    </dgm:pt>
    <dgm:pt modelId="{F7BB04C5-14D6-4DF5-B2C8-00CFBBC4127C}" type="pres">
      <dgm:prSet presAssocID="{453EA506-084E-450F-B116-1568BD05087C}" presName="compNode" presStyleCnt="0"/>
      <dgm:spPr/>
    </dgm:pt>
    <dgm:pt modelId="{B4A1D419-981E-459A-9C1A-B1165EEEF7C8}" type="pres">
      <dgm:prSet presAssocID="{453EA506-084E-450F-B116-1568BD05087C}" presName="iconBgRect" presStyleLbl="bgShp" presStyleIdx="2" presStyleCnt="5"/>
      <dgm:spPr/>
    </dgm:pt>
    <dgm:pt modelId="{FCE777CE-B0CD-4CBF-AC4D-81025EE2DF91}" type="pres">
      <dgm:prSet presAssocID="{453EA506-084E-450F-B116-1568BD05087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actory"/>
        </a:ext>
      </dgm:extLst>
    </dgm:pt>
    <dgm:pt modelId="{F3926F3C-4DC2-4D90-B94D-F0B8FEC7E267}" type="pres">
      <dgm:prSet presAssocID="{453EA506-084E-450F-B116-1568BD05087C}" presName="spaceRect" presStyleCnt="0"/>
      <dgm:spPr/>
    </dgm:pt>
    <dgm:pt modelId="{7A0EA7FD-AE82-476D-892B-0A910027BC3A}" type="pres">
      <dgm:prSet presAssocID="{453EA506-084E-450F-B116-1568BD05087C}" presName="textRect" presStyleLbl="revTx" presStyleIdx="2" presStyleCnt="5">
        <dgm:presLayoutVars>
          <dgm:chMax val="1"/>
          <dgm:chPref val="1"/>
        </dgm:presLayoutVars>
      </dgm:prSet>
      <dgm:spPr/>
    </dgm:pt>
    <dgm:pt modelId="{6AE92EA4-DE80-4C8C-BC17-845DB3809C8F}" type="pres">
      <dgm:prSet presAssocID="{8703CC39-D568-4A4E-BF56-644DA7795101}" presName="sibTrans" presStyleLbl="sibTrans2D1" presStyleIdx="0" presStyleCnt="0"/>
      <dgm:spPr/>
    </dgm:pt>
    <dgm:pt modelId="{9119EEA5-6804-4B8F-8F28-632D5D3C4954}" type="pres">
      <dgm:prSet presAssocID="{73D7B89C-90BF-4860-9FB7-9A4AFEA41394}" presName="compNode" presStyleCnt="0"/>
      <dgm:spPr/>
    </dgm:pt>
    <dgm:pt modelId="{FF02757A-4C0C-418D-BA3D-6C7D14CC505D}" type="pres">
      <dgm:prSet presAssocID="{73D7B89C-90BF-4860-9FB7-9A4AFEA41394}" presName="iconBgRect" presStyleLbl="bgShp" presStyleIdx="3" presStyleCnt="5"/>
      <dgm:spPr/>
    </dgm:pt>
    <dgm:pt modelId="{A22F0B90-5A01-4C4D-BFBD-8D769B8F5691}" type="pres">
      <dgm:prSet presAssocID="{73D7B89C-90BF-4860-9FB7-9A4AFEA4139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ity"/>
        </a:ext>
      </dgm:extLst>
    </dgm:pt>
    <dgm:pt modelId="{8AC42110-7DD9-4616-974C-B69798CF5D8C}" type="pres">
      <dgm:prSet presAssocID="{73D7B89C-90BF-4860-9FB7-9A4AFEA41394}" presName="spaceRect" presStyleCnt="0"/>
      <dgm:spPr/>
    </dgm:pt>
    <dgm:pt modelId="{FEC8BE1D-4CEE-4535-8E7E-39C4A99EE5A3}" type="pres">
      <dgm:prSet presAssocID="{73D7B89C-90BF-4860-9FB7-9A4AFEA41394}" presName="textRect" presStyleLbl="revTx" presStyleIdx="3" presStyleCnt="5">
        <dgm:presLayoutVars>
          <dgm:chMax val="1"/>
          <dgm:chPref val="1"/>
        </dgm:presLayoutVars>
      </dgm:prSet>
      <dgm:spPr/>
    </dgm:pt>
    <dgm:pt modelId="{45FDA1E2-44A6-442F-9CE7-9A0F8F38B357}" type="pres">
      <dgm:prSet presAssocID="{B984147B-7D5F-4376-84DA-772D4DF567CD}" presName="sibTrans" presStyleLbl="sibTrans2D1" presStyleIdx="0" presStyleCnt="0"/>
      <dgm:spPr/>
    </dgm:pt>
    <dgm:pt modelId="{F92A002F-0A86-4052-9008-FB5F94C2118F}" type="pres">
      <dgm:prSet presAssocID="{1B050BA0-473F-4B49-A8FF-8CFC69F6F8F6}" presName="compNode" presStyleCnt="0"/>
      <dgm:spPr/>
    </dgm:pt>
    <dgm:pt modelId="{F9A80C69-12D3-4D12-8B88-1E5CF4B83849}" type="pres">
      <dgm:prSet presAssocID="{1B050BA0-473F-4B49-A8FF-8CFC69F6F8F6}" presName="iconBgRect" presStyleLbl="bgShp" presStyleIdx="4" presStyleCnt="5"/>
      <dgm:spPr/>
    </dgm:pt>
    <dgm:pt modelId="{FDBDA0FA-5715-47D3-A83D-FA0C2C34CD2C}" type="pres">
      <dgm:prSet presAssocID="{1B050BA0-473F-4B49-A8FF-8CFC69F6F8F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tatistics"/>
        </a:ext>
      </dgm:extLst>
    </dgm:pt>
    <dgm:pt modelId="{FDDC33B6-D2EF-4B0C-9C07-19C0C800D6DA}" type="pres">
      <dgm:prSet presAssocID="{1B050BA0-473F-4B49-A8FF-8CFC69F6F8F6}" presName="spaceRect" presStyleCnt="0"/>
      <dgm:spPr/>
    </dgm:pt>
    <dgm:pt modelId="{86B8BE19-08E2-44D3-8250-747A57AF442E}" type="pres">
      <dgm:prSet presAssocID="{1B050BA0-473F-4B49-A8FF-8CFC69F6F8F6}" presName="textRect" presStyleLbl="revTx" presStyleIdx="4" presStyleCnt="5">
        <dgm:presLayoutVars>
          <dgm:chMax val="1"/>
          <dgm:chPref val="1"/>
        </dgm:presLayoutVars>
      </dgm:prSet>
      <dgm:spPr/>
    </dgm:pt>
  </dgm:ptLst>
  <dgm:cxnLst>
    <dgm:cxn modelId="{404A9317-7CBC-47BA-AE33-7A8954D2904E}" srcId="{332B9D90-74EC-4DD0-A419-5DB1810D9A49}" destId="{E8B46F92-1EB1-4277-8D4D-849D6C88AF0E}" srcOrd="1" destOrd="0" parTransId="{421A3AE1-D7A1-49DE-99FF-C0636D6AC542}" sibTransId="{FF15FC9F-8F62-4D8D-8754-9F6781DBAB1B}"/>
    <dgm:cxn modelId="{D7292F18-F207-4481-ABDE-E38CEB4475F5}" srcId="{332B9D90-74EC-4DD0-A419-5DB1810D9A49}" destId="{453EA506-084E-450F-B116-1568BD05087C}" srcOrd="2" destOrd="0" parTransId="{C00BF549-48E2-4CF3-BC82-5FF17F870AC1}" sibTransId="{8703CC39-D568-4A4E-BF56-644DA7795101}"/>
    <dgm:cxn modelId="{5AD8C47F-6B4A-4F4E-AC7F-DB5AE1BE023F}" type="presOf" srcId="{2FC1097B-3FD7-43D0-89D4-9C7970FFEC97}" destId="{85831C25-0E26-47EF-9345-272CDD86F5D7}" srcOrd="0" destOrd="0" presId="urn:microsoft.com/office/officeart/2018/2/layout/IconCircleList"/>
    <dgm:cxn modelId="{3C3A8F83-20F4-4551-9BC8-7C0EC44DD4DC}" srcId="{332B9D90-74EC-4DD0-A419-5DB1810D9A49}" destId="{1B050BA0-473F-4B49-A8FF-8CFC69F6F8F6}" srcOrd="4" destOrd="0" parTransId="{B50D67BA-BBC1-4719-BE7D-002C2B2BD599}" sibTransId="{8CD722E8-3BE9-4693-A643-8A9DD63ADEC1}"/>
    <dgm:cxn modelId="{77E9CBA0-F9EC-478A-BA4E-1A96BEE67502}" srcId="{332B9D90-74EC-4DD0-A419-5DB1810D9A49}" destId="{1827FAE1-7CC7-455A-9B6B-24EE32376D71}" srcOrd="0" destOrd="0" parTransId="{37348580-15B5-429A-90B1-95D6C8120B57}" sibTransId="{2FC1097B-3FD7-43D0-89D4-9C7970FFEC97}"/>
    <dgm:cxn modelId="{AC3348A5-76D3-452F-88E8-19C431E8DFAF}" type="presOf" srcId="{332B9D90-74EC-4DD0-A419-5DB1810D9A49}" destId="{32DEC2EE-7C01-426A-8F4E-9836AE856F09}" srcOrd="0" destOrd="0" presId="urn:microsoft.com/office/officeart/2018/2/layout/IconCircleList"/>
    <dgm:cxn modelId="{9ABF54AF-7C72-4E47-B1F3-A9D72253C486}" type="presOf" srcId="{1B050BA0-473F-4B49-A8FF-8CFC69F6F8F6}" destId="{86B8BE19-08E2-44D3-8250-747A57AF442E}" srcOrd="0" destOrd="0" presId="urn:microsoft.com/office/officeart/2018/2/layout/IconCircleList"/>
    <dgm:cxn modelId="{7A87D4B5-4FF7-4200-A952-E8DFEBCF7B4E}" type="presOf" srcId="{73D7B89C-90BF-4860-9FB7-9A4AFEA41394}" destId="{FEC8BE1D-4CEE-4535-8E7E-39C4A99EE5A3}" srcOrd="0" destOrd="0" presId="urn:microsoft.com/office/officeart/2018/2/layout/IconCircleList"/>
    <dgm:cxn modelId="{ED2359BE-8318-4905-8CA3-B334B78FAC0C}" type="presOf" srcId="{1827FAE1-7CC7-455A-9B6B-24EE32376D71}" destId="{C3A3B0E5-D344-4771-8E86-2377A3C0A753}" srcOrd="0" destOrd="0" presId="urn:microsoft.com/office/officeart/2018/2/layout/IconCircleList"/>
    <dgm:cxn modelId="{49A885D8-DAFE-4159-8BE3-A79271AD2CBE}" type="presOf" srcId="{8703CC39-D568-4A4E-BF56-644DA7795101}" destId="{6AE92EA4-DE80-4C8C-BC17-845DB3809C8F}" srcOrd="0" destOrd="0" presId="urn:microsoft.com/office/officeart/2018/2/layout/IconCircleList"/>
    <dgm:cxn modelId="{2269C9DF-52CD-40E2-BEF9-31124E2691B0}" srcId="{332B9D90-74EC-4DD0-A419-5DB1810D9A49}" destId="{73D7B89C-90BF-4860-9FB7-9A4AFEA41394}" srcOrd="3" destOrd="0" parTransId="{4314BD67-0ABF-4865-B78E-6FB269B981C6}" sibTransId="{B984147B-7D5F-4376-84DA-772D4DF567CD}"/>
    <dgm:cxn modelId="{CB4A8EEF-B934-410A-8E40-472D84771F24}" type="presOf" srcId="{E8B46F92-1EB1-4277-8D4D-849D6C88AF0E}" destId="{DBE5D2A8-D7E3-464A-BE86-A0E66A2CAD54}" srcOrd="0" destOrd="0" presId="urn:microsoft.com/office/officeart/2018/2/layout/IconCircleList"/>
    <dgm:cxn modelId="{0D7B37F3-88A8-47B4-AFDB-EC050D93152A}" type="presOf" srcId="{B984147B-7D5F-4376-84DA-772D4DF567CD}" destId="{45FDA1E2-44A6-442F-9CE7-9A0F8F38B357}" srcOrd="0" destOrd="0" presId="urn:microsoft.com/office/officeart/2018/2/layout/IconCircleList"/>
    <dgm:cxn modelId="{73312BF7-15E8-46D5-9406-023E63CA8E0D}" type="presOf" srcId="{FF15FC9F-8F62-4D8D-8754-9F6781DBAB1B}" destId="{9C874360-E1FC-4AF9-85EB-1E7EAA188F4E}" srcOrd="0" destOrd="0" presId="urn:microsoft.com/office/officeart/2018/2/layout/IconCircleList"/>
    <dgm:cxn modelId="{D739A5FF-3A55-4EBF-88D7-54926FF65FF0}" type="presOf" srcId="{453EA506-084E-450F-B116-1568BD05087C}" destId="{7A0EA7FD-AE82-476D-892B-0A910027BC3A}" srcOrd="0" destOrd="0" presId="urn:microsoft.com/office/officeart/2018/2/layout/IconCircleList"/>
    <dgm:cxn modelId="{DEB32B2B-5DE8-4996-8979-56F5AC81B459}" type="presParOf" srcId="{32DEC2EE-7C01-426A-8F4E-9836AE856F09}" destId="{35F788E9-A705-42DE-9C2E-0B42C688F697}" srcOrd="0" destOrd="0" presId="urn:microsoft.com/office/officeart/2018/2/layout/IconCircleList"/>
    <dgm:cxn modelId="{F783F5AE-137C-4422-8AB8-333122FA9F0B}" type="presParOf" srcId="{35F788E9-A705-42DE-9C2E-0B42C688F697}" destId="{C443E106-7246-4681-85DE-D3C988BC496B}" srcOrd="0" destOrd="0" presId="urn:microsoft.com/office/officeart/2018/2/layout/IconCircleList"/>
    <dgm:cxn modelId="{86DD73AB-169F-4499-8D51-1B0AD12EB4D7}" type="presParOf" srcId="{C443E106-7246-4681-85DE-D3C988BC496B}" destId="{076D7910-9651-4BAB-A228-87C4F9922401}" srcOrd="0" destOrd="0" presId="urn:microsoft.com/office/officeart/2018/2/layout/IconCircleList"/>
    <dgm:cxn modelId="{F3793FC6-7EBF-43E2-BB22-E6D2E6FBE342}" type="presParOf" srcId="{C443E106-7246-4681-85DE-D3C988BC496B}" destId="{9A6C69A4-3425-43CE-B68B-0AC7458D315B}" srcOrd="1" destOrd="0" presId="urn:microsoft.com/office/officeart/2018/2/layout/IconCircleList"/>
    <dgm:cxn modelId="{887A5F52-D102-4025-958A-91C44C274E98}" type="presParOf" srcId="{C443E106-7246-4681-85DE-D3C988BC496B}" destId="{AAF24DE9-0007-40D7-A8CD-88CC674B4DAA}" srcOrd="2" destOrd="0" presId="urn:microsoft.com/office/officeart/2018/2/layout/IconCircleList"/>
    <dgm:cxn modelId="{135F7120-5725-496B-B8D5-4E85F53316E4}" type="presParOf" srcId="{C443E106-7246-4681-85DE-D3C988BC496B}" destId="{C3A3B0E5-D344-4771-8E86-2377A3C0A753}" srcOrd="3" destOrd="0" presId="urn:microsoft.com/office/officeart/2018/2/layout/IconCircleList"/>
    <dgm:cxn modelId="{F45D40D2-4810-4CFD-B2C7-68AE0D14FF8C}" type="presParOf" srcId="{35F788E9-A705-42DE-9C2E-0B42C688F697}" destId="{85831C25-0E26-47EF-9345-272CDD86F5D7}" srcOrd="1" destOrd="0" presId="urn:microsoft.com/office/officeart/2018/2/layout/IconCircleList"/>
    <dgm:cxn modelId="{0553EF4A-AE0D-4BFD-BE23-996E844BE623}" type="presParOf" srcId="{35F788E9-A705-42DE-9C2E-0B42C688F697}" destId="{AD4D5C0F-CD2B-486A-8A95-B84D322D7377}" srcOrd="2" destOrd="0" presId="urn:microsoft.com/office/officeart/2018/2/layout/IconCircleList"/>
    <dgm:cxn modelId="{336E764C-D2A5-4FB8-895B-8850CB65FD50}" type="presParOf" srcId="{AD4D5C0F-CD2B-486A-8A95-B84D322D7377}" destId="{B7C374CD-A963-4707-9E63-F624A899F1E7}" srcOrd="0" destOrd="0" presId="urn:microsoft.com/office/officeart/2018/2/layout/IconCircleList"/>
    <dgm:cxn modelId="{EB0C40C2-D649-4839-91C1-3527C95559F8}" type="presParOf" srcId="{AD4D5C0F-CD2B-486A-8A95-B84D322D7377}" destId="{785B4CD3-5F59-453D-A977-C2233D91AD19}" srcOrd="1" destOrd="0" presId="urn:microsoft.com/office/officeart/2018/2/layout/IconCircleList"/>
    <dgm:cxn modelId="{7D0DA1C0-4306-4A11-BA70-FB7A1F29FE98}" type="presParOf" srcId="{AD4D5C0F-CD2B-486A-8A95-B84D322D7377}" destId="{F4027910-4D9B-41EC-B195-CD99E7222AEF}" srcOrd="2" destOrd="0" presId="urn:microsoft.com/office/officeart/2018/2/layout/IconCircleList"/>
    <dgm:cxn modelId="{E349343C-4C6A-473A-914C-C08D16EB26BE}" type="presParOf" srcId="{AD4D5C0F-CD2B-486A-8A95-B84D322D7377}" destId="{DBE5D2A8-D7E3-464A-BE86-A0E66A2CAD54}" srcOrd="3" destOrd="0" presId="urn:microsoft.com/office/officeart/2018/2/layout/IconCircleList"/>
    <dgm:cxn modelId="{21007F7E-E2AF-4455-9164-D060EB2FEEA3}" type="presParOf" srcId="{35F788E9-A705-42DE-9C2E-0B42C688F697}" destId="{9C874360-E1FC-4AF9-85EB-1E7EAA188F4E}" srcOrd="3" destOrd="0" presId="urn:microsoft.com/office/officeart/2018/2/layout/IconCircleList"/>
    <dgm:cxn modelId="{98D5D724-257E-4FFC-B6A2-05345BC7AEC0}" type="presParOf" srcId="{35F788E9-A705-42DE-9C2E-0B42C688F697}" destId="{F7BB04C5-14D6-4DF5-B2C8-00CFBBC4127C}" srcOrd="4" destOrd="0" presId="urn:microsoft.com/office/officeart/2018/2/layout/IconCircleList"/>
    <dgm:cxn modelId="{E2DCDED3-CC32-44D9-AAB1-78E371BBA8DF}" type="presParOf" srcId="{F7BB04C5-14D6-4DF5-B2C8-00CFBBC4127C}" destId="{B4A1D419-981E-459A-9C1A-B1165EEEF7C8}" srcOrd="0" destOrd="0" presId="urn:microsoft.com/office/officeart/2018/2/layout/IconCircleList"/>
    <dgm:cxn modelId="{0043F644-0FEA-4450-A1F6-B623BDF9CF95}" type="presParOf" srcId="{F7BB04C5-14D6-4DF5-B2C8-00CFBBC4127C}" destId="{FCE777CE-B0CD-4CBF-AC4D-81025EE2DF91}" srcOrd="1" destOrd="0" presId="urn:microsoft.com/office/officeart/2018/2/layout/IconCircleList"/>
    <dgm:cxn modelId="{4AFD08AD-9251-4ADB-A40E-58AED25ADCB8}" type="presParOf" srcId="{F7BB04C5-14D6-4DF5-B2C8-00CFBBC4127C}" destId="{F3926F3C-4DC2-4D90-B94D-F0B8FEC7E267}" srcOrd="2" destOrd="0" presId="urn:microsoft.com/office/officeart/2018/2/layout/IconCircleList"/>
    <dgm:cxn modelId="{18ACC743-624C-4B8D-91E8-CB5F369554A2}" type="presParOf" srcId="{F7BB04C5-14D6-4DF5-B2C8-00CFBBC4127C}" destId="{7A0EA7FD-AE82-476D-892B-0A910027BC3A}" srcOrd="3" destOrd="0" presId="urn:microsoft.com/office/officeart/2018/2/layout/IconCircleList"/>
    <dgm:cxn modelId="{8DD723A6-3B1F-435A-A3C1-04A9F2D36457}" type="presParOf" srcId="{35F788E9-A705-42DE-9C2E-0B42C688F697}" destId="{6AE92EA4-DE80-4C8C-BC17-845DB3809C8F}" srcOrd="5" destOrd="0" presId="urn:microsoft.com/office/officeart/2018/2/layout/IconCircleList"/>
    <dgm:cxn modelId="{0F65BDAF-97C7-4B43-93C2-FB5BF29FB37B}" type="presParOf" srcId="{35F788E9-A705-42DE-9C2E-0B42C688F697}" destId="{9119EEA5-6804-4B8F-8F28-632D5D3C4954}" srcOrd="6" destOrd="0" presId="urn:microsoft.com/office/officeart/2018/2/layout/IconCircleList"/>
    <dgm:cxn modelId="{20B47362-53FB-4BC3-9B38-C75321D03723}" type="presParOf" srcId="{9119EEA5-6804-4B8F-8F28-632D5D3C4954}" destId="{FF02757A-4C0C-418D-BA3D-6C7D14CC505D}" srcOrd="0" destOrd="0" presId="urn:microsoft.com/office/officeart/2018/2/layout/IconCircleList"/>
    <dgm:cxn modelId="{4613FD71-335D-483B-BE18-4FF49291B1B2}" type="presParOf" srcId="{9119EEA5-6804-4B8F-8F28-632D5D3C4954}" destId="{A22F0B90-5A01-4C4D-BFBD-8D769B8F5691}" srcOrd="1" destOrd="0" presId="urn:microsoft.com/office/officeart/2018/2/layout/IconCircleList"/>
    <dgm:cxn modelId="{FE4907CB-0F2C-4177-B7DF-EFA99903A0A3}" type="presParOf" srcId="{9119EEA5-6804-4B8F-8F28-632D5D3C4954}" destId="{8AC42110-7DD9-4616-974C-B69798CF5D8C}" srcOrd="2" destOrd="0" presId="urn:microsoft.com/office/officeart/2018/2/layout/IconCircleList"/>
    <dgm:cxn modelId="{4AE6D40D-5D3E-4609-93ED-41C7D5C70558}" type="presParOf" srcId="{9119EEA5-6804-4B8F-8F28-632D5D3C4954}" destId="{FEC8BE1D-4CEE-4535-8E7E-39C4A99EE5A3}" srcOrd="3" destOrd="0" presId="urn:microsoft.com/office/officeart/2018/2/layout/IconCircleList"/>
    <dgm:cxn modelId="{3FB99DBD-5825-43DE-AB19-4329E9878AC6}" type="presParOf" srcId="{35F788E9-A705-42DE-9C2E-0B42C688F697}" destId="{45FDA1E2-44A6-442F-9CE7-9A0F8F38B357}" srcOrd="7" destOrd="0" presId="urn:microsoft.com/office/officeart/2018/2/layout/IconCircleList"/>
    <dgm:cxn modelId="{330CE6FA-A7F9-42CE-A622-F984B01793C8}" type="presParOf" srcId="{35F788E9-A705-42DE-9C2E-0B42C688F697}" destId="{F92A002F-0A86-4052-9008-FB5F94C2118F}" srcOrd="8" destOrd="0" presId="urn:microsoft.com/office/officeart/2018/2/layout/IconCircleList"/>
    <dgm:cxn modelId="{E7812D17-D270-4465-B989-BD391B602D26}" type="presParOf" srcId="{F92A002F-0A86-4052-9008-FB5F94C2118F}" destId="{F9A80C69-12D3-4D12-8B88-1E5CF4B83849}" srcOrd="0" destOrd="0" presId="urn:microsoft.com/office/officeart/2018/2/layout/IconCircleList"/>
    <dgm:cxn modelId="{D9C6C4AB-74CB-43FE-974A-B8CB7D7C085F}" type="presParOf" srcId="{F92A002F-0A86-4052-9008-FB5F94C2118F}" destId="{FDBDA0FA-5715-47D3-A83D-FA0C2C34CD2C}" srcOrd="1" destOrd="0" presId="urn:microsoft.com/office/officeart/2018/2/layout/IconCircleList"/>
    <dgm:cxn modelId="{2D7C90BC-CAD7-41CD-938F-11EBAC89E385}" type="presParOf" srcId="{F92A002F-0A86-4052-9008-FB5F94C2118F}" destId="{FDDC33B6-D2EF-4B0C-9C07-19C0C800D6DA}" srcOrd="2" destOrd="0" presId="urn:microsoft.com/office/officeart/2018/2/layout/IconCircleList"/>
    <dgm:cxn modelId="{96047BF0-60A3-47CC-9A9D-0906359C7A8B}" type="presParOf" srcId="{F92A002F-0A86-4052-9008-FB5F94C2118F}" destId="{86B8BE19-08E2-44D3-8250-747A57AF442E}"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6D7910-9651-4BAB-A228-87C4F9922401}">
      <dsp:nvSpPr>
        <dsp:cNvPr id="0" name=""/>
        <dsp:cNvSpPr/>
      </dsp:nvSpPr>
      <dsp:spPr>
        <a:xfrm>
          <a:off x="566648" y="46911"/>
          <a:ext cx="1008506" cy="100850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6C69A4-3425-43CE-B68B-0AC7458D315B}">
      <dsp:nvSpPr>
        <dsp:cNvPr id="0" name=""/>
        <dsp:cNvSpPr/>
      </dsp:nvSpPr>
      <dsp:spPr>
        <a:xfrm>
          <a:off x="778435" y="258698"/>
          <a:ext cx="584933" cy="5849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A3B0E5-D344-4771-8E86-2377A3C0A753}">
      <dsp:nvSpPr>
        <dsp:cNvPr id="0" name=""/>
        <dsp:cNvSpPr/>
      </dsp:nvSpPr>
      <dsp:spPr>
        <a:xfrm>
          <a:off x="1791263" y="46911"/>
          <a:ext cx="2377193" cy="100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Georgia" panose="02040502050405020303" pitchFamily="18" charset="0"/>
            </a:rPr>
            <a:t>A digital twin is a virtual </a:t>
          </a:r>
          <a:r>
            <a:rPr lang="en-IE" sz="1400" kern="1200" dirty="0">
              <a:latin typeface="Georgia" panose="02040502050405020303" pitchFamily="18" charset="0"/>
            </a:rPr>
            <a:t>representation of a </a:t>
          </a:r>
          <a:r>
            <a:rPr lang="en-US" sz="1400" kern="1200" dirty="0">
              <a:latin typeface="Georgia" panose="02040502050405020303" pitchFamily="18" charset="0"/>
            </a:rPr>
            <a:t>physical object, with a </a:t>
          </a:r>
          <a:r>
            <a:rPr lang="en-IE" sz="1400" kern="1200" dirty="0">
              <a:latin typeface="Georgia" panose="02040502050405020303" pitchFamily="18" charset="0"/>
            </a:rPr>
            <a:t>continuous flow of data that enable convergence between the physical and virtual state.  </a:t>
          </a:r>
          <a:endParaRPr lang="en-US" sz="1400" kern="1200" dirty="0">
            <a:latin typeface="Georgia" panose="02040502050405020303" pitchFamily="18" charset="0"/>
          </a:endParaRPr>
        </a:p>
      </dsp:txBody>
      <dsp:txXfrm>
        <a:off x="1791263" y="46911"/>
        <a:ext cx="2377193" cy="1008506"/>
      </dsp:txXfrm>
    </dsp:sp>
    <dsp:sp modelId="{B7C374CD-A963-4707-9E63-F624A899F1E7}">
      <dsp:nvSpPr>
        <dsp:cNvPr id="0" name=""/>
        <dsp:cNvSpPr/>
      </dsp:nvSpPr>
      <dsp:spPr>
        <a:xfrm>
          <a:off x="4582664" y="46911"/>
          <a:ext cx="1008506" cy="100850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5B4CD3-5F59-453D-A977-C2233D91AD19}">
      <dsp:nvSpPr>
        <dsp:cNvPr id="0" name=""/>
        <dsp:cNvSpPr/>
      </dsp:nvSpPr>
      <dsp:spPr>
        <a:xfrm>
          <a:off x="4794450" y="258698"/>
          <a:ext cx="584933" cy="5849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E5D2A8-D7E3-464A-BE86-A0E66A2CAD54}">
      <dsp:nvSpPr>
        <dsp:cNvPr id="0" name=""/>
        <dsp:cNvSpPr/>
      </dsp:nvSpPr>
      <dsp:spPr>
        <a:xfrm>
          <a:off x="5807279" y="46911"/>
          <a:ext cx="2377193" cy="100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Georgia" panose="02040502050405020303" pitchFamily="18" charset="0"/>
            </a:rPr>
            <a:t>A representation of a physical asset that has a level of accuracy that allows the user to understand and </a:t>
          </a:r>
          <a:r>
            <a:rPr lang="en-IE" sz="1400" kern="1200" dirty="0">
              <a:latin typeface="Georgia" panose="02040502050405020303" pitchFamily="18" charset="0"/>
            </a:rPr>
            <a:t>predict</a:t>
          </a:r>
          <a:r>
            <a:rPr lang="en-US" sz="1400" kern="1200" dirty="0">
              <a:latin typeface="Georgia" panose="02040502050405020303" pitchFamily="18" charset="0"/>
            </a:rPr>
            <a:t> its performance.</a:t>
          </a:r>
        </a:p>
      </dsp:txBody>
      <dsp:txXfrm>
        <a:off x="5807279" y="46911"/>
        <a:ext cx="2377193" cy="1008506"/>
      </dsp:txXfrm>
    </dsp:sp>
    <dsp:sp modelId="{B4A1D419-981E-459A-9C1A-B1165EEEF7C8}">
      <dsp:nvSpPr>
        <dsp:cNvPr id="0" name=""/>
        <dsp:cNvSpPr/>
      </dsp:nvSpPr>
      <dsp:spPr>
        <a:xfrm>
          <a:off x="566648" y="1858884"/>
          <a:ext cx="1008506" cy="100850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E777CE-B0CD-4CBF-AC4D-81025EE2DF91}">
      <dsp:nvSpPr>
        <dsp:cNvPr id="0" name=""/>
        <dsp:cNvSpPr/>
      </dsp:nvSpPr>
      <dsp:spPr>
        <a:xfrm>
          <a:off x="778435" y="2070671"/>
          <a:ext cx="584933" cy="5849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0EA7FD-AE82-476D-892B-0A910027BC3A}">
      <dsp:nvSpPr>
        <dsp:cNvPr id="0" name=""/>
        <dsp:cNvSpPr/>
      </dsp:nvSpPr>
      <dsp:spPr>
        <a:xfrm>
          <a:off x="1791263" y="1858884"/>
          <a:ext cx="2377193" cy="100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Georgia" panose="02040502050405020303" pitchFamily="18" charset="0"/>
            </a:rPr>
            <a:t>NASA introduced the digital twin </a:t>
          </a:r>
          <a:r>
            <a:rPr lang="en-IE" sz="1400" kern="1200" dirty="0">
              <a:latin typeface="Georgia" panose="02040502050405020303" pitchFamily="18" charset="0"/>
            </a:rPr>
            <a:t>concept </a:t>
          </a:r>
          <a:r>
            <a:rPr lang="en-US" sz="1400" kern="1200" dirty="0">
              <a:latin typeface="Georgia" panose="02040502050405020303" pitchFamily="18" charset="0"/>
            </a:rPr>
            <a:t>to develop physical models and simulations of spacecraft for the first time in 2010</a:t>
          </a:r>
        </a:p>
      </dsp:txBody>
      <dsp:txXfrm>
        <a:off x="1791263" y="1858884"/>
        <a:ext cx="2377193" cy="1008506"/>
      </dsp:txXfrm>
    </dsp:sp>
    <dsp:sp modelId="{FF02757A-4C0C-418D-BA3D-6C7D14CC505D}">
      <dsp:nvSpPr>
        <dsp:cNvPr id="0" name=""/>
        <dsp:cNvSpPr/>
      </dsp:nvSpPr>
      <dsp:spPr>
        <a:xfrm>
          <a:off x="4582664" y="1858884"/>
          <a:ext cx="1008506" cy="100850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2F0B90-5A01-4C4D-BFBD-8D769B8F5691}">
      <dsp:nvSpPr>
        <dsp:cNvPr id="0" name=""/>
        <dsp:cNvSpPr/>
      </dsp:nvSpPr>
      <dsp:spPr>
        <a:xfrm>
          <a:off x="4794450" y="2070671"/>
          <a:ext cx="584933" cy="58493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C8BE1D-4CEE-4535-8E7E-39C4A99EE5A3}">
      <dsp:nvSpPr>
        <dsp:cNvPr id="0" name=""/>
        <dsp:cNvSpPr/>
      </dsp:nvSpPr>
      <dsp:spPr>
        <a:xfrm>
          <a:off x="5807279" y="1858884"/>
          <a:ext cx="2377193" cy="100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Georgia" panose="02040502050405020303" pitchFamily="18" charset="0"/>
            </a:rPr>
            <a:t>More recently, digital twins  have been employed in structures and buildings, energy flow, and in manufacturing</a:t>
          </a:r>
          <a:endParaRPr lang="en-IE" sz="1400" kern="1200" dirty="0">
            <a:latin typeface="Georgia" panose="02040502050405020303" pitchFamily="18" charset="0"/>
          </a:endParaRPr>
        </a:p>
        <a:p>
          <a:pPr marL="0" lvl="0" indent="0" algn="l" defTabSz="622300">
            <a:lnSpc>
              <a:spcPct val="100000"/>
            </a:lnSpc>
            <a:spcBef>
              <a:spcPct val="0"/>
            </a:spcBef>
            <a:spcAft>
              <a:spcPct val="35000"/>
            </a:spcAft>
            <a:buNone/>
          </a:pPr>
          <a:endParaRPr lang="en-US" sz="1400" kern="1200" dirty="0">
            <a:highlight>
              <a:srgbClr val="FFFF00"/>
            </a:highlight>
            <a:latin typeface="Georgia" panose="02040502050405020303" pitchFamily="18" charset="0"/>
          </a:endParaRPr>
        </a:p>
      </dsp:txBody>
      <dsp:txXfrm>
        <a:off x="5807279" y="1858884"/>
        <a:ext cx="2377193" cy="1008506"/>
      </dsp:txXfrm>
    </dsp:sp>
    <dsp:sp modelId="{F9A80C69-12D3-4D12-8B88-1E5CF4B83849}">
      <dsp:nvSpPr>
        <dsp:cNvPr id="0" name=""/>
        <dsp:cNvSpPr/>
      </dsp:nvSpPr>
      <dsp:spPr>
        <a:xfrm>
          <a:off x="566648" y="3670858"/>
          <a:ext cx="1008506" cy="100850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BDA0FA-5715-47D3-A83D-FA0C2C34CD2C}">
      <dsp:nvSpPr>
        <dsp:cNvPr id="0" name=""/>
        <dsp:cNvSpPr/>
      </dsp:nvSpPr>
      <dsp:spPr>
        <a:xfrm>
          <a:off x="778435" y="3882644"/>
          <a:ext cx="584933" cy="58493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B8BE19-08E2-44D3-8250-747A57AF442E}">
      <dsp:nvSpPr>
        <dsp:cNvPr id="0" name=""/>
        <dsp:cNvSpPr/>
      </dsp:nvSpPr>
      <dsp:spPr>
        <a:xfrm>
          <a:off x="1791263" y="3670858"/>
          <a:ext cx="2377193" cy="100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IE" sz="1400" kern="1200" dirty="0">
              <a:latin typeface="Georgia" panose="02040502050405020303" pitchFamily="18" charset="0"/>
            </a:rPr>
            <a:t>Currently, digital twin technology is being explored for developing the smart cities</a:t>
          </a:r>
        </a:p>
      </dsp:txBody>
      <dsp:txXfrm>
        <a:off x="1791263" y="3670858"/>
        <a:ext cx="2377193" cy="100850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0A48C7-34AE-420E-A497-9BBC056BEA1C}" type="datetimeFigureOut">
              <a:rPr lang="en-IE" smtClean="0"/>
              <a:t>19/05/2022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71DD09-EFCA-4E55-A07A-599ECCCADE00}" type="slidenum">
              <a:rPr lang="en-IE" smtClean="0"/>
              <a:t>‹#›</a:t>
            </a:fld>
            <a:endParaRPr lang="en-IE"/>
          </a:p>
        </p:txBody>
      </p:sp>
    </p:spTree>
    <p:extLst>
      <p:ext uri="{BB962C8B-B14F-4D97-AF65-F5344CB8AC3E}">
        <p14:creationId xmlns:p14="http://schemas.microsoft.com/office/powerpoint/2010/main" val="2854225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171DD09-EFCA-4E55-A07A-599ECCCADE00}" type="slidenum">
              <a:rPr lang="en-IE" smtClean="0"/>
              <a:t>8</a:t>
            </a:fld>
            <a:endParaRPr lang="en-IE"/>
          </a:p>
        </p:txBody>
      </p:sp>
    </p:spTree>
    <p:extLst>
      <p:ext uri="{BB962C8B-B14F-4D97-AF65-F5344CB8AC3E}">
        <p14:creationId xmlns:p14="http://schemas.microsoft.com/office/powerpoint/2010/main" val="583984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95C5C9-164C-46B3-A87E-7660D39D3106}" type="datetime2">
              <a:rPr lang="en-US" smtClean="0"/>
              <a:t>Tuesday, May 17, 2022</a:t>
            </a:fld>
            <a:endParaRPr lang="en-US" dirty="0"/>
          </a:p>
        </p:txBody>
      </p:sp>
      <p:sp>
        <p:nvSpPr>
          <p:cNvPr id="5" name="Footer Placeholder 4"/>
          <p:cNvSpPr>
            <a:spLocks noGrp="1"/>
          </p:cNvSpPr>
          <p:nvPr>
            <p:ph type="ftr" sz="quarter" idx="11"/>
          </p:nvPr>
        </p:nvSpPr>
        <p:spPr/>
        <p:txBody>
          <a:bodyPr/>
          <a:lstStyle/>
          <a:p>
            <a:pPr algn="l"/>
            <a:r>
              <a:rPr lang="en-US"/>
              <a:t>Sample Footer Text</a:t>
            </a:r>
            <a:endParaRPr lang="en-US" dirty="0"/>
          </a:p>
        </p:txBody>
      </p:sp>
      <p:sp>
        <p:nvSpPr>
          <p:cNvPr id="6" name="Slide Number Placeholder 5"/>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658911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75179A-1E2B-41AB-B400-4F1B4022FAEE}" type="datetime2">
              <a:rPr lang="en-US" smtClean="0"/>
              <a:t>Tuesday, May 17, 2022</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769158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681D0F-6595-4F14-8EF3-954CD87C797B}" type="datetime2">
              <a:rPr lang="en-US" smtClean="0"/>
              <a:t>Tuesday, May 17, 2022</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959123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DCFF8A-AAF8-4A12-8A91-9CA0EAF6CBB9}" type="datetime2">
              <a:rPr lang="en-US" smtClean="0"/>
              <a:t>Tuesday, May 17, 2022</a:t>
            </a:fld>
            <a:endParaRPr lang="en-US" dirty="0"/>
          </a:p>
        </p:txBody>
      </p:sp>
      <p:sp>
        <p:nvSpPr>
          <p:cNvPr id="5" name="Footer Placeholder 4"/>
          <p:cNvSpPr>
            <a:spLocks noGrp="1"/>
          </p:cNvSpPr>
          <p:nvPr>
            <p:ph type="ftr" sz="quarter" idx="11"/>
          </p:nvPr>
        </p:nvSpPr>
        <p:spPr/>
        <p:txBody>
          <a:bodyPr/>
          <a:lstStyle/>
          <a:p>
            <a:pPr algn="l"/>
            <a:r>
              <a:rPr lang="en-US"/>
              <a:t>Sample Footer Text</a:t>
            </a:r>
            <a:endParaRPr lang="en-US" dirty="0"/>
          </a:p>
        </p:txBody>
      </p:sp>
      <p:sp>
        <p:nvSpPr>
          <p:cNvPr id="6" name="Slide Number Placeholder 5"/>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929349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CC25C3-021A-4B0B-8F70-0C181FE1CF45}" type="datetime2">
              <a:rPr lang="en-US" smtClean="0"/>
              <a:t>Tuesday, May 17, 2022</a:t>
            </a:fld>
            <a:endParaRPr lang="en-US"/>
          </a:p>
        </p:txBody>
      </p:sp>
      <p:sp>
        <p:nvSpPr>
          <p:cNvPr id="5" name="Footer Placeholder 4"/>
          <p:cNvSpPr>
            <a:spLocks noGrp="1"/>
          </p:cNvSpPr>
          <p:nvPr>
            <p:ph type="ftr" sz="quarter" idx="11"/>
          </p:nvPr>
        </p:nvSpPr>
        <p:spPr/>
        <p:txBody>
          <a:bodyPr/>
          <a:lstStyle/>
          <a:p>
            <a:pPr algn="l"/>
            <a:r>
              <a:rPr lang="en-US"/>
              <a:t>Sample Footer Text</a:t>
            </a:r>
            <a:endParaRPr lang="en-US" dirty="0"/>
          </a:p>
        </p:txBody>
      </p:sp>
      <p:sp>
        <p:nvSpPr>
          <p:cNvPr id="6" name="Slide Number Placeholder 5"/>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560917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23D88D-8CEC-4ED9-A53B-5596187D9A16}" type="datetime2">
              <a:rPr lang="en-US" smtClean="0"/>
              <a:t>Tuesday, May 17, 2022</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971667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CCD382-DFDA-4722-A27A-59C21AD112F2}" type="datetime2">
              <a:rPr lang="en-US" smtClean="0"/>
              <a:t>Tuesday, May 17, 2022</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313874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F2A30D-1C09-413F-AAB1-38F366000715}" type="datetime2">
              <a:rPr lang="en-US" smtClean="0"/>
              <a:t>Tuesday, May 17, 2022</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687825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B82B9C-D65E-4F64-95C3-B10F3B00F0D9}" type="datetime2">
              <a:rPr lang="en-US" smtClean="0"/>
              <a:t>Tuesday, May 17, 2022</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238600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F5FDCC-6AAC-4A08-B9E0-3793AB5E64C3}" type="datetime2">
              <a:rPr lang="en-US" smtClean="0"/>
              <a:t>Tuesday, May 17, 2022</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625588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9FE94D-439C-40F1-900E-BC07940E3988}" type="datetime2">
              <a:rPr lang="en-US" smtClean="0"/>
              <a:t>Tuesday, May 17, 2022</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861004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EA2CF1-0EB2-4673-802D-3371233E4A77}" type="datetime2">
              <a:rPr lang="en-US" smtClean="0"/>
              <a:t>Tuesday, May 17, 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19800534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hyperlink" Target="mailto:khurram.riaz@mail.itsligo.ie" TargetMode="External"/><Relationship Id="rId3" Type="http://schemas.openxmlformats.org/officeDocument/2006/relationships/image" Target="../media/image45.png"/><Relationship Id="rId7" Type="http://schemas.openxmlformats.org/officeDocument/2006/relationships/hyperlink" Target="mailto:mcafee.marion@itsligo.ie" TargetMode="External"/><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hyperlink" Target="mailto:feeney.owen@itsligo.ie" TargetMode="External"/><Relationship Id="rId5" Type="http://schemas.microsoft.com/office/2007/relationships/hdphoto" Target="../media/hdphoto4.wdp"/><Relationship Id="rId10" Type="http://schemas.openxmlformats.org/officeDocument/2006/relationships/hyperlink" Target="mailto:anton.iulia@itsligo.ie" TargetMode="External"/><Relationship Id="rId4" Type="http://schemas.openxmlformats.org/officeDocument/2006/relationships/image" Target="../media/image46.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4.jpeg"/><Relationship Id="rId2" Type="http://schemas.openxmlformats.org/officeDocument/2006/relationships/image" Target="../media/image16.pn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microsoft.com/office/2007/relationships/hdphoto" Target="../media/hdphoto2.wdp"/><Relationship Id="rId9" Type="http://schemas.openxmlformats.org/officeDocument/2006/relationships/image" Target="../media/image21.png"/><Relationship Id="rId1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gi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A city with many tall buildings&#10;&#10;Description automatically generated with low confidence">
            <a:extLst>
              <a:ext uri="{FF2B5EF4-FFF2-40B4-BE49-F238E27FC236}">
                <a16:creationId xmlns:a16="http://schemas.microsoft.com/office/drawing/2014/main" id="{9A5B1D5C-9B65-0C11-EC4A-93FA4D6AB7D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94714" y="650906"/>
            <a:ext cx="8090003" cy="5613742"/>
          </a:xfrm>
          <a:custGeom>
            <a:avLst/>
            <a:gdLst/>
            <a:ahLst/>
            <a:cxnLst/>
            <a:rect l="l" t="t" r="r" b="b"/>
            <a:pathLst>
              <a:path w="12192000" h="6858000">
                <a:moveTo>
                  <a:pt x="0" y="0"/>
                </a:moveTo>
                <a:lnTo>
                  <a:pt x="12192000" y="0"/>
                </a:lnTo>
                <a:lnTo>
                  <a:pt x="12192000" y="6858000"/>
                </a:lnTo>
                <a:lnTo>
                  <a:pt x="0" y="6858000"/>
                </a:lnTo>
                <a:close/>
              </a:path>
            </a:pathLst>
          </a:custGeom>
        </p:spPr>
      </p:pic>
      <p:pic>
        <p:nvPicPr>
          <p:cNvPr id="11" name="Picture 10">
            <a:extLst>
              <a:ext uri="{FF2B5EF4-FFF2-40B4-BE49-F238E27FC236}">
                <a16:creationId xmlns:a16="http://schemas.microsoft.com/office/drawing/2014/main" id="{D2B37F52-2341-A0F9-7C00-26DA38DA7C91}"/>
              </a:ext>
            </a:extLst>
          </p:cNvPr>
          <p:cNvPicPr>
            <a:picLocks noChangeAspect="1"/>
          </p:cNvPicPr>
          <p:nvPr/>
        </p:nvPicPr>
        <p:blipFill>
          <a:blip r:embed="rId5"/>
          <a:stretch>
            <a:fillRect/>
          </a:stretch>
        </p:blipFill>
        <p:spPr>
          <a:xfrm>
            <a:off x="11478404" y="5947023"/>
            <a:ext cx="664687" cy="890690"/>
          </a:xfrm>
          <a:prstGeom prst="rect">
            <a:avLst/>
          </a:prstGeom>
        </p:spPr>
      </p:pic>
      <p:pic>
        <p:nvPicPr>
          <p:cNvPr id="10" name="Picture 9" descr="Qr code&#10;&#10;Description automatically generated">
            <a:extLst>
              <a:ext uri="{FF2B5EF4-FFF2-40B4-BE49-F238E27FC236}">
                <a16:creationId xmlns:a16="http://schemas.microsoft.com/office/drawing/2014/main" id="{8FA3211E-A077-5BC5-CAC6-3B4772BADE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79" y="5201975"/>
            <a:ext cx="1553498" cy="1553498"/>
          </a:xfrm>
          <a:prstGeom prst="rect">
            <a:avLst/>
          </a:prstGeom>
        </p:spPr>
      </p:pic>
      <p:pic>
        <p:nvPicPr>
          <p:cNvPr id="6" name="Picture 5">
            <a:extLst>
              <a:ext uri="{FF2B5EF4-FFF2-40B4-BE49-F238E27FC236}">
                <a16:creationId xmlns:a16="http://schemas.microsoft.com/office/drawing/2014/main" id="{648B9B7B-30EB-3BF8-CD8C-490DD6C9D8C1}"/>
              </a:ext>
            </a:extLst>
          </p:cNvPr>
          <p:cNvPicPr>
            <a:picLocks noChangeAspect="1"/>
          </p:cNvPicPr>
          <p:nvPr/>
        </p:nvPicPr>
        <p:blipFill>
          <a:blip r:embed="rId7"/>
          <a:stretch>
            <a:fillRect/>
          </a:stretch>
        </p:blipFill>
        <p:spPr>
          <a:xfrm>
            <a:off x="10428847" y="60325"/>
            <a:ext cx="1763152" cy="603983"/>
          </a:xfrm>
          <a:prstGeom prst="rect">
            <a:avLst/>
          </a:prstGeom>
        </p:spPr>
      </p:pic>
      <p:sp>
        <p:nvSpPr>
          <p:cNvPr id="2" name="Title 1">
            <a:extLst>
              <a:ext uri="{FF2B5EF4-FFF2-40B4-BE49-F238E27FC236}">
                <a16:creationId xmlns:a16="http://schemas.microsoft.com/office/drawing/2014/main" id="{C6F44964-FB2A-3510-1E25-95BC22B98CC1}"/>
              </a:ext>
            </a:extLst>
          </p:cNvPr>
          <p:cNvSpPr>
            <a:spLocks noGrp="1"/>
          </p:cNvSpPr>
          <p:nvPr>
            <p:ph type="ctrTitle"/>
          </p:nvPr>
        </p:nvSpPr>
        <p:spPr>
          <a:xfrm>
            <a:off x="8932498" y="2137460"/>
            <a:ext cx="3186770" cy="2731720"/>
          </a:xfrm>
        </p:spPr>
        <p:txBody>
          <a:bodyPr anchor="ctr">
            <a:normAutofit/>
          </a:bodyPr>
          <a:lstStyle/>
          <a:p>
            <a:pPr algn="l"/>
            <a:r>
              <a:rPr lang="en-US" sz="2300" dirty="0">
                <a:highlight>
                  <a:srgbClr val="C0C0C0"/>
                </a:highlight>
                <a:latin typeface="Georgia" panose="02040502050405020303" pitchFamily="18" charset="0"/>
              </a:rPr>
              <a:t>Conceptualising the management of climate extreme events through a GIS-based digital twin system </a:t>
            </a:r>
            <a:endParaRPr lang="en-IE" sz="2300" dirty="0">
              <a:highlight>
                <a:srgbClr val="C0C0C0"/>
              </a:highlight>
              <a:latin typeface="Georgia" panose="02040502050405020303" pitchFamily="18" charset="0"/>
            </a:endParaRPr>
          </a:p>
        </p:txBody>
      </p:sp>
      <p:sp>
        <p:nvSpPr>
          <p:cNvPr id="5" name="Rectangle 1">
            <a:extLst>
              <a:ext uri="{FF2B5EF4-FFF2-40B4-BE49-F238E27FC236}">
                <a16:creationId xmlns:a16="http://schemas.microsoft.com/office/drawing/2014/main" id="{08A2DEF4-A0F5-2034-1195-30A709AC0E38}"/>
              </a:ext>
            </a:extLst>
          </p:cNvPr>
          <p:cNvSpPr>
            <a:spLocks noGrp="1" noChangeArrowheads="1"/>
          </p:cNvSpPr>
          <p:nvPr>
            <p:ph type="subTitle" idx="1"/>
          </p:nvPr>
        </p:nvSpPr>
        <p:spPr bwMode="auto">
          <a:xfrm>
            <a:off x="8932498" y="4687091"/>
            <a:ext cx="3186770" cy="117829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ts val="600"/>
              </a:spcAft>
              <a:buClrTx/>
              <a:buSzTx/>
              <a:buFontTx/>
              <a:buNone/>
              <a:tabLst/>
            </a:pPr>
            <a:r>
              <a:rPr kumimoji="0" lang="en-US" altLang="en-US" sz="1600" b="1" i="0" u="none" strike="noStrike" cap="none" normalizeH="0" baseline="0" dirty="0">
                <a:ln>
                  <a:noFill/>
                </a:ln>
                <a:effectLst/>
                <a:highlight>
                  <a:srgbClr val="C0C0C0"/>
                </a:highlight>
                <a:latin typeface="Georgia" panose="02040502050405020303" pitchFamily="18" charset="0"/>
              </a:rPr>
              <a:t>Khurram Riaz</a:t>
            </a:r>
            <a:r>
              <a:rPr kumimoji="0" lang="en-US" altLang="en-US" sz="1600" b="0" i="0" u="none" strike="noStrike" cap="none" normalizeH="0" baseline="0" dirty="0">
                <a:ln>
                  <a:noFill/>
                </a:ln>
                <a:effectLst/>
                <a:highlight>
                  <a:srgbClr val="C0C0C0"/>
                </a:highlight>
                <a:latin typeface="Georgia" panose="02040502050405020303" pitchFamily="18" charset="0"/>
              </a:rPr>
              <a:t>,</a:t>
            </a:r>
            <a:r>
              <a:rPr kumimoji="0" lang="en-US" altLang="en-US" sz="1600" b="0" i="0" u="none" strike="noStrike" cap="none" normalizeH="0" baseline="0" dirty="0">
                <a:ln>
                  <a:noFill/>
                </a:ln>
                <a:effectLst/>
                <a:highlight>
                  <a:srgbClr val="C0C0C0"/>
                </a:highlight>
                <a:latin typeface="Georgia" panose="02040502050405020303" pitchFamily="18" charset="0"/>
                <a:cs typeface="Open Sans" panose="020B0606030504020204" pitchFamily="34" charset="0"/>
              </a:rPr>
              <a:t> </a:t>
            </a:r>
            <a:r>
              <a:rPr kumimoji="0" lang="en-US" altLang="en-US" sz="1600" b="0" i="0" u="none" strike="noStrike" cap="none" normalizeH="0" baseline="0" dirty="0">
                <a:ln>
                  <a:noFill/>
                </a:ln>
                <a:effectLst/>
                <a:highlight>
                  <a:srgbClr val="C0C0C0"/>
                </a:highlight>
                <a:latin typeface="Georgia" panose="02040502050405020303" pitchFamily="18" charset="0"/>
              </a:rPr>
              <a:t>Marion McAfee,</a:t>
            </a:r>
            <a:r>
              <a:rPr kumimoji="0" lang="en-US" altLang="en-US" sz="1600" b="0" i="0" u="none" strike="noStrike" cap="none" normalizeH="0" baseline="0" dirty="0">
                <a:ln>
                  <a:noFill/>
                </a:ln>
                <a:effectLst/>
                <a:highlight>
                  <a:srgbClr val="C0C0C0"/>
                </a:highlight>
                <a:latin typeface="Georgia" panose="02040502050405020303" pitchFamily="18" charset="0"/>
                <a:cs typeface="Open Sans" panose="020B0606030504020204" pitchFamily="34" charset="0"/>
              </a:rPr>
              <a:t> </a:t>
            </a:r>
            <a:r>
              <a:rPr kumimoji="0" lang="en-US" altLang="en-US" sz="1600" b="0" i="0" u="none" strike="noStrike" cap="none" normalizeH="0" baseline="0" dirty="0">
                <a:ln>
                  <a:noFill/>
                </a:ln>
                <a:effectLst/>
                <a:highlight>
                  <a:srgbClr val="C0C0C0"/>
                </a:highlight>
                <a:latin typeface="Georgia" panose="02040502050405020303" pitchFamily="18" charset="0"/>
              </a:rPr>
              <a:t>Iulia Anton,</a:t>
            </a:r>
            <a:r>
              <a:rPr kumimoji="0" lang="en-US" altLang="en-US" sz="1600" b="0" i="0" u="none" strike="noStrike" cap="none" normalizeH="0" baseline="0" dirty="0">
                <a:ln>
                  <a:noFill/>
                </a:ln>
                <a:effectLst/>
                <a:highlight>
                  <a:srgbClr val="C0C0C0"/>
                </a:highlight>
                <a:latin typeface="Georgia" panose="02040502050405020303" pitchFamily="18" charset="0"/>
                <a:cs typeface="Open Sans" panose="020B0606030504020204" pitchFamily="34" charset="0"/>
              </a:rPr>
              <a:t> </a:t>
            </a:r>
            <a:r>
              <a:rPr kumimoji="0" lang="en-US" altLang="en-US" sz="1600" b="0" i="0" u="none" strike="noStrike" cap="none" normalizeH="0" baseline="0" dirty="0">
                <a:ln>
                  <a:noFill/>
                </a:ln>
                <a:effectLst/>
                <a:highlight>
                  <a:srgbClr val="C0C0C0"/>
                </a:highlight>
                <a:latin typeface="Georgia" panose="02040502050405020303" pitchFamily="18" charset="0"/>
              </a:rPr>
              <a:t>and Salem Gharbia </a:t>
            </a:r>
          </a:p>
        </p:txBody>
      </p:sp>
    </p:spTree>
    <p:extLst>
      <p:ext uri="{BB962C8B-B14F-4D97-AF65-F5344CB8AC3E}">
        <p14:creationId xmlns:p14="http://schemas.microsoft.com/office/powerpoint/2010/main" val="391316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6ACEE6-669A-FE50-F9E6-A3733BD16F10}"/>
              </a:ext>
            </a:extLst>
          </p:cNvPr>
          <p:cNvPicPr>
            <a:picLocks noChangeAspect="1"/>
          </p:cNvPicPr>
          <p:nvPr/>
        </p:nvPicPr>
        <p:blipFill>
          <a:blip r:embed="rId2"/>
          <a:stretch>
            <a:fillRect/>
          </a:stretch>
        </p:blipFill>
        <p:spPr>
          <a:xfrm>
            <a:off x="8026401" y="407257"/>
            <a:ext cx="1753517" cy="1885031"/>
          </a:xfrm>
          <a:prstGeom prst="rect">
            <a:avLst/>
          </a:prstGeom>
        </p:spPr>
      </p:pic>
      <p:cxnSp>
        <p:nvCxnSpPr>
          <p:cNvPr id="12" name="Straight Connector 11">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FE93C70-F015-37E2-35E4-6028221E520C}"/>
              </a:ext>
            </a:extLst>
          </p:cNvPr>
          <p:cNvPicPr>
            <a:picLocks noChangeAspect="1"/>
          </p:cNvPicPr>
          <p:nvPr/>
        </p:nvPicPr>
        <p:blipFill>
          <a:blip r:embed="rId3"/>
          <a:stretch>
            <a:fillRect/>
          </a:stretch>
        </p:blipFill>
        <p:spPr>
          <a:xfrm>
            <a:off x="8100984" y="2591292"/>
            <a:ext cx="1604349" cy="1573887"/>
          </a:xfrm>
          <a:prstGeom prst="rect">
            <a:avLst/>
          </a:prstGeom>
        </p:spPr>
      </p:pic>
      <p:cxnSp>
        <p:nvCxnSpPr>
          <p:cNvPr id="14" name="Straight Connector 13">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ADCDC39-DB0E-1BCB-C476-A7C30545CEB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381602" y="546139"/>
            <a:ext cx="4263748" cy="4789266"/>
          </a:xfrm>
          <a:prstGeom prst="ellipse">
            <a:avLst/>
          </a:prstGeom>
        </p:spPr>
      </p:pic>
      <p:sp>
        <p:nvSpPr>
          <p:cNvPr id="8" name="TextBox 7">
            <a:extLst>
              <a:ext uri="{FF2B5EF4-FFF2-40B4-BE49-F238E27FC236}">
                <a16:creationId xmlns:a16="http://schemas.microsoft.com/office/drawing/2014/main" id="{ED13805B-D01E-1365-886E-96D603FD4A17}"/>
              </a:ext>
            </a:extLst>
          </p:cNvPr>
          <p:cNvSpPr txBox="1"/>
          <p:nvPr/>
        </p:nvSpPr>
        <p:spPr>
          <a:xfrm>
            <a:off x="9810398" y="749607"/>
            <a:ext cx="2127602" cy="1200329"/>
          </a:xfrm>
          <a:prstGeom prst="rect">
            <a:avLst/>
          </a:prstGeom>
          <a:noFill/>
        </p:spPr>
        <p:txBody>
          <a:bodyPr wrap="square" rtlCol="0">
            <a:spAutoFit/>
          </a:bodyPr>
          <a:lstStyle/>
          <a:p>
            <a:pPr algn="l"/>
            <a:r>
              <a:rPr lang="en-US" sz="800" b="1" i="0" dirty="0">
                <a:effectLst/>
                <a:latin typeface="Arial" panose="020B0604020202020204" pitchFamily="34" charset="0"/>
                <a:cs typeface="Arial" panose="020B0604020202020204" pitchFamily="34" charset="0"/>
              </a:rPr>
              <a:t>Dr. Salem Gharbia </a:t>
            </a:r>
            <a:r>
              <a:rPr lang="en-US" sz="800" b="0" i="0" dirty="0">
                <a:effectLst/>
                <a:latin typeface="Arial" panose="020B0604020202020204" pitchFamily="34" charset="0"/>
                <a:cs typeface="Arial" panose="020B0604020202020204" pitchFamily="34" charset="0"/>
              </a:rPr>
              <a:t>BEng (Hons), M.Sc. (Distinction), MIEI, PG.D., PD Ed, Ph.D. </a:t>
            </a:r>
          </a:p>
          <a:p>
            <a:pPr algn="l"/>
            <a:r>
              <a:rPr lang="en-US" sz="800" b="0" i="0" dirty="0">
                <a:effectLst/>
                <a:latin typeface="Arial" panose="020B0604020202020204" pitchFamily="34" charset="0"/>
                <a:cs typeface="Arial" panose="020B0604020202020204" pitchFamily="34" charset="0"/>
              </a:rPr>
              <a:t>Lecturer in Water Science</a:t>
            </a:r>
          </a:p>
          <a:p>
            <a:pPr algn="l"/>
            <a:r>
              <a:rPr lang="en-US" sz="800" b="0" i="0" dirty="0">
                <a:effectLst/>
                <a:latin typeface="Arial" panose="020B0604020202020204" pitchFamily="34" charset="0"/>
                <a:cs typeface="Arial" panose="020B0604020202020204" pitchFamily="34" charset="0"/>
              </a:rPr>
              <a:t>Department of Environmental Science,</a:t>
            </a:r>
          </a:p>
          <a:p>
            <a:pPr algn="l"/>
            <a:r>
              <a:rPr lang="en-US" sz="800" b="0" i="0" dirty="0">
                <a:effectLst/>
                <a:latin typeface="Arial" panose="020B0604020202020204" pitchFamily="34" charset="0"/>
                <a:cs typeface="Arial" panose="020B0604020202020204" pitchFamily="34" charset="0"/>
              </a:rPr>
              <a:t>ATU, Sligo. Ireland</a:t>
            </a:r>
          </a:p>
          <a:p>
            <a:pPr algn="l"/>
            <a:r>
              <a:rPr lang="en-US" sz="800" b="0" i="0" dirty="0">
                <a:effectLst/>
                <a:latin typeface="Arial" panose="020B0604020202020204" pitchFamily="34" charset="0"/>
                <a:cs typeface="Arial" panose="020B0604020202020204" pitchFamily="34" charset="0"/>
              </a:rPr>
              <a:t>F91 YW50</a:t>
            </a:r>
          </a:p>
          <a:p>
            <a:pPr algn="l"/>
            <a:r>
              <a:rPr lang="en-US" sz="800" b="0" i="0" dirty="0">
                <a:effectLst/>
                <a:latin typeface="Arial" panose="020B0604020202020204" pitchFamily="34" charset="0"/>
                <a:cs typeface="Arial" panose="020B0604020202020204" pitchFamily="34" charset="0"/>
              </a:rPr>
              <a:t> </a:t>
            </a:r>
            <a:endParaRPr lang="en-US" sz="800" b="0" i="0" dirty="0">
              <a:solidFill>
                <a:srgbClr val="0070C0"/>
              </a:solidFill>
              <a:effectLst/>
              <a:latin typeface="Arial" panose="020B0604020202020204" pitchFamily="34" charset="0"/>
              <a:cs typeface="Arial" panose="020B0604020202020204" pitchFamily="34" charset="0"/>
            </a:endParaRPr>
          </a:p>
          <a:p>
            <a:pPr algn="l"/>
            <a:r>
              <a:rPr lang="en-US" sz="800" b="1" i="0" dirty="0">
                <a:solidFill>
                  <a:srgbClr val="0070C0"/>
                </a:solidFill>
                <a:effectLst/>
                <a:latin typeface="Arial" panose="020B0604020202020204" pitchFamily="34" charset="0"/>
                <a:cs typeface="Arial" panose="020B0604020202020204" pitchFamily="34" charset="0"/>
              </a:rPr>
              <a:t>E: </a:t>
            </a:r>
            <a:r>
              <a:rPr lang="en-US" sz="800" b="1" i="0" dirty="0">
                <a:solidFill>
                  <a:srgbClr val="0070C0"/>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gharbia.salem@itsligo.ie</a:t>
            </a:r>
            <a:endParaRPr lang="en-US" sz="800" b="1" i="0" dirty="0">
              <a:solidFill>
                <a:srgbClr val="0070C0"/>
              </a:solidFill>
              <a:effectLst/>
              <a:latin typeface="Arial" panose="020B0604020202020204" pitchFamily="34" charset="0"/>
              <a:cs typeface="Arial" panose="020B0604020202020204" pitchFamily="34" charset="0"/>
            </a:endParaRPr>
          </a:p>
          <a:p>
            <a:endParaRPr lang="en-IE" sz="8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EF41E18-B758-A5C9-9FAD-953399629F32}"/>
              </a:ext>
            </a:extLst>
          </p:cNvPr>
          <p:cNvSpPr txBox="1"/>
          <p:nvPr/>
        </p:nvSpPr>
        <p:spPr>
          <a:xfrm>
            <a:off x="9810399" y="2710669"/>
            <a:ext cx="2127601" cy="1200329"/>
          </a:xfrm>
          <a:prstGeom prst="rect">
            <a:avLst/>
          </a:prstGeom>
          <a:noFill/>
        </p:spPr>
        <p:txBody>
          <a:bodyPr wrap="square">
            <a:spAutoFit/>
          </a:bodyPr>
          <a:lstStyle/>
          <a:p>
            <a:pPr algn="l"/>
            <a:r>
              <a:rPr lang="en-GB" sz="800" b="1" i="0" dirty="0" err="1">
                <a:effectLst/>
                <a:latin typeface="Arial" panose="020B0604020202020204" pitchFamily="34" charset="0"/>
              </a:rPr>
              <a:t>Dr.</a:t>
            </a:r>
            <a:r>
              <a:rPr lang="en-GB" sz="800" b="1" i="0" dirty="0">
                <a:effectLst/>
                <a:latin typeface="Arial" panose="020B0604020202020204" pitchFamily="34" charset="0"/>
              </a:rPr>
              <a:t> Marion McAfee, MEng, PGCHET, PhD, FHEA, SMIEEE</a:t>
            </a:r>
            <a:endParaRPr lang="en-GB" sz="800" b="0" i="0" dirty="0">
              <a:effectLst/>
              <a:latin typeface="Calibri" panose="020F0502020204030204" pitchFamily="34" charset="0"/>
            </a:endParaRPr>
          </a:p>
          <a:p>
            <a:pPr algn="l"/>
            <a:r>
              <a:rPr lang="en-GB" sz="800" b="0" i="0" dirty="0">
                <a:effectLst/>
                <a:latin typeface="Arial" panose="020B0604020202020204" pitchFamily="34" charset="0"/>
              </a:rPr>
              <a:t>Senior Lecturer in Systems and Control Engineering</a:t>
            </a:r>
            <a:endParaRPr lang="en-GB" sz="800" b="0" i="0" dirty="0">
              <a:effectLst/>
              <a:latin typeface="Calibri" panose="020F0502020204030204" pitchFamily="34" charset="0"/>
            </a:endParaRPr>
          </a:p>
          <a:p>
            <a:r>
              <a:rPr lang="en-GB" sz="800" b="0" i="0" dirty="0">
                <a:effectLst/>
                <a:latin typeface="Arial" panose="020B0604020202020204" pitchFamily="34" charset="0"/>
              </a:rPr>
              <a:t> ATU Sligo, Ireland</a:t>
            </a:r>
            <a:endParaRPr lang="en-GB" sz="800" dirty="0">
              <a:latin typeface="Calibri" panose="020F0502020204030204" pitchFamily="34" charset="0"/>
            </a:endParaRPr>
          </a:p>
          <a:p>
            <a:r>
              <a:rPr lang="en-GB" sz="800" b="0" i="0" dirty="0">
                <a:effectLst/>
                <a:latin typeface="Arial" panose="020B0604020202020204" pitchFamily="34" charset="0"/>
              </a:rPr>
              <a:t>F91 YW50</a:t>
            </a:r>
          </a:p>
          <a:p>
            <a:endParaRPr lang="en-GB" sz="800" dirty="0">
              <a:latin typeface="Arial" panose="020B0604020202020204" pitchFamily="34" charset="0"/>
            </a:endParaRPr>
          </a:p>
          <a:p>
            <a:r>
              <a:rPr lang="en-GB" sz="800" b="1" i="0" dirty="0">
                <a:effectLst/>
                <a:latin typeface="Arial" panose="020B0604020202020204" pitchFamily="34" charset="0"/>
              </a:rPr>
              <a:t>E: </a:t>
            </a:r>
            <a:r>
              <a:rPr lang="en-GB" sz="800" b="1" i="0" dirty="0">
                <a:effectLst/>
                <a:latin typeface="Arial" panose="020B0604020202020204" pitchFamily="34" charset="0"/>
                <a:hlinkClick r:id="rId7"/>
              </a:rPr>
              <a:t>mcafee.marion@itsligo.ie</a:t>
            </a:r>
            <a:endParaRPr lang="en-GB" sz="800" b="1" i="0" dirty="0">
              <a:effectLst/>
              <a:latin typeface="Arial" panose="020B0604020202020204" pitchFamily="34" charset="0"/>
            </a:endParaRPr>
          </a:p>
          <a:p>
            <a:endParaRPr lang="en-GB" sz="800" b="1" i="0" dirty="0">
              <a:effectLst/>
              <a:latin typeface="Calibri" panose="020F0502020204030204" pitchFamily="34" charset="0"/>
            </a:endParaRPr>
          </a:p>
        </p:txBody>
      </p:sp>
      <p:sp>
        <p:nvSpPr>
          <p:cNvPr id="10" name="TextBox 9">
            <a:extLst>
              <a:ext uri="{FF2B5EF4-FFF2-40B4-BE49-F238E27FC236}">
                <a16:creationId xmlns:a16="http://schemas.microsoft.com/office/drawing/2014/main" id="{53FC73D7-574A-4053-2A24-ACAE1C81BC06}"/>
              </a:ext>
            </a:extLst>
          </p:cNvPr>
          <p:cNvSpPr txBox="1"/>
          <p:nvPr/>
        </p:nvSpPr>
        <p:spPr>
          <a:xfrm>
            <a:off x="765402" y="4611231"/>
            <a:ext cx="4334167" cy="2554545"/>
          </a:xfrm>
          <a:prstGeom prst="rect">
            <a:avLst/>
          </a:prstGeom>
          <a:noFill/>
        </p:spPr>
        <p:txBody>
          <a:bodyPr wrap="square">
            <a:spAutoFit/>
          </a:bodyPr>
          <a:lstStyle/>
          <a:p>
            <a:pPr algn="l"/>
            <a:r>
              <a:rPr lang="en-GB" sz="1600" b="1" i="0" dirty="0">
                <a:effectLst/>
                <a:latin typeface="Arial" panose="020B0604020202020204" pitchFamily="34" charset="0"/>
              </a:rPr>
              <a:t>Khurram Riaz</a:t>
            </a:r>
            <a:endParaRPr lang="en-GB" sz="1600" b="0" i="0" dirty="0">
              <a:effectLst/>
              <a:latin typeface="Calibri" panose="020F0502020204030204" pitchFamily="34" charset="0"/>
            </a:endParaRPr>
          </a:p>
          <a:p>
            <a:pPr algn="l" fontAlgn="base"/>
            <a:r>
              <a:rPr lang="en-GB" sz="1600" b="0" i="0" dirty="0">
                <a:effectLst/>
                <a:latin typeface="Arial" panose="020B0604020202020204" pitchFamily="34" charset="0"/>
              </a:rPr>
              <a:t>Ph.D. Student</a:t>
            </a:r>
            <a:endParaRPr lang="en-GB" sz="1600" b="0" i="0" dirty="0">
              <a:effectLst/>
              <a:latin typeface="Calibri" panose="020F0502020204030204" pitchFamily="34" charset="0"/>
            </a:endParaRPr>
          </a:p>
          <a:p>
            <a:pPr algn="l"/>
            <a:r>
              <a:rPr lang="en-GB" sz="1600" b="0" i="0" dirty="0">
                <a:effectLst/>
                <a:latin typeface="Arial" panose="020B0604020202020204" pitchFamily="34" charset="0"/>
              </a:rPr>
              <a:t>Department of Environmental Science,</a:t>
            </a:r>
            <a:endParaRPr lang="en-GB" sz="1600" b="0" i="0" dirty="0">
              <a:effectLst/>
              <a:latin typeface="Calibri" panose="020F0502020204030204" pitchFamily="34" charset="0"/>
            </a:endParaRPr>
          </a:p>
          <a:p>
            <a:pPr algn="l"/>
            <a:r>
              <a:rPr lang="en-GB" sz="1600" b="0" i="0" dirty="0">
                <a:effectLst/>
                <a:latin typeface="Arial" panose="020B0604020202020204" pitchFamily="34" charset="0"/>
              </a:rPr>
              <a:t>Atlantic Technological University</a:t>
            </a:r>
            <a:endParaRPr lang="en-GB" sz="1600" b="0" i="0" dirty="0">
              <a:effectLst/>
              <a:latin typeface="Calibri" panose="020F0502020204030204" pitchFamily="34" charset="0"/>
            </a:endParaRPr>
          </a:p>
          <a:p>
            <a:pPr algn="l"/>
            <a:r>
              <a:rPr lang="en-GB" sz="1600" b="0" i="0" dirty="0">
                <a:effectLst/>
                <a:latin typeface="Arial" panose="020B0604020202020204" pitchFamily="34" charset="0"/>
              </a:rPr>
              <a:t>ATU Sligo, Ash Lane, Sligo, F91 YW50, Ireland</a:t>
            </a:r>
            <a:endParaRPr lang="en-GB" sz="1600" b="0" i="0" dirty="0">
              <a:effectLst/>
              <a:latin typeface="Calibri" panose="020F0502020204030204" pitchFamily="34" charset="0"/>
            </a:endParaRPr>
          </a:p>
          <a:p>
            <a:pPr marL="0" marR="0" algn="l">
              <a:spcBef>
                <a:spcPts val="0"/>
              </a:spcBef>
              <a:spcAft>
                <a:spcPts val="0"/>
              </a:spcAft>
            </a:pPr>
            <a:endParaRPr lang="en-GB" sz="1600" b="1" i="0" dirty="0">
              <a:effectLst/>
              <a:latin typeface="Calibri" panose="020F0502020204030204" pitchFamily="34" charset="0"/>
            </a:endParaRPr>
          </a:p>
          <a:p>
            <a:pPr marL="0" marR="0" algn="l">
              <a:spcBef>
                <a:spcPts val="0"/>
              </a:spcBef>
              <a:spcAft>
                <a:spcPts val="0"/>
              </a:spcAft>
            </a:pPr>
            <a:r>
              <a:rPr lang="en-GB" sz="1600" b="1" i="0" dirty="0">
                <a:effectLst/>
                <a:latin typeface="Arial" panose="020B0604020202020204" pitchFamily="34" charset="0"/>
              </a:rPr>
              <a:t>E: </a:t>
            </a:r>
            <a:r>
              <a:rPr lang="en-IE" sz="1600" b="0" i="0" u="sng" dirty="0">
                <a:solidFill>
                  <a:srgbClr val="0070C0"/>
                </a:solidFill>
                <a:effectLst/>
                <a:latin typeface="Segoe UI" panose="020B0502040204020203" pitchFamily="34" charset="0"/>
                <a:hlinkClick r:id="rId8"/>
              </a:rPr>
              <a:t>khurram.riaz@mail.itsligo.ie</a:t>
            </a:r>
            <a:endParaRPr lang="en-IE" sz="1600" u="sng" dirty="0">
              <a:solidFill>
                <a:srgbClr val="0070C0"/>
              </a:solidFill>
              <a:latin typeface="Segoe UI" panose="020B0502040204020203" pitchFamily="34" charset="0"/>
            </a:endParaRPr>
          </a:p>
          <a:p>
            <a:pPr marL="0" marR="0" algn="l">
              <a:spcBef>
                <a:spcPts val="0"/>
              </a:spcBef>
              <a:spcAft>
                <a:spcPts val="0"/>
              </a:spcAft>
            </a:pPr>
            <a:endParaRPr lang="en-IE" sz="1600" b="0" i="0" u="sng" dirty="0">
              <a:solidFill>
                <a:srgbClr val="0070C0"/>
              </a:solidFill>
              <a:effectLst/>
              <a:latin typeface="Segoe UI" panose="020B0502040204020203" pitchFamily="34" charset="0"/>
            </a:endParaRPr>
          </a:p>
          <a:p>
            <a:pPr marL="0" marR="0" algn="l">
              <a:spcBef>
                <a:spcPts val="0"/>
              </a:spcBef>
              <a:spcAft>
                <a:spcPts val="0"/>
              </a:spcAft>
            </a:pPr>
            <a:endParaRPr lang="en-GB" sz="1600" b="1" i="0" dirty="0">
              <a:effectLst/>
              <a:latin typeface="Calibri" panose="020F0502020204030204" pitchFamily="34" charset="0"/>
            </a:endParaRPr>
          </a:p>
        </p:txBody>
      </p:sp>
      <p:pic>
        <p:nvPicPr>
          <p:cNvPr id="4" name="Picture 3">
            <a:extLst>
              <a:ext uri="{FF2B5EF4-FFF2-40B4-BE49-F238E27FC236}">
                <a16:creationId xmlns:a16="http://schemas.microsoft.com/office/drawing/2014/main" id="{34C04F86-0ABB-1DAD-384A-5B689EC46932}"/>
              </a:ext>
            </a:extLst>
          </p:cNvPr>
          <p:cNvPicPr>
            <a:picLocks noChangeAspect="1"/>
          </p:cNvPicPr>
          <p:nvPr/>
        </p:nvPicPr>
        <p:blipFill>
          <a:blip r:embed="rId9"/>
          <a:stretch>
            <a:fillRect/>
          </a:stretch>
        </p:blipFill>
        <p:spPr>
          <a:xfrm>
            <a:off x="8246798" y="4329379"/>
            <a:ext cx="1563600" cy="1573887"/>
          </a:xfrm>
          <a:prstGeom prst="rect">
            <a:avLst/>
          </a:prstGeom>
        </p:spPr>
      </p:pic>
      <p:sp>
        <p:nvSpPr>
          <p:cNvPr id="16" name="TextBox 15">
            <a:extLst>
              <a:ext uri="{FF2B5EF4-FFF2-40B4-BE49-F238E27FC236}">
                <a16:creationId xmlns:a16="http://schemas.microsoft.com/office/drawing/2014/main" id="{F76F1E1C-DB3F-63C8-BCEA-E8A4BA0B93C2}"/>
              </a:ext>
            </a:extLst>
          </p:cNvPr>
          <p:cNvSpPr txBox="1"/>
          <p:nvPr/>
        </p:nvSpPr>
        <p:spPr>
          <a:xfrm>
            <a:off x="9705333" y="4706724"/>
            <a:ext cx="2344427" cy="1446550"/>
          </a:xfrm>
          <a:prstGeom prst="rect">
            <a:avLst/>
          </a:prstGeom>
          <a:noFill/>
        </p:spPr>
        <p:txBody>
          <a:bodyPr wrap="square">
            <a:spAutoFit/>
          </a:bodyPr>
          <a:lstStyle/>
          <a:p>
            <a:pPr algn="l">
              <a:lnSpc>
                <a:spcPts val="1560"/>
              </a:lnSpc>
            </a:pPr>
            <a:r>
              <a:rPr lang="en-GB" sz="800" b="1" i="0" dirty="0">
                <a:effectLst/>
                <a:latin typeface="Arial" panose="020B0604020202020204" pitchFamily="34" charset="0"/>
                <a:cs typeface="Arial" panose="020B0604020202020204" pitchFamily="34" charset="0"/>
              </a:rPr>
              <a:t>Dr Iulia Anton </a:t>
            </a:r>
            <a:r>
              <a:rPr lang="en-GB" sz="800" b="0" i="0" dirty="0">
                <a:effectLst/>
                <a:latin typeface="Arial" panose="020B0604020202020204" pitchFamily="34" charset="0"/>
                <a:cs typeface="Arial" panose="020B0604020202020204" pitchFamily="34" charset="0"/>
              </a:rPr>
              <a:t>(PhD </a:t>
            </a:r>
            <a:r>
              <a:rPr lang="en-GB" sz="800" b="0" i="0" dirty="0" err="1">
                <a:effectLst/>
                <a:latin typeface="Arial" panose="020B0604020202020204" pitchFamily="34" charset="0"/>
                <a:cs typeface="Arial" panose="020B0604020202020204" pitchFamily="34" charset="0"/>
              </a:rPr>
              <a:t>MechEng</a:t>
            </a:r>
            <a:r>
              <a:rPr lang="en-GB" sz="800" b="0" i="0" dirty="0">
                <a:effectLst/>
                <a:latin typeface="Arial" panose="020B0604020202020204" pitchFamily="34" charset="0"/>
                <a:cs typeface="Arial" panose="020B0604020202020204" pitchFamily="34" charset="0"/>
              </a:rPr>
              <a:t>, MS </a:t>
            </a:r>
            <a:r>
              <a:rPr lang="en-GB" sz="800" b="0" i="0" dirty="0" err="1">
                <a:effectLst/>
                <a:latin typeface="Arial" panose="020B0604020202020204" pitchFamily="34" charset="0"/>
                <a:cs typeface="Arial" panose="020B0604020202020204" pitchFamily="34" charset="0"/>
              </a:rPr>
              <a:t>CompSCi</a:t>
            </a:r>
            <a:r>
              <a:rPr lang="en-GB" sz="800" b="0" i="0" dirty="0">
                <a:effectLst/>
                <a:latin typeface="Arial" panose="020B0604020202020204" pitchFamily="34" charset="0"/>
                <a:cs typeface="Arial" panose="020B0604020202020204" pitchFamily="34" charset="0"/>
              </a:rPr>
              <a:t>, BS </a:t>
            </a:r>
            <a:r>
              <a:rPr lang="en-GB" sz="800" b="0" i="0" dirty="0" err="1">
                <a:effectLst/>
                <a:latin typeface="Arial" panose="020B0604020202020204" pitchFamily="34" charset="0"/>
                <a:cs typeface="Arial" panose="020B0604020202020204" pitchFamily="34" charset="0"/>
              </a:rPr>
              <a:t>Eng</a:t>
            </a:r>
            <a:r>
              <a:rPr lang="en-GB" sz="800" b="0" i="0" dirty="0">
                <a:effectLst/>
                <a:latin typeface="Arial" panose="020B0604020202020204" pitchFamily="34" charset="0"/>
                <a:cs typeface="Arial" panose="020B0604020202020204" pitchFamily="34" charset="0"/>
              </a:rPr>
              <a:t>, BS Math, </a:t>
            </a:r>
            <a:r>
              <a:rPr lang="en-GB" sz="800" b="0" i="0" dirty="0" err="1">
                <a:effectLst/>
                <a:latin typeface="Arial" panose="020B0604020202020204" pitchFamily="34" charset="0"/>
                <a:cs typeface="Arial" panose="020B0604020202020204" pitchFamily="34" charset="0"/>
              </a:rPr>
              <a:t>HDip</a:t>
            </a:r>
            <a:r>
              <a:rPr lang="en-GB" sz="800" b="0" i="0" dirty="0">
                <a:effectLst/>
                <a:latin typeface="Arial" panose="020B0604020202020204" pitchFamily="34" charset="0"/>
                <a:cs typeface="Arial" panose="020B0604020202020204" pitchFamily="34" charset="0"/>
              </a:rPr>
              <a:t> </a:t>
            </a:r>
            <a:r>
              <a:rPr lang="en-GB" sz="800" b="0" i="0" dirty="0" err="1">
                <a:effectLst/>
                <a:latin typeface="Arial" panose="020B0604020202020204" pitchFamily="34" charset="0"/>
                <a:cs typeface="Arial" panose="020B0604020202020204" pitchFamily="34" charset="0"/>
              </a:rPr>
              <a:t>DataAnalyst</a:t>
            </a:r>
            <a:r>
              <a:rPr lang="en-GB" sz="800" b="0" i="0" dirty="0">
                <a:effectLst/>
                <a:latin typeface="Arial" panose="020B0604020202020204" pitchFamily="34" charset="0"/>
                <a:cs typeface="Arial" panose="020B0604020202020204" pitchFamily="34" charset="0"/>
              </a:rPr>
              <a:t>)                               </a:t>
            </a:r>
          </a:p>
          <a:p>
            <a:pPr algn="l"/>
            <a:r>
              <a:rPr lang="en-GB" sz="800" b="0" i="0" dirty="0">
                <a:effectLst/>
                <a:latin typeface="Arial" panose="020B0604020202020204" pitchFamily="34" charset="0"/>
                <a:cs typeface="Arial" panose="020B0604020202020204" pitchFamily="34" charset="0"/>
              </a:rPr>
              <a:t> </a:t>
            </a:r>
          </a:p>
          <a:p>
            <a:pPr algn="l"/>
            <a:r>
              <a:rPr lang="en-GB" sz="800" b="1" i="0" dirty="0">
                <a:effectLst/>
                <a:latin typeface="Arial" panose="020B0604020202020204" pitchFamily="34" charset="0"/>
                <a:cs typeface="Arial" panose="020B0604020202020204" pitchFamily="34" charset="0"/>
              </a:rPr>
              <a:t>Project Manager </a:t>
            </a:r>
            <a:endParaRPr lang="en-GB" sz="800" b="0" i="0" dirty="0">
              <a:effectLst/>
              <a:latin typeface="Arial" panose="020B0604020202020204" pitchFamily="34" charset="0"/>
              <a:cs typeface="Arial" panose="020B0604020202020204" pitchFamily="34" charset="0"/>
            </a:endParaRPr>
          </a:p>
          <a:p>
            <a:pPr algn="l"/>
            <a:r>
              <a:rPr lang="en-GB" sz="800" b="0" i="0" dirty="0">
                <a:effectLst/>
                <a:latin typeface="Arial" panose="020B0604020202020204" pitchFamily="34" charset="0"/>
                <a:cs typeface="Arial" panose="020B0604020202020204" pitchFamily="34" charset="0"/>
              </a:rPr>
              <a:t>Atlantic Technological University </a:t>
            </a:r>
          </a:p>
          <a:p>
            <a:pPr algn="l"/>
            <a:r>
              <a:rPr lang="en-GB" sz="800" b="0" i="0" dirty="0">
                <a:effectLst/>
                <a:latin typeface="Arial" panose="020B0604020202020204" pitchFamily="34" charset="0"/>
                <a:cs typeface="Arial" panose="020B0604020202020204" pitchFamily="34" charset="0"/>
              </a:rPr>
              <a:t>ATU Sligo, Ash Lane, Sligo, F91 YW50 </a:t>
            </a:r>
          </a:p>
          <a:p>
            <a:pPr algn="l"/>
            <a:r>
              <a:rPr lang="en-GB" sz="800" dirty="0">
                <a:latin typeface="Arial" panose="020B0604020202020204" pitchFamily="34" charset="0"/>
                <a:cs typeface="Arial" panose="020B0604020202020204" pitchFamily="34" charset="0"/>
              </a:rPr>
              <a:t>E: </a:t>
            </a:r>
            <a:r>
              <a:rPr lang="en-GB" sz="800" dirty="0">
                <a:latin typeface="Arial" panose="020B0604020202020204" pitchFamily="34" charset="0"/>
                <a:cs typeface="Arial" panose="020B0604020202020204" pitchFamily="34" charset="0"/>
                <a:hlinkClick r:id="rId10"/>
              </a:rPr>
              <a:t>anton.iulia@itsligo.ie</a:t>
            </a:r>
            <a:endParaRPr lang="en-GB" sz="800" dirty="0">
              <a:latin typeface="Arial" panose="020B0604020202020204" pitchFamily="34" charset="0"/>
              <a:cs typeface="Arial" panose="020B0604020202020204" pitchFamily="34" charset="0"/>
            </a:endParaRPr>
          </a:p>
          <a:p>
            <a:pPr algn="l"/>
            <a:endParaRPr lang="en-GB" sz="800" b="0"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4106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ow Digital Twin Can Help Create Smart Cities - IndustryWired">
            <a:extLst>
              <a:ext uri="{FF2B5EF4-FFF2-40B4-BE49-F238E27FC236}">
                <a16:creationId xmlns:a16="http://schemas.microsoft.com/office/drawing/2014/main" id="{40A2C591-5707-B705-49B1-DE47BC614A6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2641" y="-22860"/>
            <a:ext cx="12237281" cy="68808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D3BC69-2349-C1E6-934E-781B0EB0482D}"/>
              </a:ext>
            </a:extLst>
          </p:cNvPr>
          <p:cNvSpPr txBox="1"/>
          <p:nvPr/>
        </p:nvSpPr>
        <p:spPr>
          <a:xfrm>
            <a:off x="96017" y="521032"/>
            <a:ext cx="3070841" cy="472627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000" dirty="0">
                <a:solidFill>
                  <a:srgbClr val="FFFFFF"/>
                </a:solidFill>
                <a:latin typeface="Georgia" panose="02040502050405020303" pitchFamily="18" charset="0"/>
                <a:ea typeface="+mj-ea"/>
                <a:cs typeface="+mj-cs"/>
              </a:rPr>
              <a:t>What is Digital twin technology? </a:t>
            </a:r>
          </a:p>
        </p:txBody>
      </p:sp>
      <p:graphicFrame>
        <p:nvGraphicFramePr>
          <p:cNvPr id="7" name="Content Placeholder 2">
            <a:extLst>
              <a:ext uri="{FF2B5EF4-FFF2-40B4-BE49-F238E27FC236}">
                <a16:creationId xmlns:a16="http://schemas.microsoft.com/office/drawing/2014/main" id="{E0D803EC-14A7-875A-4473-17E1D978D9F6}"/>
              </a:ext>
            </a:extLst>
          </p:cNvPr>
          <p:cNvGraphicFramePr>
            <a:graphicFrameLocks noGrp="1"/>
          </p:cNvGraphicFramePr>
          <p:nvPr>
            <p:ph idx="1"/>
            <p:extLst>
              <p:ext uri="{D42A27DB-BD31-4B8C-83A1-F6EECF244321}">
                <p14:modId xmlns:p14="http://schemas.microsoft.com/office/powerpoint/2010/main" val="3637625352"/>
              </p:ext>
            </p:extLst>
          </p:nvPr>
        </p:nvGraphicFramePr>
        <p:xfrm>
          <a:off x="3029208" y="1526380"/>
          <a:ext cx="8751121" cy="47262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2248A0CC-68F4-AAB8-BDF8-EF4F90CAA36D}"/>
              </a:ext>
            </a:extLst>
          </p:cNvPr>
          <p:cNvPicPr>
            <a:picLocks noChangeAspect="1"/>
          </p:cNvPicPr>
          <p:nvPr/>
        </p:nvPicPr>
        <p:blipFill>
          <a:blip r:embed="rId9"/>
          <a:stretch>
            <a:fillRect/>
          </a:stretch>
        </p:blipFill>
        <p:spPr>
          <a:xfrm>
            <a:off x="11208935" y="1391"/>
            <a:ext cx="983065" cy="342930"/>
          </a:xfrm>
          <a:prstGeom prst="rect">
            <a:avLst/>
          </a:prstGeom>
        </p:spPr>
      </p:pic>
    </p:spTree>
    <p:extLst>
      <p:ext uri="{BB962C8B-B14F-4D97-AF65-F5344CB8AC3E}">
        <p14:creationId xmlns:p14="http://schemas.microsoft.com/office/powerpoint/2010/main" val="397110570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ircle: Hollow 4">
            <a:extLst>
              <a:ext uri="{FF2B5EF4-FFF2-40B4-BE49-F238E27FC236}">
                <a16:creationId xmlns:a16="http://schemas.microsoft.com/office/drawing/2014/main" id="{56D56EAA-250E-6854-DF99-E03524EB8756}"/>
              </a:ext>
            </a:extLst>
          </p:cNvPr>
          <p:cNvSpPr/>
          <p:nvPr/>
        </p:nvSpPr>
        <p:spPr>
          <a:xfrm>
            <a:off x="4529345" y="1454761"/>
            <a:ext cx="3173950" cy="3087675"/>
          </a:xfrm>
          <a:prstGeom prst="donut">
            <a:avLst>
              <a:gd name="adj" fmla="val 581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solidFill>
                <a:schemeClr val="tx1"/>
              </a:solidFill>
              <a:latin typeface="Georgia" panose="02040502050405020303" pitchFamily="18" charset="0"/>
            </a:endParaRPr>
          </a:p>
        </p:txBody>
      </p:sp>
      <p:sp>
        <p:nvSpPr>
          <p:cNvPr id="6" name="Circle: Hollow 5">
            <a:extLst>
              <a:ext uri="{FF2B5EF4-FFF2-40B4-BE49-F238E27FC236}">
                <a16:creationId xmlns:a16="http://schemas.microsoft.com/office/drawing/2014/main" id="{636DF906-E9D0-0E91-57E8-CAAE4D5B00A0}"/>
              </a:ext>
            </a:extLst>
          </p:cNvPr>
          <p:cNvSpPr/>
          <p:nvPr/>
        </p:nvSpPr>
        <p:spPr>
          <a:xfrm>
            <a:off x="4790839" y="1741274"/>
            <a:ext cx="2610323" cy="2501690"/>
          </a:xfrm>
          <a:prstGeom prst="donut">
            <a:avLst>
              <a:gd name="adj" fmla="val 4587"/>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dirty="0">
              <a:solidFill>
                <a:schemeClr val="tx1"/>
              </a:solidFill>
              <a:latin typeface="Georgia" panose="02040502050405020303" pitchFamily="18" charset="0"/>
            </a:endParaRPr>
          </a:p>
        </p:txBody>
      </p:sp>
      <p:sp>
        <p:nvSpPr>
          <p:cNvPr id="7" name="Circle: Hollow 6">
            <a:extLst>
              <a:ext uri="{FF2B5EF4-FFF2-40B4-BE49-F238E27FC236}">
                <a16:creationId xmlns:a16="http://schemas.microsoft.com/office/drawing/2014/main" id="{12DE6162-6ABB-4EA6-C93D-C4A49488012F}"/>
              </a:ext>
            </a:extLst>
          </p:cNvPr>
          <p:cNvSpPr/>
          <p:nvPr/>
        </p:nvSpPr>
        <p:spPr>
          <a:xfrm>
            <a:off x="4310149" y="1278527"/>
            <a:ext cx="3602182" cy="3450295"/>
          </a:xfrm>
          <a:prstGeom prst="donut">
            <a:avLst>
              <a:gd name="adj" fmla="val 2486"/>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solidFill>
                <a:schemeClr val="tx1"/>
              </a:solidFill>
              <a:latin typeface="Georgia" panose="02040502050405020303" pitchFamily="18" charset="0"/>
            </a:endParaRPr>
          </a:p>
        </p:txBody>
      </p:sp>
      <p:pic>
        <p:nvPicPr>
          <p:cNvPr id="15" name="Picture 14" descr="A picture containing text&#10;&#10;Description automatically generated">
            <a:extLst>
              <a:ext uri="{FF2B5EF4-FFF2-40B4-BE49-F238E27FC236}">
                <a16:creationId xmlns:a16="http://schemas.microsoft.com/office/drawing/2014/main" id="{B52CBCC7-ECCB-FA4B-D88D-9C551F364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3866" y="2098777"/>
            <a:ext cx="1864268" cy="1786683"/>
          </a:xfrm>
          <a:prstGeom prst="ellipse">
            <a:avLst/>
          </a:prstGeom>
        </p:spPr>
      </p:pic>
      <p:cxnSp>
        <p:nvCxnSpPr>
          <p:cNvPr id="17" name="Straight Connector 16">
            <a:extLst>
              <a:ext uri="{FF2B5EF4-FFF2-40B4-BE49-F238E27FC236}">
                <a16:creationId xmlns:a16="http://schemas.microsoft.com/office/drawing/2014/main" id="{89823985-1E5C-C625-2B38-E7378957BBF8}"/>
              </a:ext>
            </a:extLst>
          </p:cNvPr>
          <p:cNvCxnSpPr>
            <a:cxnSpLocks/>
          </p:cNvCxnSpPr>
          <p:nvPr/>
        </p:nvCxnSpPr>
        <p:spPr>
          <a:xfrm>
            <a:off x="6096000" y="956294"/>
            <a:ext cx="0" cy="3997910"/>
          </a:xfrm>
          <a:prstGeom prst="line">
            <a:avLst/>
          </a:prstGeom>
          <a:ln w="1714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B1F69B0F-B9E5-5B14-009B-36E40EAC644A}"/>
              </a:ext>
            </a:extLst>
          </p:cNvPr>
          <p:cNvSpPr/>
          <p:nvPr/>
        </p:nvSpPr>
        <p:spPr>
          <a:xfrm>
            <a:off x="5803471" y="650503"/>
            <a:ext cx="585059" cy="561225"/>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latin typeface="Georgia" panose="02040502050405020303" pitchFamily="18" charset="0"/>
            </a:endParaRPr>
          </a:p>
        </p:txBody>
      </p:sp>
      <p:sp>
        <p:nvSpPr>
          <p:cNvPr id="12" name="Oval 11">
            <a:extLst>
              <a:ext uri="{FF2B5EF4-FFF2-40B4-BE49-F238E27FC236}">
                <a16:creationId xmlns:a16="http://schemas.microsoft.com/office/drawing/2014/main" id="{66850DD6-B76C-522E-49DC-8D673590F3B9}"/>
              </a:ext>
            </a:extLst>
          </p:cNvPr>
          <p:cNvSpPr/>
          <p:nvPr/>
        </p:nvSpPr>
        <p:spPr>
          <a:xfrm>
            <a:off x="5803471" y="2674637"/>
            <a:ext cx="585059" cy="56122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latin typeface="Georgia" panose="02040502050405020303" pitchFamily="18" charset="0"/>
            </a:endParaRPr>
          </a:p>
        </p:txBody>
      </p:sp>
      <p:sp>
        <p:nvSpPr>
          <p:cNvPr id="13" name="Oval 12">
            <a:extLst>
              <a:ext uri="{FF2B5EF4-FFF2-40B4-BE49-F238E27FC236}">
                <a16:creationId xmlns:a16="http://schemas.microsoft.com/office/drawing/2014/main" id="{687E8CA3-1527-170D-0539-D62C4B5F1409}"/>
              </a:ext>
            </a:extLst>
          </p:cNvPr>
          <p:cNvSpPr/>
          <p:nvPr/>
        </p:nvSpPr>
        <p:spPr>
          <a:xfrm>
            <a:off x="5803471" y="4785300"/>
            <a:ext cx="585059" cy="561225"/>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latin typeface="Georgia" panose="02040502050405020303" pitchFamily="18" charset="0"/>
            </a:endParaRPr>
          </a:p>
        </p:txBody>
      </p:sp>
      <p:sp>
        <p:nvSpPr>
          <p:cNvPr id="14" name="Oval 13">
            <a:extLst>
              <a:ext uri="{FF2B5EF4-FFF2-40B4-BE49-F238E27FC236}">
                <a16:creationId xmlns:a16="http://schemas.microsoft.com/office/drawing/2014/main" id="{846FEC9F-DEC7-B994-E230-058FF4660331}"/>
              </a:ext>
            </a:extLst>
          </p:cNvPr>
          <p:cNvSpPr/>
          <p:nvPr/>
        </p:nvSpPr>
        <p:spPr>
          <a:xfrm>
            <a:off x="5866446" y="2732391"/>
            <a:ext cx="459109" cy="451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latin typeface="Georgia" panose="02040502050405020303" pitchFamily="18" charset="0"/>
            </a:endParaRPr>
          </a:p>
        </p:txBody>
      </p:sp>
      <p:sp>
        <p:nvSpPr>
          <p:cNvPr id="16" name="Oval 15">
            <a:extLst>
              <a:ext uri="{FF2B5EF4-FFF2-40B4-BE49-F238E27FC236}">
                <a16:creationId xmlns:a16="http://schemas.microsoft.com/office/drawing/2014/main" id="{09D419F8-1B5B-03C5-8E37-CBAFA03AEADD}"/>
              </a:ext>
            </a:extLst>
          </p:cNvPr>
          <p:cNvSpPr/>
          <p:nvPr/>
        </p:nvSpPr>
        <p:spPr>
          <a:xfrm>
            <a:off x="5866446" y="708257"/>
            <a:ext cx="459109" cy="451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latin typeface="Georgia" panose="02040502050405020303" pitchFamily="18" charset="0"/>
            </a:endParaRPr>
          </a:p>
        </p:txBody>
      </p:sp>
      <p:sp>
        <p:nvSpPr>
          <p:cNvPr id="18" name="Oval 17">
            <a:extLst>
              <a:ext uri="{FF2B5EF4-FFF2-40B4-BE49-F238E27FC236}">
                <a16:creationId xmlns:a16="http://schemas.microsoft.com/office/drawing/2014/main" id="{AB855C8E-4AD4-3119-A479-B0BA4C082685}"/>
              </a:ext>
            </a:extLst>
          </p:cNvPr>
          <p:cNvSpPr/>
          <p:nvPr/>
        </p:nvSpPr>
        <p:spPr>
          <a:xfrm>
            <a:off x="5866446" y="4836299"/>
            <a:ext cx="459109" cy="451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600">
              <a:latin typeface="Georgia" panose="02040502050405020303" pitchFamily="18" charset="0"/>
            </a:endParaRPr>
          </a:p>
        </p:txBody>
      </p:sp>
      <p:pic>
        <p:nvPicPr>
          <p:cNvPr id="1026" name="Picture 2" descr="Search For A Person Interface Symbol Of A Magnifier On A Man Shape Svg Png  Icon Free Download (#51211) - OnlineWebFonts.COM">
            <a:extLst>
              <a:ext uri="{FF2B5EF4-FFF2-40B4-BE49-F238E27FC236}">
                <a16:creationId xmlns:a16="http://schemas.microsoft.com/office/drawing/2014/main" id="{2377B10C-1930-F1F4-3EF4-C28460E623CD}"/>
              </a:ext>
            </a:extLst>
          </p:cNvPr>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5983015" y="2846177"/>
            <a:ext cx="312896" cy="312607"/>
          </a:xfrm>
          <a:prstGeom prst="rect">
            <a:avLst/>
          </a:prstGeom>
          <a:extLst>
            <a:ext uri="{909E8E84-426E-40DD-AFC4-6F175D3DCCD1}">
              <a14:hiddenFill xmlns:a14="http://schemas.microsoft.com/office/drawing/2010/main">
                <a:solidFill>
                  <a:srgbClr val="FFFFFF"/>
                </a:solidFill>
              </a14:hiddenFill>
            </a:ext>
          </a:extLst>
        </p:spPr>
      </p:pic>
      <p:pic>
        <p:nvPicPr>
          <p:cNvPr id="23" name="Picture 22" descr="Shape&#10;&#10;Description automatically generated with medium confidence">
            <a:extLst>
              <a:ext uri="{FF2B5EF4-FFF2-40B4-BE49-F238E27FC236}">
                <a16:creationId xmlns:a16="http://schemas.microsoft.com/office/drawing/2014/main" id="{12BC3CA6-3DF8-1BA4-2AA0-65C3690F0380}"/>
              </a:ext>
            </a:extLst>
          </p:cNvPr>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5958445" y="4956369"/>
            <a:ext cx="285167" cy="191223"/>
          </a:xfrm>
          <a:prstGeom prst="rect">
            <a:avLst/>
          </a:prstGeom>
        </p:spPr>
      </p:pic>
      <p:pic>
        <p:nvPicPr>
          <p:cNvPr id="25" name="Picture 24">
            <a:extLst>
              <a:ext uri="{FF2B5EF4-FFF2-40B4-BE49-F238E27FC236}">
                <a16:creationId xmlns:a16="http://schemas.microsoft.com/office/drawing/2014/main" id="{20D6D9AE-FE1D-4A16-96DD-BC2A36DB5B6A}"/>
              </a:ext>
            </a:extLst>
          </p:cNvPr>
          <p:cNvPicPr>
            <a:picLocks noChangeAspect="1"/>
          </p:cNvPicPr>
          <p:nvPr/>
        </p:nvPicPr>
        <p:blipFill>
          <a:blip r:embed="rId7"/>
          <a:stretch>
            <a:fillRect/>
          </a:stretch>
        </p:blipFill>
        <p:spPr>
          <a:xfrm>
            <a:off x="5935721" y="753553"/>
            <a:ext cx="318592" cy="331559"/>
          </a:xfrm>
          <a:prstGeom prst="ellipse">
            <a:avLst/>
          </a:prstGeom>
        </p:spPr>
      </p:pic>
      <p:sp>
        <p:nvSpPr>
          <p:cNvPr id="26" name="TextBox 25">
            <a:extLst>
              <a:ext uri="{FF2B5EF4-FFF2-40B4-BE49-F238E27FC236}">
                <a16:creationId xmlns:a16="http://schemas.microsoft.com/office/drawing/2014/main" id="{9AF94829-85C4-DFC0-74C4-82B1DAF8FB58}"/>
              </a:ext>
            </a:extLst>
          </p:cNvPr>
          <p:cNvSpPr txBox="1"/>
          <p:nvPr/>
        </p:nvSpPr>
        <p:spPr>
          <a:xfrm>
            <a:off x="7941635" y="2436626"/>
            <a:ext cx="2481411" cy="461665"/>
          </a:xfrm>
          <a:prstGeom prst="rect">
            <a:avLst/>
          </a:prstGeom>
          <a:noFill/>
        </p:spPr>
        <p:txBody>
          <a:bodyPr wrap="square" rtlCol="0">
            <a:spAutoFit/>
          </a:bodyPr>
          <a:lstStyle/>
          <a:p>
            <a:r>
              <a:rPr lang="en-US" sz="2400" dirty="0">
                <a:latin typeface="Georgia" panose="02040502050405020303" pitchFamily="18" charset="0"/>
              </a:rPr>
              <a:t>Digital twin </a:t>
            </a:r>
            <a:endParaRPr lang="en-IE" sz="2400" dirty="0">
              <a:latin typeface="Georgia" panose="02040502050405020303" pitchFamily="18" charset="0"/>
            </a:endParaRPr>
          </a:p>
        </p:txBody>
      </p:sp>
      <p:sp>
        <p:nvSpPr>
          <p:cNvPr id="30" name="TextBox 29">
            <a:extLst>
              <a:ext uri="{FF2B5EF4-FFF2-40B4-BE49-F238E27FC236}">
                <a16:creationId xmlns:a16="http://schemas.microsoft.com/office/drawing/2014/main" id="{FE912002-B038-768A-4CDD-9D1208600B86}"/>
              </a:ext>
            </a:extLst>
          </p:cNvPr>
          <p:cNvSpPr txBox="1"/>
          <p:nvPr/>
        </p:nvSpPr>
        <p:spPr>
          <a:xfrm>
            <a:off x="1725408" y="2501874"/>
            <a:ext cx="2481411" cy="461665"/>
          </a:xfrm>
          <a:prstGeom prst="rect">
            <a:avLst/>
          </a:prstGeom>
          <a:noFill/>
        </p:spPr>
        <p:txBody>
          <a:bodyPr wrap="square" rtlCol="0">
            <a:spAutoFit/>
          </a:bodyPr>
          <a:lstStyle/>
          <a:p>
            <a:r>
              <a:rPr lang="en-US" sz="2400" dirty="0">
                <a:latin typeface="Georgia" panose="02040502050405020303" pitchFamily="18" charset="0"/>
              </a:rPr>
              <a:t>Physical Asset</a:t>
            </a:r>
            <a:endParaRPr lang="en-IE" sz="2400" dirty="0">
              <a:latin typeface="Georgia" panose="02040502050405020303" pitchFamily="18" charset="0"/>
            </a:endParaRPr>
          </a:p>
        </p:txBody>
      </p:sp>
      <p:cxnSp>
        <p:nvCxnSpPr>
          <p:cNvPr id="28" name="Connector: Elbow 27">
            <a:extLst>
              <a:ext uri="{FF2B5EF4-FFF2-40B4-BE49-F238E27FC236}">
                <a16:creationId xmlns:a16="http://schemas.microsoft.com/office/drawing/2014/main" id="{3B0F9639-298F-CC89-95A7-8A33F41D87A7}"/>
              </a:ext>
            </a:extLst>
          </p:cNvPr>
          <p:cNvCxnSpPr>
            <a:cxnSpLocks/>
            <a:stCxn id="6" idx="7"/>
          </p:cNvCxnSpPr>
          <p:nvPr/>
        </p:nvCxnSpPr>
        <p:spPr>
          <a:xfrm rot="5400000" flipH="1" flipV="1">
            <a:off x="7978836" y="388291"/>
            <a:ext cx="759401" cy="2679295"/>
          </a:xfrm>
          <a:prstGeom prst="bentConnector2">
            <a:avLst/>
          </a:prstGeom>
          <a:ln w="12700">
            <a:solidFill>
              <a:schemeClr val="accent2"/>
            </a:solidFill>
            <a:prstDash val="sysDot"/>
            <a:headEnd type="diamond" w="med" len="med"/>
            <a:tailEnd type="diamond" w="med" len="med"/>
          </a:ln>
        </p:spPr>
        <p:style>
          <a:lnRef idx="1">
            <a:schemeClr val="accent2"/>
          </a:lnRef>
          <a:fillRef idx="0">
            <a:schemeClr val="accent2"/>
          </a:fillRef>
          <a:effectRef idx="0">
            <a:schemeClr val="accent2"/>
          </a:effectRef>
          <a:fontRef idx="minor">
            <a:schemeClr val="tx1"/>
          </a:fontRef>
        </p:style>
      </p:cxnSp>
      <p:cxnSp>
        <p:nvCxnSpPr>
          <p:cNvPr id="34" name="Connector: Elbow 33">
            <a:extLst>
              <a:ext uri="{FF2B5EF4-FFF2-40B4-BE49-F238E27FC236}">
                <a16:creationId xmlns:a16="http://schemas.microsoft.com/office/drawing/2014/main" id="{BDA5BAE0-771A-11D7-3381-F972C940AE40}"/>
              </a:ext>
            </a:extLst>
          </p:cNvPr>
          <p:cNvCxnSpPr>
            <a:cxnSpLocks/>
          </p:cNvCxnSpPr>
          <p:nvPr/>
        </p:nvCxnSpPr>
        <p:spPr>
          <a:xfrm rot="5400000" flipH="1" flipV="1">
            <a:off x="8080113" y="1022245"/>
            <a:ext cx="765880" cy="2470259"/>
          </a:xfrm>
          <a:prstGeom prst="bentConnector2">
            <a:avLst/>
          </a:prstGeom>
          <a:ln w="12700">
            <a:solidFill>
              <a:schemeClr val="accent2"/>
            </a:solidFill>
            <a:prstDash val="sysDot"/>
            <a:headEnd type="diamond" w="med" len="med"/>
            <a:tailEnd type="diamond" w="med" len="med"/>
          </a:ln>
        </p:spPr>
        <p:style>
          <a:lnRef idx="1">
            <a:schemeClr val="accent2"/>
          </a:lnRef>
          <a:fillRef idx="0">
            <a:schemeClr val="accent2"/>
          </a:fillRef>
          <a:effectRef idx="0">
            <a:schemeClr val="accent2"/>
          </a:effectRef>
          <a:fontRef idx="minor">
            <a:schemeClr val="tx1"/>
          </a:fontRef>
        </p:style>
      </p:cxnSp>
      <p:cxnSp>
        <p:nvCxnSpPr>
          <p:cNvPr id="37" name="Connector: Elbow 36">
            <a:extLst>
              <a:ext uri="{FF2B5EF4-FFF2-40B4-BE49-F238E27FC236}">
                <a16:creationId xmlns:a16="http://schemas.microsoft.com/office/drawing/2014/main" id="{96D74705-9B7A-86C9-995A-E5B96F7F8BDB}"/>
              </a:ext>
            </a:extLst>
          </p:cNvPr>
          <p:cNvCxnSpPr>
            <a:cxnSpLocks/>
          </p:cNvCxnSpPr>
          <p:nvPr/>
        </p:nvCxnSpPr>
        <p:spPr>
          <a:xfrm flipV="1">
            <a:off x="7329782" y="2394152"/>
            <a:ext cx="2368400" cy="841709"/>
          </a:xfrm>
          <a:prstGeom prst="bentConnector3">
            <a:avLst>
              <a:gd name="adj1" fmla="val 238"/>
            </a:avLst>
          </a:prstGeom>
          <a:ln w="12700">
            <a:solidFill>
              <a:schemeClr val="accent2"/>
            </a:solidFill>
            <a:prstDash val="sysDot"/>
            <a:headEnd type="diamond" w="med" len="med"/>
            <a:tailEnd type="diamond" w="med" len="med"/>
          </a:ln>
        </p:spPr>
        <p:style>
          <a:lnRef idx="1">
            <a:schemeClr val="accent2"/>
          </a:lnRef>
          <a:fillRef idx="0">
            <a:schemeClr val="accent2"/>
          </a:fillRef>
          <a:effectRef idx="0">
            <a:schemeClr val="accent2"/>
          </a:effectRef>
          <a:fontRef idx="minor">
            <a:schemeClr val="tx1"/>
          </a:fontRef>
        </p:style>
      </p:cxnSp>
      <p:cxnSp>
        <p:nvCxnSpPr>
          <p:cNvPr id="38" name="Connector: Elbow 37">
            <a:extLst>
              <a:ext uri="{FF2B5EF4-FFF2-40B4-BE49-F238E27FC236}">
                <a16:creationId xmlns:a16="http://schemas.microsoft.com/office/drawing/2014/main" id="{886C079C-0A29-180A-3BC8-2EA118C29D7D}"/>
              </a:ext>
            </a:extLst>
          </p:cNvPr>
          <p:cNvCxnSpPr>
            <a:cxnSpLocks/>
          </p:cNvCxnSpPr>
          <p:nvPr/>
        </p:nvCxnSpPr>
        <p:spPr>
          <a:xfrm flipV="1">
            <a:off x="7271814" y="2859185"/>
            <a:ext cx="2426368" cy="443476"/>
          </a:xfrm>
          <a:prstGeom prst="bentConnector3">
            <a:avLst>
              <a:gd name="adj1" fmla="val 50000"/>
            </a:avLst>
          </a:prstGeom>
          <a:ln w="12700">
            <a:solidFill>
              <a:schemeClr val="accent2"/>
            </a:solidFill>
            <a:prstDash val="sysDot"/>
            <a:headEnd type="diamond" w="med" len="med"/>
            <a:tailEnd type="diamond" w="med" len="med"/>
          </a:ln>
        </p:spPr>
        <p:style>
          <a:lnRef idx="1">
            <a:schemeClr val="accent2"/>
          </a:lnRef>
          <a:fillRef idx="0">
            <a:schemeClr val="accent2"/>
          </a:fillRef>
          <a:effectRef idx="0">
            <a:schemeClr val="accent2"/>
          </a:effectRef>
          <a:fontRef idx="minor">
            <a:schemeClr val="tx1"/>
          </a:fontRef>
        </p:style>
      </p:cxnSp>
      <p:cxnSp>
        <p:nvCxnSpPr>
          <p:cNvPr id="40" name="Connector: Elbow 39">
            <a:extLst>
              <a:ext uri="{FF2B5EF4-FFF2-40B4-BE49-F238E27FC236}">
                <a16:creationId xmlns:a16="http://schemas.microsoft.com/office/drawing/2014/main" id="{68C35068-C88F-7CB8-773A-434A672F6DEE}"/>
              </a:ext>
            </a:extLst>
          </p:cNvPr>
          <p:cNvCxnSpPr>
            <a:cxnSpLocks/>
          </p:cNvCxnSpPr>
          <p:nvPr/>
        </p:nvCxnSpPr>
        <p:spPr>
          <a:xfrm flipV="1">
            <a:off x="7287304" y="3656908"/>
            <a:ext cx="2410878" cy="242404"/>
          </a:xfrm>
          <a:prstGeom prst="bentConnector3">
            <a:avLst>
              <a:gd name="adj1" fmla="val 50000"/>
            </a:avLst>
          </a:prstGeom>
          <a:ln w="12700">
            <a:solidFill>
              <a:schemeClr val="accent2"/>
            </a:solidFill>
            <a:prstDash val="sysDot"/>
            <a:headEnd type="diamond" w="med" len="med"/>
            <a:tailEnd type="diamond" w="med" len="med"/>
          </a:ln>
        </p:spPr>
        <p:style>
          <a:lnRef idx="1">
            <a:schemeClr val="accent2"/>
          </a:lnRef>
          <a:fillRef idx="0">
            <a:schemeClr val="accent2"/>
          </a:fillRef>
          <a:effectRef idx="0">
            <a:schemeClr val="accent2"/>
          </a:effectRef>
          <a:fontRef idx="minor">
            <a:schemeClr val="tx1"/>
          </a:fontRef>
        </p:style>
      </p:cxnSp>
      <p:sp>
        <p:nvSpPr>
          <p:cNvPr id="51" name="TextBox 50">
            <a:extLst>
              <a:ext uri="{FF2B5EF4-FFF2-40B4-BE49-F238E27FC236}">
                <a16:creationId xmlns:a16="http://schemas.microsoft.com/office/drawing/2014/main" id="{AC485CB3-3741-BDE7-0F75-81D0C51DF116}"/>
              </a:ext>
            </a:extLst>
          </p:cNvPr>
          <p:cNvSpPr txBox="1"/>
          <p:nvPr/>
        </p:nvSpPr>
        <p:spPr>
          <a:xfrm>
            <a:off x="9849364" y="1164510"/>
            <a:ext cx="1899920" cy="307777"/>
          </a:xfrm>
          <a:prstGeom prst="rect">
            <a:avLst/>
          </a:prstGeom>
          <a:noFill/>
        </p:spPr>
        <p:txBody>
          <a:bodyPr wrap="square" rtlCol="0">
            <a:spAutoFit/>
          </a:bodyPr>
          <a:lstStyle/>
          <a:p>
            <a:r>
              <a:rPr lang="en-US" sz="1400" dirty="0">
                <a:latin typeface="Georgia" panose="02040502050405020303" pitchFamily="18" charset="0"/>
              </a:rPr>
              <a:t>Reality Capture</a:t>
            </a:r>
            <a:endParaRPr lang="en-IE" sz="1400" dirty="0">
              <a:latin typeface="Georgia" panose="02040502050405020303" pitchFamily="18" charset="0"/>
            </a:endParaRPr>
          </a:p>
        </p:txBody>
      </p:sp>
      <p:sp>
        <p:nvSpPr>
          <p:cNvPr id="55" name="TextBox 54">
            <a:extLst>
              <a:ext uri="{FF2B5EF4-FFF2-40B4-BE49-F238E27FC236}">
                <a16:creationId xmlns:a16="http://schemas.microsoft.com/office/drawing/2014/main" id="{2B889BE9-2FB2-A105-EE86-3A98CCC33369}"/>
              </a:ext>
            </a:extLst>
          </p:cNvPr>
          <p:cNvSpPr txBox="1"/>
          <p:nvPr/>
        </p:nvSpPr>
        <p:spPr>
          <a:xfrm>
            <a:off x="9849364" y="1705157"/>
            <a:ext cx="1899920" cy="307777"/>
          </a:xfrm>
          <a:prstGeom prst="rect">
            <a:avLst/>
          </a:prstGeom>
          <a:noFill/>
        </p:spPr>
        <p:txBody>
          <a:bodyPr wrap="square" rtlCol="0">
            <a:spAutoFit/>
          </a:bodyPr>
          <a:lstStyle/>
          <a:p>
            <a:r>
              <a:rPr lang="en-US" sz="1400" dirty="0">
                <a:latin typeface="Georgia" panose="02040502050405020303" pitchFamily="18" charset="0"/>
              </a:rPr>
              <a:t>2D and 3D models</a:t>
            </a:r>
            <a:endParaRPr lang="en-IE" sz="1400" dirty="0">
              <a:latin typeface="Georgia" panose="02040502050405020303" pitchFamily="18" charset="0"/>
            </a:endParaRPr>
          </a:p>
        </p:txBody>
      </p:sp>
      <p:sp>
        <p:nvSpPr>
          <p:cNvPr id="58" name="TextBox 57">
            <a:extLst>
              <a:ext uri="{FF2B5EF4-FFF2-40B4-BE49-F238E27FC236}">
                <a16:creationId xmlns:a16="http://schemas.microsoft.com/office/drawing/2014/main" id="{E4FF2380-D4FD-7DDE-D54F-D56BB6717D64}"/>
              </a:ext>
            </a:extLst>
          </p:cNvPr>
          <p:cNvSpPr txBox="1"/>
          <p:nvPr/>
        </p:nvSpPr>
        <p:spPr>
          <a:xfrm>
            <a:off x="9849364" y="2224875"/>
            <a:ext cx="2342636" cy="523220"/>
          </a:xfrm>
          <a:prstGeom prst="rect">
            <a:avLst/>
          </a:prstGeom>
          <a:noFill/>
        </p:spPr>
        <p:txBody>
          <a:bodyPr wrap="square" rtlCol="0">
            <a:spAutoFit/>
          </a:bodyPr>
          <a:lstStyle/>
          <a:p>
            <a:r>
              <a:rPr lang="en-IE" sz="1400" dirty="0">
                <a:latin typeface="Georgia" panose="02040502050405020303" pitchFamily="18" charset="0"/>
              </a:rPr>
              <a:t>Interfaced with real-time data</a:t>
            </a:r>
          </a:p>
        </p:txBody>
      </p:sp>
      <p:sp>
        <p:nvSpPr>
          <p:cNvPr id="61" name="TextBox 60">
            <a:extLst>
              <a:ext uri="{FF2B5EF4-FFF2-40B4-BE49-F238E27FC236}">
                <a16:creationId xmlns:a16="http://schemas.microsoft.com/office/drawing/2014/main" id="{0EF5D006-BB8B-F7B9-233D-332BA3D22990}"/>
              </a:ext>
            </a:extLst>
          </p:cNvPr>
          <p:cNvSpPr txBox="1"/>
          <p:nvPr/>
        </p:nvSpPr>
        <p:spPr>
          <a:xfrm>
            <a:off x="9849364" y="2676900"/>
            <a:ext cx="2342636" cy="307777"/>
          </a:xfrm>
          <a:prstGeom prst="rect">
            <a:avLst/>
          </a:prstGeom>
          <a:noFill/>
        </p:spPr>
        <p:txBody>
          <a:bodyPr wrap="square" rtlCol="0">
            <a:spAutoFit/>
          </a:bodyPr>
          <a:lstStyle/>
          <a:p>
            <a:r>
              <a:rPr lang="en-IE" sz="1400" dirty="0">
                <a:latin typeface="Georgia" panose="02040502050405020303" pitchFamily="18" charset="0"/>
              </a:rPr>
              <a:t>Two-way integration</a:t>
            </a:r>
          </a:p>
        </p:txBody>
      </p:sp>
      <p:sp>
        <p:nvSpPr>
          <p:cNvPr id="62" name="TextBox 61">
            <a:extLst>
              <a:ext uri="{FF2B5EF4-FFF2-40B4-BE49-F238E27FC236}">
                <a16:creationId xmlns:a16="http://schemas.microsoft.com/office/drawing/2014/main" id="{8078C7BF-6221-E95B-DA58-92E311E2613C}"/>
              </a:ext>
            </a:extLst>
          </p:cNvPr>
          <p:cNvSpPr txBox="1"/>
          <p:nvPr/>
        </p:nvSpPr>
        <p:spPr>
          <a:xfrm>
            <a:off x="9849364" y="3487631"/>
            <a:ext cx="2342636" cy="523220"/>
          </a:xfrm>
          <a:prstGeom prst="rect">
            <a:avLst/>
          </a:prstGeom>
          <a:noFill/>
        </p:spPr>
        <p:txBody>
          <a:bodyPr wrap="square" rtlCol="0">
            <a:spAutoFit/>
          </a:bodyPr>
          <a:lstStyle/>
          <a:p>
            <a:r>
              <a:rPr lang="en-US" sz="1400" dirty="0">
                <a:latin typeface="Georgia" panose="02040502050405020303" pitchFamily="18" charset="0"/>
              </a:rPr>
              <a:t>Accurate prediction of the effect of mitigations</a:t>
            </a:r>
            <a:endParaRPr lang="en-IE" sz="1400" dirty="0">
              <a:latin typeface="Georgia" panose="02040502050405020303" pitchFamily="18" charset="0"/>
            </a:endParaRPr>
          </a:p>
        </p:txBody>
      </p:sp>
      <p:pic>
        <p:nvPicPr>
          <p:cNvPr id="57" name="Picture 56">
            <a:extLst>
              <a:ext uri="{FF2B5EF4-FFF2-40B4-BE49-F238E27FC236}">
                <a16:creationId xmlns:a16="http://schemas.microsoft.com/office/drawing/2014/main" id="{054BF8F2-1CBC-9AF0-0480-DCE6A4A6511E}"/>
              </a:ext>
            </a:extLst>
          </p:cNvPr>
          <p:cNvPicPr>
            <a:picLocks noChangeAspect="1"/>
          </p:cNvPicPr>
          <p:nvPr/>
        </p:nvPicPr>
        <p:blipFill>
          <a:blip r:embed="rId8"/>
          <a:stretch>
            <a:fillRect/>
          </a:stretch>
        </p:blipFill>
        <p:spPr>
          <a:xfrm>
            <a:off x="3111639" y="5319520"/>
            <a:ext cx="823031" cy="708721"/>
          </a:xfrm>
          <a:prstGeom prst="ellipse">
            <a:avLst/>
          </a:prstGeom>
          <a:solidFill>
            <a:schemeClr val="bg1"/>
          </a:solidFill>
          <a:ln>
            <a:noFill/>
          </a:ln>
        </p:spPr>
      </p:pic>
      <p:pic>
        <p:nvPicPr>
          <p:cNvPr id="63" name="Picture 62">
            <a:extLst>
              <a:ext uri="{FF2B5EF4-FFF2-40B4-BE49-F238E27FC236}">
                <a16:creationId xmlns:a16="http://schemas.microsoft.com/office/drawing/2014/main" id="{5423EE9E-2C4D-08A2-7EEC-A42B14E54606}"/>
              </a:ext>
            </a:extLst>
          </p:cNvPr>
          <p:cNvPicPr>
            <a:picLocks noChangeAspect="1"/>
          </p:cNvPicPr>
          <p:nvPr/>
        </p:nvPicPr>
        <p:blipFill>
          <a:blip r:embed="rId9"/>
          <a:stretch>
            <a:fillRect/>
          </a:stretch>
        </p:blipFill>
        <p:spPr>
          <a:xfrm>
            <a:off x="4325628" y="5316244"/>
            <a:ext cx="944962" cy="754445"/>
          </a:xfrm>
          <a:prstGeom prst="ellipse">
            <a:avLst/>
          </a:prstGeom>
        </p:spPr>
      </p:pic>
      <p:pic>
        <p:nvPicPr>
          <p:cNvPr id="1025" name="Picture 1024">
            <a:extLst>
              <a:ext uri="{FF2B5EF4-FFF2-40B4-BE49-F238E27FC236}">
                <a16:creationId xmlns:a16="http://schemas.microsoft.com/office/drawing/2014/main" id="{1670DB5E-35D8-FAF0-0229-868C9656C0AA}"/>
              </a:ext>
            </a:extLst>
          </p:cNvPr>
          <p:cNvPicPr>
            <a:picLocks noChangeAspect="1"/>
          </p:cNvPicPr>
          <p:nvPr/>
        </p:nvPicPr>
        <p:blipFill>
          <a:blip r:embed="rId10"/>
          <a:stretch>
            <a:fillRect/>
          </a:stretch>
        </p:blipFill>
        <p:spPr>
          <a:xfrm>
            <a:off x="5681012" y="5316244"/>
            <a:ext cx="769687" cy="723963"/>
          </a:xfrm>
          <a:prstGeom prst="ellipse">
            <a:avLst/>
          </a:prstGeom>
        </p:spPr>
      </p:pic>
      <p:pic>
        <p:nvPicPr>
          <p:cNvPr id="1029" name="Picture 1028">
            <a:extLst>
              <a:ext uri="{FF2B5EF4-FFF2-40B4-BE49-F238E27FC236}">
                <a16:creationId xmlns:a16="http://schemas.microsoft.com/office/drawing/2014/main" id="{6E6451CF-A295-066B-2E56-3233DAD56D05}"/>
              </a:ext>
            </a:extLst>
          </p:cNvPr>
          <p:cNvPicPr>
            <a:picLocks noChangeAspect="1"/>
          </p:cNvPicPr>
          <p:nvPr/>
        </p:nvPicPr>
        <p:blipFill>
          <a:blip r:embed="rId11"/>
          <a:stretch>
            <a:fillRect/>
          </a:stretch>
        </p:blipFill>
        <p:spPr>
          <a:xfrm>
            <a:off x="8317514" y="5221778"/>
            <a:ext cx="899976" cy="800169"/>
          </a:xfrm>
          <a:prstGeom prst="ellipse">
            <a:avLst/>
          </a:prstGeom>
        </p:spPr>
      </p:pic>
      <p:pic>
        <p:nvPicPr>
          <p:cNvPr id="1032" name="Picture 8" descr="Concepts, Principles, and Relevance of Disaster Risk Reduction –  carmelaochea">
            <a:extLst>
              <a:ext uri="{FF2B5EF4-FFF2-40B4-BE49-F238E27FC236}">
                <a16:creationId xmlns:a16="http://schemas.microsoft.com/office/drawing/2014/main" id="{073ECD31-2879-FB40-3BE0-879399E9C27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75537" y="5211677"/>
            <a:ext cx="1240729" cy="868510"/>
          </a:xfrm>
          <a:prstGeom prst="rect">
            <a:avLst/>
          </a:prstGeom>
          <a:noFill/>
          <a:extLst>
            <a:ext uri="{909E8E84-426E-40DD-AFC4-6F175D3DCCD1}">
              <a14:hiddenFill xmlns:a14="http://schemas.microsoft.com/office/drawing/2010/main">
                <a:solidFill>
                  <a:srgbClr val="FFFFFF"/>
                </a:solidFill>
              </a14:hiddenFill>
            </a:ext>
          </a:extLst>
        </p:spPr>
      </p:pic>
      <p:sp>
        <p:nvSpPr>
          <p:cNvPr id="1031" name="TextBox 1030">
            <a:extLst>
              <a:ext uri="{FF2B5EF4-FFF2-40B4-BE49-F238E27FC236}">
                <a16:creationId xmlns:a16="http://schemas.microsoft.com/office/drawing/2014/main" id="{A0CEE7AD-100D-843C-3716-64D52D1BEE30}"/>
              </a:ext>
            </a:extLst>
          </p:cNvPr>
          <p:cNvSpPr txBox="1"/>
          <p:nvPr/>
        </p:nvSpPr>
        <p:spPr>
          <a:xfrm>
            <a:off x="6907201" y="6034777"/>
            <a:ext cx="1283692" cy="461665"/>
          </a:xfrm>
          <a:prstGeom prst="rect">
            <a:avLst/>
          </a:prstGeom>
          <a:noFill/>
        </p:spPr>
        <p:txBody>
          <a:bodyPr wrap="square" rtlCol="0">
            <a:spAutoFit/>
          </a:bodyPr>
          <a:lstStyle/>
          <a:p>
            <a:pPr algn="ctr"/>
            <a:r>
              <a:rPr lang="en-US" sz="1200" b="1" dirty="0">
                <a:latin typeface="Georgia" panose="02040502050405020303" pitchFamily="18" charset="0"/>
              </a:rPr>
              <a:t>Disaster management </a:t>
            </a:r>
            <a:endParaRPr lang="en-IE" sz="1200" b="1" dirty="0">
              <a:latin typeface="Georgia" panose="02040502050405020303" pitchFamily="18" charset="0"/>
            </a:endParaRPr>
          </a:p>
        </p:txBody>
      </p:sp>
      <p:sp>
        <p:nvSpPr>
          <p:cNvPr id="73" name="TextBox 72">
            <a:extLst>
              <a:ext uri="{FF2B5EF4-FFF2-40B4-BE49-F238E27FC236}">
                <a16:creationId xmlns:a16="http://schemas.microsoft.com/office/drawing/2014/main" id="{CECEF1C4-803F-7424-CB7D-480631A77480}"/>
              </a:ext>
            </a:extLst>
          </p:cNvPr>
          <p:cNvSpPr txBox="1"/>
          <p:nvPr/>
        </p:nvSpPr>
        <p:spPr>
          <a:xfrm>
            <a:off x="8190893" y="5988747"/>
            <a:ext cx="1283692" cy="461665"/>
          </a:xfrm>
          <a:prstGeom prst="rect">
            <a:avLst/>
          </a:prstGeom>
          <a:noFill/>
        </p:spPr>
        <p:txBody>
          <a:bodyPr wrap="square" rtlCol="0">
            <a:spAutoFit/>
          </a:bodyPr>
          <a:lstStyle/>
          <a:p>
            <a:pPr algn="ctr"/>
            <a:r>
              <a:rPr lang="en-US" sz="1200" b="1" dirty="0">
                <a:latin typeface="Georgia" panose="02040502050405020303" pitchFamily="18" charset="0"/>
              </a:rPr>
              <a:t>Land</a:t>
            </a:r>
          </a:p>
          <a:p>
            <a:pPr algn="ctr"/>
            <a:r>
              <a:rPr lang="en-US" sz="1200" b="1" dirty="0">
                <a:latin typeface="Georgia" panose="02040502050405020303" pitchFamily="18" charset="0"/>
              </a:rPr>
              <a:t> Records</a:t>
            </a:r>
            <a:endParaRPr lang="en-IE" sz="1200" b="1" dirty="0">
              <a:latin typeface="Georgia" panose="02040502050405020303" pitchFamily="18" charset="0"/>
            </a:endParaRPr>
          </a:p>
        </p:txBody>
      </p:sp>
      <p:sp>
        <p:nvSpPr>
          <p:cNvPr id="74" name="TextBox 73">
            <a:extLst>
              <a:ext uri="{FF2B5EF4-FFF2-40B4-BE49-F238E27FC236}">
                <a16:creationId xmlns:a16="http://schemas.microsoft.com/office/drawing/2014/main" id="{CEDA3766-2CFF-A17F-D0F9-12E584F38777}"/>
              </a:ext>
            </a:extLst>
          </p:cNvPr>
          <p:cNvSpPr txBox="1"/>
          <p:nvPr/>
        </p:nvSpPr>
        <p:spPr>
          <a:xfrm>
            <a:off x="4156262" y="6001524"/>
            <a:ext cx="1435583" cy="461665"/>
          </a:xfrm>
          <a:prstGeom prst="rect">
            <a:avLst/>
          </a:prstGeom>
          <a:noFill/>
        </p:spPr>
        <p:txBody>
          <a:bodyPr wrap="square" rtlCol="0">
            <a:spAutoFit/>
          </a:bodyPr>
          <a:lstStyle/>
          <a:p>
            <a:pPr algn="ctr"/>
            <a:r>
              <a:rPr lang="en-US" sz="1200" b="1" dirty="0">
                <a:latin typeface="Georgia" panose="02040502050405020303" pitchFamily="18" charset="0"/>
              </a:rPr>
              <a:t>Environmental Management </a:t>
            </a:r>
            <a:endParaRPr lang="en-IE" sz="1200" b="1" dirty="0">
              <a:latin typeface="Georgia" panose="02040502050405020303" pitchFamily="18" charset="0"/>
            </a:endParaRPr>
          </a:p>
        </p:txBody>
      </p:sp>
      <p:sp>
        <p:nvSpPr>
          <p:cNvPr id="75" name="TextBox 74">
            <a:extLst>
              <a:ext uri="{FF2B5EF4-FFF2-40B4-BE49-F238E27FC236}">
                <a16:creationId xmlns:a16="http://schemas.microsoft.com/office/drawing/2014/main" id="{72EBB255-F0CF-4004-7D1D-59BC48BA731D}"/>
              </a:ext>
            </a:extLst>
          </p:cNvPr>
          <p:cNvSpPr txBox="1"/>
          <p:nvPr/>
        </p:nvSpPr>
        <p:spPr>
          <a:xfrm>
            <a:off x="2711610" y="6034777"/>
            <a:ext cx="1283692" cy="461665"/>
          </a:xfrm>
          <a:prstGeom prst="rect">
            <a:avLst/>
          </a:prstGeom>
          <a:noFill/>
        </p:spPr>
        <p:txBody>
          <a:bodyPr wrap="square" rtlCol="0">
            <a:spAutoFit/>
          </a:bodyPr>
          <a:lstStyle/>
          <a:p>
            <a:pPr algn="ctr"/>
            <a:r>
              <a:rPr lang="en-US" sz="1200" b="1" dirty="0">
                <a:latin typeface="Georgia" panose="02040502050405020303" pitchFamily="18" charset="0"/>
              </a:rPr>
              <a:t>Topographic base maps</a:t>
            </a:r>
            <a:endParaRPr lang="en-IE" sz="1200" b="1" dirty="0">
              <a:latin typeface="Georgia" panose="02040502050405020303" pitchFamily="18" charset="0"/>
            </a:endParaRPr>
          </a:p>
        </p:txBody>
      </p:sp>
      <p:sp>
        <p:nvSpPr>
          <p:cNvPr id="77" name="TextBox 76">
            <a:extLst>
              <a:ext uri="{FF2B5EF4-FFF2-40B4-BE49-F238E27FC236}">
                <a16:creationId xmlns:a16="http://schemas.microsoft.com/office/drawing/2014/main" id="{8C1733C5-5734-6012-4F71-52FDE2372D5F}"/>
              </a:ext>
            </a:extLst>
          </p:cNvPr>
          <p:cNvSpPr txBox="1"/>
          <p:nvPr/>
        </p:nvSpPr>
        <p:spPr>
          <a:xfrm>
            <a:off x="5558343" y="6001524"/>
            <a:ext cx="1283692" cy="461665"/>
          </a:xfrm>
          <a:prstGeom prst="rect">
            <a:avLst/>
          </a:prstGeom>
          <a:noFill/>
        </p:spPr>
        <p:txBody>
          <a:bodyPr wrap="square" rtlCol="0">
            <a:spAutoFit/>
          </a:bodyPr>
          <a:lstStyle/>
          <a:p>
            <a:pPr algn="ctr"/>
            <a:r>
              <a:rPr lang="en-US" sz="1200" b="1" dirty="0">
                <a:latin typeface="Georgia" panose="02040502050405020303" pitchFamily="18" charset="0"/>
              </a:rPr>
              <a:t>Urban planning </a:t>
            </a:r>
            <a:endParaRPr lang="en-IE" sz="1200" b="1" dirty="0">
              <a:latin typeface="Georgia" panose="02040502050405020303" pitchFamily="18" charset="0"/>
            </a:endParaRPr>
          </a:p>
        </p:txBody>
      </p:sp>
      <p:sp>
        <p:nvSpPr>
          <p:cNvPr id="78" name="TextBox 77">
            <a:extLst>
              <a:ext uri="{FF2B5EF4-FFF2-40B4-BE49-F238E27FC236}">
                <a16:creationId xmlns:a16="http://schemas.microsoft.com/office/drawing/2014/main" id="{AF5C6CFC-AEA7-0636-EEB6-7A7750619450}"/>
              </a:ext>
            </a:extLst>
          </p:cNvPr>
          <p:cNvSpPr txBox="1"/>
          <p:nvPr/>
        </p:nvSpPr>
        <p:spPr>
          <a:xfrm>
            <a:off x="4695015" y="4746208"/>
            <a:ext cx="2481411" cy="307777"/>
          </a:xfrm>
          <a:prstGeom prst="rect">
            <a:avLst/>
          </a:prstGeom>
          <a:noFill/>
        </p:spPr>
        <p:txBody>
          <a:bodyPr wrap="square" rtlCol="0">
            <a:spAutoFit/>
          </a:bodyPr>
          <a:lstStyle/>
          <a:p>
            <a:r>
              <a:rPr lang="en-US" sz="1400" b="1" dirty="0">
                <a:latin typeface="Georgia" panose="02040502050405020303" pitchFamily="18" charset="0"/>
              </a:rPr>
              <a:t>Data Access </a:t>
            </a:r>
            <a:endParaRPr lang="en-IE" sz="1400" b="1" dirty="0">
              <a:latin typeface="Georgia" panose="02040502050405020303" pitchFamily="18" charset="0"/>
            </a:endParaRPr>
          </a:p>
        </p:txBody>
      </p:sp>
      <p:sp>
        <p:nvSpPr>
          <p:cNvPr id="80" name="TextBox 79">
            <a:extLst>
              <a:ext uri="{FF2B5EF4-FFF2-40B4-BE49-F238E27FC236}">
                <a16:creationId xmlns:a16="http://schemas.microsoft.com/office/drawing/2014/main" id="{EBAC1CE8-0896-1341-0961-F47E8B36BC3D}"/>
              </a:ext>
            </a:extLst>
          </p:cNvPr>
          <p:cNvSpPr txBox="1"/>
          <p:nvPr/>
        </p:nvSpPr>
        <p:spPr>
          <a:xfrm>
            <a:off x="-35225" y="6593014"/>
            <a:ext cx="6101080" cy="261610"/>
          </a:xfrm>
          <a:prstGeom prst="rect">
            <a:avLst/>
          </a:prstGeom>
          <a:noFill/>
        </p:spPr>
        <p:txBody>
          <a:bodyPr wrap="square">
            <a:spAutoFit/>
          </a:bodyPr>
          <a:lstStyle/>
          <a:p>
            <a:r>
              <a:rPr lang="en-US" sz="1100" dirty="0">
                <a:latin typeface="Georgia" panose="02040502050405020303" pitchFamily="18" charset="0"/>
              </a:rPr>
              <a:t>Source: ATKINS (2019). “Digital Twin for the Built Environment”</a:t>
            </a:r>
            <a:endParaRPr lang="en-IE" sz="1100" dirty="0">
              <a:latin typeface="Georgia" panose="02040502050405020303" pitchFamily="18" charset="0"/>
            </a:endParaRPr>
          </a:p>
        </p:txBody>
      </p:sp>
      <p:sp>
        <p:nvSpPr>
          <p:cNvPr id="82" name="TextBox 81">
            <a:extLst>
              <a:ext uri="{FF2B5EF4-FFF2-40B4-BE49-F238E27FC236}">
                <a16:creationId xmlns:a16="http://schemas.microsoft.com/office/drawing/2014/main" id="{CE2745FB-84DB-7B51-27AB-CBF008CAD203}"/>
              </a:ext>
            </a:extLst>
          </p:cNvPr>
          <p:cNvSpPr txBox="1"/>
          <p:nvPr/>
        </p:nvSpPr>
        <p:spPr>
          <a:xfrm>
            <a:off x="329299" y="267662"/>
            <a:ext cx="6121400" cy="584775"/>
          </a:xfrm>
          <a:prstGeom prst="rect">
            <a:avLst/>
          </a:prstGeom>
          <a:noFill/>
        </p:spPr>
        <p:txBody>
          <a:bodyPr wrap="square">
            <a:spAutoFit/>
          </a:bodyPr>
          <a:lstStyle/>
          <a:p>
            <a:r>
              <a:rPr lang="en-US" sz="3200" dirty="0">
                <a:solidFill>
                  <a:schemeClr val="accent1">
                    <a:lumMod val="50000"/>
                  </a:schemeClr>
                </a:solidFill>
                <a:latin typeface="Georgia" panose="02040502050405020303" pitchFamily="18" charset="0"/>
              </a:rPr>
              <a:t>Digital Twin for A Smart City</a:t>
            </a:r>
            <a:endParaRPr lang="en-IE" sz="3200" dirty="0">
              <a:solidFill>
                <a:schemeClr val="accent1">
                  <a:lumMod val="50000"/>
                </a:schemeClr>
              </a:solidFill>
              <a:latin typeface="Georgia" panose="02040502050405020303" pitchFamily="18" charset="0"/>
            </a:endParaRPr>
          </a:p>
        </p:txBody>
      </p:sp>
      <p:pic>
        <p:nvPicPr>
          <p:cNvPr id="2" name="Picture 2">
            <a:extLst>
              <a:ext uri="{FF2B5EF4-FFF2-40B4-BE49-F238E27FC236}">
                <a16:creationId xmlns:a16="http://schemas.microsoft.com/office/drawing/2014/main" id="{A98B5FE8-C393-1A52-A88B-EE67F5C7203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245646" y="5606997"/>
            <a:ext cx="838200" cy="11715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988C87C-12AB-360D-3C55-98889891EE15}"/>
              </a:ext>
            </a:extLst>
          </p:cNvPr>
          <p:cNvPicPr>
            <a:picLocks noChangeAspect="1"/>
          </p:cNvPicPr>
          <p:nvPr/>
        </p:nvPicPr>
        <p:blipFill>
          <a:blip r:embed="rId14"/>
          <a:stretch>
            <a:fillRect/>
          </a:stretch>
        </p:blipFill>
        <p:spPr>
          <a:xfrm>
            <a:off x="11173213" y="23507"/>
            <a:ext cx="983065" cy="342930"/>
          </a:xfrm>
          <a:prstGeom prst="rect">
            <a:avLst/>
          </a:prstGeom>
        </p:spPr>
      </p:pic>
    </p:spTree>
    <p:extLst>
      <p:ext uri="{BB962C8B-B14F-4D97-AF65-F5344CB8AC3E}">
        <p14:creationId xmlns:p14="http://schemas.microsoft.com/office/powerpoint/2010/main" val="1973294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6D71250-5E84-6EB2-7DE3-4C5B39C24C2E}"/>
              </a:ext>
            </a:extLst>
          </p:cNvPr>
          <p:cNvSpPr txBox="1"/>
          <p:nvPr/>
        </p:nvSpPr>
        <p:spPr>
          <a:xfrm>
            <a:off x="1127050" y="733646"/>
            <a:ext cx="10441174" cy="584775"/>
          </a:xfrm>
          <a:prstGeom prst="rect">
            <a:avLst/>
          </a:prstGeom>
          <a:noFill/>
        </p:spPr>
        <p:txBody>
          <a:bodyPr wrap="square" rtlCol="0">
            <a:spAutoFit/>
          </a:bodyPr>
          <a:lstStyle/>
          <a:p>
            <a:r>
              <a:rPr lang="en-IE" sz="3200" b="1" dirty="0">
                <a:solidFill>
                  <a:schemeClr val="bg1"/>
                </a:solidFill>
                <a:latin typeface="Calibri Light" panose="020F0302020204030204" pitchFamily="34" charset="0"/>
                <a:cs typeface="Calibri Light" panose="020F0302020204030204" pitchFamily="34" charset="0"/>
              </a:rPr>
              <a:t>Major Component of Digital twin technology for smart cities</a:t>
            </a:r>
          </a:p>
        </p:txBody>
      </p:sp>
      <p:sp>
        <p:nvSpPr>
          <p:cNvPr id="8" name="TextBox 7">
            <a:extLst>
              <a:ext uri="{FF2B5EF4-FFF2-40B4-BE49-F238E27FC236}">
                <a16:creationId xmlns:a16="http://schemas.microsoft.com/office/drawing/2014/main" id="{576C67F4-B692-4529-EE35-808224D74E00}"/>
              </a:ext>
            </a:extLst>
          </p:cNvPr>
          <p:cNvSpPr txBox="1"/>
          <p:nvPr/>
        </p:nvSpPr>
        <p:spPr>
          <a:xfrm>
            <a:off x="-5317" y="0"/>
            <a:ext cx="12197317" cy="4482997"/>
          </a:xfrm>
          <a:prstGeom prst="rect">
            <a:avLst/>
          </a:prstGeom>
          <a:solidFill>
            <a:schemeClr val="accent2">
              <a:lumMod val="75000"/>
              <a:alpha val="29000"/>
            </a:schemeClr>
          </a:solidFill>
        </p:spPr>
        <p:txBody>
          <a:bodyPr wrap="square" rtlCol="0">
            <a:spAutoFit/>
          </a:bodyPr>
          <a:lstStyle/>
          <a:p>
            <a:endParaRPr lang="en-IE" dirty="0"/>
          </a:p>
        </p:txBody>
      </p:sp>
      <p:pic>
        <p:nvPicPr>
          <p:cNvPr id="9" name="Picture 2" descr="Technology Research for Smart Cities, Buildings, Infrastructure | ARC  Advisory Group">
            <a:extLst>
              <a:ext uri="{FF2B5EF4-FFF2-40B4-BE49-F238E27FC236}">
                <a16:creationId xmlns:a16="http://schemas.microsoft.com/office/drawing/2014/main" id="{2D79437B-D804-F854-9E23-AC80BE45A3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252"/>
          <a:stretch/>
        </p:blipFill>
        <p:spPr bwMode="auto">
          <a:xfrm>
            <a:off x="756395" y="580475"/>
            <a:ext cx="10811829" cy="36862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AB934E4-C02D-FF9B-98BD-317576137FDC}"/>
              </a:ext>
            </a:extLst>
          </p:cNvPr>
          <p:cNvSpPr txBox="1"/>
          <p:nvPr/>
        </p:nvSpPr>
        <p:spPr>
          <a:xfrm>
            <a:off x="1988289" y="138246"/>
            <a:ext cx="8931349" cy="584775"/>
          </a:xfrm>
          <a:prstGeom prst="rect">
            <a:avLst/>
          </a:prstGeom>
          <a:noFill/>
        </p:spPr>
        <p:txBody>
          <a:bodyPr wrap="square" rtlCol="0">
            <a:spAutoFit/>
          </a:bodyPr>
          <a:lstStyle/>
          <a:p>
            <a:r>
              <a:rPr lang="en-IE" sz="3200" dirty="0">
                <a:latin typeface="Georgia" panose="02040502050405020303" pitchFamily="18" charset="0"/>
              </a:rPr>
              <a:t>Major Components for developing Smart cities</a:t>
            </a:r>
          </a:p>
        </p:txBody>
      </p:sp>
      <p:sp>
        <p:nvSpPr>
          <p:cNvPr id="10" name="Oval 9">
            <a:extLst>
              <a:ext uri="{FF2B5EF4-FFF2-40B4-BE49-F238E27FC236}">
                <a16:creationId xmlns:a16="http://schemas.microsoft.com/office/drawing/2014/main" id="{AEDA82E0-E149-EE12-69DE-A90D8F3C8DC6}"/>
              </a:ext>
            </a:extLst>
          </p:cNvPr>
          <p:cNvSpPr/>
          <p:nvPr/>
        </p:nvSpPr>
        <p:spPr>
          <a:xfrm>
            <a:off x="1073896" y="3721387"/>
            <a:ext cx="2296633" cy="22753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Oval 10">
            <a:extLst>
              <a:ext uri="{FF2B5EF4-FFF2-40B4-BE49-F238E27FC236}">
                <a16:creationId xmlns:a16="http://schemas.microsoft.com/office/drawing/2014/main" id="{74DF89CE-0DEE-AAF0-08CD-CC75A684E5BA}"/>
              </a:ext>
            </a:extLst>
          </p:cNvPr>
          <p:cNvSpPr/>
          <p:nvPr/>
        </p:nvSpPr>
        <p:spPr>
          <a:xfrm>
            <a:off x="1212118" y="3902147"/>
            <a:ext cx="2046767" cy="19351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E"/>
          </a:p>
        </p:txBody>
      </p:sp>
      <p:sp>
        <p:nvSpPr>
          <p:cNvPr id="19" name="Oval 18">
            <a:extLst>
              <a:ext uri="{FF2B5EF4-FFF2-40B4-BE49-F238E27FC236}">
                <a16:creationId xmlns:a16="http://schemas.microsoft.com/office/drawing/2014/main" id="{E58ED07C-F39B-C102-1789-8633DB4C908B}"/>
              </a:ext>
            </a:extLst>
          </p:cNvPr>
          <p:cNvSpPr/>
          <p:nvPr/>
        </p:nvSpPr>
        <p:spPr>
          <a:xfrm>
            <a:off x="4618082" y="3712123"/>
            <a:ext cx="2296633" cy="22753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Oval 19">
            <a:extLst>
              <a:ext uri="{FF2B5EF4-FFF2-40B4-BE49-F238E27FC236}">
                <a16:creationId xmlns:a16="http://schemas.microsoft.com/office/drawing/2014/main" id="{04B7A300-1AD9-C876-19FC-E3EA0DA0A6BA}"/>
              </a:ext>
            </a:extLst>
          </p:cNvPr>
          <p:cNvSpPr/>
          <p:nvPr/>
        </p:nvSpPr>
        <p:spPr>
          <a:xfrm>
            <a:off x="4745671" y="3882250"/>
            <a:ext cx="2046767" cy="19351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E"/>
          </a:p>
        </p:txBody>
      </p:sp>
      <p:sp>
        <p:nvSpPr>
          <p:cNvPr id="21" name="Oval 20">
            <a:extLst>
              <a:ext uri="{FF2B5EF4-FFF2-40B4-BE49-F238E27FC236}">
                <a16:creationId xmlns:a16="http://schemas.microsoft.com/office/drawing/2014/main" id="{0405EFD0-651B-8539-F187-3B85497AA6ED}"/>
              </a:ext>
            </a:extLst>
          </p:cNvPr>
          <p:cNvSpPr/>
          <p:nvPr/>
        </p:nvSpPr>
        <p:spPr>
          <a:xfrm>
            <a:off x="8162268" y="3712123"/>
            <a:ext cx="2296633" cy="22753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Oval 21">
            <a:extLst>
              <a:ext uri="{FF2B5EF4-FFF2-40B4-BE49-F238E27FC236}">
                <a16:creationId xmlns:a16="http://schemas.microsoft.com/office/drawing/2014/main" id="{A390B593-EF4C-58E9-E5AE-FE87502C20E0}"/>
              </a:ext>
            </a:extLst>
          </p:cNvPr>
          <p:cNvSpPr/>
          <p:nvPr/>
        </p:nvSpPr>
        <p:spPr>
          <a:xfrm>
            <a:off x="8300490" y="3892883"/>
            <a:ext cx="2046767" cy="19351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IE"/>
          </a:p>
        </p:txBody>
      </p:sp>
      <p:pic>
        <p:nvPicPr>
          <p:cNvPr id="3076" name="Picture 4" descr="IoT and Sensors - Creating a Multitrillion-dollar Market - ECS">
            <a:extLst>
              <a:ext uri="{FF2B5EF4-FFF2-40B4-BE49-F238E27FC236}">
                <a16:creationId xmlns:a16="http://schemas.microsoft.com/office/drawing/2014/main" id="{E063D880-3F59-32AB-3C59-F6B4B5D3FB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9689" y="3848350"/>
            <a:ext cx="1833418" cy="1944603"/>
          </a:xfrm>
          <a:prstGeom prst="ellipse">
            <a:avLst/>
          </a:prstGeom>
          <a:noFill/>
          <a:extLst>
            <a:ext uri="{909E8E84-426E-40DD-AFC4-6F175D3DCCD1}">
              <a14:hiddenFill xmlns:a14="http://schemas.microsoft.com/office/drawing/2010/main">
                <a:solidFill>
                  <a:srgbClr val="FFFFFF"/>
                </a:solidFill>
              </a14:hiddenFill>
            </a:ext>
          </a:extLst>
        </p:spPr>
      </p:pic>
      <p:pic>
        <p:nvPicPr>
          <p:cNvPr id="25" name="Picture 19">
            <a:extLst>
              <a:ext uri="{FF2B5EF4-FFF2-40B4-BE49-F238E27FC236}">
                <a16:creationId xmlns:a16="http://schemas.microsoft.com/office/drawing/2014/main" id="{66E6864E-EE10-B4A4-56E0-0DBE5479A9F8}"/>
              </a:ext>
            </a:extLst>
          </p:cNvPr>
          <p:cNvPicPr>
            <a:picLocks noChangeAspect="1"/>
          </p:cNvPicPr>
          <p:nvPr/>
        </p:nvPicPr>
        <p:blipFill>
          <a:blip r:embed="rId4">
            <a:alphaModFix/>
          </a:blip>
          <a:stretch>
            <a:fillRect/>
          </a:stretch>
        </p:blipFill>
        <p:spPr>
          <a:xfrm flipH="1">
            <a:off x="1237352" y="3943850"/>
            <a:ext cx="2021533" cy="1753602"/>
          </a:xfrm>
          <a:prstGeom prst="ellipse">
            <a:avLst/>
          </a:prstGeom>
          <a:noFill/>
          <a:ln cap="flat">
            <a:noFill/>
          </a:ln>
        </p:spPr>
      </p:pic>
      <p:pic>
        <p:nvPicPr>
          <p:cNvPr id="26" name="Picture 21">
            <a:extLst>
              <a:ext uri="{FF2B5EF4-FFF2-40B4-BE49-F238E27FC236}">
                <a16:creationId xmlns:a16="http://schemas.microsoft.com/office/drawing/2014/main" id="{9332DF9D-79B0-BC0D-0285-648B66494266}"/>
              </a:ext>
            </a:extLst>
          </p:cNvPr>
          <p:cNvPicPr>
            <a:picLocks noChangeAspect="1"/>
          </p:cNvPicPr>
          <p:nvPr/>
        </p:nvPicPr>
        <p:blipFill>
          <a:blip r:embed="rId5">
            <a:alphaModFix amt="98000"/>
          </a:blip>
          <a:srcRect t="31376" r="10006" b="-1"/>
          <a:stretch>
            <a:fillRect/>
          </a:stretch>
        </p:blipFill>
        <p:spPr>
          <a:xfrm flipH="1">
            <a:off x="8359208" y="3992905"/>
            <a:ext cx="1929329" cy="1753602"/>
          </a:xfrm>
          <a:prstGeom prst="ellipse">
            <a:avLst/>
          </a:prstGeom>
          <a:noFill/>
          <a:ln cap="flat">
            <a:noFill/>
          </a:ln>
        </p:spPr>
      </p:pic>
      <p:sp>
        <p:nvSpPr>
          <p:cNvPr id="27" name="TextBox 26">
            <a:extLst>
              <a:ext uri="{FF2B5EF4-FFF2-40B4-BE49-F238E27FC236}">
                <a16:creationId xmlns:a16="http://schemas.microsoft.com/office/drawing/2014/main" id="{A481EDF4-5215-DD82-23B2-906C0BD6A7DE}"/>
              </a:ext>
            </a:extLst>
          </p:cNvPr>
          <p:cNvSpPr txBox="1"/>
          <p:nvPr/>
        </p:nvSpPr>
        <p:spPr>
          <a:xfrm>
            <a:off x="1212118" y="6316810"/>
            <a:ext cx="2296634" cy="461665"/>
          </a:xfrm>
          <a:prstGeom prst="rect">
            <a:avLst/>
          </a:prstGeom>
          <a:noFill/>
        </p:spPr>
        <p:txBody>
          <a:bodyPr wrap="square" rtlCol="0">
            <a:spAutoFit/>
          </a:bodyPr>
          <a:lstStyle/>
          <a:p>
            <a:r>
              <a:rPr lang="en-IE" sz="2400" dirty="0">
                <a:latin typeface="Georgia" panose="02040502050405020303" pitchFamily="18" charset="0"/>
              </a:rPr>
              <a:t>3D city model</a:t>
            </a:r>
          </a:p>
        </p:txBody>
      </p:sp>
      <p:sp>
        <p:nvSpPr>
          <p:cNvPr id="28" name="TextBox 27">
            <a:extLst>
              <a:ext uri="{FF2B5EF4-FFF2-40B4-BE49-F238E27FC236}">
                <a16:creationId xmlns:a16="http://schemas.microsoft.com/office/drawing/2014/main" id="{AB9183CB-B499-E5CC-AFE4-0DF61D0B9CFD}"/>
              </a:ext>
            </a:extLst>
          </p:cNvPr>
          <p:cNvSpPr txBox="1"/>
          <p:nvPr/>
        </p:nvSpPr>
        <p:spPr>
          <a:xfrm>
            <a:off x="4367940" y="6315455"/>
            <a:ext cx="3450801" cy="461665"/>
          </a:xfrm>
          <a:prstGeom prst="rect">
            <a:avLst/>
          </a:prstGeom>
          <a:noFill/>
        </p:spPr>
        <p:txBody>
          <a:bodyPr wrap="square" rtlCol="0">
            <a:spAutoFit/>
          </a:bodyPr>
          <a:lstStyle/>
          <a:p>
            <a:r>
              <a:rPr lang="en-IE" sz="2400" dirty="0">
                <a:latin typeface="Georgia" panose="02040502050405020303" pitchFamily="18" charset="0"/>
              </a:rPr>
              <a:t>Real-Time Sensor Data</a:t>
            </a:r>
          </a:p>
        </p:txBody>
      </p:sp>
      <p:sp>
        <p:nvSpPr>
          <p:cNvPr id="29" name="TextBox 28">
            <a:extLst>
              <a:ext uri="{FF2B5EF4-FFF2-40B4-BE49-F238E27FC236}">
                <a16:creationId xmlns:a16="http://schemas.microsoft.com/office/drawing/2014/main" id="{8A3FF789-217E-632F-8305-964466FF8FAA}"/>
              </a:ext>
            </a:extLst>
          </p:cNvPr>
          <p:cNvSpPr txBox="1"/>
          <p:nvPr/>
        </p:nvSpPr>
        <p:spPr>
          <a:xfrm>
            <a:off x="8677929" y="6315454"/>
            <a:ext cx="2056304" cy="461665"/>
          </a:xfrm>
          <a:prstGeom prst="rect">
            <a:avLst/>
          </a:prstGeom>
          <a:noFill/>
        </p:spPr>
        <p:txBody>
          <a:bodyPr wrap="square" rtlCol="0">
            <a:spAutoFit/>
          </a:bodyPr>
          <a:lstStyle/>
          <a:p>
            <a:r>
              <a:rPr lang="en-IE" sz="2400" dirty="0">
                <a:latin typeface="Georgia" panose="02040502050405020303" pitchFamily="18" charset="0"/>
              </a:rPr>
              <a:t>Digital twin</a:t>
            </a:r>
          </a:p>
        </p:txBody>
      </p:sp>
      <p:cxnSp>
        <p:nvCxnSpPr>
          <p:cNvPr id="24" name="Straight Connector 23">
            <a:extLst>
              <a:ext uri="{FF2B5EF4-FFF2-40B4-BE49-F238E27FC236}">
                <a16:creationId xmlns:a16="http://schemas.microsoft.com/office/drawing/2014/main" id="{068257D2-88E1-36F1-6519-B5C3852CF575}"/>
              </a:ext>
            </a:extLst>
          </p:cNvPr>
          <p:cNvCxnSpPr>
            <a:cxnSpLocks/>
          </p:cNvCxnSpPr>
          <p:nvPr/>
        </p:nvCxnSpPr>
        <p:spPr>
          <a:xfrm>
            <a:off x="-5317" y="6207760"/>
            <a:ext cx="12197317" cy="0"/>
          </a:xfrm>
          <a:prstGeom prst="line">
            <a:avLst/>
          </a:prstGeom>
          <a:ln w="28575">
            <a:solidFill>
              <a:schemeClr val="tx1"/>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D0C28D1-B3A8-1F6E-C131-DFF8B47AFE2A}"/>
              </a:ext>
            </a:extLst>
          </p:cNvPr>
          <p:cNvPicPr>
            <a:picLocks noChangeAspect="1"/>
          </p:cNvPicPr>
          <p:nvPr/>
        </p:nvPicPr>
        <p:blipFill>
          <a:blip r:embed="rId6"/>
          <a:stretch>
            <a:fillRect/>
          </a:stretch>
        </p:blipFill>
        <p:spPr>
          <a:xfrm>
            <a:off x="11208935" y="16431"/>
            <a:ext cx="983065" cy="342930"/>
          </a:xfrm>
          <a:prstGeom prst="rect">
            <a:avLst/>
          </a:prstGeom>
        </p:spPr>
      </p:pic>
    </p:spTree>
    <p:extLst>
      <p:ext uri="{BB962C8B-B14F-4D97-AF65-F5344CB8AC3E}">
        <p14:creationId xmlns:p14="http://schemas.microsoft.com/office/powerpoint/2010/main" val="2093692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707E34-B00B-E085-0937-42A688B2CE74}"/>
              </a:ext>
            </a:extLst>
          </p:cNvPr>
          <p:cNvPicPr>
            <a:picLocks noChangeAspect="1"/>
          </p:cNvPicPr>
          <p:nvPr/>
        </p:nvPicPr>
        <p:blipFill rotWithShape="1">
          <a:blip r:embed="rId2"/>
          <a:srcRect l="-122" r="5199"/>
          <a:stretch/>
        </p:blipFill>
        <p:spPr>
          <a:xfrm>
            <a:off x="742236" y="708998"/>
            <a:ext cx="10871200" cy="5440003"/>
          </a:xfrm>
          <a:prstGeom prst="rect">
            <a:avLst/>
          </a:prstGeom>
        </p:spPr>
      </p:pic>
      <p:sp>
        <p:nvSpPr>
          <p:cNvPr id="11" name="TextBox 10">
            <a:extLst>
              <a:ext uri="{FF2B5EF4-FFF2-40B4-BE49-F238E27FC236}">
                <a16:creationId xmlns:a16="http://schemas.microsoft.com/office/drawing/2014/main" id="{B0447A37-D6E8-5A88-EBE1-D29D7F62AD06}"/>
              </a:ext>
            </a:extLst>
          </p:cNvPr>
          <p:cNvSpPr txBox="1"/>
          <p:nvPr/>
        </p:nvSpPr>
        <p:spPr>
          <a:xfrm>
            <a:off x="375326" y="123889"/>
            <a:ext cx="8044696" cy="461665"/>
          </a:xfrm>
          <a:prstGeom prst="rect">
            <a:avLst/>
          </a:prstGeom>
          <a:noFill/>
        </p:spPr>
        <p:txBody>
          <a:bodyPr wrap="square">
            <a:spAutoFit/>
          </a:bodyPr>
          <a:lstStyle/>
          <a:p>
            <a:r>
              <a:rPr lang="en-US" sz="2400" dirty="0">
                <a:solidFill>
                  <a:schemeClr val="accent1">
                    <a:lumMod val="50000"/>
                  </a:schemeClr>
                </a:solidFill>
                <a:latin typeface="Georgia" panose="02040502050405020303" pitchFamily="18" charset="0"/>
              </a:rPr>
              <a:t>Technologies and sensors used for real-time data</a:t>
            </a:r>
            <a:endParaRPr lang="en-IE" sz="2400" dirty="0">
              <a:solidFill>
                <a:schemeClr val="accent1">
                  <a:lumMod val="50000"/>
                </a:schemeClr>
              </a:solidFill>
              <a:latin typeface="Georgia" panose="02040502050405020303" pitchFamily="18" charset="0"/>
            </a:endParaRPr>
          </a:p>
        </p:txBody>
      </p:sp>
      <p:pic>
        <p:nvPicPr>
          <p:cNvPr id="3" name="Picture 2">
            <a:extLst>
              <a:ext uri="{FF2B5EF4-FFF2-40B4-BE49-F238E27FC236}">
                <a16:creationId xmlns:a16="http://schemas.microsoft.com/office/drawing/2014/main" id="{CB2D0AD2-08F3-F25B-DDD0-9E030BE3DA8D}"/>
              </a:ext>
            </a:extLst>
          </p:cNvPr>
          <p:cNvPicPr>
            <a:picLocks noChangeAspect="1"/>
          </p:cNvPicPr>
          <p:nvPr/>
        </p:nvPicPr>
        <p:blipFill>
          <a:blip r:embed="rId3"/>
          <a:stretch>
            <a:fillRect/>
          </a:stretch>
        </p:blipFill>
        <p:spPr>
          <a:xfrm>
            <a:off x="11121903" y="11791"/>
            <a:ext cx="983065" cy="342930"/>
          </a:xfrm>
          <a:prstGeom prst="rect">
            <a:avLst/>
          </a:prstGeom>
        </p:spPr>
      </p:pic>
    </p:spTree>
    <p:extLst>
      <p:ext uri="{BB962C8B-B14F-4D97-AF65-F5344CB8AC3E}">
        <p14:creationId xmlns:p14="http://schemas.microsoft.com/office/powerpoint/2010/main" val="2842936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7D0FD1-5C5F-F028-C124-B165E0580B0F}"/>
              </a:ext>
            </a:extLst>
          </p:cNvPr>
          <p:cNvPicPr>
            <a:picLocks noChangeAspect="1"/>
          </p:cNvPicPr>
          <p:nvPr/>
        </p:nvPicPr>
        <p:blipFill>
          <a:blip r:embed="rId2"/>
          <a:stretch>
            <a:fillRect/>
          </a:stretch>
        </p:blipFill>
        <p:spPr>
          <a:xfrm>
            <a:off x="1003690" y="963752"/>
            <a:ext cx="10184619" cy="5384800"/>
          </a:xfrm>
          <a:prstGeom prst="rect">
            <a:avLst/>
          </a:prstGeom>
        </p:spPr>
      </p:pic>
      <p:sp>
        <p:nvSpPr>
          <p:cNvPr id="7" name="TextBox 6">
            <a:extLst>
              <a:ext uri="{FF2B5EF4-FFF2-40B4-BE49-F238E27FC236}">
                <a16:creationId xmlns:a16="http://schemas.microsoft.com/office/drawing/2014/main" id="{C7B24129-DF46-CD0F-995C-988A32A7DB82}"/>
              </a:ext>
            </a:extLst>
          </p:cNvPr>
          <p:cNvSpPr txBox="1"/>
          <p:nvPr/>
        </p:nvSpPr>
        <p:spPr>
          <a:xfrm>
            <a:off x="304800" y="6534834"/>
            <a:ext cx="10891520" cy="307777"/>
          </a:xfrm>
          <a:prstGeom prst="rect">
            <a:avLst/>
          </a:prstGeom>
          <a:noFill/>
        </p:spPr>
        <p:txBody>
          <a:bodyPr wrap="square">
            <a:spAutoFit/>
          </a:bodyPr>
          <a:lstStyle/>
          <a:p>
            <a:r>
              <a:rPr lang="en-US" sz="1400" dirty="0">
                <a:latin typeface="Georgia" panose="02040502050405020303" pitchFamily="18" charset="0"/>
                <a:cs typeface="Calibri Light" panose="020F0302020204030204" pitchFamily="34" charset="0"/>
              </a:rPr>
              <a:t>Source: Institute for Management Development (IMD) World Competitiveness Center – Smart City Index 2021</a:t>
            </a:r>
            <a:endParaRPr lang="en-IE" sz="1400" dirty="0">
              <a:latin typeface="Georgia" panose="02040502050405020303" pitchFamily="18" charset="0"/>
              <a:cs typeface="Calibri Light" panose="020F0302020204030204" pitchFamily="34" charset="0"/>
            </a:endParaRPr>
          </a:p>
        </p:txBody>
      </p:sp>
      <p:sp>
        <p:nvSpPr>
          <p:cNvPr id="9" name="TextBox 8">
            <a:extLst>
              <a:ext uri="{FF2B5EF4-FFF2-40B4-BE49-F238E27FC236}">
                <a16:creationId xmlns:a16="http://schemas.microsoft.com/office/drawing/2014/main" id="{5E761A1F-7D94-B019-2255-6A2B87F881DC}"/>
              </a:ext>
            </a:extLst>
          </p:cNvPr>
          <p:cNvSpPr txBox="1"/>
          <p:nvPr/>
        </p:nvSpPr>
        <p:spPr>
          <a:xfrm>
            <a:off x="548640" y="317446"/>
            <a:ext cx="6096000" cy="461665"/>
          </a:xfrm>
          <a:prstGeom prst="rect">
            <a:avLst/>
          </a:prstGeom>
          <a:noFill/>
        </p:spPr>
        <p:txBody>
          <a:bodyPr wrap="square">
            <a:spAutoFit/>
          </a:bodyPr>
          <a:lstStyle/>
          <a:p>
            <a:r>
              <a:rPr lang="en-IE" sz="2400" b="1" dirty="0">
                <a:solidFill>
                  <a:schemeClr val="accent1">
                    <a:lumMod val="50000"/>
                  </a:schemeClr>
                </a:solidFill>
                <a:latin typeface="Georgia" panose="02040502050405020303" pitchFamily="18" charset="0"/>
              </a:rPr>
              <a:t>Smart City Index 2021</a:t>
            </a:r>
          </a:p>
        </p:txBody>
      </p:sp>
      <p:sp>
        <p:nvSpPr>
          <p:cNvPr id="10" name="Rectangle 9">
            <a:extLst>
              <a:ext uri="{FF2B5EF4-FFF2-40B4-BE49-F238E27FC236}">
                <a16:creationId xmlns:a16="http://schemas.microsoft.com/office/drawing/2014/main" id="{7D69809C-AFA8-4340-A79E-31CC52CED4D7}"/>
              </a:ext>
            </a:extLst>
          </p:cNvPr>
          <p:cNvSpPr/>
          <p:nvPr/>
        </p:nvSpPr>
        <p:spPr>
          <a:xfrm>
            <a:off x="1320800" y="1595120"/>
            <a:ext cx="9499600" cy="2489200"/>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IE"/>
          </a:p>
        </p:txBody>
      </p:sp>
      <p:sp>
        <p:nvSpPr>
          <p:cNvPr id="11" name="TextBox 10">
            <a:extLst>
              <a:ext uri="{FF2B5EF4-FFF2-40B4-BE49-F238E27FC236}">
                <a16:creationId xmlns:a16="http://schemas.microsoft.com/office/drawing/2014/main" id="{FF96FAF7-4122-52BC-307E-4405ABBB814C}"/>
              </a:ext>
            </a:extLst>
          </p:cNvPr>
          <p:cNvSpPr txBox="1"/>
          <p:nvPr/>
        </p:nvSpPr>
        <p:spPr>
          <a:xfrm>
            <a:off x="142240" y="2001520"/>
            <a:ext cx="1087120" cy="1200329"/>
          </a:xfrm>
          <a:prstGeom prst="rect">
            <a:avLst/>
          </a:prstGeom>
          <a:noFill/>
        </p:spPr>
        <p:txBody>
          <a:bodyPr wrap="square" rtlCol="0">
            <a:spAutoFit/>
          </a:bodyPr>
          <a:lstStyle/>
          <a:p>
            <a:r>
              <a:rPr lang="en-IE" b="1" dirty="0">
                <a:latin typeface="Georgia" panose="02040502050405020303" pitchFamily="18" charset="0"/>
              </a:rPr>
              <a:t>World-leading smart cities</a:t>
            </a:r>
          </a:p>
        </p:txBody>
      </p:sp>
      <p:pic>
        <p:nvPicPr>
          <p:cNvPr id="12" name="Picture 11">
            <a:extLst>
              <a:ext uri="{FF2B5EF4-FFF2-40B4-BE49-F238E27FC236}">
                <a16:creationId xmlns:a16="http://schemas.microsoft.com/office/drawing/2014/main" id="{CCD15913-6599-4FDE-22D1-B826FB0C9D1B}"/>
              </a:ext>
            </a:extLst>
          </p:cNvPr>
          <p:cNvPicPr>
            <a:picLocks noChangeAspect="1"/>
          </p:cNvPicPr>
          <p:nvPr/>
        </p:nvPicPr>
        <p:blipFill>
          <a:blip r:embed="rId3"/>
          <a:stretch>
            <a:fillRect/>
          </a:stretch>
        </p:blipFill>
        <p:spPr>
          <a:xfrm>
            <a:off x="386079" y="1838960"/>
            <a:ext cx="7201925" cy="3302513"/>
          </a:xfrm>
          <a:prstGeom prst="rect">
            <a:avLst/>
          </a:prstGeom>
        </p:spPr>
      </p:pic>
      <p:sp>
        <p:nvSpPr>
          <p:cNvPr id="13" name="TextBox 12">
            <a:extLst>
              <a:ext uri="{FF2B5EF4-FFF2-40B4-BE49-F238E27FC236}">
                <a16:creationId xmlns:a16="http://schemas.microsoft.com/office/drawing/2014/main" id="{EDA2B466-1864-8AB4-57EE-862A3A44C901}"/>
              </a:ext>
            </a:extLst>
          </p:cNvPr>
          <p:cNvSpPr txBox="1"/>
          <p:nvPr/>
        </p:nvSpPr>
        <p:spPr>
          <a:xfrm>
            <a:off x="1692715" y="2417018"/>
            <a:ext cx="6207760"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IE" sz="2400" dirty="0"/>
              <a:t>https://www.smartnation.gov.sg/</a:t>
            </a:r>
          </a:p>
        </p:txBody>
      </p:sp>
      <p:pic>
        <p:nvPicPr>
          <p:cNvPr id="15" name="Picture 2" descr="Zuerich_Virtuell">
            <a:extLst>
              <a:ext uri="{FF2B5EF4-FFF2-40B4-BE49-F238E27FC236}">
                <a16:creationId xmlns:a16="http://schemas.microsoft.com/office/drawing/2014/main" id="{831ECBE6-EF5C-479E-C3F8-453DFCA86E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8151" y="3504547"/>
            <a:ext cx="5599359" cy="290996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72EBB47-A8FE-7087-3E13-94A72DB7B5B7}"/>
              </a:ext>
            </a:extLst>
          </p:cNvPr>
          <p:cNvSpPr txBox="1"/>
          <p:nvPr/>
        </p:nvSpPr>
        <p:spPr>
          <a:xfrm>
            <a:off x="5597595" y="4831350"/>
            <a:ext cx="6207760"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IE" dirty="0"/>
              <a:t>https://www.stadt-zuerich.ch/ted/de/index/geoz/Zuerich_Virtuell.html</a:t>
            </a:r>
          </a:p>
        </p:txBody>
      </p:sp>
      <p:pic>
        <p:nvPicPr>
          <p:cNvPr id="2050" name="Picture 2">
            <a:extLst>
              <a:ext uri="{FF2B5EF4-FFF2-40B4-BE49-F238E27FC236}">
                <a16:creationId xmlns:a16="http://schemas.microsoft.com/office/drawing/2014/main" id="{6A2A7234-4505-9DC0-A7C2-CCECF46D3F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4260" y="80348"/>
            <a:ext cx="838200" cy="117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00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p:bldP spid="13"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6F3A18B-4337-894C-EA13-4291761A027A}"/>
              </a:ext>
            </a:extLst>
          </p:cNvPr>
          <p:cNvPicPr>
            <a:picLocks noChangeAspect="1"/>
          </p:cNvPicPr>
          <p:nvPr/>
        </p:nvPicPr>
        <p:blipFill rotWithShape="1">
          <a:blip r:embed="rId2"/>
          <a:srcRect l="444"/>
          <a:stretch/>
        </p:blipFill>
        <p:spPr>
          <a:xfrm>
            <a:off x="20" y="10"/>
            <a:ext cx="6095980" cy="3428990"/>
          </a:xfrm>
          <a:prstGeom prst="rect">
            <a:avLst/>
          </a:prstGeom>
        </p:spPr>
      </p:pic>
      <p:pic>
        <p:nvPicPr>
          <p:cNvPr id="11" name="Picture 10">
            <a:extLst>
              <a:ext uri="{FF2B5EF4-FFF2-40B4-BE49-F238E27FC236}">
                <a16:creationId xmlns:a16="http://schemas.microsoft.com/office/drawing/2014/main" id="{9F341C90-215B-D589-2F02-7C4A5E9294E8}"/>
              </a:ext>
            </a:extLst>
          </p:cNvPr>
          <p:cNvPicPr>
            <a:picLocks noChangeAspect="1"/>
          </p:cNvPicPr>
          <p:nvPr/>
        </p:nvPicPr>
        <p:blipFill rotWithShape="1">
          <a:blip r:embed="rId3"/>
          <a:srcRect r="1334" b="1"/>
          <a:stretch/>
        </p:blipFill>
        <p:spPr>
          <a:xfrm>
            <a:off x="6096000" y="10"/>
            <a:ext cx="6096000" cy="3428990"/>
          </a:xfrm>
          <a:prstGeom prst="rect">
            <a:avLst/>
          </a:prstGeom>
        </p:spPr>
      </p:pic>
      <p:pic>
        <p:nvPicPr>
          <p:cNvPr id="5" name="Picture 4">
            <a:extLst>
              <a:ext uri="{FF2B5EF4-FFF2-40B4-BE49-F238E27FC236}">
                <a16:creationId xmlns:a16="http://schemas.microsoft.com/office/drawing/2014/main" id="{E2F91572-76CA-0A3E-D8EF-62C2BA739605}"/>
              </a:ext>
            </a:extLst>
          </p:cNvPr>
          <p:cNvPicPr>
            <a:picLocks noChangeAspect="1"/>
          </p:cNvPicPr>
          <p:nvPr/>
        </p:nvPicPr>
        <p:blipFill rotWithShape="1">
          <a:blip r:embed="rId4"/>
          <a:srcRect l="2376" t="-3037" r="-2" b="-2"/>
          <a:stretch/>
        </p:blipFill>
        <p:spPr>
          <a:xfrm>
            <a:off x="0" y="3327400"/>
            <a:ext cx="6257010" cy="3533138"/>
          </a:xfrm>
          <a:prstGeom prst="rect">
            <a:avLst/>
          </a:prstGeom>
        </p:spPr>
      </p:pic>
      <p:pic>
        <p:nvPicPr>
          <p:cNvPr id="7" name="Picture 6">
            <a:extLst>
              <a:ext uri="{FF2B5EF4-FFF2-40B4-BE49-F238E27FC236}">
                <a16:creationId xmlns:a16="http://schemas.microsoft.com/office/drawing/2014/main" id="{3AC889BC-5A7E-50AC-90D3-7FCF4422059C}"/>
              </a:ext>
            </a:extLst>
          </p:cNvPr>
          <p:cNvPicPr>
            <a:picLocks noChangeAspect="1"/>
          </p:cNvPicPr>
          <p:nvPr/>
        </p:nvPicPr>
        <p:blipFill rotWithShape="1">
          <a:blip r:embed="rId5"/>
          <a:srcRect l="1647" r="31686"/>
          <a:stretch/>
        </p:blipFill>
        <p:spPr>
          <a:xfrm>
            <a:off x="7802594" y="3853178"/>
            <a:ext cx="4389386" cy="3004822"/>
          </a:xfrm>
          <a:prstGeom prst="rect">
            <a:avLst/>
          </a:prstGeom>
        </p:spPr>
      </p:pic>
      <p:sp>
        <p:nvSpPr>
          <p:cNvPr id="18" name="Rectangle 17">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ame 19">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3C3690C3-C46A-2E21-1937-49CB95F19412}"/>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400" kern="1200" dirty="0">
                <a:solidFill>
                  <a:srgbClr val="080808"/>
                </a:solidFill>
                <a:latin typeface="+mj-lt"/>
                <a:ea typeface="+mj-ea"/>
                <a:cs typeface="+mj-cs"/>
              </a:rPr>
              <a:t>EU Projects on Digital twin solutions for climate-resilient smart cities</a:t>
            </a:r>
          </a:p>
        </p:txBody>
      </p:sp>
    </p:spTree>
    <p:extLst>
      <p:ext uri="{BB962C8B-B14F-4D97-AF65-F5344CB8AC3E}">
        <p14:creationId xmlns:p14="http://schemas.microsoft.com/office/powerpoint/2010/main" val="157635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14A74-62E3-C8B7-A541-833999307C1B}"/>
              </a:ext>
            </a:extLst>
          </p:cNvPr>
          <p:cNvSpPr txBox="1"/>
          <p:nvPr/>
        </p:nvSpPr>
        <p:spPr>
          <a:xfrm>
            <a:off x="375920" y="267313"/>
            <a:ext cx="6446520" cy="400110"/>
          </a:xfrm>
          <a:prstGeom prst="rect">
            <a:avLst/>
          </a:prstGeom>
          <a:noFill/>
        </p:spPr>
        <p:txBody>
          <a:bodyPr wrap="square" rtlCol="0">
            <a:spAutoFit/>
          </a:bodyPr>
          <a:lstStyle/>
          <a:p>
            <a:r>
              <a:rPr lang="en-IE" sz="2000" dirty="0">
                <a:latin typeface="Georgia" panose="02040502050405020303" pitchFamily="18" charset="0"/>
              </a:rPr>
              <a:t>SCORE Digital twin for coastal city climate resilience </a:t>
            </a:r>
          </a:p>
        </p:txBody>
      </p:sp>
      <p:sp>
        <p:nvSpPr>
          <p:cNvPr id="7" name="Arrow: Pentagon 6">
            <a:extLst>
              <a:ext uri="{FF2B5EF4-FFF2-40B4-BE49-F238E27FC236}">
                <a16:creationId xmlns:a16="http://schemas.microsoft.com/office/drawing/2014/main" id="{C94DB746-5B6B-CD7A-B613-2F220B412274}"/>
              </a:ext>
            </a:extLst>
          </p:cNvPr>
          <p:cNvSpPr/>
          <p:nvPr/>
        </p:nvSpPr>
        <p:spPr>
          <a:xfrm>
            <a:off x="887665" y="1124603"/>
            <a:ext cx="1775534" cy="630315"/>
          </a:xfrm>
          <a:prstGeom prst="homePlat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Palatino Linotype" panose="02040502050505030304" pitchFamily="18" charset="0"/>
              </a:rPr>
              <a:t>Study Area</a:t>
            </a:r>
            <a:endParaRPr lang="en-IE" sz="1200" dirty="0">
              <a:solidFill>
                <a:schemeClr val="tx1"/>
              </a:solidFill>
              <a:latin typeface="Palatino Linotype" panose="02040502050505030304" pitchFamily="18" charset="0"/>
            </a:endParaRPr>
          </a:p>
        </p:txBody>
      </p:sp>
      <p:sp>
        <p:nvSpPr>
          <p:cNvPr id="8" name="Arrow: Chevron 7">
            <a:extLst>
              <a:ext uri="{FF2B5EF4-FFF2-40B4-BE49-F238E27FC236}">
                <a16:creationId xmlns:a16="http://schemas.microsoft.com/office/drawing/2014/main" id="{C79DA316-B113-1B3F-9B68-122ED02C4631}"/>
              </a:ext>
            </a:extLst>
          </p:cNvPr>
          <p:cNvSpPr/>
          <p:nvPr/>
        </p:nvSpPr>
        <p:spPr>
          <a:xfrm>
            <a:off x="2462708" y="1124602"/>
            <a:ext cx="2124731" cy="630316"/>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Palatino Linotype" panose="02040502050505030304" pitchFamily="18" charset="0"/>
              </a:rPr>
              <a:t>Data Collection</a:t>
            </a:r>
            <a:endParaRPr lang="en-IE" sz="1200" dirty="0">
              <a:solidFill>
                <a:schemeClr val="tx1"/>
              </a:solidFill>
              <a:latin typeface="Palatino Linotype" panose="02040502050505030304" pitchFamily="18" charset="0"/>
            </a:endParaRPr>
          </a:p>
        </p:txBody>
      </p:sp>
      <p:sp>
        <p:nvSpPr>
          <p:cNvPr id="9" name="Arrow: Chevron 8">
            <a:extLst>
              <a:ext uri="{FF2B5EF4-FFF2-40B4-BE49-F238E27FC236}">
                <a16:creationId xmlns:a16="http://schemas.microsoft.com/office/drawing/2014/main" id="{672AF31D-6B9E-48F3-D7C7-248A7C3735DE}"/>
              </a:ext>
            </a:extLst>
          </p:cNvPr>
          <p:cNvSpPr/>
          <p:nvPr/>
        </p:nvSpPr>
        <p:spPr>
          <a:xfrm>
            <a:off x="4353705" y="1124602"/>
            <a:ext cx="1935332" cy="630316"/>
          </a:xfrm>
          <a:prstGeom prst="chevr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b="1" dirty="0">
                <a:solidFill>
                  <a:schemeClr val="tx1"/>
                </a:solidFill>
                <a:latin typeface="Palatino Linotype" panose="02040502050505030304" pitchFamily="18" charset="0"/>
              </a:rPr>
              <a:t>Nowcast </a:t>
            </a:r>
          </a:p>
        </p:txBody>
      </p:sp>
      <p:sp>
        <p:nvSpPr>
          <p:cNvPr id="10" name="Arrow: Chevron 9">
            <a:extLst>
              <a:ext uri="{FF2B5EF4-FFF2-40B4-BE49-F238E27FC236}">
                <a16:creationId xmlns:a16="http://schemas.microsoft.com/office/drawing/2014/main" id="{5B927E22-42B2-876C-715D-B01C256BB69E}"/>
              </a:ext>
            </a:extLst>
          </p:cNvPr>
          <p:cNvSpPr/>
          <p:nvPr/>
        </p:nvSpPr>
        <p:spPr>
          <a:xfrm>
            <a:off x="6055303" y="1124602"/>
            <a:ext cx="2124731" cy="630316"/>
          </a:xfrm>
          <a:prstGeom prst="chevr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Palatino Linotype" panose="02040502050505030304" pitchFamily="18" charset="0"/>
              </a:rPr>
              <a:t>Digital twin</a:t>
            </a:r>
            <a:endParaRPr lang="en-IE" sz="1400" b="1" dirty="0">
              <a:solidFill>
                <a:schemeClr val="tx1"/>
              </a:solidFill>
              <a:latin typeface="Palatino Linotype" panose="02040502050505030304" pitchFamily="18" charset="0"/>
            </a:endParaRPr>
          </a:p>
        </p:txBody>
      </p:sp>
      <p:sp>
        <p:nvSpPr>
          <p:cNvPr id="11" name="Arrow: Chevron 10">
            <a:extLst>
              <a:ext uri="{FF2B5EF4-FFF2-40B4-BE49-F238E27FC236}">
                <a16:creationId xmlns:a16="http://schemas.microsoft.com/office/drawing/2014/main" id="{2FB8F3EE-A1BF-2C8D-8C7B-4401AC9352F6}"/>
              </a:ext>
            </a:extLst>
          </p:cNvPr>
          <p:cNvSpPr/>
          <p:nvPr/>
        </p:nvSpPr>
        <p:spPr>
          <a:xfrm>
            <a:off x="7938903" y="1124602"/>
            <a:ext cx="2670301" cy="630316"/>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Palatino Linotype" panose="02040502050505030304" pitchFamily="18" charset="0"/>
              </a:rPr>
              <a:t>Early </a:t>
            </a:r>
            <a:r>
              <a:rPr lang="en-IE" sz="1400" b="1" dirty="0">
                <a:solidFill>
                  <a:schemeClr val="tx1"/>
                </a:solidFill>
                <a:latin typeface="Palatino Linotype" panose="02040502050505030304" pitchFamily="18" charset="0"/>
              </a:rPr>
              <a:t>warning system </a:t>
            </a:r>
          </a:p>
        </p:txBody>
      </p:sp>
      <p:sp>
        <p:nvSpPr>
          <p:cNvPr id="14" name="TextBox 13">
            <a:extLst>
              <a:ext uri="{FF2B5EF4-FFF2-40B4-BE49-F238E27FC236}">
                <a16:creationId xmlns:a16="http://schemas.microsoft.com/office/drawing/2014/main" id="{B3D0D378-2E2C-B8E6-4565-C68BC27D97B9}"/>
              </a:ext>
            </a:extLst>
          </p:cNvPr>
          <p:cNvSpPr txBox="1"/>
          <p:nvPr/>
        </p:nvSpPr>
        <p:spPr>
          <a:xfrm>
            <a:off x="558800" y="4814590"/>
            <a:ext cx="2002799" cy="261610"/>
          </a:xfrm>
          <a:prstGeom prst="rect">
            <a:avLst/>
          </a:prstGeom>
          <a:noFill/>
        </p:spPr>
        <p:txBody>
          <a:bodyPr wrap="square" rtlCol="0">
            <a:spAutoFit/>
          </a:bodyPr>
          <a:lstStyle/>
          <a:p>
            <a:r>
              <a:rPr lang="en-IE" sz="1050" dirty="0">
                <a:latin typeface="Georgia" panose="02040502050405020303" pitchFamily="18" charset="0"/>
              </a:rPr>
              <a:t>10 Coastal city labs</a:t>
            </a:r>
          </a:p>
        </p:txBody>
      </p:sp>
      <p:pic>
        <p:nvPicPr>
          <p:cNvPr id="4098" name="Picture 2" descr="Linked Towns Symbolic Icon Connected Small Stock Vector (Royalty Free)  209533054 | Shutterstock">
            <a:extLst>
              <a:ext uri="{FF2B5EF4-FFF2-40B4-BE49-F238E27FC236}">
                <a16:creationId xmlns:a16="http://schemas.microsoft.com/office/drawing/2014/main" id="{E1210D2F-5544-4ABF-2B82-D7C12BDB81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33" b="8762"/>
          <a:stretch/>
        </p:blipFill>
        <p:spPr bwMode="auto">
          <a:xfrm>
            <a:off x="770862" y="3581400"/>
            <a:ext cx="1207394" cy="1143000"/>
          </a:xfrm>
          <a:prstGeom prst="ellipse">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D190A0E8-1B72-79BE-C5E8-2499017B0852}"/>
              </a:ext>
            </a:extLst>
          </p:cNvPr>
          <p:cNvCxnSpPr>
            <a:cxnSpLocks/>
          </p:cNvCxnSpPr>
          <p:nvPr/>
        </p:nvCxnSpPr>
        <p:spPr>
          <a:xfrm>
            <a:off x="2194560" y="4013200"/>
            <a:ext cx="367039" cy="0"/>
          </a:xfrm>
          <a:prstGeom prst="straightConnector1">
            <a:avLst/>
          </a:prstGeom>
          <a:ln w="28575">
            <a:prstDash val="sysDot"/>
            <a:tailEnd type="triangle"/>
          </a:ln>
        </p:spPr>
        <p:style>
          <a:lnRef idx="1">
            <a:schemeClr val="accent2"/>
          </a:lnRef>
          <a:fillRef idx="0">
            <a:schemeClr val="accent2"/>
          </a:fillRef>
          <a:effectRef idx="0">
            <a:schemeClr val="accent2"/>
          </a:effectRef>
          <a:fontRef idx="minor">
            <a:schemeClr val="tx1"/>
          </a:fontRef>
        </p:style>
      </p:cxnSp>
      <p:pic>
        <p:nvPicPr>
          <p:cNvPr id="19" name="Picture 18">
            <a:extLst>
              <a:ext uri="{FF2B5EF4-FFF2-40B4-BE49-F238E27FC236}">
                <a16:creationId xmlns:a16="http://schemas.microsoft.com/office/drawing/2014/main" id="{040D51A0-CDB1-986C-A57C-6055623D0A6C}"/>
              </a:ext>
            </a:extLst>
          </p:cNvPr>
          <p:cNvPicPr>
            <a:picLocks noChangeAspect="1"/>
          </p:cNvPicPr>
          <p:nvPr/>
        </p:nvPicPr>
        <p:blipFill>
          <a:blip r:embed="rId4"/>
          <a:stretch>
            <a:fillRect/>
          </a:stretch>
        </p:blipFill>
        <p:spPr>
          <a:xfrm>
            <a:off x="2618075" y="2776191"/>
            <a:ext cx="980875" cy="777297"/>
          </a:xfrm>
          <a:prstGeom prst="ellipse">
            <a:avLst/>
          </a:prstGeom>
        </p:spPr>
      </p:pic>
      <p:pic>
        <p:nvPicPr>
          <p:cNvPr id="4100" name="Picture 4" descr="Sensor Icon Png #417234 - Free Icons Library">
            <a:extLst>
              <a:ext uri="{FF2B5EF4-FFF2-40B4-BE49-F238E27FC236}">
                <a16:creationId xmlns:a16="http://schemas.microsoft.com/office/drawing/2014/main" id="{48EEE145-AD23-3A40-3621-237374B425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0372" y="4232930"/>
            <a:ext cx="716280" cy="71628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D52C65E5-A49C-0D84-C834-ACECEEE394DE}"/>
              </a:ext>
            </a:extLst>
          </p:cNvPr>
          <p:cNvSpPr txBox="1"/>
          <p:nvPr/>
        </p:nvSpPr>
        <p:spPr>
          <a:xfrm>
            <a:off x="2553104" y="3658204"/>
            <a:ext cx="1632816" cy="246221"/>
          </a:xfrm>
          <a:prstGeom prst="rect">
            <a:avLst/>
          </a:prstGeom>
          <a:noFill/>
        </p:spPr>
        <p:txBody>
          <a:bodyPr wrap="square" rtlCol="0">
            <a:spAutoFit/>
          </a:bodyPr>
          <a:lstStyle/>
          <a:p>
            <a:r>
              <a:rPr lang="en-IE" sz="1000" dirty="0">
                <a:latin typeface="Georgia" panose="02040502050405020303" pitchFamily="18" charset="0"/>
              </a:rPr>
              <a:t>Atmosphere Data</a:t>
            </a:r>
          </a:p>
        </p:txBody>
      </p:sp>
      <p:sp>
        <p:nvSpPr>
          <p:cNvPr id="23" name="TextBox 22">
            <a:extLst>
              <a:ext uri="{FF2B5EF4-FFF2-40B4-BE49-F238E27FC236}">
                <a16:creationId xmlns:a16="http://schemas.microsoft.com/office/drawing/2014/main" id="{DA47F4E0-610A-6CCD-40D6-6D4E82E3B7BB}"/>
              </a:ext>
            </a:extLst>
          </p:cNvPr>
          <p:cNvSpPr txBox="1"/>
          <p:nvPr/>
        </p:nvSpPr>
        <p:spPr>
          <a:xfrm>
            <a:off x="2553103" y="4949210"/>
            <a:ext cx="1632817" cy="246221"/>
          </a:xfrm>
          <a:prstGeom prst="rect">
            <a:avLst/>
          </a:prstGeom>
          <a:noFill/>
        </p:spPr>
        <p:txBody>
          <a:bodyPr wrap="square" rtlCol="0">
            <a:spAutoFit/>
          </a:bodyPr>
          <a:lstStyle/>
          <a:p>
            <a:r>
              <a:rPr lang="en-IE" sz="1000" dirty="0">
                <a:latin typeface="Georgia" panose="02040502050405020303" pitchFamily="18" charset="0"/>
              </a:rPr>
              <a:t>Local Sensor Data</a:t>
            </a:r>
          </a:p>
        </p:txBody>
      </p:sp>
      <p:cxnSp>
        <p:nvCxnSpPr>
          <p:cNvPr id="24" name="Straight Arrow Connector 23">
            <a:extLst>
              <a:ext uri="{FF2B5EF4-FFF2-40B4-BE49-F238E27FC236}">
                <a16:creationId xmlns:a16="http://schemas.microsoft.com/office/drawing/2014/main" id="{9A43042B-3BF0-C44A-481C-36462D6EED73}"/>
              </a:ext>
            </a:extLst>
          </p:cNvPr>
          <p:cNvCxnSpPr>
            <a:cxnSpLocks/>
          </p:cNvCxnSpPr>
          <p:nvPr/>
        </p:nvCxnSpPr>
        <p:spPr>
          <a:xfrm>
            <a:off x="3870960" y="3434080"/>
            <a:ext cx="934720" cy="0"/>
          </a:xfrm>
          <a:prstGeom prst="straightConnector1">
            <a:avLst/>
          </a:prstGeom>
          <a:ln w="28575">
            <a:prstDash val="sysDot"/>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a:extLst>
              <a:ext uri="{FF2B5EF4-FFF2-40B4-BE49-F238E27FC236}">
                <a16:creationId xmlns:a16="http://schemas.microsoft.com/office/drawing/2014/main" id="{019ACC97-70F7-1990-EE3D-82ADB6DBFEA6}"/>
              </a:ext>
            </a:extLst>
          </p:cNvPr>
          <p:cNvCxnSpPr>
            <a:cxnSpLocks/>
          </p:cNvCxnSpPr>
          <p:nvPr/>
        </p:nvCxnSpPr>
        <p:spPr>
          <a:xfrm>
            <a:off x="3870960" y="4793020"/>
            <a:ext cx="995879" cy="0"/>
          </a:xfrm>
          <a:prstGeom prst="straightConnector1">
            <a:avLst/>
          </a:prstGeom>
          <a:ln w="28575">
            <a:prstDash val="sysDot"/>
            <a:tailEnd type="triangle"/>
          </a:ln>
        </p:spPr>
        <p:style>
          <a:lnRef idx="1">
            <a:schemeClr val="accent2"/>
          </a:lnRef>
          <a:fillRef idx="0">
            <a:schemeClr val="accent2"/>
          </a:fillRef>
          <a:effectRef idx="0">
            <a:schemeClr val="accent2"/>
          </a:effectRef>
          <a:fontRef idx="minor">
            <a:schemeClr val="tx1"/>
          </a:fontRef>
        </p:style>
      </p:cxnSp>
      <p:sp>
        <p:nvSpPr>
          <p:cNvPr id="20" name="Flowchart: Magnetic Disk 19">
            <a:extLst>
              <a:ext uri="{FF2B5EF4-FFF2-40B4-BE49-F238E27FC236}">
                <a16:creationId xmlns:a16="http://schemas.microsoft.com/office/drawing/2014/main" id="{5F1BF543-7FE7-849A-649C-5134F70CCBA9}"/>
              </a:ext>
            </a:extLst>
          </p:cNvPr>
          <p:cNvSpPr/>
          <p:nvPr/>
        </p:nvSpPr>
        <p:spPr>
          <a:xfrm>
            <a:off x="5045250" y="3643700"/>
            <a:ext cx="812800" cy="508000"/>
          </a:xfrm>
          <a:prstGeom prst="flowChartMagneticDisk">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E" sz="1100"/>
          </a:p>
        </p:txBody>
      </p:sp>
      <p:sp>
        <p:nvSpPr>
          <p:cNvPr id="27" name="TextBox 26">
            <a:extLst>
              <a:ext uri="{FF2B5EF4-FFF2-40B4-BE49-F238E27FC236}">
                <a16:creationId xmlns:a16="http://schemas.microsoft.com/office/drawing/2014/main" id="{CFC5291E-3CF4-E2DD-1E3A-1C6FDC34BDD4}"/>
              </a:ext>
            </a:extLst>
          </p:cNvPr>
          <p:cNvSpPr txBox="1"/>
          <p:nvPr/>
        </p:nvSpPr>
        <p:spPr>
          <a:xfrm>
            <a:off x="4717181" y="4291370"/>
            <a:ext cx="1632816" cy="553998"/>
          </a:xfrm>
          <a:prstGeom prst="rect">
            <a:avLst/>
          </a:prstGeom>
          <a:noFill/>
        </p:spPr>
        <p:txBody>
          <a:bodyPr wrap="square" rtlCol="0">
            <a:spAutoFit/>
          </a:bodyPr>
          <a:lstStyle/>
          <a:p>
            <a:pPr algn="ctr"/>
            <a:r>
              <a:rPr lang="en-IE" sz="1000" dirty="0">
                <a:latin typeface="Georgia" panose="02040502050405020303" pitchFamily="18" charset="0"/>
              </a:rPr>
              <a:t>Downscaling </a:t>
            </a:r>
          </a:p>
          <a:p>
            <a:pPr algn="ctr"/>
            <a:r>
              <a:rPr lang="en-IE" sz="1000" dirty="0">
                <a:latin typeface="Georgia" panose="02040502050405020303" pitchFamily="18" charset="0"/>
              </a:rPr>
              <a:t>&amp; </a:t>
            </a:r>
          </a:p>
          <a:p>
            <a:pPr algn="ctr"/>
            <a:r>
              <a:rPr lang="en-IE" sz="1000" dirty="0">
                <a:latin typeface="Georgia" panose="02040502050405020303" pitchFamily="18" charset="0"/>
              </a:rPr>
              <a:t>Nowcasting</a:t>
            </a:r>
          </a:p>
        </p:txBody>
      </p:sp>
      <p:sp>
        <p:nvSpPr>
          <p:cNvPr id="28" name="TextBox 27">
            <a:extLst>
              <a:ext uri="{FF2B5EF4-FFF2-40B4-BE49-F238E27FC236}">
                <a16:creationId xmlns:a16="http://schemas.microsoft.com/office/drawing/2014/main" id="{DC7CB5CD-4F93-D094-CBE9-2263D551C9F4}"/>
              </a:ext>
            </a:extLst>
          </p:cNvPr>
          <p:cNvSpPr txBox="1"/>
          <p:nvPr/>
        </p:nvSpPr>
        <p:spPr>
          <a:xfrm>
            <a:off x="3828759" y="4465764"/>
            <a:ext cx="1632817" cy="246221"/>
          </a:xfrm>
          <a:prstGeom prst="rect">
            <a:avLst/>
          </a:prstGeom>
          <a:noFill/>
        </p:spPr>
        <p:txBody>
          <a:bodyPr wrap="square" rtlCol="0">
            <a:spAutoFit/>
          </a:bodyPr>
          <a:lstStyle/>
          <a:p>
            <a:r>
              <a:rPr lang="en-IE" sz="1000" dirty="0">
                <a:latin typeface="Georgia" panose="02040502050405020303" pitchFamily="18" charset="0"/>
              </a:rPr>
              <a:t>Local updates</a:t>
            </a:r>
          </a:p>
        </p:txBody>
      </p:sp>
      <p:cxnSp>
        <p:nvCxnSpPr>
          <p:cNvPr id="33" name="Straight Arrow Connector 32">
            <a:extLst>
              <a:ext uri="{FF2B5EF4-FFF2-40B4-BE49-F238E27FC236}">
                <a16:creationId xmlns:a16="http://schemas.microsoft.com/office/drawing/2014/main" id="{56860250-C3F9-E5AD-E3D8-4E501848A42C}"/>
              </a:ext>
            </a:extLst>
          </p:cNvPr>
          <p:cNvCxnSpPr>
            <a:cxnSpLocks/>
          </p:cNvCxnSpPr>
          <p:nvPr/>
        </p:nvCxnSpPr>
        <p:spPr>
          <a:xfrm flipV="1">
            <a:off x="5974077" y="3241385"/>
            <a:ext cx="477523" cy="381995"/>
          </a:xfrm>
          <a:prstGeom prst="straightConnector1">
            <a:avLst/>
          </a:prstGeom>
          <a:ln w="28575">
            <a:prstDash val="sysDot"/>
            <a:tailEnd type="triangle"/>
          </a:ln>
        </p:spPr>
        <p:style>
          <a:lnRef idx="1">
            <a:schemeClr val="accent2"/>
          </a:lnRef>
          <a:fillRef idx="0">
            <a:schemeClr val="accent2"/>
          </a:fillRef>
          <a:effectRef idx="0">
            <a:schemeClr val="accent2"/>
          </a:effectRef>
          <a:fontRef idx="minor">
            <a:schemeClr val="tx1"/>
          </a:fontRef>
        </p:style>
      </p:cxnSp>
      <p:sp>
        <p:nvSpPr>
          <p:cNvPr id="32" name="Rectangle: Rounded Corners 31">
            <a:extLst>
              <a:ext uri="{FF2B5EF4-FFF2-40B4-BE49-F238E27FC236}">
                <a16:creationId xmlns:a16="http://schemas.microsoft.com/office/drawing/2014/main" id="{870A1D75-3871-7040-9F92-D7A90C44F75C}"/>
              </a:ext>
            </a:extLst>
          </p:cNvPr>
          <p:cNvSpPr/>
          <p:nvPr/>
        </p:nvSpPr>
        <p:spPr>
          <a:xfrm>
            <a:off x="6654800" y="2714152"/>
            <a:ext cx="1148080" cy="52723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IE" sz="1200" dirty="0">
                <a:latin typeface="Georgia" panose="02040502050405020303" pitchFamily="18" charset="0"/>
              </a:rPr>
              <a:t>Hydraulic model</a:t>
            </a:r>
          </a:p>
        </p:txBody>
      </p:sp>
      <p:sp>
        <p:nvSpPr>
          <p:cNvPr id="36" name="Rectangle: Rounded Corners 35">
            <a:extLst>
              <a:ext uri="{FF2B5EF4-FFF2-40B4-BE49-F238E27FC236}">
                <a16:creationId xmlns:a16="http://schemas.microsoft.com/office/drawing/2014/main" id="{98EC56A0-0375-FA4D-B6ED-43932972ED07}"/>
              </a:ext>
            </a:extLst>
          </p:cNvPr>
          <p:cNvSpPr/>
          <p:nvPr/>
        </p:nvSpPr>
        <p:spPr>
          <a:xfrm>
            <a:off x="6654800" y="4981007"/>
            <a:ext cx="1148080" cy="52723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IE" sz="1200" dirty="0">
                <a:latin typeface="Georgia" panose="02040502050405020303" pitchFamily="18" charset="0"/>
              </a:rPr>
              <a:t>Digital twin</a:t>
            </a:r>
          </a:p>
        </p:txBody>
      </p:sp>
      <p:cxnSp>
        <p:nvCxnSpPr>
          <p:cNvPr id="38" name="Straight Arrow Connector 37">
            <a:extLst>
              <a:ext uri="{FF2B5EF4-FFF2-40B4-BE49-F238E27FC236}">
                <a16:creationId xmlns:a16="http://schemas.microsoft.com/office/drawing/2014/main" id="{A16DEDB7-A5D0-5F2D-5013-003D45758F42}"/>
              </a:ext>
            </a:extLst>
          </p:cNvPr>
          <p:cNvCxnSpPr>
            <a:cxnSpLocks/>
          </p:cNvCxnSpPr>
          <p:nvPr/>
        </p:nvCxnSpPr>
        <p:spPr>
          <a:xfrm>
            <a:off x="7228840" y="3355836"/>
            <a:ext cx="0" cy="425478"/>
          </a:xfrm>
          <a:prstGeom prst="straightConnector1">
            <a:avLst/>
          </a:prstGeom>
          <a:ln w="28575">
            <a:prstDash val="sysDot"/>
            <a:tailEnd type="triangle"/>
          </a:ln>
        </p:spPr>
        <p:style>
          <a:lnRef idx="1">
            <a:schemeClr val="accent2"/>
          </a:lnRef>
          <a:fillRef idx="0">
            <a:schemeClr val="accent2"/>
          </a:fillRef>
          <a:effectRef idx="0">
            <a:schemeClr val="accent2"/>
          </a:effectRef>
          <a:fontRef idx="minor">
            <a:schemeClr val="tx1"/>
          </a:fontRef>
        </p:style>
      </p:cxnSp>
      <p:sp>
        <p:nvSpPr>
          <p:cNvPr id="40" name="Flowchart: Magnetic Disk 39">
            <a:extLst>
              <a:ext uri="{FF2B5EF4-FFF2-40B4-BE49-F238E27FC236}">
                <a16:creationId xmlns:a16="http://schemas.microsoft.com/office/drawing/2014/main" id="{C536C576-C744-2F25-90F0-9B4D83DB4462}"/>
              </a:ext>
            </a:extLst>
          </p:cNvPr>
          <p:cNvSpPr/>
          <p:nvPr/>
        </p:nvSpPr>
        <p:spPr>
          <a:xfrm>
            <a:off x="6822440" y="5962329"/>
            <a:ext cx="812800" cy="508000"/>
          </a:xfrm>
          <a:prstGeom prst="flowChartMagneticDisk">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IE" sz="1400" dirty="0">
                <a:latin typeface="Georgia" panose="02040502050405020303" pitchFamily="18" charset="0"/>
              </a:rPr>
              <a:t>Maps</a:t>
            </a:r>
          </a:p>
        </p:txBody>
      </p:sp>
      <p:cxnSp>
        <p:nvCxnSpPr>
          <p:cNvPr id="41" name="Straight Arrow Connector 40">
            <a:extLst>
              <a:ext uri="{FF2B5EF4-FFF2-40B4-BE49-F238E27FC236}">
                <a16:creationId xmlns:a16="http://schemas.microsoft.com/office/drawing/2014/main" id="{A8A427B4-6B11-0AA7-C34D-362A639E7848}"/>
              </a:ext>
            </a:extLst>
          </p:cNvPr>
          <p:cNvCxnSpPr>
            <a:cxnSpLocks/>
          </p:cNvCxnSpPr>
          <p:nvPr/>
        </p:nvCxnSpPr>
        <p:spPr>
          <a:xfrm>
            <a:off x="7238419" y="5567680"/>
            <a:ext cx="0" cy="307229"/>
          </a:xfrm>
          <a:prstGeom prst="straightConnector1">
            <a:avLst/>
          </a:prstGeom>
          <a:ln w="28575">
            <a:prstDash val="sysDot"/>
            <a:tailEnd type="triangle"/>
          </a:ln>
        </p:spPr>
        <p:style>
          <a:lnRef idx="1">
            <a:schemeClr val="accent2"/>
          </a:lnRef>
          <a:fillRef idx="0">
            <a:schemeClr val="accent2"/>
          </a:fillRef>
          <a:effectRef idx="0">
            <a:schemeClr val="accent2"/>
          </a:effectRef>
          <a:fontRef idx="minor">
            <a:schemeClr val="tx1"/>
          </a:fontRef>
        </p:style>
      </p:cxnSp>
      <p:cxnSp>
        <p:nvCxnSpPr>
          <p:cNvPr id="44" name="Straight Arrow Connector 43">
            <a:extLst>
              <a:ext uri="{FF2B5EF4-FFF2-40B4-BE49-F238E27FC236}">
                <a16:creationId xmlns:a16="http://schemas.microsoft.com/office/drawing/2014/main" id="{5D952572-F884-5CCB-DDBE-D79E43676355}"/>
              </a:ext>
            </a:extLst>
          </p:cNvPr>
          <p:cNvCxnSpPr>
            <a:cxnSpLocks/>
          </p:cNvCxnSpPr>
          <p:nvPr/>
        </p:nvCxnSpPr>
        <p:spPr>
          <a:xfrm>
            <a:off x="7228840" y="4711985"/>
            <a:ext cx="0" cy="237729"/>
          </a:xfrm>
          <a:prstGeom prst="straightConnector1">
            <a:avLst/>
          </a:prstGeom>
          <a:ln w="28575">
            <a:prstDash val="sysDot"/>
            <a:tailEnd type="triangle"/>
          </a:ln>
        </p:spPr>
        <p:style>
          <a:lnRef idx="1">
            <a:schemeClr val="accent2"/>
          </a:lnRef>
          <a:fillRef idx="0">
            <a:schemeClr val="accent2"/>
          </a:fillRef>
          <a:effectRef idx="0">
            <a:schemeClr val="accent2"/>
          </a:effectRef>
          <a:fontRef idx="minor">
            <a:schemeClr val="tx1"/>
          </a:fontRef>
        </p:style>
      </p:cxnSp>
      <p:sp>
        <p:nvSpPr>
          <p:cNvPr id="43" name="Scroll: Vertical 42">
            <a:extLst>
              <a:ext uri="{FF2B5EF4-FFF2-40B4-BE49-F238E27FC236}">
                <a16:creationId xmlns:a16="http://schemas.microsoft.com/office/drawing/2014/main" id="{62275690-759A-5852-A001-CE810DCB9EE7}"/>
              </a:ext>
            </a:extLst>
          </p:cNvPr>
          <p:cNvSpPr/>
          <p:nvPr/>
        </p:nvSpPr>
        <p:spPr>
          <a:xfrm>
            <a:off x="6809283" y="3855125"/>
            <a:ext cx="800087" cy="764700"/>
          </a:xfrm>
          <a:prstGeom prst="vertic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IE" sz="1050" dirty="0">
                <a:latin typeface="Georgia" panose="02040502050405020303" pitchFamily="18" charset="0"/>
              </a:rPr>
              <a:t>City models</a:t>
            </a:r>
          </a:p>
        </p:txBody>
      </p:sp>
      <p:sp>
        <p:nvSpPr>
          <p:cNvPr id="46" name="Right Brace 45">
            <a:extLst>
              <a:ext uri="{FF2B5EF4-FFF2-40B4-BE49-F238E27FC236}">
                <a16:creationId xmlns:a16="http://schemas.microsoft.com/office/drawing/2014/main" id="{FD436514-2E04-FB76-508D-98E8C7D6B108}"/>
              </a:ext>
            </a:extLst>
          </p:cNvPr>
          <p:cNvSpPr/>
          <p:nvPr/>
        </p:nvSpPr>
        <p:spPr>
          <a:xfrm>
            <a:off x="7957325" y="3058160"/>
            <a:ext cx="943645" cy="2550160"/>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IE"/>
          </a:p>
        </p:txBody>
      </p:sp>
      <p:sp>
        <p:nvSpPr>
          <p:cNvPr id="49" name="Rectangle: Rounded Corners 48">
            <a:extLst>
              <a:ext uri="{FF2B5EF4-FFF2-40B4-BE49-F238E27FC236}">
                <a16:creationId xmlns:a16="http://schemas.microsoft.com/office/drawing/2014/main" id="{81E4E588-5CA0-EFB5-4CE5-75E6C7127F1C}"/>
              </a:ext>
            </a:extLst>
          </p:cNvPr>
          <p:cNvSpPr/>
          <p:nvPr/>
        </p:nvSpPr>
        <p:spPr>
          <a:xfrm>
            <a:off x="9023651" y="4069623"/>
            <a:ext cx="2357123" cy="52723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IE" sz="1200" dirty="0">
                <a:latin typeface="Georgia" panose="02040502050405020303" pitchFamily="18" charset="0"/>
              </a:rPr>
              <a:t>Early warning support system</a:t>
            </a:r>
          </a:p>
        </p:txBody>
      </p:sp>
      <p:sp>
        <p:nvSpPr>
          <p:cNvPr id="50" name="TextBox 49">
            <a:extLst>
              <a:ext uri="{FF2B5EF4-FFF2-40B4-BE49-F238E27FC236}">
                <a16:creationId xmlns:a16="http://schemas.microsoft.com/office/drawing/2014/main" id="{EA7E1828-C23A-0CBC-5393-1320249E2C4C}"/>
              </a:ext>
            </a:extLst>
          </p:cNvPr>
          <p:cNvSpPr txBox="1"/>
          <p:nvPr/>
        </p:nvSpPr>
        <p:spPr>
          <a:xfrm>
            <a:off x="3839449" y="3174896"/>
            <a:ext cx="1632817" cy="246221"/>
          </a:xfrm>
          <a:prstGeom prst="rect">
            <a:avLst/>
          </a:prstGeom>
          <a:noFill/>
        </p:spPr>
        <p:txBody>
          <a:bodyPr wrap="square" rtlCol="0">
            <a:spAutoFit/>
          </a:bodyPr>
          <a:lstStyle/>
          <a:p>
            <a:r>
              <a:rPr lang="en-IE" sz="1000" dirty="0">
                <a:latin typeface="Georgia" panose="02040502050405020303" pitchFamily="18" charset="0"/>
              </a:rPr>
              <a:t>Meto updates</a:t>
            </a:r>
          </a:p>
        </p:txBody>
      </p:sp>
      <p:sp>
        <p:nvSpPr>
          <p:cNvPr id="52" name="TextBox 51">
            <a:extLst>
              <a:ext uri="{FF2B5EF4-FFF2-40B4-BE49-F238E27FC236}">
                <a16:creationId xmlns:a16="http://schemas.microsoft.com/office/drawing/2014/main" id="{CE0AAA4A-82D1-B3E0-D2F3-CC305CBA4590}"/>
              </a:ext>
            </a:extLst>
          </p:cNvPr>
          <p:cNvSpPr txBox="1"/>
          <p:nvPr/>
        </p:nvSpPr>
        <p:spPr>
          <a:xfrm>
            <a:off x="8738834" y="6369074"/>
            <a:ext cx="3453166" cy="369332"/>
          </a:xfrm>
          <a:prstGeom prst="rect">
            <a:avLst/>
          </a:prstGeom>
          <a:noFill/>
        </p:spPr>
        <p:txBody>
          <a:bodyPr wrap="square">
            <a:spAutoFit/>
          </a:bodyPr>
          <a:lstStyle/>
          <a:p>
            <a:r>
              <a:rPr lang="en-IE" b="1" dirty="0"/>
              <a:t>https://score-eu-project.eu/</a:t>
            </a:r>
          </a:p>
        </p:txBody>
      </p:sp>
      <p:pic>
        <p:nvPicPr>
          <p:cNvPr id="51" name="Picture 50">
            <a:extLst>
              <a:ext uri="{FF2B5EF4-FFF2-40B4-BE49-F238E27FC236}">
                <a16:creationId xmlns:a16="http://schemas.microsoft.com/office/drawing/2014/main" id="{1A17EAF2-4448-3644-3B7C-0847FA0EC057}"/>
              </a:ext>
            </a:extLst>
          </p:cNvPr>
          <p:cNvPicPr>
            <a:picLocks noChangeAspect="1"/>
          </p:cNvPicPr>
          <p:nvPr/>
        </p:nvPicPr>
        <p:blipFill>
          <a:blip r:embed="rId6"/>
          <a:stretch>
            <a:fillRect/>
          </a:stretch>
        </p:blipFill>
        <p:spPr>
          <a:xfrm>
            <a:off x="9078882" y="143490"/>
            <a:ext cx="2652198" cy="831870"/>
          </a:xfrm>
          <a:prstGeom prst="rect">
            <a:avLst/>
          </a:prstGeom>
        </p:spPr>
      </p:pic>
    </p:spTree>
    <p:extLst>
      <p:ext uri="{BB962C8B-B14F-4D97-AF65-F5344CB8AC3E}">
        <p14:creationId xmlns:p14="http://schemas.microsoft.com/office/powerpoint/2010/main" val="1487361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4E4288A-DFC8-40A2-90E5-70E851A9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C770F868-28FE-4B38-8FC7-E9C841B837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7830" y="567451"/>
            <a:ext cx="1128382" cy="847206"/>
            <a:chOff x="5307830" y="325570"/>
            <a:chExt cx="1128382" cy="847206"/>
          </a:xfrm>
        </p:grpSpPr>
        <p:sp>
          <p:nvSpPr>
            <p:cNvPr id="14" name="Freeform 5">
              <a:extLst>
                <a:ext uri="{FF2B5EF4-FFF2-40B4-BE49-F238E27FC236}">
                  <a16:creationId xmlns:a16="http://schemas.microsoft.com/office/drawing/2014/main" id="{3E5BF88F-B1F5-4A09-887A-B5CA246CAC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D8984A5C-991A-40D3-A4C9-7E0DCA2A7A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17" name="Freeform 5">
            <a:extLst>
              <a:ext uri="{FF2B5EF4-FFF2-40B4-BE49-F238E27FC236}">
                <a16:creationId xmlns:a16="http://schemas.microsoft.com/office/drawing/2014/main" id="{956571CF-1434-4180-A385-D4AC63B6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695131" y="958617"/>
            <a:ext cx="4888676" cy="429003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Shape 18">
            <a:extLst>
              <a:ext uri="{FF2B5EF4-FFF2-40B4-BE49-F238E27FC236}">
                <a16:creationId xmlns:a16="http://schemas.microsoft.com/office/drawing/2014/main" id="{9AD93FD3-7DF2-4DC8-BD55-8B2EB5F63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53579"/>
            <a:ext cx="8109718" cy="4604421"/>
          </a:xfrm>
          <a:custGeom>
            <a:avLst/>
            <a:gdLst>
              <a:gd name="connsiteX0" fmla="*/ 7381313 w 8109718"/>
              <a:gd name="connsiteY0" fmla="*/ 1839459 h 4604421"/>
              <a:gd name="connsiteX1" fmla="*/ 7381313 w 8109718"/>
              <a:gd name="connsiteY1" fmla="*/ 1853646 h 4604421"/>
              <a:gd name="connsiteX2" fmla="*/ 7379359 w 8109718"/>
              <a:gd name="connsiteY2" fmla="*/ 1846552 h 4604421"/>
              <a:gd name="connsiteX3" fmla="*/ 1321854 w 8109718"/>
              <a:gd name="connsiteY3" fmla="*/ 0 h 4604421"/>
              <a:gd name="connsiteX4" fmla="*/ 5365317 w 8109718"/>
              <a:gd name="connsiteY4" fmla="*/ 0 h 4604421"/>
              <a:gd name="connsiteX5" fmla="*/ 5985373 w 8109718"/>
              <a:gd name="connsiteY5" fmla="*/ 365439 h 4604421"/>
              <a:gd name="connsiteX6" fmla="*/ 8011470 w 8109718"/>
              <a:gd name="connsiteY6" fmla="*/ 3854515 h 4604421"/>
              <a:gd name="connsiteX7" fmla="*/ 8011470 w 8109718"/>
              <a:gd name="connsiteY7" fmla="*/ 4567993 h 4604421"/>
              <a:gd name="connsiteX8" fmla="*/ 7998115 w 8109718"/>
              <a:gd name="connsiteY8" fmla="*/ 4590992 h 4604421"/>
              <a:gd name="connsiteX9" fmla="*/ 7990317 w 8109718"/>
              <a:gd name="connsiteY9" fmla="*/ 4604421 h 4604421"/>
              <a:gd name="connsiteX10" fmla="*/ 0 w 8109718"/>
              <a:gd name="connsiteY10" fmla="*/ 4604421 h 4604421"/>
              <a:gd name="connsiteX11" fmla="*/ 0 w 8109718"/>
              <a:gd name="connsiteY11" fmla="*/ 1564110 h 4604421"/>
              <a:gd name="connsiteX12" fmla="*/ 27177 w 8109718"/>
              <a:gd name="connsiteY12" fmla="*/ 1517107 h 4604421"/>
              <a:gd name="connsiteX13" fmla="*/ 693065 w 8109718"/>
              <a:gd name="connsiteY13" fmla="*/ 365439 h 4604421"/>
              <a:gd name="connsiteX14" fmla="*/ 1321854 w 8109718"/>
              <a:gd name="connsiteY14" fmla="*/ 0 h 46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09718" h="4604421">
                <a:moveTo>
                  <a:pt x="7381313" y="1839459"/>
                </a:moveTo>
                <a:lnTo>
                  <a:pt x="7381313" y="1853646"/>
                </a:lnTo>
                <a:lnTo>
                  <a:pt x="7379359" y="1846552"/>
                </a:lnTo>
                <a:close/>
                <a:moveTo>
                  <a:pt x="1321854" y="0"/>
                </a:moveTo>
                <a:cubicBezTo>
                  <a:pt x="1321854" y="0"/>
                  <a:pt x="1321854" y="0"/>
                  <a:pt x="5365317" y="0"/>
                </a:cubicBezTo>
                <a:cubicBezTo>
                  <a:pt x="5618580" y="0"/>
                  <a:pt x="5863108" y="139215"/>
                  <a:pt x="5985373" y="365439"/>
                </a:cubicBezTo>
                <a:cubicBezTo>
                  <a:pt x="5985373" y="365439"/>
                  <a:pt x="5985373" y="365439"/>
                  <a:pt x="8011470" y="3854515"/>
                </a:cubicBezTo>
                <a:cubicBezTo>
                  <a:pt x="8142468" y="4072039"/>
                  <a:pt x="8142468" y="4350470"/>
                  <a:pt x="8011470" y="4567993"/>
                </a:cubicBezTo>
                <a:cubicBezTo>
                  <a:pt x="8011470" y="4567993"/>
                  <a:pt x="8011470" y="4567993"/>
                  <a:pt x="7998115" y="4590992"/>
                </a:cubicBezTo>
                <a:lnTo>
                  <a:pt x="7990317" y="4604421"/>
                </a:lnTo>
                <a:lnTo>
                  <a:pt x="0" y="4604421"/>
                </a:lnTo>
                <a:lnTo>
                  <a:pt x="0" y="1564110"/>
                </a:lnTo>
                <a:lnTo>
                  <a:pt x="27177" y="1517107"/>
                </a:lnTo>
                <a:cubicBezTo>
                  <a:pt x="220245" y="1183191"/>
                  <a:pt x="440895" y="801574"/>
                  <a:pt x="693065" y="365439"/>
                </a:cubicBezTo>
                <a:cubicBezTo>
                  <a:pt x="824063" y="139215"/>
                  <a:pt x="1059859" y="0"/>
                  <a:pt x="132185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1906452C-A248-659E-F786-3DEDBAAB8B50}"/>
              </a:ext>
            </a:extLst>
          </p:cNvPr>
          <p:cNvSpPr txBox="1"/>
          <p:nvPr/>
        </p:nvSpPr>
        <p:spPr>
          <a:xfrm>
            <a:off x="318299" y="929965"/>
            <a:ext cx="5114390" cy="3093546"/>
          </a:xfrm>
          <a:prstGeom prst="rect">
            <a:avLst/>
          </a:prstGeom>
        </p:spPr>
        <p:txBody>
          <a:bodyPr vert="horz" lIns="91440" tIns="45720" rIns="91440" bIns="45720" rtlCol="0">
            <a:normAutofit/>
          </a:bodyPr>
          <a:lstStyle/>
          <a:p>
            <a:pPr defTabSz="914400">
              <a:lnSpc>
                <a:spcPct val="90000"/>
              </a:lnSpc>
              <a:spcBef>
                <a:spcPct val="0"/>
              </a:spcBef>
              <a:spcAft>
                <a:spcPts val="600"/>
              </a:spcAft>
            </a:pPr>
            <a:r>
              <a:rPr lang="en-US" sz="2000" dirty="0">
                <a:latin typeface="Georgia" panose="02040502050405020303" pitchFamily="18" charset="0"/>
              </a:rPr>
              <a:t>A systematic review on the development of climate-resilient smart cities through digital twin technology </a:t>
            </a:r>
          </a:p>
        </p:txBody>
      </p:sp>
      <p:pic>
        <p:nvPicPr>
          <p:cNvPr id="6" name="Graphic 5" descr="Magnifying glass">
            <a:extLst>
              <a:ext uri="{FF2B5EF4-FFF2-40B4-BE49-F238E27FC236}">
                <a16:creationId xmlns:a16="http://schemas.microsoft.com/office/drawing/2014/main" id="{82BC0C13-A6A4-DD61-7E94-C6B37AA344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72428" y="1636595"/>
            <a:ext cx="2934082" cy="2934082"/>
          </a:xfrm>
          <a:prstGeom prst="rect">
            <a:avLst/>
          </a:prstGeom>
        </p:spPr>
      </p:pic>
      <p:sp>
        <p:nvSpPr>
          <p:cNvPr id="10" name="TextBox 9">
            <a:extLst>
              <a:ext uri="{FF2B5EF4-FFF2-40B4-BE49-F238E27FC236}">
                <a16:creationId xmlns:a16="http://schemas.microsoft.com/office/drawing/2014/main" id="{1805A8FA-3165-2843-DC97-622ED7712681}"/>
              </a:ext>
            </a:extLst>
          </p:cNvPr>
          <p:cNvSpPr txBox="1"/>
          <p:nvPr/>
        </p:nvSpPr>
        <p:spPr>
          <a:xfrm>
            <a:off x="464274" y="3478724"/>
            <a:ext cx="6251743" cy="3093546"/>
          </a:xfrm>
          <a:prstGeom prst="rect">
            <a:avLst/>
          </a:prstGeom>
        </p:spPr>
        <p:txBody>
          <a:bodyPr vert="horz" lIns="91440" tIns="45720" rIns="91440" bIns="45720" rtlCol="0">
            <a:normAutofit/>
          </a:bodyPr>
          <a:lstStyle/>
          <a:p>
            <a:pPr defTabSz="914400">
              <a:lnSpc>
                <a:spcPct val="90000"/>
              </a:lnSpc>
              <a:spcBef>
                <a:spcPct val="0"/>
              </a:spcBef>
              <a:spcAft>
                <a:spcPts val="600"/>
              </a:spcAft>
            </a:pPr>
            <a:r>
              <a:rPr lang="en-US" dirty="0">
                <a:solidFill>
                  <a:schemeClr val="bg1"/>
                </a:solidFill>
                <a:latin typeface="Georgia" panose="02040502050405020303" pitchFamily="18" charset="0"/>
              </a:rPr>
              <a:t>Findings:</a:t>
            </a:r>
          </a:p>
          <a:p>
            <a:pPr marL="285750" indent="-285750" algn="just" defTabSz="914400">
              <a:lnSpc>
                <a:spcPct val="90000"/>
              </a:lnSpc>
              <a:spcBef>
                <a:spcPct val="0"/>
              </a:spcBef>
              <a:spcAft>
                <a:spcPts val="600"/>
              </a:spcAft>
              <a:buFont typeface="Arial" panose="020B0604020202020204" pitchFamily="34" charset="0"/>
              <a:buChar char="•"/>
            </a:pPr>
            <a:endParaRPr lang="en-US" dirty="0">
              <a:solidFill>
                <a:schemeClr val="bg1"/>
              </a:solidFill>
              <a:latin typeface="Georgia" panose="02040502050405020303" pitchFamily="18" charset="0"/>
            </a:endParaRPr>
          </a:p>
          <a:p>
            <a:pPr marL="285750" indent="-285750" algn="just" defTabSz="914400">
              <a:lnSpc>
                <a:spcPct val="90000"/>
              </a:lnSpc>
              <a:spcBef>
                <a:spcPct val="0"/>
              </a:spcBef>
              <a:spcAft>
                <a:spcPts val="600"/>
              </a:spcAft>
              <a:buFont typeface="Arial" panose="020B0604020202020204" pitchFamily="34" charset="0"/>
              <a:buChar char="•"/>
            </a:pPr>
            <a:r>
              <a:rPr lang="en-US" sz="1400" dirty="0">
                <a:solidFill>
                  <a:schemeClr val="bg1"/>
                </a:solidFill>
                <a:latin typeface="Georgia" panose="02040502050405020303" pitchFamily="18" charset="0"/>
              </a:rPr>
              <a:t>limited amount of research conducted on digital twin technology in the process of climate resilience</a:t>
            </a:r>
          </a:p>
          <a:p>
            <a:pPr algn="just" defTabSz="914400">
              <a:lnSpc>
                <a:spcPct val="90000"/>
              </a:lnSpc>
              <a:spcBef>
                <a:spcPct val="0"/>
              </a:spcBef>
              <a:spcAft>
                <a:spcPts val="600"/>
              </a:spcAft>
            </a:pPr>
            <a:endParaRPr lang="en-US" sz="1400" dirty="0">
              <a:solidFill>
                <a:schemeClr val="bg1"/>
              </a:solidFill>
              <a:latin typeface="Georgia" panose="02040502050405020303" pitchFamily="18" charset="0"/>
            </a:endParaRPr>
          </a:p>
          <a:p>
            <a:pPr marL="285750" indent="-285750" algn="just" defTabSz="914400">
              <a:lnSpc>
                <a:spcPct val="90000"/>
              </a:lnSpc>
              <a:spcBef>
                <a:spcPct val="0"/>
              </a:spcBef>
              <a:spcAft>
                <a:spcPts val="600"/>
              </a:spcAft>
              <a:buFont typeface="Arial" panose="020B0604020202020204" pitchFamily="34" charset="0"/>
              <a:buChar char="•"/>
            </a:pPr>
            <a:r>
              <a:rPr lang="en-US" sz="1400" dirty="0">
                <a:solidFill>
                  <a:schemeClr val="bg1"/>
                </a:solidFill>
                <a:latin typeface="Georgia" panose="02040502050405020303" pitchFamily="18" charset="0"/>
              </a:rPr>
              <a:t>In terms of climate resilience and smart cities, it is a very new phrase, resulting in a small number of relevant articles for this study. However, Due to the rapidly increasing interest of the European Union and other financial agencies in digital twin technology, the number of publications focusing on climate-resilient smart cities is projected to increase dramatically in the near future. </a:t>
            </a:r>
          </a:p>
          <a:p>
            <a:pPr marL="285750" indent="-285750" defTabSz="914400">
              <a:lnSpc>
                <a:spcPct val="90000"/>
              </a:lnSpc>
              <a:spcBef>
                <a:spcPct val="0"/>
              </a:spcBef>
              <a:spcAft>
                <a:spcPts val="600"/>
              </a:spcAft>
              <a:buFont typeface="Arial" panose="020B0604020202020204" pitchFamily="34" charset="0"/>
              <a:buChar char="•"/>
            </a:pPr>
            <a:endParaRPr lang="en-US" sz="1400" dirty="0">
              <a:solidFill>
                <a:schemeClr val="bg1"/>
              </a:solidFill>
              <a:latin typeface="Georgia" panose="02040502050405020303" pitchFamily="18" charset="0"/>
            </a:endParaRPr>
          </a:p>
        </p:txBody>
      </p:sp>
      <p:pic>
        <p:nvPicPr>
          <p:cNvPr id="12" name="Picture 11">
            <a:extLst>
              <a:ext uri="{FF2B5EF4-FFF2-40B4-BE49-F238E27FC236}">
                <a16:creationId xmlns:a16="http://schemas.microsoft.com/office/drawing/2014/main" id="{6BDB13F6-D604-1C1D-6B12-B5E11782C67E}"/>
              </a:ext>
            </a:extLst>
          </p:cNvPr>
          <p:cNvPicPr>
            <a:picLocks noChangeAspect="1"/>
          </p:cNvPicPr>
          <p:nvPr/>
        </p:nvPicPr>
        <p:blipFill>
          <a:blip r:embed="rId4"/>
          <a:stretch>
            <a:fillRect/>
          </a:stretch>
        </p:blipFill>
        <p:spPr>
          <a:xfrm>
            <a:off x="9078882" y="143490"/>
            <a:ext cx="2652198" cy="675787"/>
          </a:xfrm>
          <a:prstGeom prst="rect">
            <a:avLst/>
          </a:prstGeom>
        </p:spPr>
      </p:pic>
    </p:spTree>
    <p:extLst>
      <p:ext uri="{BB962C8B-B14F-4D97-AF65-F5344CB8AC3E}">
        <p14:creationId xmlns:p14="http://schemas.microsoft.com/office/powerpoint/2010/main" val="285437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610</Words>
  <Application>Microsoft Office PowerPoint</Application>
  <PresentationFormat>Widescreen</PresentationFormat>
  <Paragraphs>89</Paragraphs>
  <Slides>10</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Calibri Light</vt:lpstr>
      <vt:lpstr>Georgia</vt:lpstr>
      <vt:lpstr>Palatino Linotype</vt:lpstr>
      <vt:lpstr>Segoe UI</vt:lpstr>
      <vt:lpstr>Office Theme</vt:lpstr>
      <vt:lpstr>Conceptualising the management of climate extreme events through a GIS-based digital twin system </vt:lpstr>
      <vt:lpstr>PowerPoint Presentation</vt:lpstr>
      <vt:lpstr>PowerPoint Presentation</vt:lpstr>
      <vt:lpstr>PowerPoint Presentation</vt:lpstr>
      <vt:lpstr>PowerPoint Presentation</vt:lpstr>
      <vt:lpstr>PowerPoint Presentation</vt:lpstr>
      <vt:lpstr>EU Projects on Digital twin solutions for climate-resilient smart cities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Conceptualising the management of climate extreme events through the GIS-based digital twin system</dc:title>
  <dc:creator>Khurram Riaz</dc:creator>
  <cp:lastModifiedBy>Khurram Riaz</cp:lastModifiedBy>
  <cp:revision>19</cp:revision>
  <dcterms:created xsi:type="dcterms:W3CDTF">2022-05-12T12:25:08Z</dcterms:created>
  <dcterms:modified xsi:type="dcterms:W3CDTF">2022-05-22T21:27:11Z</dcterms:modified>
</cp:coreProperties>
</file>