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0"/>
  </p:notesMasterIdLst>
  <p:sldIdLst>
    <p:sldId id="262" r:id="rId2"/>
    <p:sldId id="291" r:id="rId3"/>
    <p:sldId id="330" r:id="rId4"/>
    <p:sldId id="318" r:id="rId5"/>
    <p:sldId id="323" r:id="rId6"/>
    <p:sldId id="325" r:id="rId7"/>
    <p:sldId id="327" r:id="rId8"/>
    <p:sldId id="290" r:id="rId9"/>
    <p:sldId id="289" r:id="rId10"/>
    <p:sldId id="269" r:id="rId11"/>
    <p:sldId id="328" r:id="rId12"/>
    <p:sldId id="321" r:id="rId13"/>
    <p:sldId id="322" r:id="rId14"/>
    <p:sldId id="332" r:id="rId15"/>
    <p:sldId id="331" r:id="rId16"/>
    <p:sldId id="350" r:id="rId17"/>
    <p:sldId id="351" r:id="rId18"/>
    <p:sldId id="352" r:id="rId19"/>
    <p:sldId id="343" r:id="rId20"/>
    <p:sldId id="348" r:id="rId21"/>
    <p:sldId id="344" r:id="rId22"/>
    <p:sldId id="345" r:id="rId23"/>
    <p:sldId id="346" r:id="rId24"/>
    <p:sldId id="347" r:id="rId25"/>
    <p:sldId id="342" r:id="rId26"/>
    <p:sldId id="339" r:id="rId27"/>
    <p:sldId id="340" r:id="rId28"/>
    <p:sldId id="34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p:cViewPr varScale="1">
        <p:scale>
          <a:sx n="72" d="100"/>
          <a:sy n="72" d="100"/>
        </p:scale>
        <p:origin x="138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urav\Desktop\Conclus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aurav\Desktop\Conclus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aurav\Desktop\Conclus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aurav\Desktop\Conclus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IITR\JRF_SRF\Simulated%20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IITR\JRF_SRF\Simulated%20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IITR\JRF_SRF\Simulated%20Result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dirty="0"/>
              <a:t>β (</a:t>
            </a:r>
            <a:r>
              <a:rPr lang="en-US" sz="1800" dirty="0"/>
              <a:t>unit less) </a:t>
            </a:r>
            <a:r>
              <a:rPr lang="en-US" sz="1800" b="1" dirty="0"/>
              <a:t>vs</a:t>
            </a:r>
            <a:r>
              <a:rPr lang="en-US" sz="1800" dirty="0"/>
              <a:t> Salinity (</a:t>
            </a:r>
            <a:r>
              <a:rPr lang="en-US" sz="1800" dirty="0" err="1"/>
              <a:t>dS</a:t>
            </a:r>
            <a:r>
              <a:rPr lang="en-US" sz="1800" dirty="0"/>
              <a:t>/m)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β (unit less)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0.5</c:v>
                </c:pt>
                <c:pt idx="1">
                  <c:v>7.9</c:v>
                </c:pt>
                <c:pt idx="2">
                  <c:v>14.7</c:v>
                </c:pt>
                <c:pt idx="3">
                  <c:v>21.2</c:v>
                </c:pt>
              </c:numCache>
            </c:numRef>
          </c:cat>
          <c:val>
            <c:numRef>
              <c:f>Sheet1!$B$2:$B$5</c:f>
              <c:numCache>
                <c:formatCode>General</c:formatCode>
                <c:ptCount val="4"/>
                <c:pt idx="0">
                  <c:v>1.72</c:v>
                </c:pt>
                <c:pt idx="1">
                  <c:v>1.53</c:v>
                </c:pt>
                <c:pt idx="2">
                  <c:v>1.49</c:v>
                </c:pt>
                <c:pt idx="3">
                  <c:v>1.43</c:v>
                </c:pt>
              </c:numCache>
            </c:numRef>
          </c:val>
          <c:smooth val="0"/>
          <c:extLst>
            <c:ext xmlns:c16="http://schemas.microsoft.com/office/drawing/2014/chart" uri="{C3380CC4-5D6E-409C-BE32-E72D297353CC}">
              <c16:uniqueId val="{00000000-F504-435D-A003-B6F63C756E69}"/>
            </c:ext>
          </c:extLst>
        </c:ser>
        <c:dLbls>
          <c:showLegendKey val="0"/>
          <c:showVal val="0"/>
          <c:showCatName val="0"/>
          <c:showSerName val="0"/>
          <c:showPercent val="0"/>
          <c:showBubbleSize val="0"/>
        </c:dLbls>
        <c:marker val="1"/>
        <c:smooth val="0"/>
        <c:axId val="272085567"/>
        <c:axId val="272087647"/>
      </c:lineChart>
      <c:catAx>
        <c:axId val="2720855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0" i="0" u="none" strike="noStrike" baseline="0" dirty="0">
                    <a:effectLst/>
                  </a:rPr>
                  <a:t>Salinity (</a:t>
                </a:r>
                <a:r>
                  <a:rPr lang="en-US" sz="1600" b="0" i="0" u="none" strike="noStrike" baseline="0" dirty="0" err="1">
                    <a:effectLst/>
                  </a:rPr>
                  <a:t>dS</a:t>
                </a:r>
                <a:r>
                  <a:rPr lang="en-US" sz="1600" b="0" i="0" u="none" strike="noStrike" baseline="0" dirty="0">
                    <a:effectLst/>
                  </a:rPr>
                  <a:t>/m) </a:t>
                </a:r>
                <a:endParaRPr lang="en-IN" sz="16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87647"/>
        <c:crosses val="autoZero"/>
        <c:auto val="1"/>
        <c:lblAlgn val="ctr"/>
        <c:lblOffset val="100"/>
        <c:noMultiLvlLbl val="0"/>
      </c:catAx>
      <c:valAx>
        <c:axId val="272087647"/>
        <c:scaling>
          <c:orientation val="minMax"/>
          <c:min val="1.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sz="1600" b="0" i="0" u="none" strike="noStrike" baseline="0" dirty="0">
                    <a:effectLst/>
                  </a:rPr>
                  <a:t>β</a:t>
                </a:r>
                <a:endParaRPr lang="en-IN" sz="18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8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err="1"/>
              <a:t>K</a:t>
            </a:r>
            <a:r>
              <a:rPr lang="en-US" sz="1800" baseline="-25000" dirty="0" err="1"/>
              <a:t>sat</a:t>
            </a:r>
            <a:r>
              <a:rPr lang="en-US" sz="1800" dirty="0"/>
              <a:t> (cmday</a:t>
            </a:r>
            <a:r>
              <a:rPr lang="en-US" sz="1800" baseline="30000" dirty="0"/>
              <a:t>-1</a:t>
            </a:r>
            <a:r>
              <a:rPr lang="en-US" sz="1800" dirty="0"/>
              <a:t>) </a:t>
            </a:r>
            <a:r>
              <a:rPr lang="en-US" sz="1800" b="1" dirty="0"/>
              <a:t>vs</a:t>
            </a:r>
            <a:r>
              <a:rPr lang="en-US" sz="1800" dirty="0"/>
              <a:t> Salinity (</a:t>
            </a:r>
            <a:r>
              <a:rPr lang="en-US" sz="1800" dirty="0" err="1"/>
              <a:t>dS</a:t>
            </a:r>
            <a:r>
              <a:rPr lang="en-US" sz="1800" dirty="0"/>
              <a:t>/m)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Ksat (cmday-1)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0.5</c:v>
                </c:pt>
                <c:pt idx="1">
                  <c:v>7.9</c:v>
                </c:pt>
                <c:pt idx="2">
                  <c:v>14.7</c:v>
                </c:pt>
                <c:pt idx="3">
                  <c:v>21.2</c:v>
                </c:pt>
              </c:numCache>
            </c:numRef>
          </c:cat>
          <c:val>
            <c:numRef>
              <c:f>Sheet1!$C$2:$C$5</c:f>
              <c:numCache>
                <c:formatCode>General</c:formatCode>
                <c:ptCount val="4"/>
                <c:pt idx="0">
                  <c:v>183.21</c:v>
                </c:pt>
                <c:pt idx="1">
                  <c:v>190.84</c:v>
                </c:pt>
                <c:pt idx="2">
                  <c:v>199.1</c:v>
                </c:pt>
                <c:pt idx="3">
                  <c:v>221.92</c:v>
                </c:pt>
              </c:numCache>
            </c:numRef>
          </c:val>
          <c:smooth val="0"/>
          <c:extLst>
            <c:ext xmlns:c16="http://schemas.microsoft.com/office/drawing/2014/chart" uri="{C3380CC4-5D6E-409C-BE32-E72D297353CC}">
              <c16:uniqueId val="{00000000-5C91-48A6-AEE4-9758A2559FFF}"/>
            </c:ext>
          </c:extLst>
        </c:ser>
        <c:dLbls>
          <c:showLegendKey val="0"/>
          <c:showVal val="0"/>
          <c:showCatName val="0"/>
          <c:showSerName val="0"/>
          <c:showPercent val="0"/>
          <c:showBubbleSize val="0"/>
        </c:dLbls>
        <c:marker val="1"/>
        <c:smooth val="0"/>
        <c:axId val="272085567"/>
        <c:axId val="272087647"/>
      </c:lineChart>
      <c:catAx>
        <c:axId val="2720855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0" i="0" u="none" strike="noStrike" baseline="0" dirty="0">
                    <a:effectLst/>
                  </a:rPr>
                  <a:t>Salinity (</a:t>
                </a:r>
                <a:r>
                  <a:rPr lang="en-US" sz="1600" b="0" i="0" u="none" strike="noStrike" baseline="0" dirty="0" err="1">
                    <a:effectLst/>
                  </a:rPr>
                  <a:t>dS</a:t>
                </a:r>
                <a:r>
                  <a:rPr lang="en-US" sz="1600" b="0" i="0" u="none" strike="noStrike" baseline="0" dirty="0">
                    <a:effectLst/>
                  </a:rPr>
                  <a:t>/m) </a:t>
                </a:r>
                <a:endParaRPr lang="en-IN" sz="16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87647"/>
        <c:crosses val="autoZero"/>
        <c:auto val="1"/>
        <c:lblAlgn val="ctr"/>
        <c:lblOffset val="100"/>
        <c:noMultiLvlLbl val="0"/>
      </c:catAx>
      <c:valAx>
        <c:axId val="272087647"/>
        <c:scaling>
          <c:orientation val="minMax"/>
          <c:min val="1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0" i="0" u="none" strike="noStrike" baseline="0" dirty="0" err="1">
                    <a:effectLst/>
                  </a:rPr>
                  <a:t>K</a:t>
                </a:r>
                <a:r>
                  <a:rPr lang="en-US" sz="1600" b="0" i="0" u="none" strike="noStrike" baseline="-25000" dirty="0" err="1">
                    <a:effectLst/>
                  </a:rPr>
                  <a:t>sat</a:t>
                </a:r>
                <a:r>
                  <a:rPr lang="en-US" sz="1600" b="0" i="0" u="none" strike="noStrike" baseline="0" dirty="0">
                    <a:effectLst/>
                  </a:rPr>
                  <a:t> (cmday</a:t>
                </a:r>
                <a:r>
                  <a:rPr lang="en-US" sz="1600" b="0" i="0" u="none" strike="noStrike" baseline="30000" dirty="0">
                    <a:effectLst/>
                  </a:rPr>
                  <a:t>-1</a:t>
                </a:r>
                <a:r>
                  <a:rPr lang="en-US" sz="1600" b="0" i="0" u="none" strike="noStrike" baseline="0" dirty="0">
                    <a:effectLst/>
                  </a:rPr>
                  <a:t>) </a:t>
                </a:r>
                <a:endParaRPr lang="en-IN" sz="16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8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dirty="0"/>
              <a:t>α</a:t>
            </a:r>
            <a:r>
              <a:rPr lang="en-US" sz="1800" baseline="-25000" dirty="0"/>
              <a:t>v</a:t>
            </a:r>
            <a:r>
              <a:rPr lang="en-US" sz="1800" dirty="0"/>
              <a:t> (m</a:t>
            </a:r>
            <a:r>
              <a:rPr lang="en-US" sz="1800" baseline="30000" dirty="0"/>
              <a:t>-1</a:t>
            </a:r>
            <a:r>
              <a:rPr lang="en-US" sz="1800" dirty="0"/>
              <a:t>) </a:t>
            </a:r>
            <a:r>
              <a:rPr lang="en-US" sz="1800" b="1" dirty="0"/>
              <a:t>vs</a:t>
            </a:r>
            <a:r>
              <a:rPr lang="en-US" sz="1800" dirty="0"/>
              <a:t> Salinity (</a:t>
            </a:r>
            <a:r>
              <a:rPr lang="en-US" sz="1800" dirty="0" err="1"/>
              <a:t>dS</a:t>
            </a:r>
            <a:r>
              <a:rPr lang="en-US" sz="1800" dirty="0"/>
              <a:t>/m)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Sheet1!$D$1</c:f>
              <c:strCache>
                <c:ptCount val="1"/>
                <c:pt idx="0">
                  <c:v>αv (m-1)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0.5</c:v>
                </c:pt>
                <c:pt idx="1">
                  <c:v>7.9</c:v>
                </c:pt>
                <c:pt idx="2">
                  <c:v>14.7</c:v>
                </c:pt>
                <c:pt idx="3">
                  <c:v>21.2</c:v>
                </c:pt>
              </c:numCache>
            </c:numRef>
          </c:cat>
          <c:val>
            <c:numRef>
              <c:f>Sheet1!$D$2:$D$5</c:f>
              <c:numCache>
                <c:formatCode>General</c:formatCode>
                <c:ptCount val="4"/>
                <c:pt idx="0">
                  <c:v>1.8620000000000001</c:v>
                </c:pt>
                <c:pt idx="1">
                  <c:v>1.8140000000000001</c:v>
                </c:pt>
                <c:pt idx="2">
                  <c:v>1.764</c:v>
                </c:pt>
                <c:pt idx="3">
                  <c:v>1.6180000000000001</c:v>
                </c:pt>
              </c:numCache>
            </c:numRef>
          </c:val>
          <c:smooth val="0"/>
          <c:extLst>
            <c:ext xmlns:c16="http://schemas.microsoft.com/office/drawing/2014/chart" uri="{C3380CC4-5D6E-409C-BE32-E72D297353CC}">
              <c16:uniqueId val="{00000000-395E-4EA7-9BAD-8EC58ED58DCD}"/>
            </c:ext>
          </c:extLst>
        </c:ser>
        <c:dLbls>
          <c:showLegendKey val="0"/>
          <c:showVal val="0"/>
          <c:showCatName val="0"/>
          <c:showSerName val="0"/>
          <c:showPercent val="0"/>
          <c:showBubbleSize val="0"/>
        </c:dLbls>
        <c:marker val="1"/>
        <c:smooth val="0"/>
        <c:axId val="272085567"/>
        <c:axId val="272087647"/>
      </c:lineChart>
      <c:catAx>
        <c:axId val="2720855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0" i="0" u="none" strike="noStrike" baseline="0" dirty="0">
                    <a:effectLst/>
                  </a:rPr>
                  <a:t>Salinity (</a:t>
                </a:r>
                <a:r>
                  <a:rPr lang="en-US" sz="1600" b="0" i="0" u="none" strike="noStrike" baseline="0" dirty="0" err="1">
                    <a:effectLst/>
                  </a:rPr>
                  <a:t>dS</a:t>
                </a:r>
                <a:r>
                  <a:rPr lang="en-US" sz="1600" b="0" i="0" u="none" strike="noStrike" baseline="0" dirty="0">
                    <a:effectLst/>
                  </a:rPr>
                  <a:t>/m) </a:t>
                </a:r>
                <a:endParaRPr lang="en-IN" sz="16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87647"/>
        <c:crosses val="autoZero"/>
        <c:auto val="1"/>
        <c:lblAlgn val="ctr"/>
        <c:lblOffset val="100"/>
        <c:noMultiLvlLbl val="0"/>
      </c:catAx>
      <c:valAx>
        <c:axId val="272087647"/>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sz="1600" b="0" i="0" u="none" strike="noStrike" baseline="0" dirty="0">
                    <a:effectLst/>
                  </a:rPr>
                  <a:t>α</a:t>
                </a:r>
                <a:r>
                  <a:rPr lang="en-US" sz="1600" b="0" i="0" u="none" strike="noStrike" baseline="-25000" dirty="0">
                    <a:effectLst/>
                  </a:rPr>
                  <a:t>v</a:t>
                </a:r>
                <a:r>
                  <a:rPr lang="en-US" sz="1600" b="0" i="0" u="none" strike="noStrike" baseline="0" dirty="0">
                    <a:effectLst/>
                  </a:rPr>
                  <a:t> (m</a:t>
                </a:r>
                <a:r>
                  <a:rPr lang="en-US" sz="1600" b="0" i="0" u="none" strike="noStrike" baseline="30000" dirty="0">
                    <a:effectLst/>
                  </a:rPr>
                  <a:t>-1</a:t>
                </a:r>
                <a:r>
                  <a:rPr lang="en-US" sz="1600" b="0" i="0" u="none" strike="noStrike" baseline="0" dirty="0">
                    <a:effectLst/>
                  </a:rPr>
                  <a:t>) </a:t>
                </a:r>
                <a:endParaRPr lang="en-IN" sz="16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8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err="1"/>
              <a:t>n</a:t>
            </a:r>
            <a:r>
              <a:rPr lang="en-US" sz="1800" baseline="-25000" dirty="0" err="1"/>
              <a:t>v</a:t>
            </a:r>
            <a:r>
              <a:rPr lang="en-US" sz="1800" dirty="0"/>
              <a:t> (unit less) </a:t>
            </a:r>
            <a:r>
              <a:rPr lang="en-US" sz="1800" b="1" dirty="0"/>
              <a:t>vs</a:t>
            </a:r>
            <a:r>
              <a:rPr lang="en-US" sz="1800" dirty="0"/>
              <a:t> Salinity (</a:t>
            </a:r>
            <a:r>
              <a:rPr lang="en-US" sz="1800" dirty="0" err="1"/>
              <a:t>dS</a:t>
            </a:r>
            <a:r>
              <a:rPr lang="en-US" sz="1800" dirty="0"/>
              <a:t>/m)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Sheet1!$E$1</c:f>
              <c:strCache>
                <c:ptCount val="1"/>
                <c:pt idx="0">
                  <c:v>nv (unit less)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0.5</c:v>
                </c:pt>
                <c:pt idx="1">
                  <c:v>7.9</c:v>
                </c:pt>
                <c:pt idx="2">
                  <c:v>14.7</c:v>
                </c:pt>
                <c:pt idx="3">
                  <c:v>21.2</c:v>
                </c:pt>
              </c:numCache>
            </c:numRef>
          </c:cat>
          <c:val>
            <c:numRef>
              <c:f>Sheet1!$E$2:$E$5</c:f>
              <c:numCache>
                <c:formatCode>General</c:formatCode>
                <c:ptCount val="4"/>
                <c:pt idx="0">
                  <c:v>1.466</c:v>
                </c:pt>
                <c:pt idx="1">
                  <c:v>1.496</c:v>
                </c:pt>
                <c:pt idx="2">
                  <c:v>1.5289999999999999</c:v>
                </c:pt>
                <c:pt idx="3">
                  <c:v>1.6439999999999999</c:v>
                </c:pt>
              </c:numCache>
            </c:numRef>
          </c:val>
          <c:smooth val="0"/>
          <c:extLst>
            <c:ext xmlns:c16="http://schemas.microsoft.com/office/drawing/2014/chart" uri="{C3380CC4-5D6E-409C-BE32-E72D297353CC}">
              <c16:uniqueId val="{00000000-5F60-4B4A-8DB4-B89538D8A5AD}"/>
            </c:ext>
          </c:extLst>
        </c:ser>
        <c:dLbls>
          <c:showLegendKey val="0"/>
          <c:showVal val="0"/>
          <c:showCatName val="0"/>
          <c:showSerName val="0"/>
          <c:showPercent val="0"/>
          <c:showBubbleSize val="0"/>
        </c:dLbls>
        <c:marker val="1"/>
        <c:smooth val="0"/>
        <c:axId val="272085567"/>
        <c:axId val="272087647"/>
      </c:lineChart>
      <c:catAx>
        <c:axId val="2720855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0" i="0" u="none" strike="noStrike" baseline="0" dirty="0">
                    <a:effectLst/>
                  </a:rPr>
                  <a:t>Salinity (</a:t>
                </a:r>
                <a:r>
                  <a:rPr lang="en-US" sz="1600" b="0" i="0" u="none" strike="noStrike" baseline="0" dirty="0" err="1">
                    <a:effectLst/>
                  </a:rPr>
                  <a:t>dS</a:t>
                </a:r>
                <a:r>
                  <a:rPr lang="en-US" sz="1600" b="0" i="0" u="none" strike="noStrike" baseline="0" dirty="0">
                    <a:effectLst/>
                  </a:rPr>
                  <a:t>/m) </a:t>
                </a:r>
                <a:endParaRPr lang="en-IN" sz="1600" baseline="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87647"/>
        <c:crosses val="autoZero"/>
        <c:auto val="1"/>
        <c:lblAlgn val="ctr"/>
        <c:lblOffset val="100"/>
        <c:noMultiLvlLbl val="0"/>
      </c:catAx>
      <c:valAx>
        <c:axId val="272087647"/>
        <c:scaling>
          <c:orientation val="minMax"/>
          <c:min val="1.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u="none" strike="noStrike" baseline="0" dirty="0" err="1">
                    <a:effectLst/>
                  </a:rPr>
                  <a:t>n</a:t>
                </a:r>
                <a:r>
                  <a:rPr lang="en-US" sz="1800" b="0" i="0" u="none" strike="noStrike" baseline="-25000" dirty="0" err="1">
                    <a:effectLst/>
                  </a:rPr>
                  <a:t>v</a:t>
                </a:r>
                <a:endParaRPr lang="en-IN" sz="18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8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0" i="0" baseline="0">
                <a:effectLst/>
              </a:rPr>
              <a:t>Soil moisture profile at 0.1m depth for different salinity levels</a:t>
            </a:r>
            <a:endParaRPr lang="en-I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0.5</c:v>
          </c:tx>
          <c:spPr>
            <a:ln w="6350" cap="rnd">
              <a:solidFill>
                <a:schemeClr val="accent1"/>
              </a:solidFill>
              <a:round/>
            </a:ln>
            <a:effectLst/>
          </c:spPr>
          <c:marker>
            <c:symbol val="none"/>
          </c:marker>
          <c:val>
            <c:numRef>
              <c:f>'0.1m'!$A$1:$A$102</c:f>
              <c:numCache>
                <c:formatCode>General</c:formatCode>
                <c:ptCount val="102"/>
                <c:pt idx="0">
                  <c:v>0.1956</c:v>
                </c:pt>
                <c:pt idx="1">
                  <c:v>0.183</c:v>
                </c:pt>
                <c:pt idx="2">
                  <c:v>0.17580000000000001</c:v>
                </c:pt>
                <c:pt idx="3">
                  <c:v>0.16980000000000001</c:v>
                </c:pt>
                <c:pt idx="4">
                  <c:v>0.23169999999999999</c:v>
                </c:pt>
                <c:pt idx="5">
                  <c:v>0.28000000000000003</c:v>
                </c:pt>
                <c:pt idx="6">
                  <c:v>0.2702</c:v>
                </c:pt>
                <c:pt idx="7">
                  <c:v>0.19439999999999999</c:v>
                </c:pt>
                <c:pt idx="8">
                  <c:v>0.1797</c:v>
                </c:pt>
                <c:pt idx="9">
                  <c:v>0.1709</c:v>
                </c:pt>
                <c:pt idx="10">
                  <c:v>0.16389999999999999</c:v>
                </c:pt>
                <c:pt idx="11">
                  <c:v>0.22739999999999999</c:v>
                </c:pt>
                <c:pt idx="12">
                  <c:v>0.28000000000000003</c:v>
                </c:pt>
                <c:pt idx="13">
                  <c:v>0.2702</c:v>
                </c:pt>
                <c:pt idx="14">
                  <c:v>0.2465</c:v>
                </c:pt>
                <c:pt idx="15">
                  <c:v>0.27010000000000001</c:v>
                </c:pt>
                <c:pt idx="16">
                  <c:v>0.24679999999999999</c:v>
                </c:pt>
                <c:pt idx="17">
                  <c:v>0.28000000000000003</c:v>
                </c:pt>
                <c:pt idx="18">
                  <c:v>0.27010000000000001</c:v>
                </c:pt>
                <c:pt idx="19">
                  <c:v>0.19170000000000001</c:v>
                </c:pt>
                <c:pt idx="20">
                  <c:v>0.1749</c:v>
                </c:pt>
                <c:pt idx="21">
                  <c:v>0.1628</c:v>
                </c:pt>
                <c:pt idx="22">
                  <c:v>0.22520000000000001</c:v>
                </c:pt>
                <c:pt idx="23">
                  <c:v>0.27010000000000001</c:v>
                </c:pt>
                <c:pt idx="24">
                  <c:v>0.19089999999999999</c:v>
                </c:pt>
                <c:pt idx="25">
                  <c:v>0.1726</c:v>
                </c:pt>
                <c:pt idx="26">
                  <c:v>0.1605</c:v>
                </c:pt>
                <c:pt idx="27">
                  <c:v>0.22309999999999999</c:v>
                </c:pt>
                <c:pt idx="28">
                  <c:v>0.2702</c:v>
                </c:pt>
                <c:pt idx="29">
                  <c:v>0.19259999999999999</c:v>
                </c:pt>
                <c:pt idx="30">
                  <c:v>0.1726</c:v>
                </c:pt>
                <c:pt idx="31">
                  <c:v>0.1605</c:v>
                </c:pt>
                <c:pt idx="32">
                  <c:v>0.1527</c:v>
                </c:pt>
                <c:pt idx="33">
                  <c:v>0.22140000000000001</c:v>
                </c:pt>
                <c:pt idx="34">
                  <c:v>0.27010000000000001</c:v>
                </c:pt>
                <c:pt idx="35">
                  <c:v>0.1925</c:v>
                </c:pt>
                <c:pt idx="36">
                  <c:v>0.23860000000000001</c:v>
                </c:pt>
                <c:pt idx="37">
                  <c:v>0.27010000000000001</c:v>
                </c:pt>
                <c:pt idx="38">
                  <c:v>0.2455</c:v>
                </c:pt>
                <c:pt idx="39">
                  <c:v>0.28000000000000003</c:v>
                </c:pt>
                <c:pt idx="40">
                  <c:v>0.28000000000000003</c:v>
                </c:pt>
                <c:pt idx="41">
                  <c:v>0.27010000000000001</c:v>
                </c:pt>
                <c:pt idx="42">
                  <c:v>0.18970000000000001</c:v>
                </c:pt>
                <c:pt idx="43">
                  <c:v>0.1701</c:v>
                </c:pt>
                <c:pt idx="44">
                  <c:v>0.22620000000000001</c:v>
                </c:pt>
                <c:pt idx="45">
                  <c:v>0.27010000000000001</c:v>
                </c:pt>
                <c:pt idx="46">
                  <c:v>0.24560000000000001</c:v>
                </c:pt>
                <c:pt idx="47">
                  <c:v>0.27010000000000001</c:v>
                </c:pt>
                <c:pt idx="48">
                  <c:v>0.24679999999999999</c:v>
                </c:pt>
                <c:pt idx="49">
                  <c:v>0.27010000000000001</c:v>
                </c:pt>
                <c:pt idx="50">
                  <c:v>0.19159999999999999</c:v>
                </c:pt>
                <c:pt idx="51">
                  <c:v>0.1716</c:v>
                </c:pt>
                <c:pt idx="52">
                  <c:v>0.2303</c:v>
                </c:pt>
                <c:pt idx="53">
                  <c:v>0.27010000000000001</c:v>
                </c:pt>
                <c:pt idx="54">
                  <c:v>0.19139999999999999</c:v>
                </c:pt>
                <c:pt idx="55">
                  <c:v>0.1759</c:v>
                </c:pt>
                <c:pt idx="56">
                  <c:v>0.1666</c:v>
                </c:pt>
                <c:pt idx="57">
                  <c:v>0.22839999999999999</c:v>
                </c:pt>
                <c:pt idx="58">
                  <c:v>0.28000000000000003</c:v>
                </c:pt>
                <c:pt idx="59">
                  <c:v>0.27010000000000001</c:v>
                </c:pt>
                <c:pt idx="60">
                  <c:v>0.19239999999999999</c:v>
                </c:pt>
                <c:pt idx="61">
                  <c:v>0.23580000000000001</c:v>
                </c:pt>
                <c:pt idx="62">
                  <c:v>0.28000000000000003</c:v>
                </c:pt>
                <c:pt idx="63">
                  <c:v>0.2702</c:v>
                </c:pt>
                <c:pt idx="64">
                  <c:v>0.2467</c:v>
                </c:pt>
                <c:pt idx="65">
                  <c:v>0.27010000000000001</c:v>
                </c:pt>
                <c:pt idx="66">
                  <c:v>0.192</c:v>
                </c:pt>
                <c:pt idx="67">
                  <c:v>0.17749999999999999</c:v>
                </c:pt>
                <c:pt idx="68">
                  <c:v>0.2336</c:v>
                </c:pt>
                <c:pt idx="69">
                  <c:v>0.2702</c:v>
                </c:pt>
                <c:pt idx="70">
                  <c:v>0.24660000000000001</c:v>
                </c:pt>
                <c:pt idx="71">
                  <c:v>0.28000000000000003</c:v>
                </c:pt>
                <c:pt idx="72">
                  <c:v>0.2702</c:v>
                </c:pt>
                <c:pt idx="73">
                  <c:v>0.19220000000000001</c:v>
                </c:pt>
                <c:pt idx="74">
                  <c:v>0.17799999999999999</c:v>
                </c:pt>
                <c:pt idx="75">
                  <c:v>0.1673</c:v>
                </c:pt>
                <c:pt idx="76">
                  <c:v>0.15679999999999999</c:v>
                </c:pt>
                <c:pt idx="77">
                  <c:v>0.14829999999999999</c:v>
                </c:pt>
                <c:pt idx="78">
                  <c:v>0.21829999999999999</c:v>
                </c:pt>
                <c:pt idx="79">
                  <c:v>0.2702</c:v>
                </c:pt>
                <c:pt idx="80">
                  <c:v>0.19320000000000001</c:v>
                </c:pt>
                <c:pt idx="81">
                  <c:v>0.17699999999999999</c:v>
                </c:pt>
                <c:pt idx="82">
                  <c:v>0.16769999999999999</c:v>
                </c:pt>
                <c:pt idx="83">
                  <c:v>0.15989999999999999</c:v>
                </c:pt>
                <c:pt idx="84">
                  <c:v>0.15240000000000001</c:v>
                </c:pt>
                <c:pt idx="85">
                  <c:v>0.14660000000000001</c:v>
                </c:pt>
                <c:pt idx="86">
                  <c:v>0.14130000000000001</c:v>
                </c:pt>
                <c:pt idx="87">
                  <c:v>0.13639999999999999</c:v>
                </c:pt>
                <c:pt idx="88">
                  <c:v>0.13239999999999999</c:v>
                </c:pt>
                <c:pt idx="89">
                  <c:v>0.12839999999999999</c:v>
                </c:pt>
                <c:pt idx="90">
                  <c:v>0.12520000000000001</c:v>
                </c:pt>
                <c:pt idx="91">
                  <c:v>0.12089999999999999</c:v>
                </c:pt>
                <c:pt idx="92">
                  <c:v>0.1187</c:v>
                </c:pt>
                <c:pt idx="93">
                  <c:v>0.1177</c:v>
                </c:pt>
                <c:pt idx="94">
                  <c:v>0.11459999999999999</c:v>
                </c:pt>
                <c:pt idx="95">
                  <c:v>0.11210000000000001</c:v>
                </c:pt>
                <c:pt idx="96">
                  <c:v>0.11</c:v>
                </c:pt>
                <c:pt idx="97">
                  <c:v>0.1082</c:v>
                </c:pt>
                <c:pt idx="98">
                  <c:v>0.1046</c:v>
                </c:pt>
                <c:pt idx="99">
                  <c:v>0.1016</c:v>
                </c:pt>
                <c:pt idx="100">
                  <c:v>0.10009999999999999</c:v>
                </c:pt>
                <c:pt idx="101">
                  <c:v>0.10009999999999999</c:v>
                </c:pt>
              </c:numCache>
            </c:numRef>
          </c:val>
          <c:smooth val="0"/>
          <c:extLst>
            <c:ext xmlns:c16="http://schemas.microsoft.com/office/drawing/2014/chart" uri="{C3380CC4-5D6E-409C-BE32-E72D297353CC}">
              <c16:uniqueId val="{00000000-828B-408D-B0E0-789144289693}"/>
            </c:ext>
          </c:extLst>
        </c:ser>
        <c:ser>
          <c:idx val="1"/>
          <c:order val="1"/>
          <c:tx>
            <c:v>15</c:v>
          </c:tx>
          <c:spPr>
            <a:ln w="6350" cap="rnd">
              <a:solidFill>
                <a:schemeClr val="accent2"/>
              </a:solidFill>
              <a:round/>
            </a:ln>
            <a:effectLst/>
          </c:spPr>
          <c:marker>
            <c:symbol val="none"/>
          </c:marker>
          <c:val>
            <c:numRef>
              <c:f>'0.1m'!$B$1:$B$102</c:f>
              <c:numCache>
                <c:formatCode>General</c:formatCode>
                <c:ptCount val="102"/>
                <c:pt idx="0">
                  <c:v>0.1956</c:v>
                </c:pt>
                <c:pt idx="1">
                  <c:v>0.183</c:v>
                </c:pt>
                <c:pt idx="2">
                  <c:v>0.17580000000000001</c:v>
                </c:pt>
                <c:pt idx="3">
                  <c:v>0.1701</c:v>
                </c:pt>
                <c:pt idx="4">
                  <c:v>0.2321</c:v>
                </c:pt>
                <c:pt idx="5">
                  <c:v>0.28000000000000003</c:v>
                </c:pt>
                <c:pt idx="6">
                  <c:v>0.2702</c:v>
                </c:pt>
                <c:pt idx="7">
                  <c:v>0.1948</c:v>
                </c:pt>
                <c:pt idx="8">
                  <c:v>0.18090000000000001</c:v>
                </c:pt>
                <c:pt idx="9">
                  <c:v>0.1726</c:v>
                </c:pt>
                <c:pt idx="10">
                  <c:v>0.1663</c:v>
                </c:pt>
                <c:pt idx="11">
                  <c:v>0.22950000000000001</c:v>
                </c:pt>
                <c:pt idx="12">
                  <c:v>0.28000000000000003</c:v>
                </c:pt>
                <c:pt idx="13">
                  <c:v>0.2702</c:v>
                </c:pt>
                <c:pt idx="14">
                  <c:v>0.24709999999999999</c:v>
                </c:pt>
                <c:pt idx="15">
                  <c:v>0.2702</c:v>
                </c:pt>
                <c:pt idx="16">
                  <c:v>0.24709999999999999</c:v>
                </c:pt>
                <c:pt idx="17">
                  <c:v>0.28000000000000003</c:v>
                </c:pt>
                <c:pt idx="18">
                  <c:v>0.2702</c:v>
                </c:pt>
                <c:pt idx="19">
                  <c:v>0.19309999999999999</c:v>
                </c:pt>
                <c:pt idx="20">
                  <c:v>0.17780000000000001</c:v>
                </c:pt>
                <c:pt idx="21">
                  <c:v>0.16750000000000001</c:v>
                </c:pt>
                <c:pt idx="22">
                  <c:v>0.2291</c:v>
                </c:pt>
                <c:pt idx="23">
                  <c:v>0.2702</c:v>
                </c:pt>
                <c:pt idx="24">
                  <c:v>0.19259999999999999</c:v>
                </c:pt>
                <c:pt idx="25">
                  <c:v>0.17630000000000001</c:v>
                </c:pt>
                <c:pt idx="26">
                  <c:v>0.1661</c:v>
                </c:pt>
                <c:pt idx="27">
                  <c:v>0.22800000000000001</c:v>
                </c:pt>
                <c:pt idx="28">
                  <c:v>0.2702</c:v>
                </c:pt>
                <c:pt idx="29">
                  <c:v>0.19370000000000001</c:v>
                </c:pt>
                <c:pt idx="30">
                  <c:v>0.17630000000000001</c:v>
                </c:pt>
                <c:pt idx="31">
                  <c:v>0.1661</c:v>
                </c:pt>
                <c:pt idx="32">
                  <c:v>0.1595</c:v>
                </c:pt>
                <c:pt idx="33">
                  <c:v>0.22600000000000001</c:v>
                </c:pt>
                <c:pt idx="34">
                  <c:v>0.2702</c:v>
                </c:pt>
                <c:pt idx="35">
                  <c:v>0.19359999999999999</c:v>
                </c:pt>
                <c:pt idx="36">
                  <c:v>0.23980000000000001</c:v>
                </c:pt>
                <c:pt idx="37">
                  <c:v>0.27010000000000001</c:v>
                </c:pt>
                <c:pt idx="38">
                  <c:v>0.24660000000000001</c:v>
                </c:pt>
                <c:pt idx="39">
                  <c:v>0.28000000000000003</c:v>
                </c:pt>
                <c:pt idx="40">
                  <c:v>0.28000000000000003</c:v>
                </c:pt>
                <c:pt idx="41">
                  <c:v>0.27010000000000001</c:v>
                </c:pt>
                <c:pt idx="42">
                  <c:v>0.1918</c:v>
                </c:pt>
                <c:pt idx="43">
                  <c:v>0.17469999999999999</c:v>
                </c:pt>
                <c:pt idx="44">
                  <c:v>0.23080000000000001</c:v>
                </c:pt>
                <c:pt idx="45">
                  <c:v>0.27010000000000001</c:v>
                </c:pt>
                <c:pt idx="46">
                  <c:v>0.24660000000000001</c:v>
                </c:pt>
                <c:pt idx="47">
                  <c:v>0.2702</c:v>
                </c:pt>
                <c:pt idx="48">
                  <c:v>0.24709999999999999</c:v>
                </c:pt>
                <c:pt idx="49">
                  <c:v>0.2702</c:v>
                </c:pt>
                <c:pt idx="50">
                  <c:v>0.193</c:v>
                </c:pt>
                <c:pt idx="51">
                  <c:v>0.1757</c:v>
                </c:pt>
                <c:pt idx="52">
                  <c:v>0.23330000000000001</c:v>
                </c:pt>
                <c:pt idx="53">
                  <c:v>0.2702</c:v>
                </c:pt>
                <c:pt idx="54">
                  <c:v>0.19289999999999999</c:v>
                </c:pt>
                <c:pt idx="55">
                  <c:v>0.1784</c:v>
                </c:pt>
                <c:pt idx="56">
                  <c:v>0.1699</c:v>
                </c:pt>
                <c:pt idx="57">
                  <c:v>0.23080000000000001</c:v>
                </c:pt>
                <c:pt idx="58">
                  <c:v>0.28000000000000003</c:v>
                </c:pt>
                <c:pt idx="59">
                  <c:v>0.2702</c:v>
                </c:pt>
                <c:pt idx="60">
                  <c:v>0.19350000000000001</c:v>
                </c:pt>
                <c:pt idx="61">
                  <c:v>0.23810000000000001</c:v>
                </c:pt>
                <c:pt idx="62">
                  <c:v>0.28000000000000003</c:v>
                </c:pt>
                <c:pt idx="63">
                  <c:v>0.2702</c:v>
                </c:pt>
                <c:pt idx="64">
                  <c:v>0.2472</c:v>
                </c:pt>
                <c:pt idx="65">
                  <c:v>0.2702</c:v>
                </c:pt>
                <c:pt idx="66">
                  <c:v>0.1933</c:v>
                </c:pt>
                <c:pt idx="67">
                  <c:v>0.17949999999999999</c:v>
                </c:pt>
                <c:pt idx="68">
                  <c:v>0.2351</c:v>
                </c:pt>
                <c:pt idx="69">
                  <c:v>0.2702</c:v>
                </c:pt>
                <c:pt idx="70">
                  <c:v>0.2472</c:v>
                </c:pt>
                <c:pt idx="71">
                  <c:v>0.28000000000000003</c:v>
                </c:pt>
                <c:pt idx="72">
                  <c:v>0.2702</c:v>
                </c:pt>
                <c:pt idx="73">
                  <c:v>0.19339999999999999</c:v>
                </c:pt>
                <c:pt idx="74">
                  <c:v>0.17979999999999999</c:v>
                </c:pt>
                <c:pt idx="75">
                  <c:v>0.17030000000000001</c:v>
                </c:pt>
                <c:pt idx="76">
                  <c:v>0.1618</c:v>
                </c:pt>
                <c:pt idx="77">
                  <c:v>0.1552</c:v>
                </c:pt>
                <c:pt idx="78">
                  <c:v>0.2233</c:v>
                </c:pt>
                <c:pt idx="79">
                  <c:v>0.2702</c:v>
                </c:pt>
                <c:pt idx="80">
                  <c:v>0.19409999999999999</c:v>
                </c:pt>
                <c:pt idx="81">
                  <c:v>0.17910000000000001</c:v>
                </c:pt>
                <c:pt idx="82">
                  <c:v>0.1706</c:v>
                </c:pt>
                <c:pt idx="83">
                  <c:v>0.1638</c:v>
                </c:pt>
                <c:pt idx="84">
                  <c:v>0.15770000000000001</c:v>
                </c:pt>
                <c:pt idx="85">
                  <c:v>0.153</c:v>
                </c:pt>
                <c:pt idx="86">
                  <c:v>0.1489</c:v>
                </c:pt>
                <c:pt idx="87">
                  <c:v>0.1452</c:v>
                </c:pt>
                <c:pt idx="88">
                  <c:v>0.14219999999999999</c:v>
                </c:pt>
                <c:pt idx="89">
                  <c:v>0.13930000000000001</c:v>
                </c:pt>
                <c:pt idx="90">
                  <c:v>0.13700000000000001</c:v>
                </c:pt>
                <c:pt idx="91">
                  <c:v>0.13400000000000001</c:v>
                </c:pt>
                <c:pt idx="92">
                  <c:v>0.13239999999999999</c:v>
                </c:pt>
                <c:pt idx="93">
                  <c:v>0.13159999999999999</c:v>
                </c:pt>
                <c:pt idx="94">
                  <c:v>0.12939999999999999</c:v>
                </c:pt>
                <c:pt idx="95">
                  <c:v>0.1278</c:v>
                </c:pt>
                <c:pt idx="96">
                  <c:v>0.12640000000000001</c:v>
                </c:pt>
                <c:pt idx="97">
                  <c:v>0.12520000000000001</c:v>
                </c:pt>
                <c:pt idx="98">
                  <c:v>0.1229</c:v>
                </c:pt>
                <c:pt idx="99">
                  <c:v>0.1211</c:v>
                </c:pt>
                <c:pt idx="100">
                  <c:v>0.1203</c:v>
                </c:pt>
                <c:pt idx="101">
                  <c:v>0.12039999999999999</c:v>
                </c:pt>
              </c:numCache>
            </c:numRef>
          </c:val>
          <c:smooth val="0"/>
          <c:extLst>
            <c:ext xmlns:c16="http://schemas.microsoft.com/office/drawing/2014/chart" uri="{C3380CC4-5D6E-409C-BE32-E72D297353CC}">
              <c16:uniqueId val="{00000001-828B-408D-B0E0-789144289693}"/>
            </c:ext>
          </c:extLst>
        </c:ser>
        <c:ser>
          <c:idx val="2"/>
          <c:order val="2"/>
          <c:tx>
            <c:v>30</c:v>
          </c:tx>
          <c:spPr>
            <a:ln w="6350" cap="rnd">
              <a:solidFill>
                <a:schemeClr val="accent3"/>
              </a:solidFill>
              <a:round/>
            </a:ln>
            <a:effectLst/>
          </c:spPr>
          <c:marker>
            <c:symbol val="none"/>
          </c:marker>
          <c:val>
            <c:numRef>
              <c:f>'0.1m'!$C$1:$C$102</c:f>
              <c:numCache>
                <c:formatCode>General</c:formatCode>
                <c:ptCount val="102"/>
                <c:pt idx="0">
                  <c:v>0.1956</c:v>
                </c:pt>
                <c:pt idx="1">
                  <c:v>0.183</c:v>
                </c:pt>
                <c:pt idx="2">
                  <c:v>0.17580000000000001</c:v>
                </c:pt>
                <c:pt idx="3">
                  <c:v>0.1706</c:v>
                </c:pt>
                <c:pt idx="4">
                  <c:v>0.2326</c:v>
                </c:pt>
                <c:pt idx="5">
                  <c:v>0.28000000000000003</c:v>
                </c:pt>
                <c:pt idx="6">
                  <c:v>0.2702</c:v>
                </c:pt>
                <c:pt idx="7">
                  <c:v>0.19550000000000001</c:v>
                </c:pt>
                <c:pt idx="8">
                  <c:v>0.18240000000000001</c:v>
                </c:pt>
                <c:pt idx="9">
                  <c:v>0.17480000000000001</c:v>
                </c:pt>
                <c:pt idx="10">
                  <c:v>0.1694</c:v>
                </c:pt>
                <c:pt idx="11">
                  <c:v>0.23180000000000001</c:v>
                </c:pt>
                <c:pt idx="12">
                  <c:v>0.28000000000000003</c:v>
                </c:pt>
                <c:pt idx="13">
                  <c:v>0.2702</c:v>
                </c:pt>
                <c:pt idx="14">
                  <c:v>0.24790000000000001</c:v>
                </c:pt>
                <c:pt idx="15">
                  <c:v>0.2702</c:v>
                </c:pt>
                <c:pt idx="16">
                  <c:v>0.24790000000000001</c:v>
                </c:pt>
                <c:pt idx="17">
                  <c:v>0.28000000000000003</c:v>
                </c:pt>
                <c:pt idx="18">
                  <c:v>0.2702</c:v>
                </c:pt>
                <c:pt idx="19">
                  <c:v>0.19489999999999999</c:v>
                </c:pt>
                <c:pt idx="20">
                  <c:v>0.18140000000000001</c:v>
                </c:pt>
                <c:pt idx="21">
                  <c:v>0.17330000000000001</c:v>
                </c:pt>
                <c:pt idx="22">
                  <c:v>0.23350000000000001</c:v>
                </c:pt>
                <c:pt idx="23">
                  <c:v>0.2702</c:v>
                </c:pt>
                <c:pt idx="24">
                  <c:v>0.19470000000000001</c:v>
                </c:pt>
                <c:pt idx="25">
                  <c:v>0.18090000000000001</c:v>
                </c:pt>
                <c:pt idx="26">
                  <c:v>0.1729</c:v>
                </c:pt>
                <c:pt idx="27">
                  <c:v>0.23319999999999999</c:v>
                </c:pt>
                <c:pt idx="28">
                  <c:v>0.2702</c:v>
                </c:pt>
                <c:pt idx="29">
                  <c:v>0.1951</c:v>
                </c:pt>
                <c:pt idx="30">
                  <c:v>0.18090000000000001</c:v>
                </c:pt>
                <c:pt idx="31">
                  <c:v>0.1729</c:v>
                </c:pt>
                <c:pt idx="32">
                  <c:v>0.16739999999999999</c:v>
                </c:pt>
                <c:pt idx="33">
                  <c:v>0.23089999999999999</c:v>
                </c:pt>
                <c:pt idx="34">
                  <c:v>0.2702</c:v>
                </c:pt>
                <c:pt idx="35">
                  <c:v>0.1951</c:v>
                </c:pt>
                <c:pt idx="36">
                  <c:v>0.24110000000000001</c:v>
                </c:pt>
                <c:pt idx="37">
                  <c:v>0.2702</c:v>
                </c:pt>
                <c:pt idx="38">
                  <c:v>0.24759999999999999</c:v>
                </c:pt>
                <c:pt idx="39">
                  <c:v>0.28000000000000003</c:v>
                </c:pt>
                <c:pt idx="40">
                  <c:v>0.28000000000000003</c:v>
                </c:pt>
                <c:pt idx="41">
                  <c:v>0.2702</c:v>
                </c:pt>
                <c:pt idx="42">
                  <c:v>0.19450000000000001</c:v>
                </c:pt>
                <c:pt idx="43">
                  <c:v>0.18049999999999999</c:v>
                </c:pt>
                <c:pt idx="44">
                  <c:v>0.2359</c:v>
                </c:pt>
                <c:pt idx="45">
                  <c:v>0.2702</c:v>
                </c:pt>
                <c:pt idx="46">
                  <c:v>0.2477</c:v>
                </c:pt>
                <c:pt idx="47">
                  <c:v>0.2702</c:v>
                </c:pt>
                <c:pt idx="48">
                  <c:v>0.24790000000000001</c:v>
                </c:pt>
                <c:pt idx="49">
                  <c:v>0.2702</c:v>
                </c:pt>
                <c:pt idx="50">
                  <c:v>0.19489999999999999</c:v>
                </c:pt>
                <c:pt idx="51">
                  <c:v>0.18079999999999999</c:v>
                </c:pt>
                <c:pt idx="52">
                  <c:v>0.2366</c:v>
                </c:pt>
                <c:pt idx="53">
                  <c:v>0.2702</c:v>
                </c:pt>
                <c:pt idx="54">
                  <c:v>0.19489999999999999</c:v>
                </c:pt>
                <c:pt idx="55">
                  <c:v>0.18160000000000001</c:v>
                </c:pt>
                <c:pt idx="56">
                  <c:v>0.17399999999999999</c:v>
                </c:pt>
                <c:pt idx="57">
                  <c:v>0.23400000000000001</c:v>
                </c:pt>
                <c:pt idx="58">
                  <c:v>0.28000000000000003</c:v>
                </c:pt>
                <c:pt idx="59">
                  <c:v>0.2702</c:v>
                </c:pt>
                <c:pt idx="60">
                  <c:v>0.1951</c:v>
                </c:pt>
                <c:pt idx="61">
                  <c:v>0.2409</c:v>
                </c:pt>
                <c:pt idx="62">
                  <c:v>0.28000000000000003</c:v>
                </c:pt>
                <c:pt idx="63">
                  <c:v>0.2702</c:v>
                </c:pt>
                <c:pt idx="64">
                  <c:v>0.248</c:v>
                </c:pt>
                <c:pt idx="65">
                  <c:v>0.2702</c:v>
                </c:pt>
                <c:pt idx="66">
                  <c:v>0.19500000000000001</c:v>
                </c:pt>
                <c:pt idx="67">
                  <c:v>0.18190000000000001</c:v>
                </c:pt>
                <c:pt idx="68">
                  <c:v>0.23730000000000001</c:v>
                </c:pt>
                <c:pt idx="69">
                  <c:v>0.2702</c:v>
                </c:pt>
                <c:pt idx="70">
                  <c:v>0.248</c:v>
                </c:pt>
                <c:pt idx="71">
                  <c:v>0.28000000000000003</c:v>
                </c:pt>
                <c:pt idx="72">
                  <c:v>0.2702</c:v>
                </c:pt>
                <c:pt idx="73">
                  <c:v>0.19500000000000001</c:v>
                </c:pt>
                <c:pt idx="74">
                  <c:v>0.182</c:v>
                </c:pt>
                <c:pt idx="75">
                  <c:v>0.1741</c:v>
                </c:pt>
                <c:pt idx="76">
                  <c:v>0.1681</c:v>
                </c:pt>
                <c:pt idx="77">
                  <c:v>0.16339999999999999</c:v>
                </c:pt>
                <c:pt idx="78">
                  <c:v>0.22889999999999999</c:v>
                </c:pt>
                <c:pt idx="79">
                  <c:v>0.2702</c:v>
                </c:pt>
                <c:pt idx="80">
                  <c:v>0.19520000000000001</c:v>
                </c:pt>
                <c:pt idx="81">
                  <c:v>0.18179999999999999</c:v>
                </c:pt>
                <c:pt idx="82">
                  <c:v>0.17419999999999999</c:v>
                </c:pt>
                <c:pt idx="83">
                  <c:v>0.16869999999999999</c:v>
                </c:pt>
                <c:pt idx="84">
                  <c:v>0.16420000000000001</c:v>
                </c:pt>
                <c:pt idx="85">
                  <c:v>0.16059999999999999</c:v>
                </c:pt>
                <c:pt idx="86">
                  <c:v>0.15759999999999999</c:v>
                </c:pt>
                <c:pt idx="87">
                  <c:v>0.155</c:v>
                </c:pt>
                <c:pt idx="88">
                  <c:v>0.15279999999999999</c:v>
                </c:pt>
                <c:pt idx="89">
                  <c:v>0.15079999999999999</c:v>
                </c:pt>
                <c:pt idx="90">
                  <c:v>0.14910000000000001</c:v>
                </c:pt>
                <c:pt idx="91">
                  <c:v>0.14729999999999999</c:v>
                </c:pt>
                <c:pt idx="92">
                  <c:v>0.14610000000000001</c:v>
                </c:pt>
                <c:pt idx="93">
                  <c:v>0.14499999999999999</c:v>
                </c:pt>
                <c:pt idx="94">
                  <c:v>0.14369999999999999</c:v>
                </c:pt>
                <c:pt idx="95">
                  <c:v>0.14249999999999999</c:v>
                </c:pt>
                <c:pt idx="96">
                  <c:v>0.14149999999999999</c:v>
                </c:pt>
                <c:pt idx="97">
                  <c:v>0.1406</c:v>
                </c:pt>
                <c:pt idx="98">
                  <c:v>0.1394</c:v>
                </c:pt>
                <c:pt idx="99">
                  <c:v>0.1384</c:v>
                </c:pt>
                <c:pt idx="100">
                  <c:v>0.13769999999999999</c:v>
                </c:pt>
                <c:pt idx="101">
                  <c:v>0.13730000000000001</c:v>
                </c:pt>
              </c:numCache>
            </c:numRef>
          </c:val>
          <c:smooth val="0"/>
          <c:extLst>
            <c:ext xmlns:c16="http://schemas.microsoft.com/office/drawing/2014/chart" uri="{C3380CC4-5D6E-409C-BE32-E72D297353CC}">
              <c16:uniqueId val="{00000002-828B-408D-B0E0-789144289693}"/>
            </c:ext>
          </c:extLst>
        </c:ser>
        <c:ser>
          <c:idx val="3"/>
          <c:order val="3"/>
          <c:tx>
            <c:v>50</c:v>
          </c:tx>
          <c:spPr>
            <a:ln w="6350" cap="rnd">
              <a:solidFill>
                <a:schemeClr val="accent4"/>
              </a:solidFill>
              <a:round/>
            </a:ln>
            <a:effectLst/>
          </c:spPr>
          <c:marker>
            <c:symbol val="none"/>
          </c:marker>
          <c:val>
            <c:numRef>
              <c:f>'0.1m'!$D$1:$D$102</c:f>
              <c:numCache>
                <c:formatCode>General</c:formatCode>
                <c:ptCount val="102"/>
                <c:pt idx="0">
                  <c:v>0.1956</c:v>
                </c:pt>
                <c:pt idx="1">
                  <c:v>0.183</c:v>
                </c:pt>
                <c:pt idx="2">
                  <c:v>0.17580000000000001</c:v>
                </c:pt>
                <c:pt idx="3">
                  <c:v>0.17080000000000001</c:v>
                </c:pt>
                <c:pt idx="4">
                  <c:v>0.23319999999999999</c:v>
                </c:pt>
                <c:pt idx="5">
                  <c:v>0.28000000000000003</c:v>
                </c:pt>
                <c:pt idx="6">
                  <c:v>0.2702</c:v>
                </c:pt>
                <c:pt idx="7">
                  <c:v>0.1958</c:v>
                </c:pt>
                <c:pt idx="8">
                  <c:v>0.18310000000000001</c:v>
                </c:pt>
                <c:pt idx="9">
                  <c:v>0.1759</c:v>
                </c:pt>
                <c:pt idx="10">
                  <c:v>0.1709</c:v>
                </c:pt>
                <c:pt idx="11">
                  <c:v>0.23319999999999999</c:v>
                </c:pt>
                <c:pt idx="12">
                  <c:v>0.28000000000000003</c:v>
                </c:pt>
                <c:pt idx="13">
                  <c:v>0.2702</c:v>
                </c:pt>
                <c:pt idx="14">
                  <c:v>0.24829999999999999</c:v>
                </c:pt>
                <c:pt idx="15">
                  <c:v>0.2702</c:v>
                </c:pt>
                <c:pt idx="16">
                  <c:v>0.24829999999999999</c:v>
                </c:pt>
                <c:pt idx="17">
                  <c:v>0.28000000000000003</c:v>
                </c:pt>
                <c:pt idx="18">
                  <c:v>0.2702</c:v>
                </c:pt>
                <c:pt idx="19">
                  <c:v>0.1958</c:v>
                </c:pt>
                <c:pt idx="20">
                  <c:v>0.18310000000000001</c:v>
                </c:pt>
                <c:pt idx="21">
                  <c:v>0.1759</c:v>
                </c:pt>
                <c:pt idx="22">
                  <c:v>0.23530000000000001</c:v>
                </c:pt>
                <c:pt idx="23">
                  <c:v>0.2702</c:v>
                </c:pt>
                <c:pt idx="24">
                  <c:v>0.1958</c:v>
                </c:pt>
                <c:pt idx="25">
                  <c:v>0.18310000000000001</c:v>
                </c:pt>
                <c:pt idx="26">
                  <c:v>0.1759</c:v>
                </c:pt>
                <c:pt idx="27">
                  <c:v>0.23530000000000001</c:v>
                </c:pt>
                <c:pt idx="28">
                  <c:v>0.2702</c:v>
                </c:pt>
                <c:pt idx="29">
                  <c:v>0.1958</c:v>
                </c:pt>
                <c:pt idx="30">
                  <c:v>0.18310000000000001</c:v>
                </c:pt>
                <c:pt idx="31">
                  <c:v>0.1759</c:v>
                </c:pt>
                <c:pt idx="32">
                  <c:v>0.1709</c:v>
                </c:pt>
                <c:pt idx="33">
                  <c:v>0.23319999999999999</c:v>
                </c:pt>
                <c:pt idx="34">
                  <c:v>0.2702</c:v>
                </c:pt>
                <c:pt idx="35">
                  <c:v>0.1958</c:v>
                </c:pt>
                <c:pt idx="36">
                  <c:v>0.2419</c:v>
                </c:pt>
                <c:pt idx="37">
                  <c:v>0.2702</c:v>
                </c:pt>
                <c:pt idx="38">
                  <c:v>0.24829999999999999</c:v>
                </c:pt>
                <c:pt idx="39">
                  <c:v>0.28000000000000003</c:v>
                </c:pt>
                <c:pt idx="40">
                  <c:v>0.28000000000000003</c:v>
                </c:pt>
                <c:pt idx="41">
                  <c:v>0.2702</c:v>
                </c:pt>
                <c:pt idx="42">
                  <c:v>0.1958</c:v>
                </c:pt>
                <c:pt idx="43">
                  <c:v>0.18310000000000001</c:v>
                </c:pt>
                <c:pt idx="44">
                  <c:v>0.2382</c:v>
                </c:pt>
                <c:pt idx="45">
                  <c:v>0.2702</c:v>
                </c:pt>
                <c:pt idx="46">
                  <c:v>0.24829999999999999</c:v>
                </c:pt>
                <c:pt idx="47">
                  <c:v>0.2702</c:v>
                </c:pt>
                <c:pt idx="48">
                  <c:v>0.24829999999999999</c:v>
                </c:pt>
                <c:pt idx="49">
                  <c:v>0.2702</c:v>
                </c:pt>
                <c:pt idx="50">
                  <c:v>0.1958</c:v>
                </c:pt>
                <c:pt idx="51">
                  <c:v>0.18310000000000001</c:v>
                </c:pt>
                <c:pt idx="52">
                  <c:v>0.2382</c:v>
                </c:pt>
                <c:pt idx="53">
                  <c:v>0.2702</c:v>
                </c:pt>
                <c:pt idx="54">
                  <c:v>0.1958</c:v>
                </c:pt>
                <c:pt idx="55">
                  <c:v>0.18310000000000001</c:v>
                </c:pt>
                <c:pt idx="56">
                  <c:v>0.1759</c:v>
                </c:pt>
                <c:pt idx="57">
                  <c:v>0.23530000000000001</c:v>
                </c:pt>
                <c:pt idx="58">
                  <c:v>0.28000000000000003</c:v>
                </c:pt>
                <c:pt idx="59">
                  <c:v>0.2702</c:v>
                </c:pt>
                <c:pt idx="60">
                  <c:v>0.1958</c:v>
                </c:pt>
                <c:pt idx="61">
                  <c:v>0.2419</c:v>
                </c:pt>
                <c:pt idx="62">
                  <c:v>0.28000000000000003</c:v>
                </c:pt>
                <c:pt idx="63">
                  <c:v>0.2702</c:v>
                </c:pt>
                <c:pt idx="64">
                  <c:v>0.24829999999999999</c:v>
                </c:pt>
                <c:pt idx="65">
                  <c:v>0.2702</c:v>
                </c:pt>
                <c:pt idx="66">
                  <c:v>0.1958</c:v>
                </c:pt>
                <c:pt idx="67">
                  <c:v>0.18310000000000001</c:v>
                </c:pt>
                <c:pt idx="68">
                  <c:v>0.2382</c:v>
                </c:pt>
                <c:pt idx="69">
                  <c:v>0.2702</c:v>
                </c:pt>
                <c:pt idx="70">
                  <c:v>0.24829999999999999</c:v>
                </c:pt>
                <c:pt idx="71">
                  <c:v>0.28000000000000003</c:v>
                </c:pt>
                <c:pt idx="72">
                  <c:v>0.2702</c:v>
                </c:pt>
                <c:pt idx="73">
                  <c:v>0.1958</c:v>
                </c:pt>
                <c:pt idx="74">
                  <c:v>0.18310000000000001</c:v>
                </c:pt>
                <c:pt idx="75">
                  <c:v>0.1759</c:v>
                </c:pt>
                <c:pt idx="76">
                  <c:v>0.1709</c:v>
                </c:pt>
                <c:pt idx="77">
                  <c:v>0.1671</c:v>
                </c:pt>
                <c:pt idx="78">
                  <c:v>0.2311</c:v>
                </c:pt>
                <c:pt idx="79">
                  <c:v>0.2702</c:v>
                </c:pt>
                <c:pt idx="80">
                  <c:v>0.1958</c:v>
                </c:pt>
                <c:pt idx="81">
                  <c:v>0.18310000000000001</c:v>
                </c:pt>
                <c:pt idx="82">
                  <c:v>0.1759</c:v>
                </c:pt>
                <c:pt idx="83">
                  <c:v>0.1709</c:v>
                </c:pt>
                <c:pt idx="84">
                  <c:v>0.1671</c:v>
                </c:pt>
                <c:pt idx="85">
                  <c:v>0.16400000000000001</c:v>
                </c:pt>
                <c:pt idx="86">
                  <c:v>0.16139999999999999</c:v>
                </c:pt>
                <c:pt idx="87">
                  <c:v>0.15920000000000001</c:v>
                </c:pt>
                <c:pt idx="88">
                  <c:v>0.1573</c:v>
                </c:pt>
                <c:pt idx="89">
                  <c:v>0.15559999999999999</c:v>
                </c:pt>
                <c:pt idx="90">
                  <c:v>0.154</c:v>
                </c:pt>
                <c:pt idx="91">
                  <c:v>0.15260000000000001</c:v>
                </c:pt>
                <c:pt idx="92">
                  <c:v>0.15129999999999999</c:v>
                </c:pt>
                <c:pt idx="93">
                  <c:v>0.1502</c:v>
                </c:pt>
                <c:pt idx="94">
                  <c:v>0.14910000000000001</c:v>
                </c:pt>
                <c:pt idx="95">
                  <c:v>0.14810000000000001</c:v>
                </c:pt>
                <c:pt idx="96">
                  <c:v>0.14710000000000001</c:v>
                </c:pt>
                <c:pt idx="97">
                  <c:v>0.1462</c:v>
                </c:pt>
                <c:pt idx="98">
                  <c:v>0.1454</c:v>
                </c:pt>
                <c:pt idx="99">
                  <c:v>0.14460000000000001</c:v>
                </c:pt>
                <c:pt idx="100">
                  <c:v>0.1439</c:v>
                </c:pt>
                <c:pt idx="101">
                  <c:v>0.14319999999999999</c:v>
                </c:pt>
              </c:numCache>
            </c:numRef>
          </c:val>
          <c:smooth val="0"/>
          <c:extLst>
            <c:ext xmlns:c16="http://schemas.microsoft.com/office/drawing/2014/chart" uri="{C3380CC4-5D6E-409C-BE32-E72D297353CC}">
              <c16:uniqueId val="{00000003-828B-408D-B0E0-789144289693}"/>
            </c:ext>
          </c:extLst>
        </c:ser>
        <c:dLbls>
          <c:showLegendKey val="0"/>
          <c:showVal val="0"/>
          <c:showCatName val="0"/>
          <c:showSerName val="0"/>
          <c:showPercent val="0"/>
          <c:showBubbleSize val="0"/>
        </c:dLbls>
        <c:smooth val="0"/>
        <c:axId val="1555486255"/>
        <c:axId val="1555486671"/>
      </c:lineChart>
      <c:catAx>
        <c:axId val="15554862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DAS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486671"/>
        <c:crosses val="autoZero"/>
        <c:auto val="1"/>
        <c:lblAlgn val="ctr"/>
        <c:lblOffset val="100"/>
        <c:noMultiLvlLbl val="0"/>
      </c:catAx>
      <c:valAx>
        <c:axId val="1555486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ϴ</a:t>
                </a:r>
                <a:r>
                  <a:rPr lang="en-IN" baseline="0"/>
                  <a:t> (m</a:t>
                </a:r>
                <a:r>
                  <a:rPr lang="en-IN" baseline="30000"/>
                  <a:t>3</a:t>
                </a:r>
                <a:r>
                  <a:rPr lang="en-IN" baseline="0"/>
                  <a:t>/m</a:t>
                </a:r>
                <a:r>
                  <a:rPr lang="en-IN" baseline="30000"/>
                  <a:t>3</a:t>
                </a:r>
                <a:r>
                  <a:rPr lang="en-IN" baseline="0"/>
                  <a:t>)</a:t>
                </a:r>
                <a:endParaRPr lang="en-I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486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0" i="0" baseline="0">
                <a:effectLst/>
              </a:rPr>
              <a:t>Soil moisture profile at 0.4m depth for different salinity levels</a:t>
            </a:r>
            <a:endParaRPr lang="en-I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0.5</c:v>
          </c:tx>
          <c:spPr>
            <a:ln w="6350" cap="rnd">
              <a:solidFill>
                <a:schemeClr val="accent1"/>
              </a:solidFill>
              <a:round/>
            </a:ln>
            <a:effectLst/>
          </c:spPr>
          <c:marker>
            <c:symbol val="none"/>
          </c:marker>
          <c:val>
            <c:numRef>
              <c:f>'0.4m'!$A$1:$A$102</c:f>
              <c:numCache>
                <c:formatCode>General</c:formatCode>
                <c:ptCount val="102"/>
                <c:pt idx="0">
                  <c:v>0.20580000000000001</c:v>
                </c:pt>
                <c:pt idx="1">
                  <c:v>0.19159999999999999</c:v>
                </c:pt>
                <c:pt idx="2">
                  <c:v>0.1835</c:v>
                </c:pt>
                <c:pt idx="3">
                  <c:v>0.1774</c:v>
                </c:pt>
                <c:pt idx="4">
                  <c:v>0.1726</c:v>
                </c:pt>
                <c:pt idx="5">
                  <c:v>0.28000000000000003</c:v>
                </c:pt>
                <c:pt idx="6">
                  <c:v>0.2767</c:v>
                </c:pt>
                <c:pt idx="7">
                  <c:v>0.20530000000000001</c:v>
                </c:pt>
                <c:pt idx="8">
                  <c:v>0.18990000000000001</c:v>
                </c:pt>
                <c:pt idx="9">
                  <c:v>0.1807</c:v>
                </c:pt>
                <c:pt idx="10">
                  <c:v>0.1739</c:v>
                </c:pt>
                <c:pt idx="11">
                  <c:v>0.16850000000000001</c:v>
                </c:pt>
                <c:pt idx="12">
                  <c:v>0.28000000000000003</c:v>
                </c:pt>
                <c:pt idx="13">
                  <c:v>0.2767</c:v>
                </c:pt>
                <c:pt idx="14">
                  <c:v>0.20469999999999999</c:v>
                </c:pt>
                <c:pt idx="15">
                  <c:v>0.2767</c:v>
                </c:pt>
                <c:pt idx="16">
                  <c:v>0.2046</c:v>
                </c:pt>
                <c:pt idx="17">
                  <c:v>0.28000000000000003</c:v>
                </c:pt>
                <c:pt idx="18">
                  <c:v>0.2767</c:v>
                </c:pt>
                <c:pt idx="19">
                  <c:v>0.20399999999999999</c:v>
                </c:pt>
                <c:pt idx="20">
                  <c:v>0.18740000000000001</c:v>
                </c:pt>
                <c:pt idx="21">
                  <c:v>0.1767</c:v>
                </c:pt>
                <c:pt idx="22">
                  <c:v>0.16900000000000001</c:v>
                </c:pt>
                <c:pt idx="23">
                  <c:v>0.2767</c:v>
                </c:pt>
                <c:pt idx="24">
                  <c:v>0.2036</c:v>
                </c:pt>
                <c:pt idx="25">
                  <c:v>0.18629999999999999</c:v>
                </c:pt>
                <c:pt idx="26">
                  <c:v>0.17549999999999999</c:v>
                </c:pt>
                <c:pt idx="27">
                  <c:v>0.16750000000000001</c:v>
                </c:pt>
                <c:pt idx="28">
                  <c:v>0.2767</c:v>
                </c:pt>
                <c:pt idx="29">
                  <c:v>0.2044</c:v>
                </c:pt>
                <c:pt idx="30">
                  <c:v>0.18659999999999999</c:v>
                </c:pt>
                <c:pt idx="31">
                  <c:v>0.17560000000000001</c:v>
                </c:pt>
                <c:pt idx="32">
                  <c:v>0.16789999999999999</c:v>
                </c:pt>
                <c:pt idx="33">
                  <c:v>0.16239999999999999</c:v>
                </c:pt>
                <c:pt idx="34">
                  <c:v>0.2767</c:v>
                </c:pt>
                <c:pt idx="35">
                  <c:v>0.20430000000000001</c:v>
                </c:pt>
                <c:pt idx="36">
                  <c:v>0.1883</c:v>
                </c:pt>
                <c:pt idx="37">
                  <c:v>0.2767</c:v>
                </c:pt>
                <c:pt idx="38">
                  <c:v>0.20319999999999999</c:v>
                </c:pt>
                <c:pt idx="39">
                  <c:v>0.28000000000000003</c:v>
                </c:pt>
                <c:pt idx="40">
                  <c:v>0.28000000000000003</c:v>
                </c:pt>
                <c:pt idx="41">
                  <c:v>0.2767</c:v>
                </c:pt>
                <c:pt idx="42">
                  <c:v>0.20280000000000001</c:v>
                </c:pt>
                <c:pt idx="43">
                  <c:v>0.1847</c:v>
                </c:pt>
                <c:pt idx="44">
                  <c:v>0.17299999999999999</c:v>
                </c:pt>
                <c:pt idx="45">
                  <c:v>0.2767</c:v>
                </c:pt>
                <c:pt idx="46">
                  <c:v>0.20319999999999999</c:v>
                </c:pt>
                <c:pt idx="47">
                  <c:v>0.2767</c:v>
                </c:pt>
                <c:pt idx="48">
                  <c:v>0.2044</c:v>
                </c:pt>
                <c:pt idx="49">
                  <c:v>0.2767</c:v>
                </c:pt>
                <c:pt idx="50">
                  <c:v>0.20369999999999999</c:v>
                </c:pt>
                <c:pt idx="51">
                  <c:v>0.18540000000000001</c:v>
                </c:pt>
                <c:pt idx="52">
                  <c:v>0.17530000000000001</c:v>
                </c:pt>
                <c:pt idx="53">
                  <c:v>0.2767</c:v>
                </c:pt>
                <c:pt idx="54">
                  <c:v>0.20349999999999999</c:v>
                </c:pt>
                <c:pt idx="55">
                  <c:v>0.18720000000000001</c:v>
                </c:pt>
                <c:pt idx="56">
                  <c:v>0.17749999999999999</c:v>
                </c:pt>
                <c:pt idx="57">
                  <c:v>0.1704</c:v>
                </c:pt>
                <c:pt idx="58">
                  <c:v>0.28000000000000003</c:v>
                </c:pt>
                <c:pt idx="59">
                  <c:v>0.2767</c:v>
                </c:pt>
                <c:pt idx="60">
                  <c:v>0.2039</c:v>
                </c:pt>
                <c:pt idx="61">
                  <c:v>0.185</c:v>
                </c:pt>
                <c:pt idx="62">
                  <c:v>0.28000000000000003</c:v>
                </c:pt>
                <c:pt idx="63">
                  <c:v>0.2767</c:v>
                </c:pt>
                <c:pt idx="64">
                  <c:v>0.20430000000000001</c:v>
                </c:pt>
                <c:pt idx="65">
                  <c:v>0.2767</c:v>
                </c:pt>
                <c:pt idx="66">
                  <c:v>0.2034</c:v>
                </c:pt>
                <c:pt idx="67">
                  <c:v>0.18759999999999999</c:v>
                </c:pt>
                <c:pt idx="68">
                  <c:v>0.17780000000000001</c:v>
                </c:pt>
                <c:pt idx="69">
                  <c:v>0.2767</c:v>
                </c:pt>
                <c:pt idx="70">
                  <c:v>0.2041</c:v>
                </c:pt>
                <c:pt idx="71">
                  <c:v>0.28000000000000003</c:v>
                </c:pt>
                <c:pt idx="72">
                  <c:v>0.2767</c:v>
                </c:pt>
                <c:pt idx="73">
                  <c:v>0.20349999999999999</c:v>
                </c:pt>
                <c:pt idx="74">
                  <c:v>0.18790000000000001</c:v>
                </c:pt>
                <c:pt idx="75">
                  <c:v>0.17749999999999999</c:v>
                </c:pt>
                <c:pt idx="76">
                  <c:v>0.16839999999999999</c:v>
                </c:pt>
                <c:pt idx="77">
                  <c:v>0.161</c:v>
                </c:pt>
                <c:pt idx="78">
                  <c:v>0.15570000000000001</c:v>
                </c:pt>
                <c:pt idx="79">
                  <c:v>0.2767</c:v>
                </c:pt>
                <c:pt idx="80">
                  <c:v>0.20419999999999999</c:v>
                </c:pt>
                <c:pt idx="81">
                  <c:v>0.18729999999999999</c:v>
                </c:pt>
                <c:pt idx="82">
                  <c:v>0.17749999999999999</c:v>
                </c:pt>
                <c:pt idx="83">
                  <c:v>0.1699</c:v>
                </c:pt>
                <c:pt idx="84">
                  <c:v>0.16320000000000001</c:v>
                </c:pt>
                <c:pt idx="85">
                  <c:v>0.15770000000000001</c:v>
                </c:pt>
                <c:pt idx="86">
                  <c:v>0.15290000000000001</c:v>
                </c:pt>
                <c:pt idx="87">
                  <c:v>0.1487</c:v>
                </c:pt>
                <c:pt idx="88">
                  <c:v>0.14499999999999999</c:v>
                </c:pt>
                <c:pt idx="89">
                  <c:v>0.14169999999999999</c:v>
                </c:pt>
                <c:pt idx="90">
                  <c:v>0.13880000000000001</c:v>
                </c:pt>
                <c:pt idx="91">
                  <c:v>0.13569999999999999</c:v>
                </c:pt>
                <c:pt idx="92">
                  <c:v>0.13339999999999999</c:v>
                </c:pt>
                <c:pt idx="93">
                  <c:v>0.13159999999999999</c:v>
                </c:pt>
                <c:pt idx="94">
                  <c:v>0.12939999999999999</c:v>
                </c:pt>
                <c:pt idx="95">
                  <c:v>0.1275</c:v>
                </c:pt>
                <c:pt idx="96">
                  <c:v>0.12570000000000001</c:v>
                </c:pt>
                <c:pt idx="97">
                  <c:v>0.1241</c:v>
                </c:pt>
                <c:pt idx="98">
                  <c:v>0.1221</c:v>
                </c:pt>
                <c:pt idx="99">
                  <c:v>0.1203</c:v>
                </c:pt>
                <c:pt idx="100">
                  <c:v>0.11899999999999999</c:v>
                </c:pt>
                <c:pt idx="101">
                  <c:v>0.1181</c:v>
                </c:pt>
              </c:numCache>
            </c:numRef>
          </c:val>
          <c:smooth val="0"/>
          <c:extLst>
            <c:ext xmlns:c16="http://schemas.microsoft.com/office/drawing/2014/chart" uri="{C3380CC4-5D6E-409C-BE32-E72D297353CC}">
              <c16:uniqueId val="{00000000-039E-480D-96FD-E289769AF390}"/>
            </c:ext>
          </c:extLst>
        </c:ser>
        <c:ser>
          <c:idx val="1"/>
          <c:order val="1"/>
          <c:tx>
            <c:v>15</c:v>
          </c:tx>
          <c:spPr>
            <a:ln w="6350" cap="rnd">
              <a:solidFill>
                <a:schemeClr val="accent2"/>
              </a:solidFill>
              <a:round/>
            </a:ln>
            <a:effectLst/>
          </c:spPr>
          <c:marker>
            <c:symbol val="none"/>
          </c:marker>
          <c:val>
            <c:numRef>
              <c:f>'0.4m'!$B$1:$B$102</c:f>
              <c:numCache>
                <c:formatCode>General</c:formatCode>
                <c:ptCount val="102"/>
                <c:pt idx="0">
                  <c:v>0.20580000000000001</c:v>
                </c:pt>
                <c:pt idx="1">
                  <c:v>0.19159999999999999</c:v>
                </c:pt>
                <c:pt idx="2">
                  <c:v>0.1835</c:v>
                </c:pt>
                <c:pt idx="3">
                  <c:v>0.17760000000000001</c:v>
                </c:pt>
                <c:pt idx="4">
                  <c:v>0.1729</c:v>
                </c:pt>
                <c:pt idx="5">
                  <c:v>0.28000000000000003</c:v>
                </c:pt>
                <c:pt idx="6">
                  <c:v>0.2767</c:v>
                </c:pt>
                <c:pt idx="7">
                  <c:v>0.20549999999999999</c:v>
                </c:pt>
                <c:pt idx="8">
                  <c:v>0.1905</c:v>
                </c:pt>
                <c:pt idx="9">
                  <c:v>0.18160000000000001</c:v>
                </c:pt>
                <c:pt idx="10">
                  <c:v>0.17519999999999999</c:v>
                </c:pt>
                <c:pt idx="11">
                  <c:v>0.17019999999999999</c:v>
                </c:pt>
                <c:pt idx="12">
                  <c:v>0.28000000000000003</c:v>
                </c:pt>
                <c:pt idx="13">
                  <c:v>0.2767</c:v>
                </c:pt>
                <c:pt idx="14">
                  <c:v>0.20530000000000001</c:v>
                </c:pt>
                <c:pt idx="15">
                  <c:v>0.2767</c:v>
                </c:pt>
                <c:pt idx="16">
                  <c:v>0.20519999999999999</c:v>
                </c:pt>
                <c:pt idx="17">
                  <c:v>0.28000000000000003</c:v>
                </c:pt>
                <c:pt idx="18">
                  <c:v>0.2767</c:v>
                </c:pt>
                <c:pt idx="19">
                  <c:v>0.2046</c:v>
                </c:pt>
                <c:pt idx="20">
                  <c:v>0.1888</c:v>
                </c:pt>
                <c:pt idx="21">
                  <c:v>0.17899999999999999</c:v>
                </c:pt>
                <c:pt idx="22">
                  <c:v>0.1719</c:v>
                </c:pt>
                <c:pt idx="23">
                  <c:v>0.2767</c:v>
                </c:pt>
                <c:pt idx="24">
                  <c:v>0.2044</c:v>
                </c:pt>
                <c:pt idx="25">
                  <c:v>0.18809999999999999</c:v>
                </c:pt>
                <c:pt idx="26">
                  <c:v>0.17810000000000001</c:v>
                </c:pt>
                <c:pt idx="27">
                  <c:v>0.1709</c:v>
                </c:pt>
                <c:pt idx="28">
                  <c:v>0.2767</c:v>
                </c:pt>
                <c:pt idx="29">
                  <c:v>0.2049</c:v>
                </c:pt>
                <c:pt idx="30">
                  <c:v>0.1883</c:v>
                </c:pt>
                <c:pt idx="31">
                  <c:v>0.1782</c:v>
                </c:pt>
                <c:pt idx="32">
                  <c:v>0.17119999999999999</c:v>
                </c:pt>
                <c:pt idx="33">
                  <c:v>0.16619999999999999</c:v>
                </c:pt>
                <c:pt idx="34">
                  <c:v>0.2767</c:v>
                </c:pt>
                <c:pt idx="35">
                  <c:v>0.2049</c:v>
                </c:pt>
                <c:pt idx="36">
                  <c:v>0.1895</c:v>
                </c:pt>
                <c:pt idx="37">
                  <c:v>0.2767</c:v>
                </c:pt>
                <c:pt idx="38">
                  <c:v>0.20430000000000001</c:v>
                </c:pt>
                <c:pt idx="39">
                  <c:v>0.28000000000000003</c:v>
                </c:pt>
                <c:pt idx="40">
                  <c:v>0.28000000000000003</c:v>
                </c:pt>
                <c:pt idx="41">
                  <c:v>0.2767</c:v>
                </c:pt>
                <c:pt idx="42">
                  <c:v>0.2039</c:v>
                </c:pt>
                <c:pt idx="43">
                  <c:v>0.187</c:v>
                </c:pt>
                <c:pt idx="44">
                  <c:v>0.17649999999999999</c:v>
                </c:pt>
                <c:pt idx="45">
                  <c:v>0.2767</c:v>
                </c:pt>
                <c:pt idx="46">
                  <c:v>0.20430000000000001</c:v>
                </c:pt>
                <c:pt idx="47">
                  <c:v>0.2767</c:v>
                </c:pt>
                <c:pt idx="48">
                  <c:v>0.2051</c:v>
                </c:pt>
                <c:pt idx="49">
                  <c:v>0.2767</c:v>
                </c:pt>
                <c:pt idx="50">
                  <c:v>0.2044</c:v>
                </c:pt>
                <c:pt idx="51">
                  <c:v>0.1875</c:v>
                </c:pt>
                <c:pt idx="52">
                  <c:v>0.17810000000000001</c:v>
                </c:pt>
                <c:pt idx="53">
                  <c:v>0.2767</c:v>
                </c:pt>
                <c:pt idx="54">
                  <c:v>0.20430000000000001</c:v>
                </c:pt>
                <c:pt idx="55">
                  <c:v>0.18870000000000001</c:v>
                </c:pt>
                <c:pt idx="56">
                  <c:v>0.17960000000000001</c:v>
                </c:pt>
                <c:pt idx="57">
                  <c:v>0.17299999999999999</c:v>
                </c:pt>
                <c:pt idx="58">
                  <c:v>0.28000000000000003</c:v>
                </c:pt>
                <c:pt idx="59">
                  <c:v>0.2767</c:v>
                </c:pt>
                <c:pt idx="60">
                  <c:v>0.2046</c:v>
                </c:pt>
                <c:pt idx="61">
                  <c:v>0.18720000000000001</c:v>
                </c:pt>
                <c:pt idx="62">
                  <c:v>0.28000000000000003</c:v>
                </c:pt>
                <c:pt idx="63">
                  <c:v>0.2767</c:v>
                </c:pt>
                <c:pt idx="64">
                  <c:v>0.2051</c:v>
                </c:pt>
                <c:pt idx="65">
                  <c:v>0.2767</c:v>
                </c:pt>
                <c:pt idx="66">
                  <c:v>0.20419999999999999</c:v>
                </c:pt>
                <c:pt idx="67">
                  <c:v>0.189</c:v>
                </c:pt>
                <c:pt idx="68">
                  <c:v>0.17979999999999999</c:v>
                </c:pt>
                <c:pt idx="69">
                  <c:v>0.2767</c:v>
                </c:pt>
                <c:pt idx="70">
                  <c:v>0.2049</c:v>
                </c:pt>
                <c:pt idx="71">
                  <c:v>0.28000000000000003</c:v>
                </c:pt>
                <c:pt idx="72">
                  <c:v>0.2767</c:v>
                </c:pt>
                <c:pt idx="73">
                  <c:v>0.20430000000000001</c:v>
                </c:pt>
                <c:pt idx="74">
                  <c:v>0.18920000000000001</c:v>
                </c:pt>
                <c:pt idx="75">
                  <c:v>0.17949999999999999</c:v>
                </c:pt>
                <c:pt idx="76">
                  <c:v>0.1716</c:v>
                </c:pt>
                <c:pt idx="77">
                  <c:v>0.1653</c:v>
                </c:pt>
                <c:pt idx="78">
                  <c:v>0.16059999999999999</c:v>
                </c:pt>
                <c:pt idx="79">
                  <c:v>0.2767</c:v>
                </c:pt>
                <c:pt idx="80">
                  <c:v>0.20480000000000001</c:v>
                </c:pt>
                <c:pt idx="81">
                  <c:v>0.1888</c:v>
                </c:pt>
                <c:pt idx="82">
                  <c:v>0.17949999999999999</c:v>
                </c:pt>
                <c:pt idx="83">
                  <c:v>0.1726</c:v>
                </c:pt>
                <c:pt idx="84">
                  <c:v>0.16669999999999999</c:v>
                </c:pt>
                <c:pt idx="85">
                  <c:v>0.16189999999999999</c:v>
                </c:pt>
                <c:pt idx="86">
                  <c:v>0.15790000000000001</c:v>
                </c:pt>
                <c:pt idx="87">
                  <c:v>0.1542</c:v>
                </c:pt>
                <c:pt idx="88">
                  <c:v>0.1512</c:v>
                </c:pt>
                <c:pt idx="89">
                  <c:v>0.14829999999999999</c:v>
                </c:pt>
                <c:pt idx="90">
                  <c:v>0.1459</c:v>
                </c:pt>
                <c:pt idx="91">
                  <c:v>0.1434</c:v>
                </c:pt>
                <c:pt idx="92">
                  <c:v>0.14149999999999999</c:v>
                </c:pt>
                <c:pt idx="93">
                  <c:v>0.14000000000000001</c:v>
                </c:pt>
                <c:pt idx="94">
                  <c:v>0.13819999999999999</c:v>
                </c:pt>
                <c:pt idx="95">
                  <c:v>0.1366</c:v>
                </c:pt>
                <c:pt idx="96">
                  <c:v>0.1351</c:v>
                </c:pt>
                <c:pt idx="97">
                  <c:v>0.1338</c:v>
                </c:pt>
                <c:pt idx="98">
                  <c:v>0.1321</c:v>
                </c:pt>
                <c:pt idx="99">
                  <c:v>0.13059999999999999</c:v>
                </c:pt>
                <c:pt idx="100">
                  <c:v>0.1295</c:v>
                </c:pt>
                <c:pt idx="101">
                  <c:v>0.12870000000000001</c:v>
                </c:pt>
              </c:numCache>
            </c:numRef>
          </c:val>
          <c:smooth val="0"/>
          <c:extLst>
            <c:ext xmlns:c16="http://schemas.microsoft.com/office/drawing/2014/chart" uri="{C3380CC4-5D6E-409C-BE32-E72D297353CC}">
              <c16:uniqueId val="{00000001-039E-480D-96FD-E289769AF390}"/>
            </c:ext>
          </c:extLst>
        </c:ser>
        <c:ser>
          <c:idx val="2"/>
          <c:order val="2"/>
          <c:tx>
            <c:v>30</c:v>
          </c:tx>
          <c:spPr>
            <a:ln w="6350" cap="rnd">
              <a:solidFill>
                <a:schemeClr val="accent3"/>
              </a:solidFill>
              <a:round/>
            </a:ln>
            <a:effectLst/>
          </c:spPr>
          <c:marker>
            <c:symbol val="none"/>
          </c:marker>
          <c:val>
            <c:numRef>
              <c:f>'0.4m'!$C$1:$C$102</c:f>
              <c:numCache>
                <c:formatCode>General</c:formatCode>
                <c:ptCount val="102"/>
                <c:pt idx="0">
                  <c:v>0.20580000000000001</c:v>
                </c:pt>
                <c:pt idx="1">
                  <c:v>0.19159999999999999</c:v>
                </c:pt>
                <c:pt idx="2">
                  <c:v>0.1835</c:v>
                </c:pt>
                <c:pt idx="3">
                  <c:v>0.17780000000000001</c:v>
                </c:pt>
                <c:pt idx="4">
                  <c:v>0.1734</c:v>
                </c:pt>
                <c:pt idx="5">
                  <c:v>0.28000000000000003</c:v>
                </c:pt>
                <c:pt idx="6">
                  <c:v>0.2767</c:v>
                </c:pt>
                <c:pt idx="7">
                  <c:v>0.20580000000000001</c:v>
                </c:pt>
                <c:pt idx="8">
                  <c:v>0.1913</c:v>
                </c:pt>
                <c:pt idx="9">
                  <c:v>0.18290000000000001</c:v>
                </c:pt>
                <c:pt idx="10">
                  <c:v>0.17699999999999999</c:v>
                </c:pt>
                <c:pt idx="11">
                  <c:v>0.17249999999999999</c:v>
                </c:pt>
                <c:pt idx="12">
                  <c:v>0.28000000000000003</c:v>
                </c:pt>
                <c:pt idx="13">
                  <c:v>0.2767</c:v>
                </c:pt>
                <c:pt idx="14">
                  <c:v>0.20610000000000001</c:v>
                </c:pt>
                <c:pt idx="15">
                  <c:v>0.2767</c:v>
                </c:pt>
                <c:pt idx="16">
                  <c:v>0.20610000000000001</c:v>
                </c:pt>
                <c:pt idx="17">
                  <c:v>0.28000000000000003</c:v>
                </c:pt>
                <c:pt idx="18">
                  <c:v>0.2767</c:v>
                </c:pt>
                <c:pt idx="19">
                  <c:v>0.2056</c:v>
                </c:pt>
                <c:pt idx="20">
                  <c:v>0.19070000000000001</c:v>
                </c:pt>
                <c:pt idx="21">
                  <c:v>0.182</c:v>
                </c:pt>
                <c:pt idx="22">
                  <c:v>0.17599999999999999</c:v>
                </c:pt>
                <c:pt idx="23">
                  <c:v>0.2767</c:v>
                </c:pt>
                <c:pt idx="24">
                  <c:v>0.20549999999999999</c:v>
                </c:pt>
                <c:pt idx="25">
                  <c:v>0.1905</c:v>
                </c:pt>
                <c:pt idx="26">
                  <c:v>0.18179999999999999</c:v>
                </c:pt>
                <c:pt idx="27">
                  <c:v>0.17560000000000001</c:v>
                </c:pt>
                <c:pt idx="28">
                  <c:v>0.2767</c:v>
                </c:pt>
                <c:pt idx="29">
                  <c:v>0.20569999999999999</c:v>
                </c:pt>
                <c:pt idx="30">
                  <c:v>0.1905</c:v>
                </c:pt>
                <c:pt idx="31">
                  <c:v>0.18179999999999999</c:v>
                </c:pt>
                <c:pt idx="32">
                  <c:v>0.1757</c:v>
                </c:pt>
                <c:pt idx="33">
                  <c:v>0.17119999999999999</c:v>
                </c:pt>
                <c:pt idx="34">
                  <c:v>0.2767</c:v>
                </c:pt>
                <c:pt idx="35">
                  <c:v>0.2056</c:v>
                </c:pt>
                <c:pt idx="36">
                  <c:v>0.19109999999999999</c:v>
                </c:pt>
                <c:pt idx="37">
                  <c:v>0.2767</c:v>
                </c:pt>
                <c:pt idx="38">
                  <c:v>0.20580000000000001</c:v>
                </c:pt>
                <c:pt idx="39">
                  <c:v>0.28000000000000003</c:v>
                </c:pt>
                <c:pt idx="40">
                  <c:v>0.28000000000000003</c:v>
                </c:pt>
                <c:pt idx="41">
                  <c:v>0.2767</c:v>
                </c:pt>
                <c:pt idx="42">
                  <c:v>0.20530000000000001</c:v>
                </c:pt>
                <c:pt idx="43">
                  <c:v>0.19009999999999999</c:v>
                </c:pt>
                <c:pt idx="44">
                  <c:v>0.18129999999999999</c:v>
                </c:pt>
                <c:pt idx="45">
                  <c:v>0.2767</c:v>
                </c:pt>
                <c:pt idx="46">
                  <c:v>0.20580000000000001</c:v>
                </c:pt>
                <c:pt idx="47">
                  <c:v>0.2767</c:v>
                </c:pt>
                <c:pt idx="48">
                  <c:v>0.20599999999999999</c:v>
                </c:pt>
                <c:pt idx="49">
                  <c:v>0.2767</c:v>
                </c:pt>
                <c:pt idx="50">
                  <c:v>0.20549999999999999</c:v>
                </c:pt>
                <c:pt idx="51">
                  <c:v>0.1903</c:v>
                </c:pt>
                <c:pt idx="52">
                  <c:v>0.18179999999999999</c:v>
                </c:pt>
                <c:pt idx="53">
                  <c:v>0.2767</c:v>
                </c:pt>
                <c:pt idx="54">
                  <c:v>0.2054</c:v>
                </c:pt>
                <c:pt idx="55">
                  <c:v>0.19070000000000001</c:v>
                </c:pt>
                <c:pt idx="56">
                  <c:v>0.1822</c:v>
                </c:pt>
                <c:pt idx="57">
                  <c:v>0.17630000000000001</c:v>
                </c:pt>
                <c:pt idx="58">
                  <c:v>0.28000000000000003</c:v>
                </c:pt>
                <c:pt idx="59">
                  <c:v>0.2767</c:v>
                </c:pt>
                <c:pt idx="60">
                  <c:v>0.20549999999999999</c:v>
                </c:pt>
                <c:pt idx="61">
                  <c:v>0.1903</c:v>
                </c:pt>
                <c:pt idx="62">
                  <c:v>0.28000000000000003</c:v>
                </c:pt>
                <c:pt idx="63">
                  <c:v>0.2767</c:v>
                </c:pt>
                <c:pt idx="64">
                  <c:v>0.20599999999999999</c:v>
                </c:pt>
                <c:pt idx="65">
                  <c:v>0.2767</c:v>
                </c:pt>
                <c:pt idx="66">
                  <c:v>0.2054</c:v>
                </c:pt>
                <c:pt idx="67">
                  <c:v>0.1908</c:v>
                </c:pt>
                <c:pt idx="68">
                  <c:v>0.18240000000000001</c:v>
                </c:pt>
                <c:pt idx="69">
                  <c:v>0.2767</c:v>
                </c:pt>
                <c:pt idx="70">
                  <c:v>0.20599999999999999</c:v>
                </c:pt>
                <c:pt idx="71">
                  <c:v>0.28000000000000003</c:v>
                </c:pt>
                <c:pt idx="72">
                  <c:v>0.2767</c:v>
                </c:pt>
                <c:pt idx="73">
                  <c:v>0.20549999999999999</c:v>
                </c:pt>
                <c:pt idx="74">
                  <c:v>0.19089999999999999</c:v>
                </c:pt>
                <c:pt idx="75">
                  <c:v>0.1822</c:v>
                </c:pt>
                <c:pt idx="76">
                  <c:v>0.17580000000000001</c:v>
                </c:pt>
                <c:pt idx="77">
                  <c:v>0.1709</c:v>
                </c:pt>
                <c:pt idx="78">
                  <c:v>0.1671</c:v>
                </c:pt>
                <c:pt idx="79">
                  <c:v>0.2767</c:v>
                </c:pt>
                <c:pt idx="80">
                  <c:v>0.2056</c:v>
                </c:pt>
                <c:pt idx="81">
                  <c:v>0.19070000000000001</c:v>
                </c:pt>
                <c:pt idx="82">
                  <c:v>0.1822</c:v>
                </c:pt>
                <c:pt idx="83">
                  <c:v>0.1762</c:v>
                </c:pt>
                <c:pt idx="84">
                  <c:v>0.1714</c:v>
                </c:pt>
                <c:pt idx="85">
                  <c:v>0.16750000000000001</c:v>
                </c:pt>
                <c:pt idx="86">
                  <c:v>0.16420000000000001</c:v>
                </c:pt>
                <c:pt idx="87">
                  <c:v>0.16139999999999999</c:v>
                </c:pt>
                <c:pt idx="88">
                  <c:v>0.159</c:v>
                </c:pt>
                <c:pt idx="89">
                  <c:v>0.15679999999999999</c:v>
                </c:pt>
                <c:pt idx="90">
                  <c:v>0.15490000000000001</c:v>
                </c:pt>
                <c:pt idx="91">
                  <c:v>0.15310000000000001</c:v>
                </c:pt>
                <c:pt idx="92">
                  <c:v>0.15160000000000001</c:v>
                </c:pt>
                <c:pt idx="93">
                  <c:v>0.15029999999999999</c:v>
                </c:pt>
                <c:pt idx="94">
                  <c:v>0.1489</c:v>
                </c:pt>
                <c:pt idx="95">
                  <c:v>0.1477</c:v>
                </c:pt>
                <c:pt idx="96">
                  <c:v>0.14649999999999999</c:v>
                </c:pt>
                <c:pt idx="97">
                  <c:v>0.14549999999999999</c:v>
                </c:pt>
                <c:pt idx="98">
                  <c:v>0.14430000000000001</c:v>
                </c:pt>
                <c:pt idx="99">
                  <c:v>0.14330000000000001</c:v>
                </c:pt>
                <c:pt idx="100">
                  <c:v>0.1424</c:v>
                </c:pt>
                <c:pt idx="101">
                  <c:v>0.14169999999999999</c:v>
                </c:pt>
              </c:numCache>
            </c:numRef>
          </c:val>
          <c:smooth val="0"/>
          <c:extLst>
            <c:ext xmlns:c16="http://schemas.microsoft.com/office/drawing/2014/chart" uri="{C3380CC4-5D6E-409C-BE32-E72D297353CC}">
              <c16:uniqueId val="{00000002-039E-480D-96FD-E289769AF390}"/>
            </c:ext>
          </c:extLst>
        </c:ser>
        <c:ser>
          <c:idx val="3"/>
          <c:order val="3"/>
          <c:tx>
            <c:v>50</c:v>
          </c:tx>
          <c:spPr>
            <a:ln w="6350" cap="rnd">
              <a:solidFill>
                <a:schemeClr val="accent4"/>
              </a:solidFill>
              <a:round/>
            </a:ln>
            <a:effectLst/>
          </c:spPr>
          <c:marker>
            <c:symbol val="none"/>
          </c:marker>
          <c:val>
            <c:numRef>
              <c:f>'0.4m'!$D$1:$D$102</c:f>
              <c:numCache>
                <c:formatCode>General</c:formatCode>
                <c:ptCount val="102"/>
                <c:pt idx="0">
                  <c:v>0.20580000000000001</c:v>
                </c:pt>
                <c:pt idx="1">
                  <c:v>0.19159999999999999</c:v>
                </c:pt>
                <c:pt idx="2">
                  <c:v>0.1835</c:v>
                </c:pt>
                <c:pt idx="3">
                  <c:v>0.1779</c:v>
                </c:pt>
                <c:pt idx="4">
                  <c:v>0.1736</c:v>
                </c:pt>
                <c:pt idx="5">
                  <c:v>0.28000000000000003</c:v>
                </c:pt>
                <c:pt idx="6">
                  <c:v>0.2767</c:v>
                </c:pt>
                <c:pt idx="7">
                  <c:v>0.20599999999999999</c:v>
                </c:pt>
                <c:pt idx="8">
                  <c:v>0.19170000000000001</c:v>
                </c:pt>
                <c:pt idx="9">
                  <c:v>0.1835</c:v>
                </c:pt>
                <c:pt idx="10">
                  <c:v>0.1779</c:v>
                </c:pt>
                <c:pt idx="11">
                  <c:v>0.1736</c:v>
                </c:pt>
                <c:pt idx="12">
                  <c:v>0.28000000000000003</c:v>
                </c:pt>
                <c:pt idx="13">
                  <c:v>0.2767</c:v>
                </c:pt>
                <c:pt idx="14">
                  <c:v>0.20649999999999999</c:v>
                </c:pt>
                <c:pt idx="15">
                  <c:v>0.2767</c:v>
                </c:pt>
                <c:pt idx="16">
                  <c:v>0.20649999999999999</c:v>
                </c:pt>
                <c:pt idx="17">
                  <c:v>0.28000000000000003</c:v>
                </c:pt>
                <c:pt idx="18">
                  <c:v>0.2767</c:v>
                </c:pt>
                <c:pt idx="19">
                  <c:v>0.20599999999999999</c:v>
                </c:pt>
                <c:pt idx="20">
                  <c:v>0.19170000000000001</c:v>
                </c:pt>
                <c:pt idx="21">
                  <c:v>0.1835</c:v>
                </c:pt>
                <c:pt idx="22">
                  <c:v>0.1779</c:v>
                </c:pt>
                <c:pt idx="23">
                  <c:v>0.2767</c:v>
                </c:pt>
                <c:pt idx="24">
                  <c:v>0.20599999999999999</c:v>
                </c:pt>
                <c:pt idx="25">
                  <c:v>0.19170000000000001</c:v>
                </c:pt>
                <c:pt idx="26">
                  <c:v>0.1835</c:v>
                </c:pt>
                <c:pt idx="27">
                  <c:v>0.1779</c:v>
                </c:pt>
                <c:pt idx="28">
                  <c:v>0.2767</c:v>
                </c:pt>
                <c:pt idx="29">
                  <c:v>0.20599999999999999</c:v>
                </c:pt>
                <c:pt idx="30">
                  <c:v>0.19170000000000001</c:v>
                </c:pt>
                <c:pt idx="31">
                  <c:v>0.1835</c:v>
                </c:pt>
                <c:pt idx="32">
                  <c:v>0.1779</c:v>
                </c:pt>
                <c:pt idx="33">
                  <c:v>0.1736</c:v>
                </c:pt>
                <c:pt idx="34">
                  <c:v>0.2767</c:v>
                </c:pt>
                <c:pt idx="35">
                  <c:v>0.20599999999999999</c:v>
                </c:pt>
                <c:pt idx="36">
                  <c:v>0.19189999999999999</c:v>
                </c:pt>
                <c:pt idx="37">
                  <c:v>0.2767</c:v>
                </c:pt>
                <c:pt idx="38">
                  <c:v>0.20649999999999999</c:v>
                </c:pt>
                <c:pt idx="39">
                  <c:v>0.28000000000000003</c:v>
                </c:pt>
                <c:pt idx="40">
                  <c:v>0.28000000000000003</c:v>
                </c:pt>
                <c:pt idx="41">
                  <c:v>0.2767</c:v>
                </c:pt>
                <c:pt idx="42">
                  <c:v>0.20599999999999999</c:v>
                </c:pt>
                <c:pt idx="43">
                  <c:v>0.19170000000000001</c:v>
                </c:pt>
                <c:pt idx="44">
                  <c:v>0.18360000000000001</c:v>
                </c:pt>
                <c:pt idx="45">
                  <c:v>0.2767</c:v>
                </c:pt>
                <c:pt idx="46">
                  <c:v>0.20649999999999999</c:v>
                </c:pt>
                <c:pt idx="47">
                  <c:v>0.2767</c:v>
                </c:pt>
                <c:pt idx="48">
                  <c:v>0.20649999999999999</c:v>
                </c:pt>
                <c:pt idx="49">
                  <c:v>0.2767</c:v>
                </c:pt>
                <c:pt idx="50">
                  <c:v>0.20599999999999999</c:v>
                </c:pt>
                <c:pt idx="51">
                  <c:v>0.19170000000000001</c:v>
                </c:pt>
                <c:pt idx="52">
                  <c:v>0.18360000000000001</c:v>
                </c:pt>
                <c:pt idx="53">
                  <c:v>0.2767</c:v>
                </c:pt>
                <c:pt idx="54">
                  <c:v>0.20599999999999999</c:v>
                </c:pt>
                <c:pt idx="55">
                  <c:v>0.19170000000000001</c:v>
                </c:pt>
                <c:pt idx="56">
                  <c:v>0.1835</c:v>
                </c:pt>
                <c:pt idx="57">
                  <c:v>0.1779</c:v>
                </c:pt>
                <c:pt idx="58">
                  <c:v>0.28000000000000003</c:v>
                </c:pt>
                <c:pt idx="59">
                  <c:v>0.2767</c:v>
                </c:pt>
                <c:pt idx="60">
                  <c:v>0.20599999999999999</c:v>
                </c:pt>
                <c:pt idx="61">
                  <c:v>0.19189999999999999</c:v>
                </c:pt>
                <c:pt idx="62">
                  <c:v>0.28000000000000003</c:v>
                </c:pt>
                <c:pt idx="63">
                  <c:v>0.2767</c:v>
                </c:pt>
                <c:pt idx="64">
                  <c:v>0.20649999999999999</c:v>
                </c:pt>
                <c:pt idx="65">
                  <c:v>0.2767</c:v>
                </c:pt>
                <c:pt idx="66">
                  <c:v>0.20599999999999999</c:v>
                </c:pt>
                <c:pt idx="67">
                  <c:v>0.19170000000000001</c:v>
                </c:pt>
                <c:pt idx="68">
                  <c:v>0.18360000000000001</c:v>
                </c:pt>
                <c:pt idx="69">
                  <c:v>0.2767</c:v>
                </c:pt>
                <c:pt idx="70">
                  <c:v>0.20649999999999999</c:v>
                </c:pt>
                <c:pt idx="71">
                  <c:v>0.28000000000000003</c:v>
                </c:pt>
                <c:pt idx="72">
                  <c:v>0.2767</c:v>
                </c:pt>
                <c:pt idx="73">
                  <c:v>0.20599999999999999</c:v>
                </c:pt>
                <c:pt idx="74">
                  <c:v>0.19170000000000001</c:v>
                </c:pt>
                <c:pt idx="75">
                  <c:v>0.1835</c:v>
                </c:pt>
                <c:pt idx="76">
                  <c:v>0.1779</c:v>
                </c:pt>
                <c:pt idx="77">
                  <c:v>0.1736</c:v>
                </c:pt>
                <c:pt idx="78">
                  <c:v>0.1701</c:v>
                </c:pt>
                <c:pt idx="79">
                  <c:v>0.2767</c:v>
                </c:pt>
                <c:pt idx="80">
                  <c:v>0.20599999999999999</c:v>
                </c:pt>
                <c:pt idx="81">
                  <c:v>0.19170000000000001</c:v>
                </c:pt>
                <c:pt idx="82">
                  <c:v>0.1835</c:v>
                </c:pt>
                <c:pt idx="83">
                  <c:v>0.1779</c:v>
                </c:pt>
                <c:pt idx="84">
                  <c:v>0.1736</c:v>
                </c:pt>
                <c:pt idx="85">
                  <c:v>0.1701</c:v>
                </c:pt>
                <c:pt idx="86">
                  <c:v>0.16719999999999999</c:v>
                </c:pt>
                <c:pt idx="87">
                  <c:v>0.1648</c:v>
                </c:pt>
                <c:pt idx="88">
                  <c:v>0.16259999999999999</c:v>
                </c:pt>
                <c:pt idx="89">
                  <c:v>0.16070000000000001</c:v>
                </c:pt>
                <c:pt idx="90">
                  <c:v>0.159</c:v>
                </c:pt>
                <c:pt idx="91">
                  <c:v>0.15740000000000001</c:v>
                </c:pt>
                <c:pt idx="92">
                  <c:v>0.156</c:v>
                </c:pt>
                <c:pt idx="93">
                  <c:v>0.1547</c:v>
                </c:pt>
                <c:pt idx="94">
                  <c:v>0.1535</c:v>
                </c:pt>
                <c:pt idx="95">
                  <c:v>0.15240000000000001</c:v>
                </c:pt>
                <c:pt idx="96">
                  <c:v>0.15140000000000001</c:v>
                </c:pt>
                <c:pt idx="97">
                  <c:v>0.15040000000000001</c:v>
                </c:pt>
                <c:pt idx="98">
                  <c:v>0.14949999999999999</c:v>
                </c:pt>
                <c:pt idx="99">
                  <c:v>0.14860000000000001</c:v>
                </c:pt>
                <c:pt idx="100">
                  <c:v>0.14779999999999999</c:v>
                </c:pt>
                <c:pt idx="101">
                  <c:v>0.14699999999999999</c:v>
                </c:pt>
              </c:numCache>
            </c:numRef>
          </c:val>
          <c:smooth val="0"/>
          <c:extLst>
            <c:ext xmlns:c16="http://schemas.microsoft.com/office/drawing/2014/chart" uri="{C3380CC4-5D6E-409C-BE32-E72D297353CC}">
              <c16:uniqueId val="{00000003-039E-480D-96FD-E289769AF390}"/>
            </c:ext>
          </c:extLst>
        </c:ser>
        <c:dLbls>
          <c:showLegendKey val="0"/>
          <c:showVal val="0"/>
          <c:showCatName val="0"/>
          <c:showSerName val="0"/>
          <c:showPercent val="0"/>
          <c:showBubbleSize val="0"/>
        </c:dLbls>
        <c:smooth val="0"/>
        <c:axId val="1555486255"/>
        <c:axId val="1555486671"/>
      </c:lineChart>
      <c:catAx>
        <c:axId val="15554862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DAS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486671"/>
        <c:crosses val="autoZero"/>
        <c:auto val="1"/>
        <c:lblAlgn val="ctr"/>
        <c:lblOffset val="100"/>
        <c:noMultiLvlLbl val="0"/>
      </c:catAx>
      <c:valAx>
        <c:axId val="1555486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600" b="0" i="0" baseline="0">
                    <a:effectLst/>
                  </a:rPr>
                  <a:t>ϴ (m</a:t>
                </a:r>
                <a:r>
                  <a:rPr lang="en-IN" sz="1600" b="0" i="0" baseline="30000">
                    <a:effectLst/>
                  </a:rPr>
                  <a:t>3</a:t>
                </a:r>
                <a:r>
                  <a:rPr lang="en-IN" sz="1600" b="0" i="0" baseline="0">
                    <a:effectLst/>
                  </a:rPr>
                  <a:t>/</a:t>
                </a:r>
                <a:r>
                  <a:rPr lang="en-IN" sz="1400" b="0" i="0" baseline="0">
                    <a:effectLst/>
                  </a:rPr>
                  <a:t>m</a:t>
                </a:r>
                <a:r>
                  <a:rPr lang="en-IN" sz="1400" b="0" i="0" baseline="30000">
                    <a:effectLst/>
                  </a:rPr>
                  <a:t>3</a:t>
                </a:r>
                <a:r>
                  <a:rPr lang="en-IN" sz="1800" b="0" i="0" baseline="0">
                    <a:effectLst/>
                  </a:rPr>
                  <a:t>)</a:t>
                </a:r>
                <a:endParaRPr lang="en-IN">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486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Soil moisture</a:t>
            </a:r>
            <a:r>
              <a:rPr lang="en-IN" baseline="0"/>
              <a:t> profile at 1m depth for different salinity levels</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0.5</c:v>
          </c:tx>
          <c:spPr>
            <a:ln w="6350" cap="rnd">
              <a:solidFill>
                <a:schemeClr val="accent1"/>
              </a:solidFill>
              <a:round/>
            </a:ln>
            <a:effectLst/>
          </c:spPr>
          <c:marker>
            <c:symbol val="none"/>
          </c:marker>
          <c:val>
            <c:numRef>
              <c:f>'1m'!$A$1:$A$102</c:f>
              <c:numCache>
                <c:formatCode>General</c:formatCode>
                <c:ptCount val="102"/>
                <c:pt idx="0">
                  <c:v>0.219</c:v>
                </c:pt>
                <c:pt idx="1">
                  <c:v>0.20300000000000001</c:v>
                </c:pt>
                <c:pt idx="2">
                  <c:v>0.1938</c:v>
                </c:pt>
                <c:pt idx="3">
                  <c:v>0.18729999999999999</c:v>
                </c:pt>
                <c:pt idx="4">
                  <c:v>0.1822</c:v>
                </c:pt>
                <c:pt idx="5">
                  <c:v>0.28000000000000003</c:v>
                </c:pt>
                <c:pt idx="6">
                  <c:v>0.27929999999999999</c:v>
                </c:pt>
                <c:pt idx="7">
                  <c:v>0.21890000000000001</c:v>
                </c:pt>
                <c:pt idx="8">
                  <c:v>0.2024</c:v>
                </c:pt>
                <c:pt idx="9">
                  <c:v>0.19259999999999999</c:v>
                </c:pt>
                <c:pt idx="10">
                  <c:v>0.18559999999999999</c:v>
                </c:pt>
                <c:pt idx="11">
                  <c:v>0.18010000000000001</c:v>
                </c:pt>
                <c:pt idx="12">
                  <c:v>0.28000000000000003</c:v>
                </c:pt>
                <c:pt idx="13">
                  <c:v>0.27929999999999999</c:v>
                </c:pt>
                <c:pt idx="14">
                  <c:v>0.2185</c:v>
                </c:pt>
                <c:pt idx="15">
                  <c:v>0.27929999999999999</c:v>
                </c:pt>
                <c:pt idx="16">
                  <c:v>0.21840000000000001</c:v>
                </c:pt>
                <c:pt idx="17">
                  <c:v>0.28000000000000003</c:v>
                </c:pt>
                <c:pt idx="18">
                  <c:v>0.27929999999999999</c:v>
                </c:pt>
                <c:pt idx="19">
                  <c:v>0.21840000000000001</c:v>
                </c:pt>
                <c:pt idx="20">
                  <c:v>0.20130000000000001</c:v>
                </c:pt>
                <c:pt idx="21">
                  <c:v>0.191</c:v>
                </c:pt>
                <c:pt idx="22">
                  <c:v>0.18340000000000001</c:v>
                </c:pt>
                <c:pt idx="23">
                  <c:v>0.27929999999999999</c:v>
                </c:pt>
                <c:pt idx="24">
                  <c:v>0.21820000000000001</c:v>
                </c:pt>
                <c:pt idx="25">
                  <c:v>0.20100000000000001</c:v>
                </c:pt>
                <c:pt idx="26">
                  <c:v>0.19040000000000001</c:v>
                </c:pt>
                <c:pt idx="27">
                  <c:v>0.1827</c:v>
                </c:pt>
                <c:pt idx="28">
                  <c:v>0.27929999999999999</c:v>
                </c:pt>
                <c:pt idx="29">
                  <c:v>0.2185</c:v>
                </c:pt>
                <c:pt idx="30">
                  <c:v>0.20130000000000001</c:v>
                </c:pt>
                <c:pt idx="31">
                  <c:v>0.19059999999999999</c:v>
                </c:pt>
                <c:pt idx="32">
                  <c:v>0.18279999999999999</c:v>
                </c:pt>
                <c:pt idx="33">
                  <c:v>0.1769</c:v>
                </c:pt>
                <c:pt idx="34">
                  <c:v>0.27929999999999999</c:v>
                </c:pt>
                <c:pt idx="35">
                  <c:v>0.2185</c:v>
                </c:pt>
                <c:pt idx="36">
                  <c:v>0.2016</c:v>
                </c:pt>
                <c:pt idx="37">
                  <c:v>0.27929999999999999</c:v>
                </c:pt>
                <c:pt idx="38">
                  <c:v>0.218</c:v>
                </c:pt>
                <c:pt idx="39">
                  <c:v>0.28000000000000003</c:v>
                </c:pt>
                <c:pt idx="40">
                  <c:v>0.28000000000000003</c:v>
                </c:pt>
                <c:pt idx="41">
                  <c:v>0.27929999999999999</c:v>
                </c:pt>
                <c:pt idx="42">
                  <c:v>0.21790000000000001</c:v>
                </c:pt>
                <c:pt idx="43">
                  <c:v>0.20039999999999999</c:v>
                </c:pt>
                <c:pt idx="44">
                  <c:v>0.1895</c:v>
                </c:pt>
                <c:pt idx="45">
                  <c:v>0.27929999999999999</c:v>
                </c:pt>
                <c:pt idx="46">
                  <c:v>0.21790000000000001</c:v>
                </c:pt>
                <c:pt idx="47">
                  <c:v>0.27929999999999999</c:v>
                </c:pt>
                <c:pt idx="48">
                  <c:v>0.21840000000000001</c:v>
                </c:pt>
                <c:pt idx="49">
                  <c:v>0.27929999999999999</c:v>
                </c:pt>
                <c:pt idx="50">
                  <c:v>0.21820000000000001</c:v>
                </c:pt>
                <c:pt idx="51">
                  <c:v>0.20080000000000001</c:v>
                </c:pt>
                <c:pt idx="52">
                  <c:v>0.19009999999999999</c:v>
                </c:pt>
                <c:pt idx="53">
                  <c:v>0.27929999999999999</c:v>
                </c:pt>
                <c:pt idx="54">
                  <c:v>0.21820000000000001</c:v>
                </c:pt>
                <c:pt idx="55">
                  <c:v>0.2011</c:v>
                </c:pt>
                <c:pt idx="56">
                  <c:v>0.191</c:v>
                </c:pt>
                <c:pt idx="57">
                  <c:v>0.1837</c:v>
                </c:pt>
                <c:pt idx="58">
                  <c:v>0.28000000000000003</c:v>
                </c:pt>
                <c:pt idx="59">
                  <c:v>0.27929999999999999</c:v>
                </c:pt>
                <c:pt idx="60">
                  <c:v>0.21829999999999999</c:v>
                </c:pt>
                <c:pt idx="61">
                  <c:v>0.20069999999999999</c:v>
                </c:pt>
                <c:pt idx="62">
                  <c:v>0.28000000000000003</c:v>
                </c:pt>
                <c:pt idx="63">
                  <c:v>0.27929999999999999</c:v>
                </c:pt>
                <c:pt idx="64">
                  <c:v>0.21829999999999999</c:v>
                </c:pt>
                <c:pt idx="65">
                  <c:v>0.27929999999999999</c:v>
                </c:pt>
                <c:pt idx="66">
                  <c:v>0.21809999999999999</c:v>
                </c:pt>
                <c:pt idx="67">
                  <c:v>0.20119999999999999</c:v>
                </c:pt>
                <c:pt idx="68">
                  <c:v>0.19109999999999999</c:v>
                </c:pt>
                <c:pt idx="69">
                  <c:v>0.27929999999999999</c:v>
                </c:pt>
                <c:pt idx="70">
                  <c:v>0.21820000000000001</c:v>
                </c:pt>
                <c:pt idx="71">
                  <c:v>0.28000000000000003</c:v>
                </c:pt>
                <c:pt idx="72">
                  <c:v>0.27929999999999999</c:v>
                </c:pt>
                <c:pt idx="73">
                  <c:v>0.21809999999999999</c:v>
                </c:pt>
                <c:pt idx="74">
                  <c:v>0.20130000000000001</c:v>
                </c:pt>
                <c:pt idx="75">
                  <c:v>0.19120000000000001</c:v>
                </c:pt>
                <c:pt idx="76">
                  <c:v>0.1835</c:v>
                </c:pt>
                <c:pt idx="77">
                  <c:v>0.1772</c:v>
                </c:pt>
                <c:pt idx="78">
                  <c:v>0.1719</c:v>
                </c:pt>
                <c:pt idx="79">
                  <c:v>0.27929999999999999</c:v>
                </c:pt>
                <c:pt idx="80">
                  <c:v>0.21840000000000001</c:v>
                </c:pt>
                <c:pt idx="81">
                  <c:v>0.2014</c:v>
                </c:pt>
                <c:pt idx="82">
                  <c:v>0.19109999999999999</c:v>
                </c:pt>
                <c:pt idx="83">
                  <c:v>0.1837</c:v>
                </c:pt>
                <c:pt idx="84">
                  <c:v>0.1777</c:v>
                </c:pt>
                <c:pt idx="85">
                  <c:v>0.17269999999999999</c:v>
                </c:pt>
                <c:pt idx="86">
                  <c:v>0.16839999999999999</c:v>
                </c:pt>
                <c:pt idx="87">
                  <c:v>0.1646</c:v>
                </c:pt>
                <c:pt idx="88">
                  <c:v>0.16120000000000001</c:v>
                </c:pt>
                <c:pt idx="89">
                  <c:v>0.15820000000000001</c:v>
                </c:pt>
                <c:pt idx="90">
                  <c:v>0.1555</c:v>
                </c:pt>
                <c:pt idx="91">
                  <c:v>0.153</c:v>
                </c:pt>
                <c:pt idx="92">
                  <c:v>0.1507</c:v>
                </c:pt>
                <c:pt idx="93">
                  <c:v>0.14860000000000001</c:v>
                </c:pt>
                <c:pt idx="94">
                  <c:v>0.1467</c:v>
                </c:pt>
                <c:pt idx="95">
                  <c:v>0.1449</c:v>
                </c:pt>
                <c:pt idx="96">
                  <c:v>0.14330000000000001</c:v>
                </c:pt>
                <c:pt idx="97">
                  <c:v>0.14169999999999999</c:v>
                </c:pt>
                <c:pt idx="98">
                  <c:v>0.14019999999999999</c:v>
                </c:pt>
                <c:pt idx="99">
                  <c:v>0.13880000000000001</c:v>
                </c:pt>
                <c:pt idx="100">
                  <c:v>0.13750000000000001</c:v>
                </c:pt>
                <c:pt idx="101">
                  <c:v>0.13619999999999999</c:v>
                </c:pt>
              </c:numCache>
            </c:numRef>
          </c:val>
          <c:smooth val="0"/>
          <c:extLst>
            <c:ext xmlns:c16="http://schemas.microsoft.com/office/drawing/2014/chart" uri="{C3380CC4-5D6E-409C-BE32-E72D297353CC}">
              <c16:uniqueId val="{00000000-2AB0-42D5-86E4-C3A534129E6F}"/>
            </c:ext>
          </c:extLst>
        </c:ser>
        <c:ser>
          <c:idx val="1"/>
          <c:order val="1"/>
          <c:tx>
            <c:v>15</c:v>
          </c:tx>
          <c:spPr>
            <a:ln w="6350" cap="rnd">
              <a:solidFill>
                <a:schemeClr val="accent2"/>
              </a:solidFill>
              <a:round/>
            </a:ln>
            <a:effectLst/>
          </c:spPr>
          <c:marker>
            <c:symbol val="none"/>
          </c:marker>
          <c:val>
            <c:numRef>
              <c:f>'1m'!$B$1:$B$102</c:f>
              <c:numCache>
                <c:formatCode>General</c:formatCode>
                <c:ptCount val="102"/>
                <c:pt idx="0">
                  <c:v>0.219</c:v>
                </c:pt>
                <c:pt idx="1">
                  <c:v>0.20300000000000001</c:v>
                </c:pt>
                <c:pt idx="2">
                  <c:v>0.1938</c:v>
                </c:pt>
                <c:pt idx="3">
                  <c:v>0.18729999999999999</c:v>
                </c:pt>
                <c:pt idx="4">
                  <c:v>0.18229999999999999</c:v>
                </c:pt>
                <c:pt idx="5">
                  <c:v>0.28000000000000003</c:v>
                </c:pt>
                <c:pt idx="6">
                  <c:v>0.27929999999999999</c:v>
                </c:pt>
                <c:pt idx="7">
                  <c:v>0.219</c:v>
                </c:pt>
                <c:pt idx="8">
                  <c:v>0.2026</c:v>
                </c:pt>
                <c:pt idx="9">
                  <c:v>0.193</c:v>
                </c:pt>
                <c:pt idx="10">
                  <c:v>0.1862</c:v>
                </c:pt>
                <c:pt idx="11">
                  <c:v>0.18090000000000001</c:v>
                </c:pt>
                <c:pt idx="12">
                  <c:v>0.28000000000000003</c:v>
                </c:pt>
                <c:pt idx="13">
                  <c:v>0.27929999999999999</c:v>
                </c:pt>
                <c:pt idx="14">
                  <c:v>0.21870000000000001</c:v>
                </c:pt>
                <c:pt idx="15">
                  <c:v>0.27929999999999999</c:v>
                </c:pt>
                <c:pt idx="16">
                  <c:v>0.21870000000000001</c:v>
                </c:pt>
                <c:pt idx="17">
                  <c:v>0.28000000000000003</c:v>
                </c:pt>
                <c:pt idx="18">
                  <c:v>0.27929999999999999</c:v>
                </c:pt>
                <c:pt idx="19">
                  <c:v>0.21859999999999999</c:v>
                </c:pt>
                <c:pt idx="20">
                  <c:v>0.2019</c:v>
                </c:pt>
                <c:pt idx="21">
                  <c:v>0.19189999999999999</c:v>
                </c:pt>
                <c:pt idx="22">
                  <c:v>0.18459999999999999</c:v>
                </c:pt>
                <c:pt idx="23">
                  <c:v>0.27929999999999999</c:v>
                </c:pt>
                <c:pt idx="24">
                  <c:v>0.2185</c:v>
                </c:pt>
                <c:pt idx="25">
                  <c:v>0.20169999999999999</c:v>
                </c:pt>
                <c:pt idx="26">
                  <c:v>0.1915</c:v>
                </c:pt>
                <c:pt idx="27">
                  <c:v>0.18410000000000001</c:v>
                </c:pt>
                <c:pt idx="28">
                  <c:v>0.27929999999999999</c:v>
                </c:pt>
                <c:pt idx="29">
                  <c:v>0.21870000000000001</c:v>
                </c:pt>
                <c:pt idx="30">
                  <c:v>0.2019</c:v>
                </c:pt>
                <c:pt idx="31">
                  <c:v>0.19159999999999999</c:v>
                </c:pt>
                <c:pt idx="32">
                  <c:v>0.1842</c:v>
                </c:pt>
                <c:pt idx="33">
                  <c:v>0.17860000000000001</c:v>
                </c:pt>
                <c:pt idx="34">
                  <c:v>0.27929999999999999</c:v>
                </c:pt>
                <c:pt idx="35">
                  <c:v>0.21870000000000001</c:v>
                </c:pt>
                <c:pt idx="36">
                  <c:v>0.2021</c:v>
                </c:pt>
                <c:pt idx="37">
                  <c:v>0.27929999999999999</c:v>
                </c:pt>
                <c:pt idx="38">
                  <c:v>0.21829999999999999</c:v>
                </c:pt>
                <c:pt idx="39">
                  <c:v>0.28000000000000003</c:v>
                </c:pt>
                <c:pt idx="40">
                  <c:v>0.28000000000000003</c:v>
                </c:pt>
                <c:pt idx="41">
                  <c:v>0.27929999999999999</c:v>
                </c:pt>
                <c:pt idx="42">
                  <c:v>0.21829999999999999</c:v>
                </c:pt>
                <c:pt idx="43">
                  <c:v>0.20119999999999999</c:v>
                </c:pt>
                <c:pt idx="44">
                  <c:v>0.1908</c:v>
                </c:pt>
                <c:pt idx="45">
                  <c:v>0.27929999999999999</c:v>
                </c:pt>
                <c:pt idx="46">
                  <c:v>0.21829999999999999</c:v>
                </c:pt>
                <c:pt idx="47">
                  <c:v>0.27929999999999999</c:v>
                </c:pt>
                <c:pt idx="48">
                  <c:v>0.21859999999999999</c:v>
                </c:pt>
                <c:pt idx="49">
                  <c:v>0.27929999999999999</c:v>
                </c:pt>
                <c:pt idx="50">
                  <c:v>0.2185</c:v>
                </c:pt>
                <c:pt idx="51">
                  <c:v>0.20150000000000001</c:v>
                </c:pt>
                <c:pt idx="52">
                  <c:v>0.19120000000000001</c:v>
                </c:pt>
                <c:pt idx="53">
                  <c:v>0.27929999999999999</c:v>
                </c:pt>
                <c:pt idx="54">
                  <c:v>0.2185</c:v>
                </c:pt>
                <c:pt idx="55">
                  <c:v>0.20180000000000001</c:v>
                </c:pt>
                <c:pt idx="56">
                  <c:v>0.19189999999999999</c:v>
                </c:pt>
                <c:pt idx="57">
                  <c:v>0.18490000000000001</c:v>
                </c:pt>
                <c:pt idx="58">
                  <c:v>0.28000000000000003</c:v>
                </c:pt>
                <c:pt idx="59">
                  <c:v>0.27929999999999999</c:v>
                </c:pt>
                <c:pt idx="60">
                  <c:v>0.21859999999999999</c:v>
                </c:pt>
                <c:pt idx="61">
                  <c:v>0.20150000000000001</c:v>
                </c:pt>
                <c:pt idx="62">
                  <c:v>0.28000000000000003</c:v>
                </c:pt>
                <c:pt idx="63">
                  <c:v>0.27929999999999999</c:v>
                </c:pt>
                <c:pt idx="64">
                  <c:v>0.21859999999999999</c:v>
                </c:pt>
                <c:pt idx="65">
                  <c:v>0.27929999999999999</c:v>
                </c:pt>
                <c:pt idx="66">
                  <c:v>0.21840000000000001</c:v>
                </c:pt>
                <c:pt idx="67">
                  <c:v>0.20180000000000001</c:v>
                </c:pt>
                <c:pt idx="68">
                  <c:v>0.192</c:v>
                </c:pt>
                <c:pt idx="69">
                  <c:v>0.27929999999999999</c:v>
                </c:pt>
                <c:pt idx="70">
                  <c:v>0.2185</c:v>
                </c:pt>
                <c:pt idx="71">
                  <c:v>0.28000000000000003</c:v>
                </c:pt>
                <c:pt idx="72">
                  <c:v>0.27929999999999999</c:v>
                </c:pt>
                <c:pt idx="73">
                  <c:v>0.2185</c:v>
                </c:pt>
                <c:pt idx="74">
                  <c:v>0.2019</c:v>
                </c:pt>
                <c:pt idx="75">
                  <c:v>0.19209999999999999</c:v>
                </c:pt>
                <c:pt idx="76">
                  <c:v>0.18479999999999999</c:v>
                </c:pt>
                <c:pt idx="77">
                  <c:v>0.17879999999999999</c:v>
                </c:pt>
                <c:pt idx="78">
                  <c:v>0.1739</c:v>
                </c:pt>
                <c:pt idx="79">
                  <c:v>0.27929999999999999</c:v>
                </c:pt>
                <c:pt idx="80">
                  <c:v>0.21870000000000001</c:v>
                </c:pt>
                <c:pt idx="81">
                  <c:v>0.2019</c:v>
                </c:pt>
                <c:pt idx="82">
                  <c:v>0.192</c:v>
                </c:pt>
                <c:pt idx="83">
                  <c:v>0.18490000000000001</c:v>
                </c:pt>
                <c:pt idx="84">
                  <c:v>0.1792</c:v>
                </c:pt>
                <c:pt idx="85">
                  <c:v>0.17449999999999999</c:v>
                </c:pt>
                <c:pt idx="86">
                  <c:v>0.17050000000000001</c:v>
                </c:pt>
                <c:pt idx="87">
                  <c:v>0.16700000000000001</c:v>
                </c:pt>
                <c:pt idx="88">
                  <c:v>0.16389999999999999</c:v>
                </c:pt>
                <c:pt idx="89">
                  <c:v>0.16109999999999999</c:v>
                </c:pt>
                <c:pt idx="90">
                  <c:v>0.15859999999999999</c:v>
                </c:pt>
                <c:pt idx="91">
                  <c:v>0.15629999999999999</c:v>
                </c:pt>
                <c:pt idx="92">
                  <c:v>0.1542</c:v>
                </c:pt>
                <c:pt idx="93">
                  <c:v>0.15229999999999999</c:v>
                </c:pt>
                <c:pt idx="94">
                  <c:v>0.15060000000000001</c:v>
                </c:pt>
                <c:pt idx="95">
                  <c:v>0.1489</c:v>
                </c:pt>
                <c:pt idx="96">
                  <c:v>0.1474</c:v>
                </c:pt>
                <c:pt idx="97">
                  <c:v>0.14599999999999999</c:v>
                </c:pt>
                <c:pt idx="98">
                  <c:v>0.14460000000000001</c:v>
                </c:pt>
                <c:pt idx="99">
                  <c:v>0.14330000000000001</c:v>
                </c:pt>
                <c:pt idx="100">
                  <c:v>0.1421</c:v>
                </c:pt>
                <c:pt idx="101">
                  <c:v>0.1409</c:v>
                </c:pt>
              </c:numCache>
            </c:numRef>
          </c:val>
          <c:smooth val="0"/>
          <c:extLst>
            <c:ext xmlns:c16="http://schemas.microsoft.com/office/drawing/2014/chart" uri="{C3380CC4-5D6E-409C-BE32-E72D297353CC}">
              <c16:uniqueId val="{00000001-2AB0-42D5-86E4-C3A534129E6F}"/>
            </c:ext>
          </c:extLst>
        </c:ser>
        <c:ser>
          <c:idx val="2"/>
          <c:order val="2"/>
          <c:tx>
            <c:v>30</c:v>
          </c:tx>
          <c:spPr>
            <a:ln w="6350" cap="rnd">
              <a:solidFill>
                <a:schemeClr val="accent3"/>
              </a:solidFill>
              <a:round/>
            </a:ln>
            <a:effectLst/>
          </c:spPr>
          <c:marker>
            <c:symbol val="none"/>
          </c:marker>
          <c:val>
            <c:numRef>
              <c:f>'1m'!$C$1:$C$102</c:f>
              <c:numCache>
                <c:formatCode>General</c:formatCode>
                <c:ptCount val="102"/>
                <c:pt idx="0">
                  <c:v>0.219</c:v>
                </c:pt>
                <c:pt idx="1">
                  <c:v>0.20300000000000001</c:v>
                </c:pt>
                <c:pt idx="2">
                  <c:v>0.1938</c:v>
                </c:pt>
                <c:pt idx="3">
                  <c:v>0.18740000000000001</c:v>
                </c:pt>
                <c:pt idx="4">
                  <c:v>0.18240000000000001</c:v>
                </c:pt>
                <c:pt idx="5">
                  <c:v>0.28000000000000003</c:v>
                </c:pt>
                <c:pt idx="6">
                  <c:v>0.27929999999999999</c:v>
                </c:pt>
                <c:pt idx="7">
                  <c:v>0.21909999999999999</c:v>
                </c:pt>
                <c:pt idx="8">
                  <c:v>0.20300000000000001</c:v>
                </c:pt>
                <c:pt idx="9">
                  <c:v>0.19359999999999999</c:v>
                </c:pt>
                <c:pt idx="10">
                  <c:v>0.187</c:v>
                </c:pt>
                <c:pt idx="11">
                  <c:v>0.182</c:v>
                </c:pt>
                <c:pt idx="12">
                  <c:v>0.28000000000000003</c:v>
                </c:pt>
                <c:pt idx="13">
                  <c:v>0.27929999999999999</c:v>
                </c:pt>
                <c:pt idx="14">
                  <c:v>0.219</c:v>
                </c:pt>
                <c:pt idx="15">
                  <c:v>0.27929999999999999</c:v>
                </c:pt>
                <c:pt idx="16">
                  <c:v>0.219</c:v>
                </c:pt>
                <c:pt idx="17">
                  <c:v>0.28000000000000003</c:v>
                </c:pt>
                <c:pt idx="18">
                  <c:v>0.27929999999999999</c:v>
                </c:pt>
                <c:pt idx="19">
                  <c:v>0.219</c:v>
                </c:pt>
                <c:pt idx="20">
                  <c:v>0.20269999999999999</c:v>
                </c:pt>
                <c:pt idx="21">
                  <c:v>0.19320000000000001</c:v>
                </c:pt>
                <c:pt idx="22">
                  <c:v>0.1865</c:v>
                </c:pt>
                <c:pt idx="23">
                  <c:v>0.27929999999999999</c:v>
                </c:pt>
                <c:pt idx="24">
                  <c:v>0.21890000000000001</c:v>
                </c:pt>
                <c:pt idx="25">
                  <c:v>0.2026</c:v>
                </c:pt>
                <c:pt idx="26">
                  <c:v>0.19309999999999999</c:v>
                </c:pt>
                <c:pt idx="27">
                  <c:v>0.18629999999999999</c:v>
                </c:pt>
                <c:pt idx="28">
                  <c:v>0.27929999999999999</c:v>
                </c:pt>
                <c:pt idx="29">
                  <c:v>0.219</c:v>
                </c:pt>
                <c:pt idx="30">
                  <c:v>0.20269999999999999</c:v>
                </c:pt>
                <c:pt idx="31">
                  <c:v>0.19309999999999999</c:v>
                </c:pt>
                <c:pt idx="32">
                  <c:v>0.18629999999999999</c:v>
                </c:pt>
                <c:pt idx="33">
                  <c:v>0.1812</c:v>
                </c:pt>
                <c:pt idx="34">
                  <c:v>0.27929999999999999</c:v>
                </c:pt>
                <c:pt idx="35">
                  <c:v>0.219</c:v>
                </c:pt>
                <c:pt idx="36">
                  <c:v>0.20280000000000001</c:v>
                </c:pt>
                <c:pt idx="37">
                  <c:v>0.27929999999999999</c:v>
                </c:pt>
                <c:pt idx="38">
                  <c:v>0.21890000000000001</c:v>
                </c:pt>
                <c:pt idx="39">
                  <c:v>0.28000000000000003</c:v>
                </c:pt>
                <c:pt idx="40">
                  <c:v>0.28000000000000003</c:v>
                </c:pt>
                <c:pt idx="41">
                  <c:v>0.27929999999999999</c:v>
                </c:pt>
                <c:pt idx="42">
                  <c:v>0.21890000000000001</c:v>
                </c:pt>
                <c:pt idx="43">
                  <c:v>0.20250000000000001</c:v>
                </c:pt>
                <c:pt idx="44">
                  <c:v>0.1928</c:v>
                </c:pt>
                <c:pt idx="45">
                  <c:v>0.27929999999999999</c:v>
                </c:pt>
                <c:pt idx="46">
                  <c:v>0.21890000000000001</c:v>
                </c:pt>
                <c:pt idx="47">
                  <c:v>0.27929999999999999</c:v>
                </c:pt>
                <c:pt idx="48">
                  <c:v>0.219</c:v>
                </c:pt>
                <c:pt idx="49">
                  <c:v>0.27929999999999999</c:v>
                </c:pt>
                <c:pt idx="50">
                  <c:v>0.21890000000000001</c:v>
                </c:pt>
                <c:pt idx="51">
                  <c:v>0.2026</c:v>
                </c:pt>
                <c:pt idx="52">
                  <c:v>0.193</c:v>
                </c:pt>
                <c:pt idx="53">
                  <c:v>0.27929999999999999</c:v>
                </c:pt>
                <c:pt idx="54">
                  <c:v>0.21890000000000001</c:v>
                </c:pt>
                <c:pt idx="55">
                  <c:v>0.20269999999999999</c:v>
                </c:pt>
                <c:pt idx="56">
                  <c:v>0.19320000000000001</c:v>
                </c:pt>
                <c:pt idx="57">
                  <c:v>0.18659999999999999</c:v>
                </c:pt>
                <c:pt idx="58">
                  <c:v>0.28000000000000003</c:v>
                </c:pt>
                <c:pt idx="59">
                  <c:v>0.27929999999999999</c:v>
                </c:pt>
                <c:pt idx="60">
                  <c:v>0.219</c:v>
                </c:pt>
                <c:pt idx="61">
                  <c:v>0.2026</c:v>
                </c:pt>
                <c:pt idx="62">
                  <c:v>0.28000000000000003</c:v>
                </c:pt>
                <c:pt idx="63">
                  <c:v>0.27929999999999999</c:v>
                </c:pt>
                <c:pt idx="64">
                  <c:v>0.219</c:v>
                </c:pt>
                <c:pt idx="65">
                  <c:v>0.27929999999999999</c:v>
                </c:pt>
                <c:pt idx="66">
                  <c:v>0.21890000000000001</c:v>
                </c:pt>
                <c:pt idx="67">
                  <c:v>0.20269999999999999</c:v>
                </c:pt>
                <c:pt idx="68">
                  <c:v>0.1933</c:v>
                </c:pt>
                <c:pt idx="69">
                  <c:v>0.27929999999999999</c:v>
                </c:pt>
                <c:pt idx="70">
                  <c:v>0.21890000000000001</c:v>
                </c:pt>
                <c:pt idx="71">
                  <c:v>0.28000000000000003</c:v>
                </c:pt>
                <c:pt idx="72">
                  <c:v>0.27929999999999999</c:v>
                </c:pt>
                <c:pt idx="73">
                  <c:v>0.21890000000000001</c:v>
                </c:pt>
                <c:pt idx="74">
                  <c:v>0.20269999999999999</c:v>
                </c:pt>
                <c:pt idx="75">
                  <c:v>0.1933</c:v>
                </c:pt>
                <c:pt idx="76">
                  <c:v>0.1865</c:v>
                </c:pt>
                <c:pt idx="77">
                  <c:v>0.1812</c:v>
                </c:pt>
                <c:pt idx="78">
                  <c:v>0.1769</c:v>
                </c:pt>
                <c:pt idx="79">
                  <c:v>0.27929999999999999</c:v>
                </c:pt>
                <c:pt idx="80">
                  <c:v>0.219</c:v>
                </c:pt>
                <c:pt idx="81">
                  <c:v>0.20269999999999999</c:v>
                </c:pt>
                <c:pt idx="82">
                  <c:v>0.19320000000000001</c:v>
                </c:pt>
                <c:pt idx="83">
                  <c:v>0.18659999999999999</c:v>
                </c:pt>
                <c:pt idx="84">
                  <c:v>0.18140000000000001</c:v>
                </c:pt>
                <c:pt idx="85">
                  <c:v>0.1772</c:v>
                </c:pt>
                <c:pt idx="86">
                  <c:v>0.1736</c:v>
                </c:pt>
                <c:pt idx="87">
                  <c:v>0.1706</c:v>
                </c:pt>
                <c:pt idx="88">
                  <c:v>0.16789999999999999</c:v>
                </c:pt>
                <c:pt idx="89">
                  <c:v>0.16550000000000001</c:v>
                </c:pt>
                <c:pt idx="90">
                  <c:v>0.16339999999999999</c:v>
                </c:pt>
                <c:pt idx="91">
                  <c:v>0.16139999999999999</c:v>
                </c:pt>
                <c:pt idx="92">
                  <c:v>0.15959999999999999</c:v>
                </c:pt>
                <c:pt idx="93">
                  <c:v>0.158</c:v>
                </c:pt>
                <c:pt idx="94">
                  <c:v>0.1565</c:v>
                </c:pt>
                <c:pt idx="95">
                  <c:v>0.1552</c:v>
                </c:pt>
                <c:pt idx="96">
                  <c:v>0.15390000000000001</c:v>
                </c:pt>
                <c:pt idx="97">
                  <c:v>0.1527</c:v>
                </c:pt>
                <c:pt idx="98">
                  <c:v>0.1515</c:v>
                </c:pt>
                <c:pt idx="99">
                  <c:v>0.15040000000000001</c:v>
                </c:pt>
                <c:pt idx="100">
                  <c:v>0.14940000000000001</c:v>
                </c:pt>
                <c:pt idx="101">
                  <c:v>0.1484</c:v>
                </c:pt>
              </c:numCache>
            </c:numRef>
          </c:val>
          <c:smooth val="0"/>
          <c:extLst>
            <c:ext xmlns:c16="http://schemas.microsoft.com/office/drawing/2014/chart" uri="{C3380CC4-5D6E-409C-BE32-E72D297353CC}">
              <c16:uniqueId val="{00000002-2AB0-42D5-86E4-C3A534129E6F}"/>
            </c:ext>
          </c:extLst>
        </c:ser>
        <c:ser>
          <c:idx val="3"/>
          <c:order val="3"/>
          <c:tx>
            <c:v>50</c:v>
          </c:tx>
          <c:spPr>
            <a:ln w="6350" cap="rnd">
              <a:solidFill>
                <a:schemeClr val="accent4"/>
              </a:solidFill>
              <a:round/>
            </a:ln>
            <a:effectLst/>
          </c:spPr>
          <c:marker>
            <c:symbol val="none"/>
          </c:marker>
          <c:val>
            <c:numRef>
              <c:f>'1m'!$D$1:$D$102</c:f>
              <c:numCache>
                <c:formatCode>General</c:formatCode>
                <c:ptCount val="102"/>
                <c:pt idx="0">
                  <c:v>0.219</c:v>
                </c:pt>
                <c:pt idx="1">
                  <c:v>0.20300000000000001</c:v>
                </c:pt>
                <c:pt idx="2">
                  <c:v>0.1938</c:v>
                </c:pt>
                <c:pt idx="3">
                  <c:v>0.18740000000000001</c:v>
                </c:pt>
                <c:pt idx="4">
                  <c:v>0.1825</c:v>
                </c:pt>
                <c:pt idx="5">
                  <c:v>0.28000000000000003</c:v>
                </c:pt>
                <c:pt idx="6">
                  <c:v>0.27929999999999999</c:v>
                </c:pt>
                <c:pt idx="7">
                  <c:v>0.21909999999999999</c:v>
                </c:pt>
                <c:pt idx="8">
                  <c:v>0.2031</c:v>
                </c:pt>
                <c:pt idx="9">
                  <c:v>0.19389999999999999</c:v>
                </c:pt>
                <c:pt idx="10">
                  <c:v>0.18740000000000001</c:v>
                </c:pt>
                <c:pt idx="11">
                  <c:v>0.1825</c:v>
                </c:pt>
                <c:pt idx="12">
                  <c:v>0.28000000000000003</c:v>
                </c:pt>
                <c:pt idx="13">
                  <c:v>0.27929999999999999</c:v>
                </c:pt>
                <c:pt idx="14">
                  <c:v>0.21909999999999999</c:v>
                </c:pt>
                <c:pt idx="15">
                  <c:v>0.27929999999999999</c:v>
                </c:pt>
                <c:pt idx="16">
                  <c:v>0.21909999999999999</c:v>
                </c:pt>
                <c:pt idx="17">
                  <c:v>0.28000000000000003</c:v>
                </c:pt>
                <c:pt idx="18">
                  <c:v>0.27929999999999999</c:v>
                </c:pt>
                <c:pt idx="19">
                  <c:v>0.21909999999999999</c:v>
                </c:pt>
                <c:pt idx="20">
                  <c:v>0.2031</c:v>
                </c:pt>
                <c:pt idx="21">
                  <c:v>0.19389999999999999</c:v>
                </c:pt>
                <c:pt idx="22">
                  <c:v>0.18740000000000001</c:v>
                </c:pt>
                <c:pt idx="23">
                  <c:v>0.27929999999999999</c:v>
                </c:pt>
                <c:pt idx="24">
                  <c:v>0.21909999999999999</c:v>
                </c:pt>
                <c:pt idx="25">
                  <c:v>0.2031</c:v>
                </c:pt>
                <c:pt idx="26">
                  <c:v>0.19389999999999999</c:v>
                </c:pt>
                <c:pt idx="27">
                  <c:v>0.18740000000000001</c:v>
                </c:pt>
                <c:pt idx="28">
                  <c:v>0.27929999999999999</c:v>
                </c:pt>
                <c:pt idx="29">
                  <c:v>0.21909999999999999</c:v>
                </c:pt>
                <c:pt idx="30">
                  <c:v>0.2031</c:v>
                </c:pt>
                <c:pt idx="31">
                  <c:v>0.19389999999999999</c:v>
                </c:pt>
                <c:pt idx="32">
                  <c:v>0.18740000000000001</c:v>
                </c:pt>
                <c:pt idx="33">
                  <c:v>0.1825</c:v>
                </c:pt>
                <c:pt idx="34">
                  <c:v>0.27929999999999999</c:v>
                </c:pt>
                <c:pt idx="35">
                  <c:v>0.21909999999999999</c:v>
                </c:pt>
                <c:pt idx="36">
                  <c:v>0.2031</c:v>
                </c:pt>
                <c:pt idx="37">
                  <c:v>0.27929999999999999</c:v>
                </c:pt>
                <c:pt idx="38">
                  <c:v>0.21909999999999999</c:v>
                </c:pt>
                <c:pt idx="39">
                  <c:v>0.28000000000000003</c:v>
                </c:pt>
                <c:pt idx="40">
                  <c:v>0.28000000000000003</c:v>
                </c:pt>
                <c:pt idx="41">
                  <c:v>0.27929999999999999</c:v>
                </c:pt>
                <c:pt idx="42">
                  <c:v>0.21909999999999999</c:v>
                </c:pt>
                <c:pt idx="43">
                  <c:v>0.2031</c:v>
                </c:pt>
                <c:pt idx="44">
                  <c:v>0.19389999999999999</c:v>
                </c:pt>
                <c:pt idx="45">
                  <c:v>0.27929999999999999</c:v>
                </c:pt>
                <c:pt idx="46">
                  <c:v>0.21909999999999999</c:v>
                </c:pt>
                <c:pt idx="47">
                  <c:v>0.27929999999999999</c:v>
                </c:pt>
                <c:pt idx="48">
                  <c:v>0.21909999999999999</c:v>
                </c:pt>
                <c:pt idx="49">
                  <c:v>0.27929999999999999</c:v>
                </c:pt>
                <c:pt idx="50">
                  <c:v>0.21909999999999999</c:v>
                </c:pt>
                <c:pt idx="51">
                  <c:v>0.2031</c:v>
                </c:pt>
                <c:pt idx="52">
                  <c:v>0.19389999999999999</c:v>
                </c:pt>
                <c:pt idx="53">
                  <c:v>0.27929999999999999</c:v>
                </c:pt>
                <c:pt idx="54">
                  <c:v>0.21909999999999999</c:v>
                </c:pt>
                <c:pt idx="55">
                  <c:v>0.2031</c:v>
                </c:pt>
                <c:pt idx="56">
                  <c:v>0.19389999999999999</c:v>
                </c:pt>
                <c:pt idx="57">
                  <c:v>0.18740000000000001</c:v>
                </c:pt>
                <c:pt idx="58">
                  <c:v>0.28000000000000003</c:v>
                </c:pt>
                <c:pt idx="59">
                  <c:v>0.27929999999999999</c:v>
                </c:pt>
                <c:pt idx="60">
                  <c:v>0.21909999999999999</c:v>
                </c:pt>
                <c:pt idx="61">
                  <c:v>0.2031</c:v>
                </c:pt>
                <c:pt idx="62">
                  <c:v>0.28000000000000003</c:v>
                </c:pt>
                <c:pt idx="63">
                  <c:v>0.27929999999999999</c:v>
                </c:pt>
                <c:pt idx="64">
                  <c:v>0.21909999999999999</c:v>
                </c:pt>
                <c:pt idx="65">
                  <c:v>0.27929999999999999</c:v>
                </c:pt>
                <c:pt idx="66">
                  <c:v>0.21909999999999999</c:v>
                </c:pt>
                <c:pt idx="67">
                  <c:v>0.2031</c:v>
                </c:pt>
                <c:pt idx="68">
                  <c:v>0.19389999999999999</c:v>
                </c:pt>
                <c:pt idx="69">
                  <c:v>0.27929999999999999</c:v>
                </c:pt>
                <c:pt idx="70">
                  <c:v>0.21909999999999999</c:v>
                </c:pt>
                <c:pt idx="71">
                  <c:v>0.28000000000000003</c:v>
                </c:pt>
                <c:pt idx="72">
                  <c:v>0.27929999999999999</c:v>
                </c:pt>
                <c:pt idx="73">
                  <c:v>0.21909999999999999</c:v>
                </c:pt>
                <c:pt idx="74">
                  <c:v>0.2031</c:v>
                </c:pt>
                <c:pt idx="75">
                  <c:v>0.19389999999999999</c:v>
                </c:pt>
                <c:pt idx="76">
                  <c:v>0.18740000000000001</c:v>
                </c:pt>
                <c:pt idx="77">
                  <c:v>0.1825</c:v>
                </c:pt>
                <c:pt idx="78">
                  <c:v>0.17849999999999999</c:v>
                </c:pt>
                <c:pt idx="79">
                  <c:v>0.27929999999999999</c:v>
                </c:pt>
                <c:pt idx="80">
                  <c:v>0.21909999999999999</c:v>
                </c:pt>
                <c:pt idx="81">
                  <c:v>0.2031</c:v>
                </c:pt>
                <c:pt idx="82">
                  <c:v>0.19389999999999999</c:v>
                </c:pt>
                <c:pt idx="83">
                  <c:v>0.18740000000000001</c:v>
                </c:pt>
                <c:pt idx="84">
                  <c:v>0.1825</c:v>
                </c:pt>
                <c:pt idx="85">
                  <c:v>0.17849999999999999</c:v>
                </c:pt>
                <c:pt idx="86">
                  <c:v>0.17519999999999999</c:v>
                </c:pt>
                <c:pt idx="87">
                  <c:v>0.1724</c:v>
                </c:pt>
                <c:pt idx="88">
                  <c:v>0.17</c:v>
                </c:pt>
                <c:pt idx="89">
                  <c:v>0.1678</c:v>
                </c:pt>
                <c:pt idx="90">
                  <c:v>0.1658</c:v>
                </c:pt>
                <c:pt idx="91">
                  <c:v>0.1641</c:v>
                </c:pt>
                <c:pt idx="92">
                  <c:v>0.16250000000000001</c:v>
                </c:pt>
                <c:pt idx="93">
                  <c:v>0.161</c:v>
                </c:pt>
                <c:pt idx="94">
                  <c:v>0.15959999999999999</c:v>
                </c:pt>
                <c:pt idx="95">
                  <c:v>0.1583</c:v>
                </c:pt>
                <c:pt idx="96">
                  <c:v>0.15720000000000001</c:v>
                </c:pt>
                <c:pt idx="97">
                  <c:v>0.15609999999999999</c:v>
                </c:pt>
                <c:pt idx="98">
                  <c:v>0.155</c:v>
                </c:pt>
                <c:pt idx="99">
                  <c:v>0.154</c:v>
                </c:pt>
                <c:pt idx="100">
                  <c:v>0.15310000000000001</c:v>
                </c:pt>
                <c:pt idx="101">
                  <c:v>0.1522</c:v>
                </c:pt>
              </c:numCache>
            </c:numRef>
          </c:val>
          <c:smooth val="0"/>
          <c:extLst>
            <c:ext xmlns:c16="http://schemas.microsoft.com/office/drawing/2014/chart" uri="{C3380CC4-5D6E-409C-BE32-E72D297353CC}">
              <c16:uniqueId val="{00000003-2AB0-42D5-86E4-C3A534129E6F}"/>
            </c:ext>
          </c:extLst>
        </c:ser>
        <c:dLbls>
          <c:showLegendKey val="0"/>
          <c:showVal val="0"/>
          <c:showCatName val="0"/>
          <c:showSerName val="0"/>
          <c:showPercent val="0"/>
          <c:showBubbleSize val="0"/>
        </c:dLbls>
        <c:smooth val="0"/>
        <c:axId val="1555486255"/>
        <c:axId val="1555486671"/>
      </c:lineChart>
      <c:catAx>
        <c:axId val="15554862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DAS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486671"/>
        <c:crosses val="autoZero"/>
        <c:auto val="1"/>
        <c:lblAlgn val="ctr"/>
        <c:lblOffset val="100"/>
        <c:noMultiLvlLbl val="0"/>
      </c:catAx>
      <c:valAx>
        <c:axId val="1555486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400" b="0" i="0" baseline="0">
                    <a:effectLst/>
                  </a:rPr>
                  <a:t>ϴ (m</a:t>
                </a:r>
                <a:r>
                  <a:rPr lang="en-IN" sz="1400" b="0" i="0" baseline="30000">
                    <a:effectLst/>
                  </a:rPr>
                  <a:t>3</a:t>
                </a:r>
                <a:r>
                  <a:rPr lang="en-IN" sz="1400" b="0" i="0" baseline="0">
                    <a:effectLst/>
                  </a:rPr>
                  <a:t>/m</a:t>
                </a:r>
                <a:r>
                  <a:rPr lang="en-IN" sz="1400" b="0" i="0" baseline="30000">
                    <a:effectLst/>
                  </a:rPr>
                  <a:t>3</a:t>
                </a:r>
                <a:r>
                  <a:rPr lang="en-IN" sz="1400" b="0" i="0" baseline="0">
                    <a:effectLst/>
                  </a:rPr>
                  <a:t>)</a:t>
                </a:r>
                <a:endParaRPr lang="en-IN" sz="8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486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8DC72-0701-4922-B9D1-CBFB540736DA}" type="datetimeFigureOut">
              <a:rPr lang="en-IN" smtClean="0"/>
              <a:t>25-05-2022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433DB3-0243-45D5-87FD-27D2F51D2003}" type="slidenum">
              <a:rPr lang="en-IN" smtClean="0"/>
              <a:t>‹#›</a:t>
            </a:fld>
            <a:endParaRPr lang="en-IN"/>
          </a:p>
        </p:txBody>
      </p:sp>
    </p:spTree>
    <p:extLst>
      <p:ext uri="{BB962C8B-B14F-4D97-AF65-F5344CB8AC3E}">
        <p14:creationId xmlns:p14="http://schemas.microsoft.com/office/powerpoint/2010/main" val="106936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895" y="-1281"/>
            <a:ext cx="755828" cy="732103"/>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006150"/>
            <a:ext cx="9133727" cy="185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81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86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10" name="Picture 9"/>
          <p:cNvPicPr>
            <a:picLocks noChangeAspect="1"/>
          </p:cNvPicPr>
          <p:nvPr userDrawn="1"/>
        </p:nvPicPr>
        <p:blipFill>
          <a:blip r:embed="rId3"/>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Tree>
    <p:extLst>
      <p:ext uri="{BB962C8B-B14F-4D97-AF65-F5344CB8AC3E}">
        <p14:creationId xmlns:p14="http://schemas.microsoft.com/office/powerpoint/2010/main" val="261892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Tree>
    <p:extLst>
      <p:ext uri="{BB962C8B-B14F-4D97-AF65-F5344CB8AC3E}">
        <p14:creationId xmlns:p14="http://schemas.microsoft.com/office/powerpoint/2010/main" val="7775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76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t>5/25/2022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861629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1" r:id="rId3"/>
    <p:sldLayoutId id="2147483703" r:id="rId4"/>
    <p:sldLayoutId id="2147483708" r:id="rId5"/>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1069520" y="1099930"/>
            <a:ext cx="7247166" cy="670240"/>
          </a:xfrm>
        </p:spPr>
        <p:txBody>
          <a:bodyPr/>
          <a:lstStyle>
            <a:lvl1pPr algn="ctr">
              <a:defRPr sz="2800" b="1">
                <a:latin typeface="+mn-lt"/>
              </a:defRPr>
            </a:lvl1pPr>
          </a:lstStyle>
          <a:p>
            <a:r>
              <a:rPr lang="en-IN" sz="2400" b="1" i="0" u="none" strike="noStrike" baseline="0" dirty="0">
                <a:latin typeface="Times New Roman" panose="02020603050405020304" pitchFamily="18" charset="0"/>
                <a:cs typeface="Times New Roman" panose="02020603050405020304" pitchFamily="18" charset="0"/>
              </a:rPr>
              <a:t>Estimation of Non-Linear Water Uptake Parameter using Genetic Algorithm for Sodic Soils</a:t>
            </a:r>
            <a:endParaRPr lang="en-IN" sz="3600" dirty="0">
              <a:latin typeface="Times New Roman" panose="02020603050405020304" pitchFamily="18" charset="0"/>
              <a:cs typeface="Times New Roman" panose="02020603050405020304" pitchFamily="18" charset="0"/>
            </a:endParaRPr>
          </a:p>
        </p:txBody>
      </p:sp>
      <p:sp>
        <p:nvSpPr>
          <p:cNvPr id="9" name="Text Placeholder 2"/>
          <p:cNvSpPr>
            <a:spLocks noGrp="1"/>
          </p:cNvSpPr>
          <p:nvPr>
            <p:ph type="body" idx="4294967295"/>
          </p:nvPr>
        </p:nvSpPr>
        <p:spPr>
          <a:xfrm>
            <a:off x="1069520" y="3224241"/>
            <a:ext cx="7247166" cy="423370"/>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IN" sz="1800" b="1" i="0" u="none" strike="noStrike" baseline="0" dirty="0">
                <a:latin typeface="Times New Roman" panose="02020603050405020304" pitchFamily="18" charset="0"/>
                <a:cs typeface="Times New Roman" panose="02020603050405020304" pitchFamily="18" charset="0"/>
              </a:rPr>
              <a:t>Gaurav Goet</a:t>
            </a:r>
            <a:r>
              <a:rPr lang="en-IN" sz="1800" b="0" i="0" u="none" strike="noStrike" baseline="30000" dirty="0">
                <a:latin typeface="Times New Roman" panose="02020603050405020304" pitchFamily="18" charset="0"/>
                <a:cs typeface="Times New Roman" panose="02020603050405020304" pitchFamily="18" charset="0"/>
              </a:rPr>
              <a:t>1</a:t>
            </a:r>
            <a:r>
              <a:rPr lang="en-IN" sz="1800" b="0" i="0" u="none" strike="noStrike" baseline="0" dirty="0">
                <a:latin typeface="Times New Roman" panose="02020603050405020304" pitchFamily="18" charset="0"/>
                <a:cs typeface="Times New Roman" panose="02020603050405020304" pitchFamily="18" charset="0"/>
              </a:rPr>
              <a:t>, </a:t>
            </a:r>
            <a:r>
              <a:rPr lang="en-IN" sz="1800" b="0" i="0" u="none" strike="noStrike" baseline="0" dirty="0" err="1">
                <a:latin typeface="Times New Roman" panose="02020603050405020304" pitchFamily="18" charset="0"/>
                <a:cs typeface="Times New Roman" panose="02020603050405020304" pitchFamily="18" charset="0"/>
              </a:rPr>
              <a:t>Ickkshaanshu</a:t>
            </a:r>
            <a:r>
              <a:rPr lang="en-IN" sz="1800" b="0" i="0" u="none" strike="noStrike" baseline="0" dirty="0">
                <a:latin typeface="Times New Roman" panose="02020603050405020304" pitchFamily="18" charset="0"/>
                <a:cs typeface="Times New Roman" panose="02020603050405020304" pitchFamily="18" charset="0"/>
              </a:rPr>
              <a:t> Sonkar</a:t>
            </a:r>
            <a:r>
              <a:rPr lang="en-IN" sz="1800" b="0" i="0" u="none" strike="noStrike" baseline="30000" dirty="0">
                <a:latin typeface="Times New Roman" panose="02020603050405020304" pitchFamily="18" charset="0"/>
                <a:cs typeface="Times New Roman" panose="02020603050405020304" pitchFamily="18" charset="0"/>
              </a:rPr>
              <a:t>2</a:t>
            </a:r>
            <a:r>
              <a:rPr lang="en-IN" sz="1800" b="0" i="0" u="none" strike="noStrike" baseline="0" dirty="0">
                <a:latin typeface="Times New Roman" panose="02020603050405020304" pitchFamily="18" charset="0"/>
                <a:cs typeface="Times New Roman" panose="02020603050405020304" pitchFamily="18" charset="0"/>
              </a:rPr>
              <a:t>, and </a:t>
            </a:r>
            <a:r>
              <a:rPr lang="en-IN" sz="1800" b="0" i="0" u="none" strike="noStrike" baseline="0" dirty="0" err="1">
                <a:latin typeface="Times New Roman" panose="02020603050405020304" pitchFamily="18" charset="0"/>
                <a:cs typeface="Times New Roman" panose="02020603050405020304" pitchFamily="18" charset="0"/>
              </a:rPr>
              <a:t>Kotnoor</a:t>
            </a:r>
            <a:r>
              <a:rPr lang="en-IN" sz="1800" b="0" i="0" u="none" strike="noStrike" baseline="0" dirty="0">
                <a:latin typeface="Times New Roman" panose="02020603050405020304" pitchFamily="18" charset="0"/>
                <a:cs typeface="Times New Roman" panose="02020603050405020304" pitchFamily="18" charset="0"/>
              </a:rPr>
              <a:t> Hari Prasad</a:t>
            </a:r>
            <a:r>
              <a:rPr lang="en-IN" sz="1800" b="0" i="0" u="none" strike="noStrike" baseline="30000" dirty="0">
                <a:latin typeface="Times New Roman" panose="02020603050405020304" pitchFamily="18" charset="0"/>
                <a:cs typeface="Times New Roman" panose="02020603050405020304" pitchFamily="18" charset="0"/>
              </a:rPr>
              <a:t>3</a:t>
            </a:r>
            <a:endParaRPr lang="en-US" baseline="30000" dirty="0">
              <a:latin typeface="Times New Roman" panose="02020603050405020304" pitchFamily="18" charset="0"/>
              <a:cs typeface="Times New Roman" panose="02020603050405020304" pitchFamily="18" charset="0"/>
            </a:endParaRPr>
          </a:p>
        </p:txBody>
      </p:sp>
      <p:sp>
        <p:nvSpPr>
          <p:cNvPr id="14" name="Text Placeholder 2"/>
          <p:cNvSpPr>
            <a:spLocks noGrp="1"/>
          </p:cNvSpPr>
          <p:nvPr>
            <p:ph type="body" idx="4294967295"/>
          </p:nvPr>
        </p:nvSpPr>
        <p:spPr>
          <a:xfrm>
            <a:off x="1069520" y="3657604"/>
            <a:ext cx="7247166" cy="1431234"/>
          </a:xfrm>
        </p:spPr>
        <p:txBody>
          <a:bodyPr anchor="b"/>
          <a:lstStyle>
            <a:lvl1pPr marL="0" indent="0" algn="ctr">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just"/>
            <a:r>
              <a:rPr lang="en-IN" sz="1400" b="0" i="0" u="none" strike="noStrike" baseline="30000" dirty="0">
                <a:latin typeface="Times New Roman" panose="02020603050405020304" pitchFamily="18" charset="0"/>
                <a:cs typeface="Times New Roman" panose="02020603050405020304" pitchFamily="18" charset="0"/>
              </a:rPr>
              <a:t>1</a:t>
            </a:r>
            <a:r>
              <a:rPr lang="en-IN" sz="1400" b="0" i="0" u="none" strike="noStrike" baseline="0" dirty="0">
                <a:latin typeface="Times New Roman" panose="02020603050405020304" pitchFamily="18" charset="0"/>
                <a:cs typeface="Times New Roman" panose="02020603050405020304" pitchFamily="18" charset="0"/>
              </a:rPr>
              <a:t>Research Scholar, Indian Institute of Technology Roorkee, India (ggoet1@ce.iitr.ac.in)</a:t>
            </a:r>
          </a:p>
          <a:p>
            <a:pPr algn="just"/>
            <a:r>
              <a:rPr lang="en-IN" sz="1400" b="0" i="0" u="none" strike="noStrike" baseline="30000" dirty="0">
                <a:latin typeface="Times New Roman" panose="02020603050405020304" pitchFamily="18" charset="0"/>
                <a:cs typeface="Times New Roman" panose="02020603050405020304" pitchFamily="18" charset="0"/>
              </a:rPr>
              <a:t>2</a:t>
            </a:r>
            <a:r>
              <a:rPr lang="en-IN" sz="1400" b="0" i="0" u="none" strike="noStrike" baseline="0" dirty="0">
                <a:latin typeface="Times New Roman" panose="02020603050405020304" pitchFamily="18" charset="0"/>
                <a:cs typeface="Times New Roman" panose="02020603050405020304" pitchFamily="18" charset="0"/>
              </a:rPr>
              <a:t>Assistant Professor, Indian Institute of Technology Ropar, India (ickkshaanshu@iitrpr.ac.in)</a:t>
            </a:r>
          </a:p>
          <a:p>
            <a:pPr algn="just"/>
            <a:r>
              <a:rPr lang="en-IN" sz="1400" b="0" i="0" u="none" strike="noStrike" baseline="30000" dirty="0">
                <a:latin typeface="Times New Roman" panose="02020603050405020304" pitchFamily="18" charset="0"/>
                <a:cs typeface="Times New Roman" panose="02020603050405020304" pitchFamily="18" charset="0"/>
              </a:rPr>
              <a:t>3</a:t>
            </a:r>
            <a:r>
              <a:rPr lang="en-IN" sz="1400" b="0" i="0" u="none" strike="noStrike" baseline="0" dirty="0">
                <a:latin typeface="Times New Roman" panose="02020603050405020304" pitchFamily="18" charset="0"/>
                <a:cs typeface="Times New Roman" panose="02020603050405020304" pitchFamily="18" charset="0"/>
              </a:rPr>
              <a:t>Professor, Indian Institute of Technology Roorkee, India (suryafce@ce.iitr.ac.in)</a:t>
            </a:r>
            <a:endParaRPr lang="en-US" sz="1400" dirty="0">
              <a:latin typeface="Times New Roman" panose="02020603050405020304" pitchFamily="18" charset="0"/>
              <a:cs typeface="Times New Roman" panose="02020603050405020304" pitchFamily="18" charset="0"/>
            </a:endParaRPr>
          </a:p>
        </p:txBody>
      </p:sp>
      <p:sp>
        <p:nvSpPr>
          <p:cNvPr id="15" name="Text Placeholder 2"/>
          <p:cNvSpPr>
            <a:spLocks noGrp="1"/>
          </p:cNvSpPr>
          <p:nvPr>
            <p:ph type="body" idx="4294967295"/>
          </p:nvPr>
        </p:nvSpPr>
        <p:spPr>
          <a:xfrm>
            <a:off x="1069520" y="2113737"/>
            <a:ext cx="7247166" cy="423370"/>
          </a:xfrm>
        </p:spPr>
        <p:txBody>
          <a:bodyPr anchor="b"/>
          <a:lstStyle>
            <a:lvl1pPr marL="0" indent="0" algn="ctr">
              <a:buNone/>
              <a:defRPr sz="2000" b="1" i="1">
                <a:solidFill>
                  <a:srgbClr val="0000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latin typeface="Times New Roman" panose="02020603050405020304" pitchFamily="18" charset="0"/>
                <a:cs typeface="Times New Roman" panose="02020603050405020304" pitchFamily="18" charset="0"/>
              </a:rPr>
              <a:t>European Geosciences Union, General Assembly 2022</a:t>
            </a:r>
          </a:p>
        </p:txBody>
      </p:sp>
      <p:pic>
        <p:nvPicPr>
          <p:cNvPr id="3" name="Picture 2" descr="Logo&#10;&#10;Description automatically generated with medium confidence">
            <a:extLst>
              <a:ext uri="{FF2B5EF4-FFF2-40B4-BE49-F238E27FC236}">
                <a16:creationId xmlns:a16="http://schemas.microsoft.com/office/drawing/2014/main" id="{489CA0F6-69EF-1B6E-D795-2CC65B264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0748" y="-13252"/>
            <a:ext cx="565938" cy="753885"/>
          </a:xfrm>
          <a:prstGeom prst="rect">
            <a:avLst/>
          </a:prstGeom>
        </p:spPr>
      </p:pic>
      <p:pic>
        <p:nvPicPr>
          <p:cNvPr id="4" name="Picture 3" descr="Qr code&#10;&#10;Description automatically generated">
            <a:extLst>
              <a:ext uri="{FF2B5EF4-FFF2-40B4-BE49-F238E27FC236}">
                <a16:creationId xmlns:a16="http://schemas.microsoft.com/office/drawing/2014/main" id="{D22303C4-ECA8-0E32-97A1-7AE379EDB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50588"/>
            <a:ext cx="1069520" cy="1069520"/>
          </a:xfrm>
          <a:prstGeom prst="rect">
            <a:avLst/>
          </a:prstGeom>
        </p:spPr>
      </p:pic>
    </p:spTree>
    <p:extLst>
      <p:ext uri="{BB962C8B-B14F-4D97-AF65-F5344CB8AC3E}">
        <p14:creationId xmlns:p14="http://schemas.microsoft.com/office/powerpoint/2010/main" val="20267720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53" y="202990"/>
            <a:ext cx="7823659" cy="554587"/>
          </a:xfrm>
        </p:spPr>
        <p:txBody>
          <a:bodyPr/>
          <a:lstStyle/>
          <a:p>
            <a:r>
              <a:rPr lang="en-US" dirty="0">
                <a:latin typeface="Times New Roman" panose="02020603050405020304" pitchFamily="18" charset="0"/>
                <a:cs typeface="Times New Roman" panose="02020603050405020304" pitchFamily="18" charset="0"/>
              </a:rPr>
              <a:t>Code Verification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Single Parameter Optimization)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p:txBody>
          <a:bodyPr/>
          <a:lstStyle/>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For verification, single parameter optimization problem was formulated. </a:t>
            </a:r>
          </a:p>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Parameter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β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was optimized using three 𝜃</a:t>
            </a:r>
            <a:r>
              <a:rPr lang="en-IN" sz="1800" b="0" i="0" u="none" strike="noStrike" baseline="-25000" dirty="0">
                <a:solidFill>
                  <a:srgbClr val="000000"/>
                </a:solidFill>
                <a:latin typeface="Times New Roman" panose="02020603050405020304" pitchFamily="18" charset="0"/>
                <a:cs typeface="Times New Roman" panose="02020603050405020304" pitchFamily="18" charset="0"/>
              </a:rPr>
              <a:t>gen</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 ] and </a:t>
            </a:r>
            <a:r>
              <a:rPr lang="en-IN" sz="1800" b="0" i="1" u="none" strike="noStrike" baseline="0" dirty="0" err="1">
                <a:solidFill>
                  <a:srgbClr val="000000"/>
                </a:solidFill>
                <a:latin typeface="Times New Roman" panose="02020603050405020304" pitchFamily="18" charset="0"/>
                <a:cs typeface="Times New Roman" panose="02020603050405020304" pitchFamily="18" charset="0"/>
              </a:rPr>
              <a:t>DP</a:t>
            </a:r>
            <a:r>
              <a:rPr lang="en-IN" sz="1800" b="0" i="0" u="none" strike="noStrike" baseline="-25000" dirty="0" err="1">
                <a:solidFill>
                  <a:srgbClr val="000000"/>
                </a:solidFill>
                <a:latin typeface="Times New Roman" panose="02020603050405020304" pitchFamily="18" charset="0"/>
                <a:cs typeface="Times New Roman" panose="02020603050405020304" pitchFamily="18" charset="0"/>
              </a:rPr>
              <a:t>gen</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 ] sets A1, B1, and C1.</a:t>
            </a:r>
          </a:p>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The soil hydraulic parameters (i.e.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K</a:t>
            </a:r>
            <a:r>
              <a:rPr lang="en-IN" sz="1800" b="0" i="1" u="none" strike="noStrike" baseline="-25000" dirty="0">
                <a:solidFill>
                  <a:srgbClr val="000000"/>
                </a:solidFill>
                <a:latin typeface="Times New Roman" panose="02020603050405020304" pitchFamily="18" charset="0"/>
                <a:cs typeface="Times New Roman" panose="02020603050405020304" pitchFamily="18" charset="0"/>
              </a:rPr>
              <a:t>s</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α</a:t>
            </a:r>
            <a:r>
              <a:rPr lang="en-IN" sz="1800" b="0" i="1" u="none" strike="noStrike" baseline="-25000" dirty="0">
                <a:solidFill>
                  <a:srgbClr val="000000"/>
                </a:solidFill>
                <a:latin typeface="Times New Roman" panose="02020603050405020304" pitchFamily="18" charset="0"/>
                <a:cs typeface="Times New Roman" panose="02020603050405020304" pitchFamily="18" charset="0"/>
              </a:rPr>
              <a:t>v</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IN" sz="1800" b="0" i="1" u="none" strike="noStrike" baseline="0" dirty="0" err="1">
                <a:solidFill>
                  <a:srgbClr val="000000"/>
                </a:solidFill>
                <a:latin typeface="Times New Roman" panose="02020603050405020304" pitchFamily="18" charset="0"/>
                <a:cs typeface="Times New Roman" panose="02020603050405020304" pitchFamily="18" charset="0"/>
              </a:rPr>
              <a:t>n</a:t>
            </a:r>
            <a:r>
              <a:rPr lang="en-IN" sz="1800" b="0" i="1" u="none" strike="noStrike" baseline="-25000" dirty="0" err="1">
                <a:solidFill>
                  <a:srgbClr val="000000"/>
                </a:solidFill>
                <a:latin typeface="Times New Roman" panose="02020603050405020304" pitchFamily="18" charset="0"/>
                <a:cs typeface="Times New Roman" panose="02020603050405020304" pitchFamily="18" charset="0"/>
              </a:rPr>
              <a:t>v</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IN" sz="1800" b="0" i="1" u="none" strike="noStrike" baseline="0" dirty="0" err="1">
                <a:solidFill>
                  <a:srgbClr val="000000"/>
                </a:solidFill>
                <a:latin typeface="Times New Roman" panose="02020603050405020304" pitchFamily="18" charset="0"/>
                <a:cs typeface="Times New Roman" panose="02020603050405020304" pitchFamily="18" charset="0"/>
              </a:rPr>
              <a:t>θ</a:t>
            </a:r>
            <a:r>
              <a:rPr lang="en-IN" sz="1800" b="0" i="0" u="none" strike="noStrike" baseline="-25000" dirty="0" err="1">
                <a:solidFill>
                  <a:srgbClr val="000000"/>
                </a:solidFill>
                <a:latin typeface="Times New Roman" panose="02020603050405020304" pitchFamily="18" charset="0"/>
                <a:cs typeface="Times New Roman" panose="02020603050405020304" pitchFamily="18" charset="0"/>
              </a:rPr>
              <a:t>s</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and </a:t>
            </a:r>
            <a:r>
              <a:rPr lang="en-IN" sz="1800" b="0" i="1" u="none" strike="noStrike" baseline="0" dirty="0" err="1">
                <a:solidFill>
                  <a:srgbClr val="000000"/>
                </a:solidFill>
                <a:latin typeface="Times New Roman" panose="02020603050405020304" pitchFamily="18" charset="0"/>
                <a:cs typeface="Times New Roman" panose="02020603050405020304" pitchFamily="18" charset="0"/>
              </a:rPr>
              <a:t>θ</a:t>
            </a:r>
            <a:r>
              <a:rPr lang="en-IN" sz="1800" b="0" i="0" u="none" strike="noStrike" baseline="-25000" dirty="0" err="1">
                <a:solidFill>
                  <a:srgbClr val="000000"/>
                </a:solidFill>
                <a:latin typeface="Times New Roman" panose="02020603050405020304" pitchFamily="18" charset="0"/>
                <a:cs typeface="Times New Roman" panose="02020603050405020304" pitchFamily="18" charset="0"/>
              </a:rPr>
              <a:t>r</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in </a:t>
            </a:r>
            <a:r>
              <a:rPr lang="en-IN" sz="1800" dirty="0">
                <a:solidFill>
                  <a:srgbClr val="000000"/>
                </a:solidFill>
                <a:latin typeface="Times New Roman" panose="02020603050405020304" pitchFamily="18" charset="0"/>
                <a:cs typeface="Times New Roman" panose="02020603050405020304" pitchFamily="18" charset="0"/>
              </a:rPr>
              <a:t>all sets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are the average values reported in </a:t>
            </a:r>
            <a:r>
              <a:rPr lang="en-IN" sz="1800" b="0" i="0" u="none" strike="noStrike" baseline="0" dirty="0" err="1">
                <a:solidFill>
                  <a:srgbClr val="000000"/>
                </a:solidFill>
                <a:latin typeface="Times New Roman" panose="02020603050405020304" pitchFamily="18" charset="0"/>
                <a:cs typeface="Times New Roman" panose="02020603050405020304" pitchFamily="18" charset="0"/>
              </a:rPr>
              <a:t>Carsel</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and Parrish (1988) for sandy clay, sandy clay loam, and loamy sand soils, respectively.</a:t>
            </a:r>
          </a:p>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The parameter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β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in sets is considered greater than one to reflect non-linearity in the root water uptake mechanism.</a:t>
            </a:r>
          </a:p>
          <a:p>
            <a:pPr algn="just"/>
            <a:endParaRPr lang="en-US"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9DC267A1-9A53-D599-CCD5-76ABC74E6B13}"/>
              </a:ext>
            </a:extLst>
          </p:cNvPr>
          <p:cNvGraphicFramePr>
            <a:graphicFrameLocks/>
          </p:cNvGraphicFramePr>
          <p:nvPr>
            <p:extLst>
              <p:ext uri="{D42A27DB-BD31-4B8C-83A1-F6EECF244321}">
                <p14:modId xmlns:p14="http://schemas.microsoft.com/office/powerpoint/2010/main" val="1783871767"/>
              </p:ext>
            </p:extLst>
          </p:nvPr>
        </p:nvGraphicFramePr>
        <p:xfrm>
          <a:off x="366673" y="3785620"/>
          <a:ext cx="8410653" cy="1752600"/>
        </p:xfrm>
        <a:graphic>
          <a:graphicData uri="http://schemas.openxmlformats.org/drawingml/2006/table">
            <a:tbl>
              <a:tblPr firstRow="1" bandRow="1">
                <a:tableStyleId>{5C22544A-7EE6-4342-B048-85BDC9FD1C3A}</a:tableStyleId>
              </a:tblPr>
              <a:tblGrid>
                <a:gridCol w="673528">
                  <a:extLst>
                    <a:ext uri="{9D8B030D-6E8A-4147-A177-3AD203B41FA5}">
                      <a16:colId xmlns:a16="http://schemas.microsoft.com/office/drawing/2014/main" val="2587889681"/>
                    </a:ext>
                  </a:extLst>
                </a:gridCol>
                <a:gridCol w="2177502">
                  <a:extLst>
                    <a:ext uri="{9D8B030D-6E8A-4147-A177-3AD203B41FA5}">
                      <a16:colId xmlns:a16="http://schemas.microsoft.com/office/drawing/2014/main" val="2187228848"/>
                    </a:ext>
                  </a:extLst>
                </a:gridCol>
                <a:gridCol w="1124944">
                  <a:extLst>
                    <a:ext uri="{9D8B030D-6E8A-4147-A177-3AD203B41FA5}">
                      <a16:colId xmlns:a16="http://schemas.microsoft.com/office/drawing/2014/main" val="1231495018"/>
                    </a:ext>
                  </a:extLst>
                </a:gridCol>
                <a:gridCol w="805358">
                  <a:extLst>
                    <a:ext uri="{9D8B030D-6E8A-4147-A177-3AD203B41FA5}">
                      <a16:colId xmlns:a16="http://schemas.microsoft.com/office/drawing/2014/main" val="2409245965"/>
                    </a:ext>
                  </a:extLst>
                </a:gridCol>
                <a:gridCol w="1467318">
                  <a:extLst>
                    <a:ext uri="{9D8B030D-6E8A-4147-A177-3AD203B41FA5}">
                      <a16:colId xmlns:a16="http://schemas.microsoft.com/office/drawing/2014/main" val="670457416"/>
                    </a:ext>
                  </a:extLst>
                </a:gridCol>
                <a:gridCol w="1502456">
                  <a:extLst>
                    <a:ext uri="{9D8B030D-6E8A-4147-A177-3AD203B41FA5}">
                      <a16:colId xmlns:a16="http://schemas.microsoft.com/office/drawing/2014/main" val="2469739111"/>
                    </a:ext>
                  </a:extLst>
                </a:gridCol>
                <a:gridCol w="659547">
                  <a:extLst>
                    <a:ext uri="{9D8B030D-6E8A-4147-A177-3AD203B41FA5}">
                      <a16:colId xmlns:a16="http://schemas.microsoft.com/office/drawing/2014/main" val="1673836341"/>
                    </a:ext>
                  </a:extLst>
                </a:gridCol>
              </a:tblGrid>
              <a:tr h="370840">
                <a:tc>
                  <a:txBody>
                    <a:bodyPr/>
                    <a:lstStyle/>
                    <a:p>
                      <a:r>
                        <a:rPr lang="en-IN" dirty="0"/>
                        <a:t>Set</a:t>
                      </a:r>
                    </a:p>
                  </a:txBody>
                  <a:tcPr/>
                </a:tc>
                <a:tc>
                  <a:txBody>
                    <a:bodyPr/>
                    <a:lstStyle/>
                    <a:p>
                      <a:r>
                        <a:rPr lang="en-IN" dirty="0"/>
                        <a:t>K</a:t>
                      </a:r>
                      <a:r>
                        <a:rPr lang="en-IN" baseline="-25000" dirty="0"/>
                        <a:t>s</a:t>
                      </a:r>
                      <a:r>
                        <a:rPr lang="en-IN" dirty="0"/>
                        <a:t> (m hr</a:t>
                      </a:r>
                      <a:r>
                        <a:rPr lang="en-IN" baseline="30000" dirty="0"/>
                        <a:t>-1</a:t>
                      </a:r>
                      <a:r>
                        <a:rPr lang="en-IN" dirty="0"/>
                        <a:t>) (10</a:t>
                      </a:r>
                      <a:r>
                        <a:rPr lang="en-IN" baseline="30000" dirty="0"/>
                        <a:t>-2</a:t>
                      </a:r>
                      <a:r>
                        <a:rPr lang="en-IN" dirty="0"/>
                        <a:t>)</a:t>
                      </a:r>
                    </a:p>
                  </a:txBody>
                  <a:tcPr/>
                </a:tc>
                <a:tc>
                  <a:txBody>
                    <a:bodyPr/>
                    <a:lstStyle/>
                    <a:p>
                      <a:r>
                        <a:rPr lang="el-GR" dirty="0"/>
                        <a:t>α</a:t>
                      </a:r>
                      <a:r>
                        <a:rPr lang="en-IN" baseline="-25000" dirty="0"/>
                        <a:t>v</a:t>
                      </a:r>
                      <a:r>
                        <a:rPr lang="en-IN" dirty="0"/>
                        <a:t>(m</a:t>
                      </a:r>
                      <a:r>
                        <a:rPr lang="en-IN" baseline="30000" dirty="0"/>
                        <a:t>-1</a:t>
                      </a:r>
                      <a:r>
                        <a:rPr lang="en-IN" dirty="0"/>
                        <a:t>)</a:t>
                      </a:r>
                    </a:p>
                  </a:txBody>
                  <a:tcPr/>
                </a:tc>
                <a:tc>
                  <a:txBody>
                    <a:bodyPr/>
                    <a:lstStyle/>
                    <a:p>
                      <a:r>
                        <a:rPr lang="en-IN" dirty="0" err="1"/>
                        <a:t>n</a:t>
                      </a:r>
                      <a:r>
                        <a:rPr lang="en-IN" baseline="-25000" dirty="0" err="1"/>
                        <a:t>v</a:t>
                      </a:r>
                      <a:endParaRPr lang="en-IN" baseline="-25000" dirty="0"/>
                    </a:p>
                  </a:txBody>
                  <a:tcPr/>
                </a:tc>
                <a:tc>
                  <a:txBody>
                    <a:bodyPr/>
                    <a:lstStyle/>
                    <a:p>
                      <a:r>
                        <a:rPr lang="el-GR" dirty="0"/>
                        <a:t>ϴ</a:t>
                      </a:r>
                      <a:r>
                        <a:rPr lang="en-IN" baseline="-25000" dirty="0"/>
                        <a:t>s </a:t>
                      </a:r>
                      <a:r>
                        <a:rPr lang="en-IN" dirty="0"/>
                        <a:t>(m</a:t>
                      </a:r>
                      <a:r>
                        <a:rPr lang="en-IN" baseline="30000" dirty="0"/>
                        <a:t>3</a:t>
                      </a:r>
                      <a:r>
                        <a:rPr lang="en-IN" dirty="0"/>
                        <a:t>m</a:t>
                      </a:r>
                      <a:r>
                        <a:rPr lang="en-IN" baseline="30000" dirty="0"/>
                        <a:t>-3</a:t>
                      </a:r>
                      <a:r>
                        <a:rPr lang="en-IN"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ϴ</a:t>
                      </a:r>
                      <a:r>
                        <a:rPr lang="en-IN" baseline="-25000" dirty="0"/>
                        <a:t>r </a:t>
                      </a:r>
                      <a:r>
                        <a:rPr lang="en-IN" dirty="0"/>
                        <a:t>(m</a:t>
                      </a:r>
                      <a:r>
                        <a:rPr lang="en-IN" baseline="30000" dirty="0"/>
                        <a:t>3</a:t>
                      </a:r>
                      <a:r>
                        <a:rPr lang="en-IN" dirty="0"/>
                        <a:t>m</a:t>
                      </a:r>
                      <a:r>
                        <a:rPr lang="en-IN" baseline="30000" dirty="0"/>
                        <a:t>-3</a:t>
                      </a:r>
                      <a:r>
                        <a:rPr lang="en-IN" dirty="0"/>
                        <a:t>)</a:t>
                      </a:r>
                    </a:p>
                    <a:p>
                      <a:endParaRPr lang="en-IN" dirty="0"/>
                    </a:p>
                  </a:txBody>
                  <a:tcPr/>
                </a:tc>
                <a:tc>
                  <a:txBody>
                    <a:bodyPr/>
                    <a:lstStyle/>
                    <a:p>
                      <a:r>
                        <a:rPr lang="el-GR" dirty="0"/>
                        <a:t>β</a:t>
                      </a:r>
                      <a:endParaRPr lang="en-IN" dirty="0"/>
                    </a:p>
                  </a:txBody>
                  <a:tcPr/>
                </a:tc>
                <a:extLst>
                  <a:ext uri="{0D108BD9-81ED-4DB2-BD59-A6C34878D82A}">
                    <a16:rowId xmlns:a16="http://schemas.microsoft.com/office/drawing/2014/main" val="2390683825"/>
                  </a:ext>
                </a:extLst>
              </a:tr>
              <a:tr h="370840">
                <a:tc>
                  <a:txBody>
                    <a:bodyPr/>
                    <a:lstStyle/>
                    <a:p>
                      <a:r>
                        <a:rPr lang="en-IN" dirty="0"/>
                        <a:t>A1</a:t>
                      </a:r>
                    </a:p>
                  </a:txBody>
                  <a:tcPr/>
                </a:tc>
                <a:tc>
                  <a:txBody>
                    <a:bodyPr/>
                    <a:lstStyle/>
                    <a:p>
                      <a:r>
                        <a:rPr lang="en-IN" dirty="0"/>
                        <a:t>0.12</a:t>
                      </a:r>
                    </a:p>
                  </a:txBody>
                  <a:tcPr/>
                </a:tc>
                <a:tc>
                  <a:txBody>
                    <a:bodyPr/>
                    <a:lstStyle/>
                    <a:p>
                      <a:r>
                        <a:rPr lang="en-IN" dirty="0"/>
                        <a:t>2.7</a:t>
                      </a:r>
                    </a:p>
                  </a:txBody>
                  <a:tcPr/>
                </a:tc>
                <a:tc>
                  <a:txBody>
                    <a:bodyPr/>
                    <a:lstStyle/>
                    <a:p>
                      <a:r>
                        <a:rPr lang="en-IN" dirty="0"/>
                        <a:t>1.23</a:t>
                      </a:r>
                    </a:p>
                  </a:txBody>
                  <a:tcPr/>
                </a:tc>
                <a:tc>
                  <a:txBody>
                    <a:bodyPr/>
                    <a:lstStyle/>
                    <a:p>
                      <a:r>
                        <a:rPr lang="en-IN" dirty="0"/>
                        <a:t>0.38</a:t>
                      </a:r>
                    </a:p>
                  </a:txBody>
                  <a:tcPr/>
                </a:tc>
                <a:tc>
                  <a:txBody>
                    <a:bodyPr/>
                    <a:lstStyle/>
                    <a:p>
                      <a:r>
                        <a:rPr lang="en-IN" dirty="0"/>
                        <a:t>0.1</a:t>
                      </a:r>
                    </a:p>
                  </a:txBody>
                  <a:tcPr/>
                </a:tc>
                <a:tc>
                  <a:txBody>
                    <a:bodyPr/>
                    <a:lstStyle/>
                    <a:p>
                      <a:r>
                        <a:rPr lang="en-IN" dirty="0"/>
                        <a:t>3.5</a:t>
                      </a:r>
                    </a:p>
                  </a:txBody>
                  <a:tcPr/>
                </a:tc>
                <a:extLst>
                  <a:ext uri="{0D108BD9-81ED-4DB2-BD59-A6C34878D82A}">
                    <a16:rowId xmlns:a16="http://schemas.microsoft.com/office/drawing/2014/main" val="2200605472"/>
                  </a:ext>
                </a:extLst>
              </a:tr>
              <a:tr h="370840">
                <a:tc>
                  <a:txBody>
                    <a:bodyPr/>
                    <a:lstStyle/>
                    <a:p>
                      <a:r>
                        <a:rPr lang="en-IN" dirty="0"/>
                        <a:t>B1</a:t>
                      </a:r>
                    </a:p>
                  </a:txBody>
                  <a:tcPr/>
                </a:tc>
                <a:tc>
                  <a:txBody>
                    <a:bodyPr/>
                    <a:lstStyle/>
                    <a:p>
                      <a:r>
                        <a:rPr lang="en-IN" dirty="0"/>
                        <a:t>1.31</a:t>
                      </a:r>
                    </a:p>
                  </a:txBody>
                  <a:tcPr/>
                </a:tc>
                <a:tc>
                  <a:txBody>
                    <a:bodyPr/>
                    <a:lstStyle/>
                    <a:p>
                      <a:r>
                        <a:rPr lang="en-IN" dirty="0"/>
                        <a:t>5.9</a:t>
                      </a:r>
                    </a:p>
                  </a:txBody>
                  <a:tcPr/>
                </a:tc>
                <a:tc>
                  <a:txBody>
                    <a:bodyPr/>
                    <a:lstStyle/>
                    <a:p>
                      <a:r>
                        <a:rPr lang="en-IN" dirty="0"/>
                        <a:t>1.48</a:t>
                      </a:r>
                    </a:p>
                  </a:txBody>
                  <a:tcPr/>
                </a:tc>
                <a:tc>
                  <a:txBody>
                    <a:bodyPr/>
                    <a:lstStyle/>
                    <a:p>
                      <a:r>
                        <a:rPr lang="en-IN" dirty="0"/>
                        <a:t>0.39</a:t>
                      </a:r>
                    </a:p>
                  </a:txBody>
                  <a:tcPr/>
                </a:tc>
                <a:tc>
                  <a:txBody>
                    <a:bodyPr/>
                    <a:lstStyle/>
                    <a:p>
                      <a:r>
                        <a:rPr lang="en-IN" dirty="0"/>
                        <a:t>0.1</a:t>
                      </a:r>
                    </a:p>
                  </a:txBody>
                  <a:tcPr/>
                </a:tc>
                <a:tc>
                  <a:txBody>
                    <a:bodyPr/>
                    <a:lstStyle/>
                    <a:p>
                      <a:r>
                        <a:rPr lang="en-IN" dirty="0"/>
                        <a:t>2.5</a:t>
                      </a:r>
                    </a:p>
                  </a:txBody>
                  <a:tcPr/>
                </a:tc>
                <a:extLst>
                  <a:ext uri="{0D108BD9-81ED-4DB2-BD59-A6C34878D82A}">
                    <a16:rowId xmlns:a16="http://schemas.microsoft.com/office/drawing/2014/main" val="877581905"/>
                  </a:ext>
                </a:extLst>
              </a:tr>
              <a:tr h="370840">
                <a:tc>
                  <a:txBody>
                    <a:bodyPr/>
                    <a:lstStyle/>
                    <a:p>
                      <a:r>
                        <a:rPr lang="en-IN" dirty="0"/>
                        <a:t>C1</a:t>
                      </a:r>
                    </a:p>
                  </a:txBody>
                  <a:tcPr/>
                </a:tc>
                <a:tc>
                  <a:txBody>
                    <a:bodyPr/>
                    <a:lstStyle/>
                    <a:p>
                      <a:r>
                        <a:rPr lang="en-IN" dirty="0"/>
                        <a:t>14.6</a:t>
                      </a:r>
                    </a:p>
                  </a:txBody>
                  <a:tcPr/>
                </a:tc>
                <a:tc>
                  <a:txBody>
                    <a:bodyPr/>
                    <a:lstStyle/>
                    <a:p>
                      <a:r>
                        <a:rPr lang="en-IN" dirty="0"/>
                        <a:t>12.4</a:t>
                      </a:r>
                    </a:p>
                  </a:txBody>
                  <a:tcPr/>
                </a:tc>
                <a:tc>
                  <a:txBody>
                    <a:bodyPr/>
                    <a:lstStyle/>
                    <a:p>
                      <a:r>
                        <a:rPr lang="en-IN" dirty="0"/>
                        <a:t>2.28</a:t>
                      </a:r>
                    </a:p>
                  </a:txBody>
                  <a:tcPr/>
                </a:tc>
                <a:tc>
                  <a:txBody>
                    <a:bodyPr/>
                    <a:lstStyle/>
                    <a:p>
                      <a:r>
                        <a:rPr lang="en-IN" dirty="0"/>
                        <a:t>0.41</a:t>
                      </a:r>
                    </a:p>
                  </a:txBody>
                  <a:tcPr/>
                </a:tc>
                <a:tc>
                  <a:txBody>
                    <a:bodyPr/>
                    <a:lstStyle/>
                    <a:p>
                      <a:r>
                        <a:rPr lang="en-IN" dirty="0"/>
                        <a:t>0.057</a:t>
                      </a:r>
                    </a:p>
                  </a:txBody>
                  <a:tcPr/>
                </a:tc>
                <a:tc>
                  <a:txBody>
                    <a:bodyPr/>
                    <a:lstStyle/>
                    <a:p>
                      <a:r>
                        <a:rPr lang="en-IN" dirty="0"/>
                        <a:t>1.5</a:t>
                      </a:r>
                    </a:p>
                  </a:txBody>
                  <a:tcPr/>
                </a:tc>
                <a:extLst>
                  <a:ext uri="{0D108BD9-81ED-4DB2-BD59-A6C34878D82A}">
                    <a16:rowId xmlns:a16="http://schemas.microsoft.com/office/drawing/2014/main" val="1520597735"/>
                  </a:ext>
                </a:extLst>
              </a:tr>
            </a:tbl>
          </a:graphicData>
        </a:graphic>
      </p:graphicFrame>
      <p:pic>
        <p:nvPicPr>
          <p:cNvPr id="5" name="Picture 4" descr="Logo&#10;&#10;Description automatically generated with medium confidence">
            <a:extLst>
              <a:ext uri="{FF2B5EF4-FFF2-40B4-BE49-F238E27FC236}">
                <a16:creationId xmlns:a16="http://schemas.microsoft.com/office/drawing/2014/main" id="{C9E4A243-D1BF-52D3-079E-CA878E8071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
        <p:nvSpPr>
          <p:cNvPr id="4" name="TextBox 3">
            <a:extLst>
              <a:ext uri="{FF2B5EF4-FFF2-40B4-BE49-F238E27FC236}">
                <a16:creationId xmlns:a16="http://schemas.microsoft.com/office/drawing/2014/main" id="{E3444B98-60DC-08C3-BE60-D134FB14CCAE}"/>
              </a:ext>
            </a:extLst>
          </p:cNvPr>
          <p:cNvSpPr txBox="1"/>
          <p:nvPr/>
        </p:nvSpPr>
        <p:spPr>
          <a:xfrm>
            <a:off x="609600" y="5538220"/>
            <a:ext cx="7699513"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Table 1: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soil hydraulic reported in </a:t>
            </a:r>
            <a:r>
              <a:rPr lang="en-IN" sz="1800" b="0" i="0" u="none" strike="noStrike" baseline="0" dirty="0" err="1">
                <a:solidFill>
                  <a:srgbClr val="000000"/>
                </a:solidFill>
                <a:latin typeface="Times New Roman" panose="02020603050405020304" pitchFamily="18" charset="0"/>
                <a:cs typeface="Times New Roman" panose="02020603050405020304" pitchFamily="18" charset="0"/>
              </a:rPr>
              <a:t>Carsel</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and Parrish (1988)</a:t>
            </a:r>
            <a:r>
              <a:rPr lang="en-I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97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A3ED-5AD1-8995-C1D3-8B429844A987}"/>
              </a:ext>
            </a:extLst>
          </p:cNvPr>
          <p:cNvSpPr>
            <a:spLocks noGrp="1"/>
          </p:cNvSpPr>
          <p:nvPr>
            <p:ph type="title"/>
          </p:nvPr>
        </p:nvSpPr>
        <p:spPr/>
        <p:txBody>
          <a:bodyPr/>
          <a:lstStyle/>
          <a:p>
            <a:r>
              <a:rPr lang="en-IN" sz="2400" b="1" i="0" u="none" strike="noStrike" baseline="0" dirty="0">
                <a:solidFill>
                  <a:srgbClr val="000000"/>
                </a:solidFill>
                <a:latin typeface="Times New Roman" panose="02020603050405020304" pitchFamily="18" charset="0"/>
                <a:cs typeface="Times New Roman" panose="02020603050405020304" pitchFamily="18" charset="0"/>
              </a:rPr>
              <a:t>Estimation of parameter </a:t>
            </a:r>
            <a:r>
              <a:rPr lang="en-IN" sz="2400" b="1" i="1" u="none" strike="noStrike" baseline="0" dirty="0">
                <a:solidFill>
                  <a:srgbClr val="000000"/>
                </a:solidFill>
                <a:latin typeface="Times New Roman" panose="02020603050405020304" pitchFamily="18" charset="0"/>
                <a:cs typeface="Times New Roman" panose="02020603050405020304" pitchFamily="18" charset="0"/>
              </a:rPr>
              <a:t>β </a:t>
            </a:r>
            <a:br>
              <a:rPr lang="en-IN" sz="2400" b="1" i="1" u="none" strike="noStrike" baseline="0" dirty="0">
                <a:solidFill>
                  <a:srgbClr val="000000"/>
                </a:solidFill>
                <a:latin typeface="Times New Roman" panose="02020603050405020304" pitchFamily="18" charset="0"/>
                <a:cs typeface="Times New Roman" panose="02020603050405020304" pitchFamily="18" charset="0"/>
              </a:rPr>
            </a:br>
            <a:r>
              <a:rPr lang="en-IN" sz="2400" dirty="0">
                <a:solidFill>
                  <a:srgbClr val="000000"/>
                </a:solidFill>
                <a:latin typeface="Times New Roman" panose="02020603050405020304" pitchFamily="18" charset="0"/>
                <a:cs typeface="Times New Roman" panose="02020603050405020304" pitchFamily="18" charset="0"/>
              </a:rPr>
              <a:t>(</a:t>
            </a:r>
            <a:r>
              <a:rPr lang="en-IN" sz="2400" b="1" i="0" u="none" strike="noStrike" baseline="0" dirty="0">
                <a:solidFill>
                  <a:srgbClr val="000000"/>
                </a:solidFill>
                <a:latin typeface="Times New Roman" panose="02020603050405020304" pitchFamily="18" charset="0"/>
                <a:cs typeface="Times New Roman" panose="02020603050405020304" pitchFamily="18" charset="0"/>
              </a:rPr>
              <a:t>soil moisture and deep percolation) </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1B8BE5D-CDBB-C09F-57EE-79F1490CE6E7}"/>
              </a:ext>
            </a:extLst>
          </p:cNvPr>
          <p:cNvSpPr>
            <a:spLocks noGrp="1"/>
          </p:cNvSpPr>
          <p:nvPr>
            <p:ph sz="half" idx="2"/>
          </p:nvPr>
        </p:nvSpPr>
        <p:spPr/>
        <p:txBody>
          <a:bodyPr/>
          <a:lstStyle/>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The developed code is verified by estimating water uptake parameter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β,</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keeping soil hydraulic parameters constant. </a:t>
            </a:r>
          </a:p>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For the optimization, synthetically generated percentage soil moisture depletion and deep percolation data sets were used in the Objective function [Eq. (6)] by treating them as observed data.</a:t>
            </a:r>
          </a:p>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Table below presents the optimized value of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β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and their corresponding minimized objective function (SSE) and fitness function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f</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(x) values. </a:t>
            </a:r>
          </a:p>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In all the three sets, the optimized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β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values are found to be very close to their corresponding true values. </a:t>
            </a:r>
          </a:p>
          <a:p>
            <a:endParaRPr lang="en-IN"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9F6A920D-E489-7602-ED34-3012C7C46814}"/>
              </a:ext>
            </a:extLst>
          </p:cNvPr>
          <p:cNvGraphicFramePr>
            <a:graphicFrameLocks/>
          </p:cNvGraphicFramePr>
          <p:nvPr>
            <p:extLst>
              <p:ext uri="{D42A27DB-BD31-4B8C-83A1-F6EECF244321}">
                <p14:modId xmlns:p14="http://schemas.microsoft.com/office/powerpoint/2010/main" val="3243072202"/>
              </p:ext>
            </p:extLst>
          </p:nvPr>
        </p:nvGraphicFramePr>
        <p:xfrm>
          <a:off x="534765" y="4115269"/>
          <a:ext cx="8059911" cy="2026920"/>
        </p:xfrm>
        <a:graphic>
          <a:graphicData uri="http://schemas.openxmlformats.org/drawingml/2006/table">
            <a:tbl>
              <a:tblPr firstRow="1" bandRow="1">
                <a:tableStyleId>{5C22544A-7EE6-4342-B048-85BDC9FD1C3A}</a:tableStyleId>
              </a:tblPr>
              <a:tblGrid>
                <a:gridCol w="535305">
                  <a:extLst>
                    <a:ext uri="{9D8B030D-6E8A-4147-A177-3AD203B41FA5}">
                      <a16:colId xmlns:a16="http://schemas.microsoft.com/office/drawing/2014/main" val="2587889681"/>
                    </a:ext>
                  </a:extLst>
                </a:gridCol>
                <a:gridCol w="1640967">
                  <a:extLst>
                    <a:ext uri="{9D8B030D-6E8A-4147-A177-3AD203B41FA5}">
                      <a16:colId xmlns:a16="http://schemas.microsoft.com/office/drawing/2014/main" val="2187228848"/>
                    </a:ext>
                  </a:extLst>
                </a:gridCol>
                <a:gridCol w="2165985">
                  <a:extLst>
                    <a:ext uri="{9D8B030D-6E8A-4147-A177-3AD203B41FA5}">
                      <a16:colId xmlns:a16="http://schemas.microsoft.com/office/drawing/2014/main" val="1231495018"/>
                    </a:ext>
                  </a:extLst>
                </a:gridCol>
                <a:gridCol w="1065530">
                  <a:extLst>
                    <a:ext uri="{9D8B030D-6E8A-4147-A177-3AD203B41FA5}">
                      <a16:colId xmlns:a16="http://schemas.microsoft.com/office/drawing/2014/main" val="2409245965"/>
                    </a:ext>
                  </a:extLst>
                </a:gridCol>
                <a:gridCol w="1149668">
                  <a:extLst>
                    <a:ext uri="{9D8B030D-6E8A-4147-A177-3AD203B41FA5}">
                      <a16:colId xmlns:a16="http://schemas.microsoft.com/office/drawing/2014/main" val="670457416"/>
                    </a:ext>
                  </a:extLst>
                </a:gridCol>
                <a:gridCol w="1502456">
                  <a:extLst>
                    <a:ext uri="{9D8B030D-6E8A-4147-A177-3AD203B41FA5}">
                      <a16:colId xmlns:a16="http://schemas.microsoft.com/office/drawing/2014/main" val="2469739111"/>
                    </a:ext>
                  </a:extLst>
                </a:gridCol>
              </a:tblGrid>
              <a:tr h="370840">
                <a:tc>
                  <a:txBody>
                    <a:bodyPr/>
                    <a:lstStyle/>
                    <a:p>
                      <a:r>
                        <a:rPr lang="en-IN" dirty="0"/>
                        <a:t>Set</a:t>
                      </a:r>
                    </a:p>
                  </a:txBody>
                  <a:tcPr/>
                </a:tc>
                <a:tc>
                  <a:txBody>
                    <a:bodyPr/>
                    <a:lstStyle/>
                    <a:p>
                      <a:r>
                        <a:rPr lang="en-IN" dirty="0"/>
                        <a:t>True value of </a:t>
                      </a:r>
                      <a:r>
                        <a:rPr lang="el-GR" dirty="0"/>
                        <a:t>β</a:t>
                      </a:r>
                      <a:endParaRPr lang="en-IN" dirty="0"/>
                    </a:p>
                  </a:txBody>
                  <a:tcPr/>
                </a:tc>
                <a:tc>
                  <a:txBody>
                    <a:bodyPr/>
                    <a:lstStyle/>
                    <a:p>
                      <a:r>
                        <a:rPr lang="en-IN" dirty="0"/>
                        <a:t>Estimated value of </a:t>
                      </a:r>
                      <a:r>
                        <a:rPr lang="el-GR" dirty="0"/>
                        <a:t>β</a:t>
                      </a:r>
                      <a:endParaRPr lang="en-IN" dirty="0"/>
                    </a:p>
                  </a:txBody>
                  <a:tcPr/>
                </a:tc>
                <a:tc>
                  <a:txBody>
                    <a:bodyPr/>
                    <a:lstStyle/>
                    <a:p>
                      <a:r>
                        <a:rPr lang="en-IN" baseline="0" dirty="0"/>
                        <a:t>SSE</a:t>
                      </a:r>
                    </a:p>
                  </a:txBody>
                  <a:tcPr/>
                </a:tc>
                <a:tc>
                  <a:txBody>
                    <a:bodyPr/>
                    <a:lstStyle/>
                    <a:p>
                      <a:r>
                        <a:rPr lang="en-IN" i="1" dirty="0"/>
                        <a:t>f</a:t>
                      </a:r>
                      <a:r>
                        <a:rPr lang="en-IN"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Number of Generations</a:t>
                      </a:r>
                    </a:p>
                    <a:p>
                      <a:endParaRPr lang="en-IN" dirty="0"/>
                    </a:p>
                  </a:txBody>
                  <a:tcPr/>
                </a:tc>
                <a:extLst>
                  <a:ext uri="{0D108BD9-81ED-4DB2-BD59-A6C34878D82A}">
                    <a16:rowId xmlns:a16="http://schemas.microsoft.com/office/drawing/2014/main" val="2390683825"/>
                  </a:ext>
                </a:extLst>
              </a:tr>
              <a:tr h="370840">
                <a:tc>
                  <a:txBody>
                    <a:bodyPr/>
                    <a:lstStyle/>
                    <a:p>
                      <a:r>
                        <a:rPr lang="en-IN" dirty="0"/>
                        <a:t>A1</a:t>
                      </a:r>
                    </a:p>
                  </a:txBody>
                  <a:tcPr/>
                </a:tc>
                <a:tc>
                  <a:txBody>
                    <a:bodyPr/>
                    <a:lstStyle/>
                    <a:p>
                      <a:r>
                        <a:rPr lang="en-IN" dirty="0"/>
                        <a:t>3.5</a:t>
                      </a:r>
                    </a:p>
                  </a:txBody>
                  <a:tcPr/>
                </a:tc>
                <a:tc>
                  <a:txBody>
                    <a:bodyPr/>
                    <a:lstStyle/>
                    <a:p>
                      <a:r>
                        <a:rPr lang="en-IN" dirty="0"/>
                        <a:t>3.50013</a:t>
                      </a:r>
                    </a:p>
                  </a:txBody>
                  <a:tcPr/>
                </a:tc>
                <a:tc>
                  <a:txBody>
                    <a:bodyPr/>
                    <a:lstStyle/>
                    <a:p>
                      <a:r>
                        <a:rPr lang="en-IN" dirty="0"/>
                        <a:t>1.4 x 10</a:t>
                      </a:r>
                      <a:r>
                        <a:rPr lang="en-IN" baseline="30000" dirty="0"/>
                        <a:t>-4</a:t>
                      </a:r>
                    </a:p>
                  </a:txBody>
                  <a:tcPr anchor="ctr"/>
                </a:tc>
                <a:tc>
                  <a:txBody>
                    <a:bodyPr/>
                    <a:lstStyle/>
                    <a:p>
                      <a:r>
                        <a:rPr lang="en-IN" sz="1800" b="0" i="0" u="none" strike="noStrike" kern="1200" baseline="0" dirty="0">
                          <a:solidFill>
                            <a:schemeClr val="dk1"/>
                          </a:solidFill>
                          <a:latin typeface="+mn-lt"/>
                          <a:ea typeface="+mn-ea"/>
                          <a:cs typeface="+mn-cs"/>
                        </a:rPr>
                        <a:t>0.99986 	</a:t>
                      </a:r>
                    </a:p>
                  </a:txBody>
                  <a:tcPr/>
                </a:tc>
                <a:tc>
                  <a:txBody>
                    <a:bodyPr/>
                    <a:lstStyle/>
                    <a:p>
                      <a:r>
                        <a:rPr lang="en-IN" dirty="0"/>
                        <a:t>16</a:t>
                      </a:r>
                    </a:p>
                  </a:txBody>
                  <a:tcPr/>
                </a:tc>
                <a:extLst>
                  <a:ext uri="{0D108BD9-81ED-4DB2-BD59-A6C34878D82A}">
                    <a16:rowId xmlns:a16="http://schemas.microsoft.com/office/drawing/2014/main" val="2200605472"/>
                  </a:ext>
                </a:extLst>
              </a:tr>
              <a:tr h="370840">
                <a:tc>
                  <a:txBody>
                    <a:bodyPr/>
                    <a:lstStyle/>
                    <a:p>
                      <a:r>
                        <a:rPr lang="en-IN" dirty="0"/>
                        <a:t>B1</a:t>
                      </a:r>
                    </a:p>
                  </a:txBody>
                  <a:tcPr/>
                </a:tc>
                <a:tc>
                  <a:txBody>
                    <a:bodyPr/>
                    <a:lstStyle/>
                    <a:p>
                      <a:r>
                        <a:rPr lang="en-IN" dirty="0"/>
                        <a:t>2.5</a:t>
                      </a:r>
                    </a:p>
                  </a:txBody>
                  <a:tcPr/>
                </a:tc>
                <a:tc>
                  <a:txBody>
                    <a:bodyPr/>
                    <a:lstStyle/>
                    <a:p>
                      <a:r>
                        <a:rPr lang="en-IN" dirty="0"/>
                        <a:t>2.50008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0.7 x 10</a:t>
                      </a:r>
                      <a:r>
                        <a:rPr lang="en-IN" baseline="300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0.99993</a:t>
                      </a:r>
                    </a:p>
                  </a:txBody>
                  <a:tcPr/>
                </a:tc>
                <a:tc>
                  <a:txBody>
                    <a:bodyPr/>
                    <a:lstStyle/>
                    <a:p>
                      <a:r>
                        <a:rPr lang="en-IN" dirty="0"/>
                        <a:t>9</a:t>
                      </a:r>
                    </a:p>
                  </a:txBody>
                  <a:tcPr/>
                </a:tc>
                <a:extLst>
                  <a:ext uri="{0D108BD9-81ED-4DB2-BD59-A6C34878D82A}">
                    <a16:rowId xmlns:a16="http://schemas.microsoft.com/office/drawing/2014/main" val="877581905"/>
                  </a:ext>
                </a:extLst>
              </a:tr>
              <a:tr h="370840">
                <a:tc>
                  <a:txBody>
                    <a:bodyPr/>
                    <a:lstStyle/>
                    <a:p>
                      <a:r>
                        <a:rPr lang="en-IN" dirty="0"/>
                        <a:t>C1</a:t>
                      </a:r>
                    </a:p>
                  </a:txBody>
                  <a:tcPr/>
                </a:tc>
                <a:tc>
                  <a:txBody>
                    <a:bodyPr/>
                    <a:lstStyle/>
                    <a:p>
                      <a:r>
                        <a:rPr lang="en-IN" dirty="0"/>
                        <a:t>1.5</a:t>
                      </a:r>
                    </a:p>
                  </a:txBody>
                  <a:tcPr/>
                </a:tc>
                <a:tc>
                  <a:txBody>
                    <a:bodyPr/>
                    <a:lstStyle/>
                    <a:p>
                      <a:r>
                        <a:rPr lang="en-IN" dirty="0"/>
                        <a:t>1.50011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2.1 x 10</a:t>
                      </a:r>
                      <a:r>
                        <a:rPr lang="en-IN" baseline="300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0.99979</a:t>
                      </a:r>
                    </a:p>
                  </a:txBody>
                  <a:tcPr/>
                </a:tc>
                <a:tc>
                  <a:txBody>
                    <a:bodyPr/>
                    <a:lstStyle/>
                    <a:p>
                      <a:r>
                        <a:rPr lang="en-IN" dirty="0"/>
                        <a:t>11</a:t>
                      </a:r>
                    </a:p>
                  </a:txBody>
                  <a:tcPr/>
                </a:tc>
                <a:extLst>
                  <a:ext uri="{0D108BD9-81ED-4DB2-BD59-A6C34878D82A}">
                    <a16:rowId xmlns:a16="http://schemas.microsoft.com/office/drawing/2014/main" val="1520597735"/>
                  </a:ext>
                </a:extLst>
              </a:tr>
            </a:tbl>
          </a:graphicData>
        </a:graphic>
      </p:graphicFrame>
      <p:pic>
        <p:nvPicPr>
          <p:cNvPr id="5" name="Picture 4" descr="Logo&#10;&#10;Description automatically generated with medium confidence">
            <a:extLst>
              <a:ext uri="{FF2B5EF4-FFF2-40B4-BE49-F238E27FC236}">
                <a16:creationId xmlns:a16="http://schemas.microsoft.com/office/drawing/2014/main" id="{7F1A1A36-F9AF-8BBC-3063-4BEED2CB6F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
        <p:nvSpPr>
          <p:cNvPr id="4" name="TextBox 3">
            <a:extLst>
              <a:ext uri="{FF2B5EF4-FFF2-40B4-BE49-F238E27FC236}">
                <a16:creationId xmlns:a16="http://schemas.microsoft.com/office/drawing/2014/main" id="{627ACC10-FE9E-AD5B-3C23-5C0A9337908A}"/>
              </a:ext>
            </a:extLst>
          </p:cNvPr>
          <p:cNvSpPr txBox="1"/>
          <p:nvPr/>
        </p:nvSpPr>
        <p:spPr>
          <a:xfrm>
            <a:off x="649357" y="6142189"/>
            <a:ext cx="7945319"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Table 2: Optimized value of water uptake parameter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β</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59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FFA9-7076-46F0-80DB-05561BCEB802}"/>
              </a:ext>
            </a:extLst>
          </p:cNvPr>
          <p:cNvSpPr>
            <a:spLocks noGrp="1"/>
          </p:cNvSpPr>
          <p:nvPr>
            <p:ph type="title"/>
          </p:nvPr>
        </p:nvSpPr>
        <p:spPr/>
        <p:txBody>
          <a:bodyPr/>
          <a:lstStyle/>
          <a:p>
            <a:r>
              <a:rPr lang="en-IN" sz="2585" dirty="0">
                <a:latin typeface="Times New Roman" panose="02020603050405020304" pitchFamily="18" charset="0"/>
                <a:cs typeface="Times New Roman" panose="02020603050405020304" pitchFamily="18" charset="0"/>
              </a:rPr>
              <a:t>Experiments</a:t>
            </a:r>
          </a:p>
        </p:txBody>
      </p:sp>
      <p:pic>
        <p:nvPicPr>
          <p:cNvPr id="6" name="Content Placeholder 5">
            <a:extLst>
              <a:ext uri="{FF2B5EF4-FFF2-40B4-BE49-F238E27FC236}">
                <a16:creationId xmlns:a16="http://schemas.microsoft.com/office/drawing/2014/main" id="{C14692E0-EA7D-4D76-B100-C384DD22DD83}"/>
              </a:ext>
            </a:extLst>
          </p:cNvPr>
          <p:cNvPicPr>
            <a:picLocks noGrp="1" noChangeAspect="1"/>
          </p:cNvPicPr>
          <p:nvPr>
            <p:ph sz="half" idx="2"/>
          </p:nvPr>
        </p:nvPicPr>
        <p:blipFill>
          <a:blip r:embed="rId2"/>
          <a:stretch>
            <a:fillRect/>
          </a:stretch>
        </p:blipFill>
        <p:spPr>
          <a:xfrm>
            <a:off x="180655" y="1211289"/>
            <a:ext cx="7704388" cy="4843951"/>
          </a:xfrm>
        </p:spPr>
      </p:pic>
      <p:sp>
        <p:nvSpPr>
          <p:cNvPr id="5" name="Rectangle 4">
            <a:extLst>
              <a:ext uri="{FF2B5EF4-FFF2-40B4-BE49-F238E27FC236}">
                <a16:creationId xmlns:a16="http://schemas.microsoft.com/office/drawing/2014/main" id="{A8CCE3F8-D77C-9411-60D1-3BD3BD7E8C37}"/>
              </a:ext>
            </a:extLst>
          </p:cNvPr>
          <p:cNvSpPr/>
          <p:nvPr/>
        </p:nvSpPr>
        <p:spPr>
          <a:xfrm>
            <a:off x="6162261" y="1311965"/>
            <a:ext cx="1497496" cy="265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1A8F52A-D658-7EA0-0549-BCD8A69B019C}"/>
              </a:ext>
            </a:extLst>
          </p:cNvPr>
          <p:cNvSpPr/>
          <p:nvPr/>
        </p:nvSpPr>
        <p:spPr>
          <a:xfrm>
            <a:off x="2398643" y="1669774"/>
            <a:ext cx="1311966" cy="251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descr="Logo&#10;&#10;Description automatically generated with medium confidence">
            <a:extLst>
              <a:ext uri="{FF2B5EF4-FFF2-40B4-BE49-F238E27FC236}">
                <a16:creationId xmlns:a16="http://schemas.microsoft.com/office/drawing/2014/main" id="{3B8CB9CA-DCCA-5457-55C7-1D82D4B28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92451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5234-638F-49CF-B0DE-76E322597748}"/>
              </a:ext>
            </a:extLst>
          </p:cNvPr>
          <p:cNvSpPr>
            <a:spLocks noGrp="1"/>
          </p:cNvSpPr>
          <p:nvPr>
            <p:ph type="title"/>
          </p:nvPr>
        </p:nvSpPr>
        <p:spPr/>
        <p:txBody>
          <a:bodyPr/>
          <a:lstStyle/>
          <a:p>
            <a:r>
              <a:rPr lang="en-IN" sz="2585" dirty="0">
                <a:latin typeface="Times New Roman" panose="02020603050405020304" pitchFamily="18" charset="0"/>
                <a:cs typeface="Times New Roman" panose="02020603050405020304" pitchFamily="18" charset="0"/>
              </a:rPr>
              <a:t>Experiments</a:t>
            </a:r>
          </a:p>
        </p:txBody>
      </p:sp>
      <p:pic>
        <p:nvPicPr>
          <p:cNvPr id="6" name="Content Placeholder 5">
            <a:extLst>
              <a:ext uri="{FF2B5EF4-FFF2-40B4-BE49-F238E27FC236}">
                <a16:creationId xmlns:a16="http://schemas.microsoft.com/office/drawing/2014/main" id="{25E36B9B-46BD-41B7-A446-C28777A23EA5}"/>
              </a:ext>
            </a:extLst>
          </p:cNvPr>
          <p:cNvPicPr>
            <a:picLocks noGrp="1" noChangeAspect="1"/>
          </p:cNvPicPr>
          <p:nvPr>
            <p:ph sz="half" idx="2"/>
          </p:nvPr>
        </p:nvPicPr>
        <p:blipFill>
          <a:blip r:embed="rId2"/>
          <a:stretch>
            <a:fillRect/>
          </a:stretch>
        </p:blipFill>
        <p:spPr>
          <a:xfrm>
            <a:off x="180654" y="1287520"/>
            <a:ext cx="7793424" cy="4823516"/>
          </a:xfrm>
        </p:spPr>
      </p:pic>
      <p:sp>
        <p:nvSpPr>
          <p:cNvPr id="4" name="Rectangle 3">
            <a:extLst>
              <a:ext uri="{FF2B5EF4-FFF2-40B4-BE49-F238E27FC236}">
                <a16:creationId xmlns:a16="http://schemas.microsoft.com/office/drawing/2014/main" id="{22AEE9CE-0991-064B-B7CA-913188737FEB}"/>
              </a:ext>
            </a:extLst>
          </p:cNvPr>
          <p:cNvSpPr/>
          <p:nvPr/>
        </p:nvSpPr>
        <p:spPr>
          <a:xfrm>
            <a:off x="6149009" y="1417983"/>
            <a:ext cx="1470991" cy="251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11256818-617E-C0D5-55B1-94CFCDB4B75A}"/>
              </a:ext>
            </a:extLst>
          </p:cNvPr>
          <p:cNvSpPr/>
          <p:nvPr/>
        </p:nvSpPr>
        <p:spPr>
          <a:xfrm>
            <a:off x="2451652" y="1762539"/>
            <a:ext cx="1245705" cy="22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descr="Logo&#10;&#10;Description automatically generated with medium confidence">
            <a:extLst>
              <a:ext uri="{FF2B5EF4-FFF2-40B4-BE49-F238E27FC236}">
                <a16:creationId xmlns:a16="http://schemas.microsoft.com/office/drawing/2014/main" id="{F59548AC-083D-D405-8000-801040AC7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1896805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DB38-BE7B-0A96-E670-8B75F817FD0B}"/>
              </a:ext>
            </a:extLst>
          </p:cNvPr>
          <p:cNvSpPr>
            <a:spLocks noGrp="1"/>
          </p:cNvSpPr>
          <p:nvPr>
            <p:ph type="title"/>
          </p:nvPr>
        </p:nvSpPr>
        <p:spPr/>
        <p:txBody>
          <a:bodyPr/>
          <a:lstStyle/>
          <a:p>
            <a:r>
              <a:rPr lang="en-IN" sz="2400" b="1" i="0" u="none" strike="noStrike" baseline="0" dirty="0">
                <a:solidFill>
                  <a:srgbClr val="000000"/>
                </a:solidFill>
                <a:latin typeface="Times New Roman" panose="02020603050405020304" pitchFamily="18" charset="0"/>
                <a:cs typeface="Times New Roman" panose="02020603050405020304" pitchFamily="18" charset="0"/>
              </a:rPr>
              <a:t>ROOT WATER UPTAKE PARAMETER (</a:t>
            </a:r>
            <a:r>
              <a:rPr lang="el-GR" sz="2400" i="1" u="none" strike="noStrike" baseline="0" dirty="0">
                <a:solidFill>
                  <a:srgbClr val="000000"/>
                </a:solidFill>
                <a:latin typeface="Times New Roman" panose="02020603050405020304" pitchFamily="18" charset="0"/>
                <a:cs typeface="Times New Roman" panose="02020603050405020304" pitchFamily="18" charset="0"/>
              </a:rPr>
              <a:t>β</a:t>
            </a:r>
            <a:r>
              <a:rPr lang="en-IN" sz="2400" b="1" i="0" u="none" strike="noStrike" baseline="0" dirty="0">
                <a:solidFill>
                  <a:srgbClr val="000000"/>
                </a:solidFill>
                <a:latin typeface="Times New Roman" panose="02020603050405020304" pitchFamily="18" charset="0"/>
                <a:cs typeface="Times New Roman" panose="02020603050405020304" pitchFamily="18" charset="0"/>
              </a:rPr>
              <a:t>) ESTIMATION USING OBSERVED DATA </a:t>
            </a:r>
            <a:endParaRPr lang="en-IN"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A1BC225-13A6-30D4-2671-BE5AA0E13933}"/>
              </a:ext>
            </a:extLst>
          </p:cNvPr>
          <p:cNvSpPr>
            <a:spLocks noGrp="1"/>
          </p:cNvSpPr>
          <p:nvPr>
            <p:ph sz="half" idx="2"/>
          </p:nvPr>
        </p:nvSpPr>
        <p:spPr/>
        <p:txBody>
          <a:bodyPr/>
          <a:lstStyle/>
          <a:p>
            <a:pPr marL="0" indent="0">
              <a:buNone/>
            </a:pPr>
            <a:r>
              <a:rPr lang="en-IN" dirty="0">
                <a:latin typeface="Times New Roman" panose="02020603050405020304" pitchFamily="18" charset="0"/>
                <a:cs typeface="Times New Roman" panose="02020603050405020304" pitchFamily="18" charset="0"/>
              </a:rPr>
              <a:t>.</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90F2388F-75C6-743E-0CB0-625A1D33728B}"/>
              </a:ext>
            </a:extLst>
          </p:cNvPr>
          <p:cNvGraphicFramePr>
            <a:graphicFrameLocks noGrp="1"/>
          </p:cNvGraphicFramePr>
          <p:nvPr>
            <p:extLst>
              <p:ext uri="{D42A27DB-BD31-4B8C-83A1-F6EECF244321}">
                <p14:modId xmlns:p14="http://schemas.microsoft.com/office/powerpoint/2010/main" val="461756841"/>
              </p:ext>
            </p:extLst>
          </p:nvPr>
        </p:nvGraphicFramePr>
        <p:xfrm>
          <a:off x="307284" y="1200564"/>
          <a:ext cx="8641506" cy="2103120"/>
        </p:xfrm>
        <a:graphic>
          <a:graphicData uri="http://schemas.openxmlformats.org/drawingml/2006/table">
            <a:tbl>
              <a:tblPr firstRow="1" bandRow="1">
                <a:tableStyleId>{5C22544A-7EE6-4342-B048-85BDC9FD1C3A}</a:tableStyleId>
              </a:tblPr>
              <a:tblGrid>
                <a:gridCol w="1164847">
                  <a:extLst>
                    <a:ext uri="{9D8B030D-6E8A-4147-A177-3AD203B41FA5}">
                      <a16:colId xmlns:a16="http://schemas.microsoft.com/office/drawing/2014/main" val="191865425"/>
                    </a:ext>
                  </a:extLst>
                </a:gridCol>
                <a:gridCol w="1606648">
                  <a:extLst>
                    <a:ext uri="{9D8B030D-6E8A-4147-A177-3AD203B41FA5}">
                      <a16:colId xmlns:a16="http://schemas.microsoft.com/office/drawing/2014/main" val="882794106"/>
                    </a:ext>
                  </a:extLst>
                </a:gridCol>
                <a:gridCol w="1837178">
                  <a:extLst>
                    <a:ext uri="{9D8B030D-6E8A-4147-A177-3AD203B41FA5}">
                      <a16:colId xmlns:a16="http://schemas.microsoft.com/office/drawing/2014/main" val="3215318638"/>
                    </a:ext>
                  </a:extLst>
                </a:gridCol>
                <a:gridCol w="1143727">
                  <a:extLst>
                    <a:ext uri="{9D8B030D-6E8A-4147-A177-3AD203B41FA5}">
                      <a16:colId xmlns:a16="http://schemas.microsoft.com/office/drawing/2014/main" val="330269153"/>
                    </a:ext>
                  </a:extLst>
                </a:gridCol>
                <a:gridCol w="1799641">
                  <a:extLst>
                    <a:ext uri="{9D8B030D-6E8A-4147-A177-3AD203B41FA5}">
                      <a16:colId xmlns:a16="http://schemas.microsoft.com/office/drawing/2014/main" val="64488224"/>
                    </a:ext>
                  </a:extLst>
                </a:gridCol>
                <a:gridCol w="1089465">
                  <a:extLst>
                    <a:ext uri="{9D8B030D-6E8A-4147-A177-3AD203B41FA5}">
                      <a16:colId xmlns:a16="http://schemas.microsoft.com/office/drawing/2014/main" val="3846597021"/>
                    </a:ext>
                  </a:extLst>
                </a:gridCol>
              </a:tblGrid>
              <a:tr h="469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latin typeface="Times New Roman" panose="02020603050405020304" pitchFamily="18" charset="0"/>
                          <a:cs typeface="Times New Roman" panose="02020603050405020304" pitchFamily="18" charset="0"/>
                        </a:rPr>
                        <a:t>Salinity</a:t>
                      </a:r>
                    </a:p>
                    <a:p>
                      <a:endParaRPr lang="en-IN"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1" u="none" strike="noStrike" baseline="0" dirty="0">
                          <a:solidFill>
                            <a:srgbClr val="000000"/>
                          </a:solidFill>
                          <a:latin typeface="Times New Roman" panose="02020603050405020304" pitchFamily="18" charset="0"/>
                          <a:cs typeface="Times New Roman" panose="02020603050405020304" pitchFamily="18" charset="0"/>
                        </a:rPr>
                        <a:t>β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(unit less) </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1" u="none" strike="noStrike" baseline="0" dirty="0" err="1">
                          <a:solidFill>
                            <a:srgbClr val="000000"/>
                          </a:solidFill>
                          <a:latin typeface="Times New Roman" panose="02020603050405020304" pitchFamily="18" charset="0"/>
                          <a:cs typeface="Times New Roman" panose="02020603050405020304" pitchFamily="18" charset="0"/>
                        </a:rPr>
                        <a:t>K</a:t>
                      </a:r>
                      <a:r>
                        <a:rPr lang="en-IN" sz="1800" b="0" i="1" u="none" strike="noStrike" baseline="-25000" dirty="0" err="1">
                          <a:solidFill>
                            <a:srgbClr val="000000"/>
                          </a:solidFill>
                          <a:latin typeface="Times New Roman" panose="02020603050405020304" pitchFamily="18" charset="0"/>
                          <a:cs typeface="Times New Roman" panose="02020603050405020304" pitchFamily="18" charset="0"/>
                        </a:rPr>
                        <a:t>sat</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(cmday</a:t>
                      </a:r>
                      <a:r>
                        <a:rPr lang="en-IN" sz="1800" b="0" i="0" u="none" strike="noStrike" baseline="30000" dirty="0">
                          <a:solidFill>
                            <a:srgbClr val="000000"/>
                          </a:solidFill>
                          <a:latin typeface="Times New Roman" panose="02020603050405020304" pitchFamily="18" charset="0"/>
                          <a:cs typeface="Times New Roman" panose="02020603050405020304" pitchFamily="18" charset="0"/>
                        </a:rPr>
                        <a:t>-1</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1" u="none" strike="noStrike" baseline="0" dirty="0">
                          <a:solidFill>
                            <a:srgbClr val="000000"/>
                          </a:solidFill>
                          <a:latin typeface="Times New Roman" panose="02020603050405020304" pitchFamily="18" charset="0"/>
                          <a:cs typeface="Times New Roman" panose="02020603050405020304" pitchFamily="18" charset="0"/>
                        </a:rPr>
                        <a:t>α</a:t>
                      </a:r>
                      <a:r>
                        <a:rPr lang="en-IN" sz="1800" b="0" i="1" u="none" strike="noStrike" baseline="-25000" dirty="0">
                          <a:solidFill>
                            <a:srgbClr val="000000"/>
                          </a:solidFill>
                          <a:latin typeface="Times New Roman" panose="02020603050405020304" pitchFamily="18" charset="0"/>
                          <a:cs typeface="Times New Roman" panose="02020603050405020304" pitchFamily="18" charset="0"/>
                        </a:rPr>
                        <a:t>v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(m</a:t>
                      </a:r>
                      <a:r>
                        <a:rPr lang="en-IN" sz="1800" b="0" i="0" u="none" strike="noStrike" baseline="30000" dirty="0">
                          <a:solidFill>
                            <a:srgbClr val="000000"/>
                          </a:solidFill>
                          <a:latin typeface="Times New Roman" panose="02020603050405020304" pitchFamily="18" charset="0"/>
                          <a:cs typeface="Times New Roman" panose="02020603050405020304" pitchFamily="18" charset="0"/>
                        </a:rPr>
                        <a:t>-1</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1" u="none" strike="noStrike" baseline="0" dirty="0" err="1">
                          <a:solidFill>
                            <a:srgbClr val="000000"/>
                          </a:solidFill>
                          <a:latin typeface="Times New Roman" panose="02020603050405020304" pitchFamily="18" charset="0"/>
                          <a:cs typeface="Times New Roman" panose="02020603050405020304" pitchFamily="18" charset="0"/>
                        </a:rPr>
                        <a:t>n</a:t>
                      </a:r>
                      <a:r>
                        <a:rPr lang="en-IN" sz="1800" b="0" i="1" u="none" strike="noStrike" baseline="-25000" dirty="0" err="1">
                          <a:solidFill>
                            <a:srgbClr val="000000"/>
                          </a:solidFill>
                          <a:latin typeface="Times New Roman" panose="02020603050405020304" pitchFamily="18" charset="0"/>
                          <a:cs typeface="Times New Roman" panose="02020603050405020304" pitchFamily="18" charset="0"/>
                        </a:rPr>
                        <a:t>v</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(unit less) </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txBody>
                  <a:tcPr/>
                </a:tc>
                <a:tc>
                  <a:txBody>
                    <a:bodyPr/>
                    <a:lstStyle/>
                    <a:p>
                      <a:r>
                        <a:rPr lang="en-IN" sz="1800" b="0" i="0" u="none" strike="noStrike" baseline="0" dirty="0">
                          <a:solidFill>
                            <a:srgbClr val="000000"/>
                          </a:solidFill>
                          <a:latin typeface="Times New Roman" panose="02020603050405020304" pitchFamily="18" charset="0"/>
                          <a:cs typeface="Times New Roman" panose="02020603050405020304" pitchFamily="18" charset="0"/>
                        </a:rPr>
                        <a:t>𝑓(x)</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17706988"/>
                  </a:ext>
                </a:extLst>
              </a:tr>
              <a:tr h="268285">
                <a:tc>
                  <a:txBody>
                    <a:bodyPr/>
                    <a:lstStyle/>
                    <a:p>
                      <a:r>
                        <a:rPr lang="en-IN" dirty="0">
                          <a:latin typeface="Times New Roman" panose="02020603050405020304" pitchFamily="18" charset="0"/>
                          <a:cs typeface="Times New Roman" panose="02020603050405020304" pitchFamily="18" charset="0"/>
                        </a:rPr>
                        <a:t>0.5</a:t>
                      </a:r>
                    </a:p>
                  </a:txBody>
                  <a:tcPr/>
                </a:tc>
                <a:tc>
                  <a:txBody>
                    <a:bodyPr/>
                    <a:lstStyle/>
                    <a:p>
                      <a:r>
                        <a:rPr lang="en-IN" dirty="0">
                          <a:latin typeface="Times New Roman" panose="02020603050405020304" pitchFamily="18" charset="0"/>
                          <a:cs typeface="Times New Roman" panose="02020603050405020304" pitchFamily="18" charset="0"/>
                        </a:rPr>
                        <a:t>1.72</a:t>
                      </a:r>
                    </a:p>
                  </a:txBody>
                  <a:tcPr/>
                </a:tc>
                <a:tc>
                  <a:txBody>
                    <a:bodyPr/>
                    <a:lstStyle/>
                    <a:p>
                      <a:r>
                        <a:rPr lang="en-IN" dirty="0">
                          <a:latin typeface="Times New Roman" panose="02020603050405020304" pitchFamily="18" charset="0"/>
                          <a:cs typeface="Times New Roman" panose="02020603050405020304" pitchFamily="18" charset="0"/>
                        </a:rPr>
                        <a:t>183.21</a:t>
                      </a:r>
                    </a:p>
                  </a:txBody>
                  <a:tcPr/>
                </a:tc>
                <a:tc>
                  <a:txBody>
                    <a:bodyPr/>
                    <a:lstStyle/>
                    <a:p>
                      <a:r>
                        <a:rPr lang="en-IN" dirty="0">
                          <a:latin typeface="Times New Roman" panose="02020603050405020304" pitchFamily="18" charset="0"/>
                          <a:cs typeface="Times New Roman" panose="02020603050405020304" pitchFamily="18" charset="0"/>
                        </a:rPr>
                        <a:t>1.862</a:t>
                      </a:r>
                    </a:p>
                  </a:txBody>
                  <a:tcPr/>
                </a:tc>
                <a:tc>
                  <a:txBody>
                    <a:bodyPr/>
                    <a:lstStyle/>
                    <a:p>
                      <a:r>
                        <a:rPr lang="en-IN" dirty="0">
                          <a:latin typeface="Times New Roman" panose="02020603050405020304" pitchFamily="18" charset="0"/>
                          <a:cs typeface="Times New Roman" panose="02020603050405020304" pitchFamily="18" charset="0"/>
                        </a:rPr>
                        <a:t>1.466</a:t>
                      </a:r>
                    </a:p>
                  </a:txBody>
                  <a:tcPr/>
                </a:tc>
                <a:tc>
                  <a:txBody>
                    <a:bodyPr/>
                    <a:lstStyle/>
                    <a:p>
                      <a:r>
                        <a:rPr lang="en-IN" dirty="0">
                          <a:latin typeface="Times New Roman" panose="02020603050405020304" pitchFamily="18" charset="0"/>
                          <a:cs typeface="Times New Roman" panose="02020603050405020304" pitchFamily="18" charset="0"/>
                        </a:rPr>
                        <a:t>0.8713</a:t>
                      </a:r>
                    </a:p>
                  </a:txBody>
                  <a:tcPr/>
                </a:tc>
                <a:extLst>
                  <a:ext uri="{0D108BD9-81ED-4DB2-BD59-A6C34878D82A}">
                    <a16:rowId xmlns:a16="http://schemas.microsoft.com/office/drawing/2014/main" val="4011705540"/>
                  </a:ext>
                </a:extLst>
              </a:tr>
              <a:tr h="268285">
                <a:tc>
                  <a:txBody>
                    <a:bodyPr/>
                    <a:lstStyle/>
                    <a:p>
                      <a:r>
                        <a:rPr lang="en-IN" dirty="0">
                          <a:latin typeface="Times New Roman" panose="02020603050405020304" pitchFamily="18" charset="0"/>
                          <a:cs typeface="Times New Roman" panose="02020603050405020304" pitchFamily="18" charset="0"/>
                        </a:rPr>
                        <a:t>7.9</a:t>
                      </a:r>
                    </a:p>
                  </a:txBody>
                  <a:tcPr/>
                </a:tc>
                <a:tc>
                  <a:txBody>
                    <a:bodyPr/>
                    <a:lstStyle/>
                    <a:p>
                      <a:r>
                        <a:rPr lang="en-IN" dirty="0">
                          <a:latin typeface="Times New Roman" panose="02020603050405020304" pitchFamily="18" charset="0"/>
                          <a:cs typeface="Times New Roman" panose="02020603050405020304" pitchFamily="18" charset="0"/>
                        </a:rPr>
                        <a:t>1.53</a:t>
                      </a:r>
                    </a:p>
                  </a:txBody>
                  <a:tcPr/>
                </a:tc>
                <a:tc>
                  <a:txBody>
                    <a:bodyPr/>
                    <a:lstStyle/>
                    <a:p>
                      <a:r>
                        <a:rPr lang="en-IN" dirty="0">
                          <a:latin typeface="Times New Roman" panose="02020603050405020304" pitchFamily="18" charset="0"/>
                          <a:cs typeface="Times New Roman" panose="02020603050405020304" pitchFamily="18" charset="0"/>
                        </a:rPr>
                        <a:t>190.84</a:t>
                      </a:r>
                    </a:p>
                  </a:txBody>
                  <a:tcPr/>
                </a:tc>
                <a:tc>
                  <a:txBody>
                    <a:bodyPr/>
                    <a:lstStyle/>
                    <a:p>
                      <a:r>
                        <a:rPr lang="en-IN" dirty="0">
                          <a:latin typeface="Times New Roman" panose="02020603050405020304" pitchFamily="18" charset="0"/>
                          <a:cs typeface="Times New Roman" panose="02020603050405020304" pitchFamily="18" charset="0"/>
                        </a:rPr>
                        <a:t>1.814</a:t>
                      </a:r>
                    </a:p>
                  </a:txBody>
                  <a:tcPr/>
                </a:tc>
                <a:tc>
                  <a:txBody>
                    <a:bodyPr/>
                    <a:lstStyle/>
                    <a:p>
                      <a:r>
                        <a:rPr lang="en-IN" dirty="0">
                          <a:latin typeface="Times New Roman" panose="02020603050405020304" pitchFamily="18" charset="0"/>
                          <a:cs typeface="Times New Roman" panose="02020603050405020304" pitchFamily="18" charset="0"/>
                        </a:rPr>
                        <a:t>1.496</a:t>
                      </a:r>
                    </a:p>
                  </a:txBody>
                  <a:tcPr/>
                </a:tc>
                <a:tc>
                  <a:txBody>
                    <a:bodyPr/>
                    <a:lstStyle/>
                    <a:p>
                      <a:r>
                        <a:rPr lang="en-IN" dirty="0">
                          <a:latin typeface="Times New Roman" panose="02020603050405020304" pitchFamily="18" charset="0"/>
                          <a:cs typeface="Times New Roman" panose="02020603050405020304" pitchFamily="18" charset="0"/>
                        </a:rPr>
                        <a:t>0.8549</a:t>
                      </a:r>
                    </a:p>
                  </a:txBody>
                  <a:tcPr/>
                </a:tc>
                <a:extLst>
                  <a:ext uri="{0D108BD9-81ED-4DB2-BD59-A6C34878D82A}">
                    <a16:rowId xmlns:a16="http://schemas.microsoft.com/office/drawing/2014/main" val="277966226"/>
                  </a:ext>
                </a:extLst>
              </a:tr>
              <a:tr h="268285">
                <a:tc>
                  <a:txBody>
                    <a:bodyPr/>
                    <a:lstStyle/>
                    <a:p>
                      <a:r>
                        <a:rPr lang="en-IN" dirty="0">
                          <a:latin typeface="Times New Roman" panose="02020603050405020304" pitchFamily="18" charset="0"/>
                          <a:cs typeface="Times New Roman" panose="02020603050405020304" pitchFamily="18" charset="0"/>
                        </a:rPr>
                        <a:t>14.7</a:t>
                      </a:r>
                    </a:p>
                  </a:txBody>
                  <a:tcPr/>
                </a:tc>
                <a:tc>
                  <a:txBody>
                    <a:bodyPr/>
                    <a:lstStyle/>
                    <a:p>
                      <a:r>
                        <a:rPr lang="en-IN" dirty="0">
                          <a:latin typeface="Times New Roman" panose="02020603050405020304" pitchFamily="18" charset="0"/>
                          <a:cs typeface="Times New Roman" panose="02020603050405020304" pitchFamily="18" charset="0"/>
                        </a:rPr>
                        <a:t>1.49</a:t>
                      </a:r>
                    </a:p>
                  </a:txBody>
                  <a:tcPr/>
                </a:tc>
                <a:tc>
                  <a:txBody>
                    <a:bodyPr/>
                    <a:lstStyle/>
                    <a:p>
                      <a:r>
                        <a:rPr lang="en-IN" dirty="0">
                          <a:latin typeface="Times New Roman" panose="02020603050405020304" pitchFamily="18" charset="0"/>
                          <a:cs typeface="Times New Roman" panose="02020603050405020304" pitchFamily="18" charset="0"/>
                        </a:rPr>
                        <a:t>199.10</a:t>
                      </a:r>
                    </a:p>
                  </a:txBody>
                  <a:tcPr/>
                </a:tc>
                <a:tc>
                  <a:txBody>
                    <a:bodyPr/>
                    <a:lstStyle/>
                    <a:p>
                      <a:r>
                        <a:rPr lang="en-IN" dirty="0">
                          <a:latin typeface="Times New Roman" panose="02020603050405020304" pitchFamily="18" charset="0"/>
                          <a:cs typeface="Times New Roman" panose="02020603050405020304" pitchFamily="18" charset="0"/>
                        </a:rPr>
                        <a:t>1.764</a:t>
                      </a:r>
                    </a:p>
                  </a:txBody>
                  <a:tcPr/>
                </a:tc>
                <a:tc>
                  <a:txBody>
                    <a:bodyPr/>
                    <a:lstStyle/>
                    <a:p>
                      <a:r>
                        <a:rPr lang="en-IN" dirty="0">
                          <a:latin typeface="Times New Roman" panose="02020603050405020304" pitchFamily="18" charset="0"/>
                          <a:cs typeface="Times New Roman" panose="02020603050405020304" pitchFamily="18" charset="0"/>
                        </a:rPr>
                        <a:t>1.529</a:t>
                      </a:r>
                    </a:p>
                  </a:txBody>
                  <a:tcPr/>
                </a:tc>
                <a:tc>
                  <a:txBody>
                    <a:bodyPr/>
                    <a:lstStyle/>
                    <a:p>
                      <a:r>
                        <a:rPr lang="en-IN" dirty="0">
                          <a:latin typeface="Times New Roman" panose="02020603050405020304" pitchFamily="18" charset="0"/>
                          <a:cs typeface="Times New Roman" panose="02020603050405020304" pitchFamily="18" charset="0"/>
                        </a:rPr>
                        <a:t>0.8519</a:t>
                      </a:r>
                    </a:p>
                  </a:txBody>
                  <a:tcPr/>
                </a:tc>
                <a:extLst>
                  <a:ext uri="{0D108BD9-81ED-4DB2-BD59-A6C34878D82A}">
                    <a16:rowId xmlns:a16="http://schemas.microsoft.com/office/drawing/2014/main" val="2344082508"/>
                  </a:ext>
                </a:extLst>
              </a:tr>
              <a:tr h="268285">
                <a:tc>
                  <a:txBody>
                    <a:bodyPr/>
                    <a:lstStyle/>
                    <a:p>
                      <a:r>
                        <a:rPr lang="en-IN" dirty="0">
                          <a:latin typeface="Times New Roman" panose="02020603050405020304" pitchFamily="18" charset="0"/>
                          <a:cs typeface="Times New Roman" panose="02020603050405020304" pitchFamily="18" charset="0"/>
                        </a:rPr>
                        <a:t>21.2</a:t>
                      </a:r>
                    </a:p>
                  </a:txBody>
                  <a:tcPr/>
                </a:tc>
                <a:tc>
                  <a:txBody>
                    <a:bodyPr/>
                    <a:lstStyle/>
                    <a:p>
                      <a:r>
                        <a:rPr lang="en-IN" dirty="0">
                          <a:latin typeface="Times New Roman" panose="02020603050405020304" pitchFamily="18" charset="0"/>
                          <a:cs typeface="Times New Roman" panose="02020603050405020304" pitchFamily="18" charset="0"/>
                        </a:rPr>
                        <a:t>1.43</a:t>
                      </a:r>
                    </a:p>
                  </a:txBody>
                  <a:tcPr/>
                </a:tc>
                <a:tc>
                  <a:txBody>
                    <a:bodyPr/>
                    <a:lstStyle/>
                    <a:p>
                      <a:r>
                        <a:rPr lang="en-IN" dirty="0">
                          <a:latin typeface="Times New Roman" panose="02020603050405020304" pitchFamily="18" charset="0"/>
                          <a:cs typeface="Times New Roman" panose="02020603050405020304" pitchFamily="18" charset="0"/>
                        </a:rPr>
                        <a:t>221.92</a:t>
                      </a:r>
                    </a:p>
                  </a:txBody>
                  <a:tcPr/>
                </a:tc>
                <a:tc>
                  <a:txBody>
                    <a:bodyPr/>
                    <a:lstStyle/>
                    <a:p>
                      <a:r>
                        <a:rPr lang="en-IN" dirty="0">
                          <a:latin typeface="Times New Roman" panose="02020603050405020304" pitchFamily="18" charset="0"/>
                          <a:cs typeface="Times New Roman" panose="02020603050405020304" pitchFamily="18" charset="0"/>
                        </a:rPr>
                        <a:t>1.618</a:t>
                      </a:r>
                    </a:p>
                  </a:txBody>
                  <a:tcPr/>
                </a:tc>
                <a:tc>
                  <a:txBody>
                    <a:bodyPr/>
                    <a:lstStyle/>
                    <a:p>
                      <a:r>
                        <a:rPr lang="en-IN" dirty="0">
                          <a:latin typeface="Times New Roman" panose="02020603050405020304" pitchFamily="18" charset="0"/>
                          <a:cs typeface="Times New Roman" panose="02020603050405020304" pitchFamily="18" charset="0"/>
                        </a:rPr>
                        <a:t>1.644</a:t>
                      </a:r>
                    </a:p>
                  </a:txBody>
                  <a:tcPr/>
                </a:tc>
                <a:tc>
                  <a:txBody>
                    <a:bodyPr/>
                    <a:lstStyle/>
                    <a:p>
                      <a:r>
                        <a:rPr lang="en-IN" dirty="0">
                          <a:latin typeface="Times New Roman" panose="02020603050405020304" pitchFamily="18" charset="0"/>
                          <a:cs typeface="Times New Roman" panose="02020603050405020304" pitchFamily="18" charset="0"/>
                        </a:rPr>
                        <a:t>0.8441</a:t>
                      </a:r>
                    </a:p>
                  </a:txBody>
                  <a:tcPr/>
                </a:tc>
                <a:extLst>
                  <a:ext uri="{0D108BD9-81ED-4DB2-BD59-A6C34878D82A}">
                    <a16:rowId xmlns:a16="http://schemas.microsoft.com/office/drawing/2014/main" val="2108842763"/>
                  </a:ext>
                </a:extLst>
              </a:tr>
            </a:tbl>
          </a:graphicData>
        </a:graphic>
      </p:graphicFrame>
      <p:pic>
        <p:nvPicPr>
          <p:cNvPr id="5" name="Picture 4" descr="Logo&#10;&#10;Description automatically generated with medium confidence">
            <a:extLst>
              <a:ext uri="{FF2B5EF4-FFF2-40B4-BE49-F238E27FC236}">
                <a16:creationId xmlns:a16="http://schemas.microsoft.com/office/drawing/2014/main" id="{628AFDE7-5E76-8D4D-98D4-902A321B8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
        <p:nvSpPr>
          <p:cNvPr id="4" name="TextBox 3">
            <a:extLst>
              <a:ext uri="{FF2B5EF4-FFF2-40B4-BE49-F238E27FC236}">
                <a16:creationId xmlns:a16="http://schemas.microsoft.com/office/drawing/2014/main" id="{0540DEB4-60A1-F071-AC53-285B64BDFE13}"/>
              </a:ext>
            </a:extLst>
          </p:cNvPr>
          <p:cNvSpPr txBox="1"/>
          <p:nvPr/>
        </p:nvSpPr>
        <p:spPr>
          <a:xfrm>
            <a:off x="463826" y="3429000"/>
            <a:ext cx="8216348"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Table 3: Value of </a:t>
            </a:r>
            <a:r>
              <a:rPr lang="en-IN" sz="1800" b="0" i="1" u="none" strike="noStrike" baseline="0" dirty="0">
                <a:solidFill>
                  <a:srgbClr val="000000"/>
                </a:solidFill>
                <a:latin typeface="Times New Roman" panose="02020603050405020304" pitchFamily="18" charset="0"/>
                <a:cs typeface="Times New Roman" panose="02020603050405020304" pitchFamily="18" charset="0"/>
              </a:rPr>
              <a:t>β </a:t>
            </a:r>
            <a:r>
              <a:rPr lang="en-IN" sz="1800" u="none" strike="noStrike" baseline="0" dirty="0">
                <a:solidFill>
                  <a:srgbClr val="000000"/>
                </a:solidFill>
                <a:latin typeface="Times New Roman" panose="02020603050405020304" pitchFamily="18" charset="0"/>
                <a:cs typeface="Times New Roman" panose="02020603050405020304" pitchFamily="18" charset="0"/>
              </a:rPr>
              <a:t>parameter with change in salinity level for Wheat crop.</a:t>
            </a: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35C561B-65A7-A657-6E53-67EDA1274665}"/>
              </a:ext>
            </a:extLst>
          </p:cNvPr>
          <p:cNvSpPr txBox="1"/>
          <p:nvPr/>
        </p:nvSpPr>
        <p:spPr>
          <a:xfrm>
            <a:off x="307284" y="4583232"/>
            <a:ext cx="8362122" cy="1292662"/>
          </a:xfrm>
          <a:prstGeom prst="rect">
            <a:avLst/>
          </a:prstGeom>
          <a:noFill/>
        </p:spPr>
        <p:txBody>
          <a:bodyPr wrap="square" rtlCol="0">
            <a:spAutoFit/>
          </a:bodyPr>
          <a:lstStyle/>
          <a:p>
            <a:pPr marL="285750" indent="-285750">
              <a:buFont typeface="Arial" panose="020B0604020202020204" pitchFamily="34" charset="0"/>
              <a:buChar char="•"/>
            </a:pPr>
            <a:r>
              <a:rPr lang="en-IN" sz="2000" dirty="0">
                <a:solidFill>
                  <a:srgbClr val="000000"/>
                </a:solidFill>
                <a:latin typeface="Times New Roman" panose="02020603050405020304" pitchFamily="18" charset="0"/>
                <a:cs typeface="Times New Roman" panose="02020603050405020304" pitchFamily="18" charset="0"/>
              </a:rPr>
              <a:t>Non-linear parameter (</a:t>
            </a:r>
            <a:r>
              <a:rPr lang="el-GR" sz="2000" dirty="0">
                <a:solidFill>
                  <a:srgbClr val="000000"/>
                </a:solidFill>
                <a:latin typeface="Times New Roman" panose="02020603050405020304" pitchFamily="18" charset="0"/>
                <a:cs typeface="Times New Roman" panose="02020603050405020304" pitchFamily="18" charset="0"/>
              </a:rPr>
              <a:t>β</a:t>
            </a:r>
            <a:r>
              <a:rPr lang="en-IN" sz="2000" dirty="0">
                <a:solidFill>
                  <a:srgbClr val="000000"/>
                </a:solidFill>
                <a:latin typeface="Times New Roman" panose="02020603050405020304" pitchFamily="18" charset="0"/>
                <a:cs typeface="Times New Roman" panose="02020603050405020304" pitchFamily="18" charset="0"/>
              </a:rPr>
              <a:t>) decreases with increasing salinity level</a:t>
            </a:r>
          </a:p>
          <a:p>
            <a:pPr marL="285750" indent="-285750">
              <a:buFont typeface="Arial" panose="020B0604020202020204" pitchFamily="34" charset="0"/>
              <a:buChar char="•"/>
            </a:pPr>
            <a:r>
              <a:rPr lang="en-IN" sz="2000" dirty="0" err="1">
                <a:solidFill>
                  <a:srgbClr val="000000"/>
                </a:solidFill>
                <a:latin typeface="Times New Roman" panose="02020603050405020304" pitchFamily="18" charset="0"/>
                <a:cs typeface="Times New Roman" panose="02020603050405020304" pitchFamily="18" charset="0"/>
              </a:rPr>
              <a:t>Ksat</a:t>
            </a:r>
            <a:r>
              <a:rPr lang="en-IN" sz="2000" dirty="0">
                <a:solidFill>
                  <a:srgbClr val="000000"/>
                </a:solidFill>
                <a:latin typeface="Times New Roman" panose="02020603050405020304" pitchFamily="18" charset="0"/>
                <a:cs typeface="Times New Roman" panose="02020603050405020304" pitchFamily="18" charset="0"/>
              </a:rPr>
              <a:t> increases with increasing salinity level in case of sandy loam soil </a:t>
            </a:r>
          </a:p>
          <a:p>
            <a:pPr marL="285750" indent="-285750">
              <a:buFont typeface="Arial" panose="020B0604020202020204" pitchFamily="34" charset="0"/>
              <a:buChar char="•"/>
            </a:pPr>
            <a:r>
              <a:rPr lang="en-IN" sz="2000" b="0" i="1" u="none" strike="noStrike" baseline="0" dirty="0">
                <a:solidFill>
                  <a:srgbClr val="000000"/>
                </a:solidFill>
                <a:latin typeface="Times New Roman" panose="02020603050405020304" pitchFamily="18" charset="0"/>
                <a:cs typeface="Times New Roman" panose="02020603050405020304" pitchFamily="18" charset="0"/>
              </a:rPr>
              <a:t>α</a:t>
            </a:r>
            <a:r>
              <a:rPr lang="en-IN" sz="2000" b="0" i="1" u="none" strike="noStrike" baseline="-25000" dirty="0">
                <a:solidFill>
                  <a:srgbClr val="000000"/>
                </a:solidFill>
                <a:latin typeface="Times New Roman" panose="02020603050405020304" pitchFamily="18" charset="0"/>
                <a:cs typeface="Times New Roman" panose="02020603050405020304" pitchFamily="18" charset="0"/>
              </a:rPr>
              <a:t>v  </a:t>
            </a:r>
            <a:r>
              <a:rPr lang="en-IN" sz="2000" dirty="0">
                <a:solidFill>
                  <a:srgbClr val="000000"/>
                </a:solidFill>
                <a:latin typeface="Times New Roman" panose="02020603050405020304" pitchFamily="18" charset="0"/>
                <a:cs typeface="Times New Roman" panose="02020603050405020304" pitchFamily="18" charset="0"/>
              </a:rPr>
              <a:t>increases whereas, </a:t>
            </a:r>
            <a:r>
              <a:rPr lang="en-IN" sz="2000" b="0" i="1" u="none" strike="noStrike" baseline="0" dirty="0" err="1">
                <a:solidFill>
                  <a:srgbClr val="000000"/>
                </a:solidFill>
                <a:latin typeface="Times New Roman" panose="02020603050405020304" pitchFamily="18" charset="0"/>
                <a:cs typeface="Times New Roman" panose="02020603050405020304" pitchFamily="18" charset="0"/>
              </a:rPr>
              <a:t>n</a:t>
            </a:r>
            <a:r>
              <a:rPr lang="en-IN" sz="2000" b="0" i="1" u="none" strike="noStrike" baseline="-25000" dirty="0" err="1">
                <a:solidFill>
                  <a:srgbClr val="000000"/>
                </a:solidFill>
                <a:latin typeface="Times New Roman" panose="02020603050405020304" pitchFamily="18" charset="0"/>
                <a:cs typeface="Times New Roman" panose="02020603050405020304" pitchFamily="18" charset="0"/>
              </a:rPr>
              <a:t>v</a:t>
            </a:r>
            <a:r>
              <a:rPr lang="en-IN" sz="2000" b="0" i="1" u="none" strike="noStrike" baseline="-25000" dirty="0">
                <a:solidFill>
                  <a:srgbClr val="000000"/>
                </a:solidFill>
                <a:latin typeface="Times New Roman" panose="02020603050405020304" pitchFamily="18" charset="0"/>
                <a:cs typeface="Times New Roman" panose="02020603050405020304" pitchFamily="18" charset="0"/>
              </a:rPr>
              <a:t> </a:t>
            </a:r>
            <a:r>
              <a:rPr lang="en-IN" sz="2000" dirty="0">
                <a:solidFill>
                  <a:srgbClr val="000000"/>
                </a:solidFill>
                <a:latin typeface="Times New Roman" panose="02020603050405020304" pitchFamily="18" charset="0"/>
                <a:cs typeface="Times New Roman" panose="02020603050405020304" pitchFamily="18" charset="0"/>
              </a:rPr>
              <a:t>decreases with increasing salinity level.</a:t>
            </a:r>
            <a:r>
              <a:rPr lang="en-IN" sz="2000" b="0" i="1" u="none" strike="noStrike" baseline="-25000" dirty="0">
                <a:solidFill>
                  <a:srgbClr val="000000"/>
                </a:solidFill>
                <a:latin typeface="Times New Roman" panose="02020603050405020304" pitchFamily="18" charset="0"/>
                <a:cs typeface="Times New Roman" panose="02020603050405020304" pitchFamily="18" charset="0"/>
              </a:rPr>
              <a:t>  </a:t>
            </a:r>
            <a:endParaRPr lang="en-IN" sz="2000" dirty="0">
              <a:solidFill>
                <a:srgbClr val="000000"/>
              </a:solidFill>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58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CD7F-C17C-E9E4-503C-8D0D0C9161F7}"/>
              </a:ext>
            </a:extLst>
          </p:cNvPr>
          <p:cNvSpPr>
            <a:spLocks noGrp="1"/>
          </p:cNvSpPr>
          <p:nvPr>
            <p:ph type="title"/>
          </p:nvPr>
        </p:nvSpPr>
        <p:spPr>
          <a:xfrm>
            <a:off x="180653" y="145774"/>
            <a:ext cx="7810408" cy="702365"/>
          </a:xfrm>
        </p:spPr>
        <p:txBody>
          <a:bodyPr/>
          <a:lstStyle/>
          <a:p>
            <a:r>
              <a:rPr lang="en-IN" dirty="0">
                <a:latin typeface="Times New Roman" panose="02020603050405020304" pitchFamily="18" charset="0"/>
                <a:cs typeface="Times New Roman" panose="02020603050405020304" pitchFamily="18" charset="0"/>
              </a:rPr>
              <a:t>CONCLUSION</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72D2EB-22C9-5846-3A04-4E39E7CA594D}"/>
              </a:ext>
            </a:extLst>
          </p:cNvPr>
          <p:cNvSpPr>
            <a:spLocks noGrp="1"/>
          </p:cNvSpPr>
          <p:nvPr>
            <p:ph sz="half" idx="2"/>
          </p:nvPr>
        </p:nvSpPr>
        <p:spPr/>
        <p:txBody>
          <a:bodyPr/>
          <a:lstStyle/>
          <a:p>
            <a:pPr marL="0" indent="0">
              <a:buNone/>
            </a:pPr>
            <a:endParaRPr lang="en-IN" sz="1800" b="0" i="0" u="none" strike="noStrike" baseline="0" dirty="0">
              <a:solidFill>
                <a:srgbClr val="000000"/>
              </a:solidFill>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59ECCA55-FF08-25EB-E5EC-19DFAE54BC28}"/>
              </a:ext>
            </a:extLst>
          </p:cNvPr>
          <p:cNvGraphicFramePr>
            <a:graphicFrameLocks/>
          </p:cNvGraphicFramePr>
          <p:nvPr>
            <p:extLst>
              <p:ext uri="{D42A27DB-BD31-4B8C-83A1-F6EECF244321}">
                <p14:modId xmlns:p14="http://schemas.microsoft.com/office/powerpoint/2010/main" val="1476006889"/>
              </p:ext>
            </p:extLst>
          </p:nvPr>
        </p:nvGraphicFramePr>
        <p:xfrm>
          <a:off x="298173" y="1313374"/>
          <a:ext cx="8342243" cy="486214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10;&#10;Description automatically generated with medium confidence">
            <a:extLst>
              <a:ext uri="{FF2B5EF4-FFF2-40B4-BE49-F238E27FC236}">
                <a16:creationId xmlns:a16="http://schemas.microsoft.com/office/drawing/2014/main" id="{DA9EA549-8D6F-0237-8C2B-BE758CDA3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329312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0347-801A-BD72-8FEE-7D360A906DE8}"/>
              </a:ext>
            </a:extLst>
          </p:cNvPr>
          <p:cNvSpPr>
            <a:spLocks noGrp="1"/>
          </p:cNvSpPr>
          <p:nvPr>
            <p:ph type="title"/>
          </p:nvPr>
        </p:nvSpPr>
        <p:spPr/>
        <p:txBody>
          <a:bodyPr/>
          <a:lstStyle/>
          <a:p>
            <a:r>
              <a:rPr lang="en-IN" sz="3200" dirty="0">
                <a:latin typeface="Times New Roman" panose="02020603050405020304" pitchFamily="18" charset="0"/>
                <a:cs typeface="Times New Roman" panose="02020603050405020304" pitchFamily="18" charset="0"/>
              </a:rPr>
              <a:t>CONCLUSION</a:t>
            </a:r>
            <a:endParaRPr lang="en-IN"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359697AF-2CB1-4548-A7EF-E97AD7A54856}"/>
              </a:ext>
            </a:extLst>
          </p:cNvPr>
          <p:cNvGraphicFramePr>
            <a:graphicFrameLocks noGrp="1"/>
          </p:cNvGraphicFramePr>
          <p:nvPr>
            <p:ph sz="half" idx="2"/>
            <p:extLst>
              <p:ext uri="{D42A27DB-BD31-4B8C-83A1-F6EECF244321}">
                <p14:modId xmlns:p14="http://schemas.microsoft.com/office/powerpoint/2010/main" val="1205624123"/>
              </p:ext>
            </p:extLst>
          </p:nvPr>
        </p:nvGraphicFramePr>
        <p:xfrm>
          <a:off x="180975" y="1174750"/>
          <a:ext cx="8767763" cy="522287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10;&#10;Description automatically generated with medium confidence">
            <a:extLst>
              <a:ext uri="{FF2B5EF4-FFF2-40B4-BE49-F238E27FC236}">
                <a16:creationId xmlns:a16="http://schemas.microsoft.com/office/drawing/2014/main" id="{63747DE7-B196-F844-AA12-F056873AE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361096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C6A2-64FE-DE03-FB2E-6F0C68289CF6}"/>
              </a:ext>
            </a:extLst>
          </p:cNvPr>
          <p:cNvSpPr>
            <a:spLocks noGrp="1"/>
          </p:cNvSpPr>
          <p:nvPr>
            <p:ph type="title"/>
          </p:nvPr>
        </p:nvSpPr>
        <p:spPr/>
        <p:txBody>
          <a:bodyPr/>
          <a:lstStyle/>
          <a:p>
            <a:r>
              <a:rPr lang="en-IN" sz="3200" dirty="0">
                <a:latin typeface="Times New Roman" panose="02020603050405020304" pitchFamily="18" charset="0"/>
                <a:cs typeface="Times New Roman" panose="02020603050405020304" pitchFamily="18" charset="0"/>
              </a:rPr>
              <a:t>CONCLUSION</a:t>
            </a:r>
            <a:endParaRPr lang="en-IN"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AA42294D-8C19-459A-9F40-A4EE0ADDC45C}"/>
              </a:ext>
            </a:extLst>
          </p:cNvPr>
          <p:cNvGraphicFramePr>
            <a:graphicFrameLocks noGrp="1"/>
          </p:cNvGraphicFramePr>
          <p:nvPr>
            <p:ph sz="half" idx="2"/>
            <p:extLst>
              <p:ext uri="{D42A27DB-BD31-4B8C-83A1-F6EECF244321}">
                <p14:modId xmlns:p14="http://schemas.microsoft.com/office/powerpoint/2010/main" val="3711022387"/>
              </p:ext>
            </p:extLst>
          </p:nvPr>
        </p:nvGraphicFramePr>
        <p:xfrm>
          <a:off x="180975" y="1174750"/>
          <a:ext cx="8767763" cy="522287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Logo&#10;&#10;Description automatically generated with medium confidence">
            <a:extLst>
              <a:ext uri="{FF2B5EF4-FFF2-40B4-BE49-F238E27FC236}">
                <a16:creationId xmlns:a16="http://schemas.microsoft.com/office/drawing/2014/main" id="{FE8CD7C2-A1D4-484D-9E59-C82751305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247885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8193-60C2-1F79-5B56-D491F5A388C1}"/>
              </a:ext>
            </a:extLst>
          </p:cNvPr>
          <p:cNvSpPr>
            <a:spLocks noGrp="1"/>
          </p:cNvSpPr>
          <p:nvPr>
            <p:ph type="title"/>
          </p:nvPr>
        </p:nvSpPr>
        <p:spPr/>
        <p:txBody>
          <a:bodyPr/>
          <a:lstStyle/>
          <a:p>
            <a:r>
              <a:rPr lang="en-IN" sz="3200" dirty="0">
                <a:latin typeface="Times New Roman" panose="02020603050405020304" pitchFamily="18" charset="0"/>
                <a:cs typeface="Times New Roman" panose="02020603050405020304" pitchFamily="18" charset="0"/>
              </a:rPr>
              <a:t>CONCLUSION</a:t>
            </a:r>
            <a:endParaRPr lang="en-IN"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1FDD7C1-9E53-4733-A999-E40989E40136}"/>
              </a:ext>
            </a:extLst>
          </p:cNvPr>
          <p:cNvGraphicFramePr>
            <a:graphicFrameLocks noGrp="1"/>
          </p:cNvGraphicFramePr>
          <p:nvPr>
            <p:ph sz="half" idx="2"/>
            <p:extLst>
              <p:ext uri="{D42A27DB-BD31-4B8C-83A1-F6EECF244321}">
                <p14:modId xmlns:p14="http://schemas.microsoft.com/office/powerpoint/2010/main" val="2676720198"/>
              </p:ext>
            </p:extLst>
          </p:nvPr>
        </p:nvGraphicFramePr>
        <p:xfrm>
          <a:off x="180975" y="1174750"/>
          <a:ext cx="8767763" cy="522287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10;&#10;Description automatically generated with medium confidence">
            <a:extLst>
              <a:ext uri="{FF2B5EF4-FFF2-40B4-BE49-F238E27FC236}">
                <a16:creationId xmlns:a16="http://schemas.microsoft.com/office/drawing/2014/main" id="{AE3E198E-7955-ABCD-1197-906341BCF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363967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E1611-A713-8884-B527-632A57B0FC49}"/>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Experiments</a:t>
            </a:r>
          </a:p>
        </p:txBody>
      </p:sp>
      <p:sp>
        <p:nvSpPr>
          <p:cNvPr id="5" name="Text Placeholder 4">
            <a:extLst>
              <a:ext uri="{FF2B5EF4-FFF2-40B4-BE49-F238E27FC236}">
                <a16:creationId xmlns:a16="http://schemas.microsoft.com/office/drawing/2014/main" id="{6FA9002E-B106-89ED-C783-C47370F11DB6}"/>
              </a:ext>
            </a:extLst>
          </p:cNvPr>
          <p:cNvSpPr>
            <a:spLocks noGrp="1"/>
          </p:cNvSpPr>
          <p:nvPr>
            <p:ph type="body" idx="1"/>
          </p:nvPr>
        </p:nvSpPr>
        <p:spPr/>
        <p:txBody>
          <a:bodyPr/>
          <a:lstStyle/>
          <a:p>
            <a:endParaRPr lang="en-IN"/>
          </a:p>
        </p:txBody>
      </p:sp>
      <p:sp>
        <p:nvSpPr>
          <p:cNvPr id="7" name="Text Placeholder 6">
            <a:extLst>
              <a:ext uri="{FF2B5EF4-FFF2-40B4-BE49-F238E27FC236}">
                <a16:creationId xmlns:a16="http://schemas.microsoft.com/office/drawing/2014/main" id="{C47A1338-85E2-C31D-6643-BBD5A970263E}"/>
              </a:ext>
            </a:extLst>
          </p:cNvPr>
          <p:cNvSpPr>
            <a:spLocks noGrp="1"/>
          </p:cNvSpPr>
          <p:nvPr>
            <p:ph type="body" sz="quarter" idx="3"/>
          </p:nvPr>
        </p:nvSpPr>
        <p:spPr/>
        <p:txBody>
          <a:bodyPr/>
          <a:lstStyle/>
          <a:p>
            <a:endParaRPr lang="en-IN" dirty="0"/>
          </a:p>
        </p:txBody>
      </p:sp>
      <p:pic>
        <p:nvPicPr>
          <p:cNvPr id="14" name="Picture 13">
            <a:extLst>
              <a:ext uri="{FF2B5EF4-FFF2-40B4-BE49-F238E27FC236}">
                <a16:creationId xmlns:a16="http://schemas.microsoft.com/office/drawing/2014/main" id="{7C443CE9-0752-8E87-A62F-F3E4DBE04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668" y="1613043"/>
            <a:ext cx="4945614" cy="4321477"/>
          </a:xfrm>
          <a:prstGeom prst="rect">
            <a:avLst/>
          </a:prstGeom>
        </p:spPr>
      </p:pic>
      <p:pic>
        <p:nvPicPr>
          <p:cNvPr id="18" name="Content Placeholder 17">
            <a:extLst>
              <a:ext uri="{FF2B5EF4-FFF2-40B4-BE49-F238E27FC236}">
                <a16:creationId xmlns:a16="http://schemas.microsoft.com/office/drawing/2014/main" id="{9F44E856-0FBD-E0FF-D2FE-FCFB6213A7F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6675" y="2210197"/>
            <a:ext cx="4784725" cy="3588543"/>
          </a:xfrm>
        </p:spPr>
      </p:pic>
      <p:pic>
        <p:nvPicPr>
          <p:cNvPr id="8" name="Picture 7" descr="Logo&#10;&#10;Description automatically generated with medium confidence">
            <a:extLst>
              <a:ext uri="{FF2B5EF4-FFF2-40B4-BE49-F238E27FC236}">
                <a16:creationId xmlns:a16="http://schemas.microsoft.com/office/drawing/2014/main" id="{0ABBCC28-F0BA-E78B-8AE7-9027A9509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415423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582F-7AE2-4DA5-8409-F4F007F81BD7}"/>
              </a:ext>
            </a:extLst>
          </p:cNvPr>
          <p:cNvSpPr>
            <a:spLocks noGrp="1"/>
          </p:cNvSpPr>
          <p:nvPr>
            <p:ph type="title"/>
          </p:nvPr>
        </p:nvSpPr>
        <p:spPr/>
        <p:txBody>
          <a:bodyPr/>
          <a:lstStyle/>
          <a:p>
            <a:r>
              <a:rPr lang="en-IN" sz="2585"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754B845D-9F23-4F35-918A-CDA507A4CD08}"/>
              </a:ext>
            </a:extLst>
          </p:cNvPr>
          <p:cNvSpPr>
            <a:spLocks noGrp="1"/>
          </p:cNvSpPr>
          <p:nvPr>
            <p:ph sz="half" idx="2"/>
          </p:nvPr>
        </p:nvSpPr>
        <p:spPr>
          <a:xfrm>
            <a:off x="180655" y="1347447"/>
            <a:ext cx="8768137" cy="2448042"/>
          </a:xfrm>
        </p:spPr>
        <p:txBody>
          <a:bodyPr/>
          <a:lstStyle/>
          <a:p>
            <a:pPr algn="just"/>
            <a:r>
              <a:rPr lang="en-IN" sz="1846" dirty="0">
                <a:latin typeface="Times New Roman" panose="02020603050405020304" pitchFamily="18" charset="0"/>
                <a:cs typeface="Times New Roman" panose="02020603050405020304" pitchFamily="18" charset="0"/>
              </a:rPr>
              <a:t>Long-term irrigation with WW impacts soil physical and hydraulic </a:t>
            </a:r>
            <a:r>
              <a:rPr lang="en-IN" sz="1846" dirty="0">
                <a:highlight>
                  <a:srgbClr val="FFFFFF"/>
                </a:highlight>
                <a:latin typeface="Times New Roman" panose="02020603050405020304" pitchFamily="18" charset="0"/>
                <a:cs typeface="Times New Roman" panose="02020603050405020304" pitchFamily="18" charset="0"/>
              </a:rPr>
              <a:t>properties like hydraulic conductivity, soil-water retention (SWR), infiltration, gravity drainage etc.</a:t>
            </a:r>
          </a:p>
          <a:p>
            <a:pPr algn="just"/>
            <a:r>
              <a:rPr lang="en-IN" sz="1846" dirty="0">
                <a:latin typeface="Times New Roman" panose="02020603050405020304" pitchFamily="18" charset="0"/>
                <a:cs typeface="Times New Roman" panose="02020603050405020304" pitchFamily="18" charset="0"/>
              </a:rPr>
              <a:t>Most importantly, affects root water uptake (RWU) thence, altering the:</a:t>
            </a:r>
          </a:p>
          <a:p>
            <a:pPr lvl="1" algn="just"/>
            <a:r>
              <a:rPr lang="en-IN" sz="1846" dirty="0">
                <a:latin typeface="Times New Roman" panose="02020603050405020304" pitchFamily="18" charset="0"/>
                <a:cs typeface="Times New Roman" panose="02020603050405020304" pitchFamily="18" charset="0"/>
              </a:rPr>
              <a:t>Water budget</a:t>
            </a:r>
          </a:p>
          <a:p>
            <a:pPr lvl="1" algn="just"/>
            <a:r>
              <a:rPr lang="en-IN" sz="1846" dirty="0">
                <a:latin typeface="Times New Roman" panose="02020603050405020304" pitchFamily="18" charset="0"/>
                <a:cs typeface="Times New Roman" panose="02020603050405020304" pitchFamily="18" charset="0"/>
              </a:rPr>
              <a:t>Irrigation scheduling</a:t>
            </a:r>
          </a:p>
          <a:p>
            <a:pPr lvl="1" algn="just"/>
            <a:r>
              <a:rPr lang="en-IN" sz="1846" dirty="0">
                <a:latin typeface="Times New Roman" panose="02020603050405020304" pitchFamily="18" charset="0"/>
                <a:cs typeface="Times New Roman" panose="02020603050405020304" pitchFamily="18" charset="0"/>
              </a:rPr>
              <a:t>Crop yield</a:t>
            </a:r>
          </a:p>
          <a:p>
            <a:pPr algn="just"/>
            <a:r>
              <a:rPr lang="en-IN" sz="1846" dirty="0">
                <a:latin typeface="Times New Roman" panose="02020603050405020304" pitchFamily="18" charset="0"/>
                <a:cs typeface="Times New Roman" panose="02020603050405020304" pitchFamily="18" charset="0"/>
              </a:rPr>
              <a:t>RWU is affected due to development of matric stress (limited water condition) and osmotic stress (due to salinity) </a:t>
            </a:r>
            <a:r>
              <a:rPr lang="en-IN" sz="1846" dirty="0">
                <a:highlight>
                  <a:srgbClr val="FFFFFF"/>
                </a:highlight>
                <a:latin typeface="Times New Roman" panose="02020603050405020304" pitchFamily="18" charset="0"/>
                <a:cs typeface="Times New Roman" panose="02020603050405020304" pitchFamily="18" charset="0"/>
              </a:rPr>
              <a:t>in the root zone.</a:t>
            </a:r>
          </a:p>
          <a:p>
            <a:pPr algn="just"/>
            <a:endParaRPr lang="en-IN" sz="1846" dirty="0">
              <a:latin typeface="Times New Roman" panose="02020603050405020304" pitchFamily="18" charset="0"/>
              <a:cs typeface="Times New Roman" panose="02020603050405020304" pitchFamily="18" charset="0"/>
            </a:endParaRPr>
          </a:p>
          <a:p>
            <a:pPr algn="just"/>
            <a:endParaRPr lang="en-IN" sz="1846" dirty="0">
              <a:latin typeface="Times New Roman" panose="02020603050405020304" pitchFamily="18" charset="0"/>
              <a:cs typeface="Times New Roman" panose="02020603050405020304" pitchFamily="18" charset="0"/>
            </a:endParaRPr>
          </a:p>
          <a:p>
            <a:pPr algn="just"/>
            <a:endParaRPr lang="en-IN" sz="1846" dirty="0">
              <a:latin typeface="Times New Roman" panose="02020603050405020304" pitchFamily="18" charset="0"/>
              <a:cs typeface="Times New Roman" panose="02020603050405020304" pitchFamily="18" charset="0"/>
            </a:endParaRPr>
          </a:p>
          <a:p>
            <a:pPr algn="just"/>
            <a:endParaRPr lang="en-IN" sz="1846"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A822DF3-7C8F-4243-99A9-B8D691F1D5AE}"/>
              </a:ext>
            </a:extLst>
          </p:cNvPr>
          <p:cNvSpPr txBox="1"/>
          <p:nvPr/>
        </p:nvSpPr>
        <p:spPr>
          <a:xfrm>
            <a:off x="8738161" y="3795489"/>
            <a:ext cx="383503" cy="2343406"/>
          </a:xfrm>
          <a:prstGeom prst="rect">
            <a:avLst/>
          </a:prstGeom>
          <a:noFill/>
        </p:spPr>
        <p:txBody>
          <a:bodyPr vert="vert270" wrap="square" rtlCol="0">
            <a:spAutoFit/>
          </a:bodyPr>
          <a:lstStyle/>
          <a:p>
            <a:r>
              <a:rPr lang="en-IN" sz="1292" u="sng" dirty="0">
                <a:solidFill>
                  <a:srgbClr val="000000"/>
                </a:solidFill>
                <a:latin typeface="Times New Roman" panose="02020603050405020304" pitchFamily="18" charset="0"/>
                <a:cs typeface="Times New Roman" panose="02020603050405020304" pitchFamily="18" charset="0"/>
              </a:rPr>
              <a:t>Fig: </a:t>
            </a:r>
            <a:r>
              <a:rPr lang="en-IN" sz="1292" u="sng" dirty="0" err="1">
                <a:solidFill>
                  <a:srgbClr val="000000"/>
                </a:solidFill>
                <a:latin typeface="Times New Roman" panose="02020603050405020304" pitchFamily="18" charset="0"/>
                <a:cs typeface="Times New Roman" panose="02020603050405020304" pitchFamily="18" charset="0"/>
              </a:rPr>
              <a:t>Smedema</a:t>
            </a:r>
            <a:r>
              <a:rPr lang="en-IN" sz="1292" u="sng" dirty="0">
                <a:solidFill>
                  <a:srgbClr val="000000"/>
                </a:solidFill>
                <a:latin typeface="Times New Roman" panose="02020603050405020304" pitchFamily="18" charset="0"/>
                <a:cs typeface="Times New Roman" panose="02020603050405020304" pitchFamily="18" charset="0"/>
              </a:rPr>
              <a:t> and Rycroft (1983)</a:t>
            </a:r>
            <a:endParaRPr lang="en-IN" sz="1292" u="sng" dirty="0">
              <a:latin typeface="Times New Roman" panose="02020603050405020304" pitchFamily="18"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891F331B-924C-4ABC-8577-7BC42F2D8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068" y="3880473"/>
            <a:ext cx="3749862" cy="2514148"/>
          </a:xfrm>
          <a:prstGeom prst="rect">
            <a:avLst/>
          </a:prstGeom>
        </p:spPr>
      </p:pic>
      <p:sp>
        <p:nvSpPr>
          <p:cNvPr id="15" name="Oval 14">
            <a:extLst>
              <a:ext uri="{FF2B5EF4-FFF2-40B4-BE49-F238E27FC236}">
                <a16:creationId xmlns:a16="http://schemas.microsoft.com/office/drawing/2014/main" id="{44729E56-D8C9-4CA6-95D1-F9B5AD26BB3E}"/>
              </a:ext>
            </a:extLst>
          </p:cNvPr>
          <p:cNvSpPr/>
          <p:nvPr/>
        </p:nvSpPr>
        <p:spPr>
          <a:xfrm>
            <a:off x="7388597" y="4863293"/>
            <a:ext cx="220190" cy="3302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431EBEB-FCB6-4EA2-8D00-988C80876C8B}"/>
              </a:ext>
            </a:extLst>
          </p:cNvPr>
          <p:cNvCxnSpPr/>
          <p:nvPr/>
        </p:nvCxnSpPr>
        <p:spPr>
          <a:xfrm>
            <a:off x="5309024" y="4630870"/>
            <a:ext cx="51377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with medium confidence">
            <a:extLst>
              <a:ext uri="{FF2B5EF4-FFF2-40B4-BE49-F238E27FC236}">
                <a16:creationId xmlns:a16="http://schemas.microsoft.com/office/drawing/2014/main" id="{6E21FFEF-925C-B6A9-0EDE-1BBC57859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33432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66E2-C0BE-4750-99EC-8A83A1029C4A}"/>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Experiments</a:t>
            </a:r>
          </a:p>
        </p:txBody>
      </p:sp>
      <p:pic>
        <p:nvPicPr>
          <p:cNvPr id="8" name="Content Placeholder 7">
            <a:extLst>
              <a:ext uri="{FF2B5EF4-FFF2-40B4-BE49-F238E27FC236}">
                <a16:creationId xmlns:a16="http://schemas.microsoft.com/office/drawing/2014/main" id="{240F16F6-0868-67D9-6C86-75B72C2F03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4584" y="1458556"/>
            <a:ext cx="3564674" cy="4756647"/>
          </a:xfrm>
        </p:spPr>
      </p:pic>
      <p:pic>
        <p:nvPicPr>
          <p:cNvPr id="10" name="Content Placeholder 9">
            <a:extLst>
              <a:ext uri="{FF2B5EF4-FFF2-40B4-BE49-F238E27FC236}">
                <a16:creationId xmlns:a16="http://schemas.microsoft.com/office/drawing/2014/main" id="{D6EE16F7-1FFD-0596-E2EC-A1471BC3144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80264" y="2292626"/>
            <a:ext cx="4406561" cy="3301817"/>
          </a:xfrm>
        </p:spPr>
      </p:pic>
      <p:pic>
        <p:nvPicPr>
          <p:cNvPr id="5" name="Picture 4" descr="Logo&#10;&#10;Description automatically generated with medium confidence">
            <a:extLst>
              <a:ext uri="{FF2B5EF4-FFF2-40B4-BE49-F238E27FC236}">
                <a16:creationId xmlns:a16="http://schemas.microsoft.com/office/drawing/2014/main" id="{4CBE5C74-CCF0-44F1-4D48-E79D1719C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332506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94F3-BCE6-9D1F-31F2-483610464B6B}"/>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Experiments</a:t>
            </a:r>
          </a:p>
        </p:txBody>
      </p:sp>
      <p:sp>
        <p:nvSpPr>
          <p:cNvPr id="3" name="Text Placeholder 2">
            <a:extLst>
              <a:ext uri="{FF2B5EF4-FFF2-40B4-BE49-F238E27FC236}">
                <a16:creationId xmlns:a16="http://schemas.microsoft.com/office/drawing/2014/main" id="{4F7D4642-A667-EA34-A2DD-7C2BEBBC9E10}"/>
              </a:ext>
            </a:extLst>
          </p:cNvPr>
          <p:cNvSpPr>
            <a:spLocks noGrp="1"/>
          </p:cNvSpPr>
          <p:nvPr>
            <p:ph type="body" idx="1"/>
          </p:nvPr>
        </p:nvSpPr>
        <p:spPr/>
        <p:txBody>
          <a:bodyPr/>
          <a:lstStyle/>
          <a:p>
            <a:endParaRPr lang="en-IN"/>
          </a:p>
        </p:txBody>
      </p:sp>
      <p:pic>
        <p:nvPicPr>
          <p:cNvPr id="8" name="Content Placeholder 7">
            <a:extLst>
              <a:ext uri="{FF2B5EF4-FFF2-40B4-BE49-F238E27FC236}">
                <a16:creationId xmlns:a16="http://schemas.microsoft.com/office/drawing/2014/main" id="{7B925F5E-595F-8263-4D19-E675A47965A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9958" y="1457740"/>
            <a:ext cx="4314747" cy="4267848"/>
          </a:xfrm>
        </p:spPr>
      </p:pic>
      <p:sp>
        <p:nvSpPr>
          <p:cNvPr id="5" name="Text Placeholder 4">
            <a:extLst>
              <a:ext uri="{FF2B5EF4-FFF2-40B4-BE49-F238E27FC236}">
                <a16:creationId xmlns:a16="http://schemas.microsoft.com/office/drawing/2014/main" id="{993339F0-2F47-CAE3-2B11-13443B8FCC0A}"/>
              </a:ext>
            </a:extLst>
          </p:cNvPr>
          <p:cNvSpPr>
            <a:spLocks noGrp="1"/>
          </p:cNvSpPr>
          <p:nvPr>
            <p:ph type="body" sz="quarter" idx="3"/>
          </p:nvPr>
        </p:nvSpPr>
        <p:spPr/>
        <p:txBody>
          <a:bodyPr/>
          <a:lstStyle/>
          <a:p>
            <a:endParaRPr lang="en-IN"/>
          </a:p>
        </p:txBody>
      </p:sp>
      <p:pic>
        <p:nvPicPr>
          <p:cNvPr id="13" name="Content Placeholder 12">
            <a:extLst>
              <a:ext uri="{FF2B5EF4-FFF2-40B4-BE49-F238E27FC236}">
                <a16:creationId xmlns:a16="http://schemas.microsoft.com/office/drawing/2014/main" id="{22BE3227-ED8C-404C-E9F3-7C234E4B64C5}"/>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027167" y="1864596"/>
            <a:ext cx="5180605" cy="3885453"/>
          </a:xfrm>
        </p:spPr>
      </p:pic>
      <p:pic>
        <p:nvPicPr>
          <p:cNvPr id="7" name="Picture 6" descr="Logo&#10;&#10;Description automatically generated with medium confidence">
            <a:extLst>
              <a:ext uri="{FF2B5EF4-FFF2-40B4-BE49-F238E27FC236}">
                <a16:creationId xmlns:a16="http://schemas.microsoft.com/office/drawing/2014/main" id="{7DAE99F4-B999-702B-7C10-3FD069E55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162351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D346-9A2F-3D0E-B492-71A24C9102A5}"/>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Field Experiments</a:t>
            </a:r>
          </a:p>
        </p:txBody>
      </p:sp>
      <p:sp>
        <p:nvSpPr>
          <p:cNvPr id="3" name="Text Placeholder 2">
            <a:extLst>
              <a:ext uri="{FF2B5EF4-FFF2-40B4-BE49-F238E27FC236}">
                <a16:creationId xmlns:a16="http://schemas.microsoft.com/office/drawing/2014/main" id="{544125E0-D4B5-D686-733A-344C1ED876BE}"/>
              </a:ext>
            </a:extLst>
          </p:cNvPr>
          <p:cNvSpPr>
            <a:spLocks noGrp="1"/>
          </p:cNvSpPr>
          <p:nvPr>
            <p:ph type="body" idx="1"/>
          </p:nvPr>
        </p:nvSpPr>
        <p:spPr/>
        <p:txBody>
          <a:bodyPr/>
          <a:lstStyle/>
          <a:p>
            <a:endParaRPr lang="en-IN"/>
          </a:p>
        </p:txBody>
      </p:sp>
      <p:pic>
        <p:nvPicPr>
          <p:cNvPr id="8" name="Content Placeholder 7">
            <a:extLst>
              <a:ext uri="{FF2B5EF4-FFF2-40B4-BE49-F238E27FC236}">
                <a16:creationId xmlns:a16="http://schemas.microsoft.com/office/drawing/2014/main" id="{A96D889F-9312-2F02-05D2-25F67BA90EF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80975" y="2385391"/>
            <a:ext cx="4287838" cy="3227490"/>
          </a:xfrm>
        </p:spPr>
      </p:pic>
      <p:sp>
        <p:nvSpPr>
          <p:cNvPr id="5" name="Text Placeholder 4">
            <a:extLst>
              <a:ext uri="{FF2B5EF4-FFF2-40B4-BE49-F238E27FC236}">
                <a16:creationId xmlns:a16="http://schemas.microsoft.com/office/drawing/2014/main" id="{F9299647-BE33-8720-FF8C-D90D1124B251}"/>
              </a:ext>
            </a:extLst>
          </p:cNvPr>
          <p:cNvSpPr>
            <a:spLocks noGrp="1"/>
          </p:cNvSpPr>
          <p:nvPr>
            <p:ph type="body" sz="quarter" idx="3"/>
          </p:nvPr>
        </p:nvSpPr>
        <p:spPr/>
        <p:txBody>
          <a:bodyPr/>
          <a:lstStyle/>
          <a:p>
            <a:endParaRPr lang="en-IN"/>
          </a:p>
        </p:txBody>
      </p:sp>
      <p:pic>
        <p:nvPicPr>
          <p:cNvPr id="13" name="Content Placeholder 12">
            <a:extLst>
              <a:ext uri="{FF2B5EF4-FFF2-40B4-BE49-F238E27FC236}">
                <a16:creationId xmlns:a16="http://schemas.microsoft.com/office/drawing/2014/main" id="{7B87F367-E264-0833-A2D3-D66AF7007A14}"/>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027167" y="1864596"/>
            <a:ext cx="5180605" cy="3885453"/>
          </a:xfrm>
        </p:spPr>
      </p:pic>
      <p:pic>
        <p:nvPicPr>
          <p:cNvPr id="7" name="Picture 6" descr="Logo&#10;&#10;Description automatically generated with medium confidence">
            <a:extLst>
              <a:ext uri="{FF2B5EF4-FFF2-40B4-BE49-F238E27FC236}">
                <a16:creationId xmlns:a16="http://schemas.microsoft.com/office/drawing/2014/main" id="{C6882EA7-D19C-AFBF-27BF-66BD5C946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2331980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85AF-2503-6766-9B86-6F84DCAAE318}"/>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Field Experiments</a:t>
            </a:r>
          </a:p>
        </p:txBody>
      </p:sp>
      <p:sp>
        <p:nvSpPr>
          <p:cNvPr id="3" name="Text Placeholder 2">
            <a:extLst>
              <a:ext uri="{FF2B5EF4-FFF2-40B4-BE49-F238E27FC236}">
                <a16:creationId xmlns:a16="http://schemas.microsoft.com/office/drawing/2014/main" id="{A1B927F0-9887-CA9F-5230-5E399EFE61E3}"/>
              </a:ext>
            </a:extLst>
          </p:cNvPr>
          <p:cNvSpPr>
            <a:spLocks noGrp="1"/>
          </p:cNvSpPr>
          <p:nvPr>
            <p:ph type="body" idx="1"/>
          </p:nvPr>
        </p:nvSpPr>
        <p:spPr/>
        <p:txBody>
          <a:bodyPr/>
          <a:lstStyle/>
          <a:p>
            <a:endParaRPr lang="en-IN"/>
          </a:p>
        </p:txBody>
      </p:sp>
      <p:pic>
        <p:nvPicPr>
          <p:cNvPr id="8" name="Content Placeholder 7">
            <a:extLst>
              <a:ext uri="{FF2B5EF4-FFF2-40B4-BE49-F238E27FC236}">
                <a16:creationId xmlns:a16="http://schemas.microsoft.com/office/drawing/2014/main" id="{41F4C672-9211-D9B4-71B0-7ADBD9099CA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24893" y="1802682"/>
            <a:ext cx="5250457" cy="3937842"/>
          </a:xfrm>
        </p:spPr>
      </p:pic>
      <p:sp>
        <p:nvSpPr>
          <p:cNvPr id="5" name="Text Placeholder 4">
            <a:extLst>
              <a:ext uri="{FF2B5EF4-FFF2-40B4-BE49-F238E27FC236}">
                <a16:creationId xmlns:a16="http://schemas.microsoft.com/office/drawing/2014/main" id="{05C6893C-267D-156A-1D2B-56DF8F2C5B6F}"/>
              </a:ext>
            </a:extLst>
          </p:cNvPr>
          <p:cNvSpPr>
            <a:spLocks noGrp="1"/>
          </p:cNvSpPr>
          <p:nvPr>
            <p:ph type="body" sz="quarter" idx="3"/>
          </p:nvPr>
        </p:nvSpPr>
        <p:spPr/>
        <p:txBody>
          <a:bodyPr/>
          <a:lstStyle/>
          <a:p>
            <a:endParaRPr lang="en-IN"/>
          </a:p>
        </p:txBody>
      </p:sp>
      <p:pic>
        <p:nvPicPr>
          <p:cNvPr id="13" name="Content Placeholder 12">
            <a:extLst>
              <a:ext uri="{FF2B5EF4-FFF2-40B4-BE49-F238E27FC236}">
                <a16:creationId xmlns:a16="http://schemas.microsoft.com/office/drawing/2014/main" id="{CC23450B-2040-9804-5349-5DB73B58467B}"/>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3965351" y="1802781"/>
            <a:ext cx="5251251" cy="3938437"/>
          </a:xfrm>
        </p:spPr>
      </p:pic>
      <p:pic>
        <p:nvPicPr>
          <p:cNvPr id="7" name="Picture 6" descr="Logo&#10;&#10;Description automatically generated with medium confidence">
            <a:extLst>
              <a:ext uri="{FF2B5EF4-FFF2-40B4-BE49-F238E27FC236}">
                <a16:creationId xmlns:a16="http://schemas.microsoft.com/office/drawing/2014/main" id="{4BA71E51-2D83-B657-E880-0C67188669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6179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09D3-8115-3BA3-143A-1BFD1F38A0EB}"/>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Field Experiments</a:t>
            </a:r>
          </a:p>
        </p:txBody>
      </p:sp>
      <p:sp>
        <p:nvSpPr>
          <p:cNvPr id="3" name="Text Placeholder 2">
            <a:extLst>
              <a:ext uri="{FF2B5EF4-FFF2-40B4-BE49-F238E27FC236}">
                <a16:creationId xmlns:a16="http://schemas.microsoft.com/office/drawing/2014/main" id="{76EB001D-ABF2-BC2C-463B-DE549A81E862}"/>
              </a:ext>
            </a:extLst>
          </p:cNvPr>
          <p:cNvSpPr>
            <a:spLocks noGrp="1"/>
          </p:cNvSpPr>
          <p:nvPr>
            <p:ph type="body" idx="1"/>
          </p:nvPr>
        </p:nvSpPr>
        <p:spPr/>
        <p:txBody>
          <a:bodyPr/>
          <a:lstStyle/>
          <a:p>
            <a:endParaRPr lang="en-IN"/>
          </a:p>
        </p:txBody>
      </p:sp>
      <p:pic>
        <p:nvPicPr>
          <p:cNvPr id="8" name="Content Placeholder 7">
            <a:extLst>
              <a:ext uri="{FF2B5EF4-FFF2-40B4-BE49-F238E27FC236}">
                <a16:creationId xmlns:a16="http://schemas.microsoft.com/office/drawing/2014/main" id="{BA0B599D-8CED-0762-55DA-0C36E62E4CA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16160" y="1863805"/>
            <a:ext cx="5180602" cy="3885451"/>
          </a:xfrm>
        </p:spPr>
      </p:pic>
      <p:sp>
        <p:nvSpPr>
          <p:cNvPr id="5" name="Text Placeholder 4">
            <a:extLst>
              <a:ext uri="{FF2B5EF4-FFF2-40B4-BE49-F238E27FC236}">
                <a16:creationId xmlns:a16="http://schemas.microsoft.com/office/drawing/2014/main" id="{6D761038-7692-945D-CED0-6514652B999C}"/>
              </a:ext>
            </a:extLst>
          </p:cNvPr>
          <p:cNvSpPr>
            <a:spLocks noGrp="1"/>
          </p:cNvSpPr>
          <p:nvPr>
            <p:ph type="body" sz="quarter" idx="3"/>
          </p:nvPr>
        </p:nvSpPr>
        <p:spPr/>
        <p:txBody>
          <a:bodyPr/>
          <a:lstStyle/>
          <a:p>
            <a:endParaRPr lang="en-IN"/>
          </a:p>
        </p:txBody>
      </p:sp>
      <p:pic>
        <p:nvPicPr>
          <p:cNvPr id="10" name="Content Placeholder 9">
            <a:extLst>
              <a:ext uri="{FF2B5EF4-FFF2-40B4-BE49-F238E27FC236}">
                <a16:creationId xmlns:a16="http://schemas.microsoft.com/office/drawing/2014/main" id="{4F0EF23F-F36D-9C9C-C1EA-9B096F650BC4}"/>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027167" y="1864596"/>
            <a:ext cx="5180605" cy="3885453"/>
          </a:xfrm>
        </p:spPr>
      </p:pic>
      <p:pic>
        <p:nvPicPr>
          <p:cNvPr id="7" name="Picture 6" descr="Logo&#10;&#10;Description automatically generated with medium confidence">
            <a:extLst>
              <a:ext uri="{FF2B5EF4-FFF2-40B4-BE49-F238E27FC236}">
                <a16:creationId xmlns:a16="http://schemas.microsoft.com/office/drawing/2014/main" id="{F20FE110-5A74-A69B-6215-CD91720A91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335201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94419-207B-AACE-0A4E-F52F1AC83C04}"/>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Thank you</a:t>
            </a:r>
          </a:p>
        </p:txBody>
      </p:sp>
      <p:sp>
        <p:nvSpPr>
          <p:cNvPr id="5" name="TextBox 4">
            <a:extLst>
              <a:ext uri="{FF2B5EF4-FFF2-40B4-BE49-F238E27FC236}">
                <a16:creationId xmlns:a16="http://schemas.microsoft.com/office/drawing/2014/main" id="{E1FC91AA-8D73-EDAE-CEF3-9F7AD1FF97B6}"/>
              </a:ext>
            </a:extLst>
          </p:cNvPr>
          <p:cNvSpPr txBox="1"/>
          <p:nvPr/>
        </p:nvSpPr>
        <p:spPr>
          <a:xfrm>
            <a:off x="639229" y="4531056"/>
            <a:ext cx="7902054" cy="707886"/>
          </a:xfrm>
          <a:prstGeom prst="rect">
            <a:avLst/>
          </a:prstGeom>
          <a:no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Special thanks to Dean of Relations and Alumni Affairs, IIT Roorkee for providing the financial assistance to attend EGU, General Assembly 2022.</a:t>
            </a:r>
          </a:p>
        </p:txBody>
      </p:sp>
      <p:pic>
        <p:nvPicPr>
          <p:cNvPr id="6" name="Picture 5" descr="Logo&#10;&#10;Description automatically generated with medium confidence">
            <a:extLst>
              <a:ext uri="{FF2B5EF4-FFF2-40B4-BE49-F238E27FC236}">
                <a16:creationId xmlns:a16="http://schemas.microsoft.com/office/drawing/2014/main" id="{8B204430-1D4B-A25B-9817-D38116113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pic>
        <p:nvPicPr>
          <p:cNvPr id="3" name="Picture 2" descr="Qr code&#10;&#10;Description automatically generated">
            <a:extLst>
              <a:ext uri="{FF2B5EF4-FFF2-40B4-BE49-F238E27FC236}">
                <a16:creationId xmlns:a16="http://schemas.microsoft.com/office/drawing/2014/main" id="{906E3644-2856-0DF7-BB04-BF4A26187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333" y="1692221"/>
            <a:ext cx="1333333" cy="1333333"/>
          </a:xfrm>
          <a:prstGeom prst="rect">
            <a:avLst/>
          </a:prstGeom>
        </p:spPr>
      </p:pic>
    </p:spTree>
    <p:extLst>
      <p:ext uri="{BB962C8B-B14F-4D97-AF65-F5344CB8AC3E}">
        <p14:creationId xmlns:p14="http://schemas.microsoft.com/office/powerpoint/2010/main" val="288931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16FB-C7E2-44ED-ACFF-6C9F9B0F0B79}"/>
              </a:ext>
            </a:extLst>
          </p:cNvPr>
          <p:cNvSpPr>
            <a:spLocks noGrp="1"/>
          </p:cNvSpPr>
          <p:nvPr>
            <p:ph type="title"/>
          </p:nvPr>
        </p:nvSpPr>
        <p:spPr/>
        <p:txBody>
          <a:bodyPr/>
          <a:lstStyle/>
          <a:p>
            <a:r>
              <a:rPr lang="en-IN" dirty="0"/>
              <a:t>Soil Moisture profile</a:t>
            </a:r>
          </a:p>
        </p:txBody>
      </p:sp>
      <p:graphicFrame>
        <p:nvGraphicFramePr>
          <p:cNvPr id="4" name="Content Placeholder 3">
            <a:extLst>
              <a:ext uri="{FF2B5EF4-FFF2-40B4-BE49-F238E27FC236}">
                <a16:creationId xmlns:a16="http://schemas.microsoft.com/office/drawing/2014/main" id="{4B2C51D0-CA2D-4738-9368-FF92B1224948}"/>
              </a:ext>
            </a:extLst>
          </p:cNvPr>
          <p:cNvGraphicFramePr>
            <a:graphicFrameLocks noGrp="1"/>
          </p:cNvGraphicFramePr>
          <p:nvPr>
            <p:ph sz="half" idx="2"/>
          </p:nvPr>
        </p:nvGraphicFramePr>
        <p:xfrm>
          <a:off x="180975" y="1174750"/>
          <a:ext cx="8767763" cy="522287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10;&#10;Description automatically generated with medium confidence">
            <a:extLst>
              <a:ext uri="{FF2B5EF4-FFF2-40B4-BE49-F238E27FC236}">
                <a16:creationId xmlns:a16="http://schemas.microsoft.com/office/drawing/2014/main" id="{6714D4C4-5E84-77F6-9C1D-0919723ED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789540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75B-2C80-4629-9DC8-66A952B259D6}"/>
              </a:ext>
            </a:extLst>
          </p:cNvPr>
          <p:cNvSpPr>
            <a:spLocks noGrp="1"/>
          </p:cNvSpPr>
          <p:nvPr>
            <p:ph type="title"/>
          </p:nvPr>
        </p:nvSpPr>
        <p:spPr/>
        <p:txBody>
          <a:bodyPr/>
          <a:lstStyle/>
          <a:p>
            <a:r>
              <a:rPr lang="en-IN" dirty="0"/>
              <a:t>Soil Moisture profile</a:t>
            </a:r>
          </a:p>
        </p:txBody>
      </p:sp>
      <p:graphicFrame>
        <p:nvGraphicFramePr>
          <p:cNvPr id="5" name="Content Placeholder 4">
            <a:extLst>
              <a:ext uri="{FF2B5EF4-FFF2-40B4-BE49-F238E27FC236}">
                <a16:creationId xmlns:a16="http://schemas.microsoft.com/office/drawing/2014/main" id="{2ED23D8A-62A7-47C6-9DDE-C3F2CD59E77B}"/>
              </a:ext>
            </a:extLst>
          </p:cNvPr>
          <p:cNvGraphicFramePr>
            <a:graphicFrameLocks noGrp="1"/>
          </p:cNvGraphicFramePr>
          <p:nvPr>
            <p:ph sz="half" idx="2"/>
          </p:nvPr>
        </p:nvGraphicFramePr>
        <p:xfrm>
          <a:off x="180975" y="1174750"/>
          <a:ext cx="8767763" cy="522287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Logo&#10;&#10;Description automatically generated with medium confidence">
            <a:extLst>
              <a:ext uri="{FF2B5EF4-FFF2-40B4-BE49-F238E27FC236}">
                <a16:creationId xmlns:a16="http://schemas.microsoft.com/office/drawing/2014/main" id="{E0274CE3-56F0-BC65-3A2B-D28926CFB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1274560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5AA1-CBE5-417C-B66A-022982206698}"/>
              </a:ext>
            </a:extLst>
          </p:cNvPr>
          <p:cNvSpPr>
            <a:spLocks noGrp="1"/>
          </p:cNvSpPr>
          <p:nvPr>
            <p:ph type="title"/>
          </p:nvPr>
        </p:nvSpPr>
        <p:spPr/>
        <p:txBody>
          <a:bodyPr/>
          <a:lstStyle/>
          <a:p>
            <a:r>
              <a:rPr lang="en-IN" dirty="0"/>
              <a:t>Soil Moisture profile</a:t>
            </a:r>
          </a:p>
        </p:txBody>
      </p:sp>
      <p:graphicFrame>
        <p:nvGraphicFramePr>
          <p:cNvPr id="4" name="Content Placeholder 3">
            <a:extLst>
              <a:ext uri="{FF2B5EF4-FFF2-40B4-BE49-F238E27FC236}">
                <a16:creationId xmlns:a16="http://schemas.microsoft.com/office/drawing/2014/main" id="{425DC362-365F-4B90-9FC3-83B236A49056}"/>
              </a:ext>
            </a:extLst>
          </p:cNvPr>
          <p:cNvGraphicFramePr>
            <a:graphicFrameLocks noGrp="1"/>
          </p:cNvGraphicFramePr>
          <p:nvPr>
            <p:ph sz="half" idx="2"/>
          </p:nvPr>
        </p:nvGraphicFramePr>
        <p:xfrm>
          <a:off x="180975" y="1174750"/>
          <a:ext cx="8767763" cy="522287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10;&#10;Description automatically generated with medium confidence">
            <a:extLst>
              <a:ext uri="{FF2B5EF4-FFF2-40B4-BE49-F238E27FC236}">
                <a16:creationId xmlns:a16="http://schemas.microsoft.com/office/drawing/2014/main" id="{7331A0FF-E138-FCAB-4E2D-BC912D700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112211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45ED-A7D1-7D2C-E8F2-EEED0877373D}"/>
              </a:ext>
            </a:extLst>
          </p:cNvPr>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Objective</a:t>
            </a:r>
            <a:endParaRPr lang="en-IN" dirty="0"/>
          </a:p>
        </p:txBody>
      </p:sp>
      <p:sp>
        <p:nvSpPr>
          <p:cNvPr id="3" name="Content Placeholder 2">
            <a:extLst>
              <a:ext uri="{FF2B5EF4-FFF2-40B4-BE49-F238E27FC236}">
                <a16:creationId xmlns:a16="http://schemas.microsoft.com/office/drawing/2014/main" id="{86331D7D-EABE-1191-5189-9FC18FC9FD6D}"/>
              </a:ext>
            </a:extLst>
          </p:cNvPr>
          <p:cNvSpPr>
            <a:spLocks noGrp="1"/>
          </p:cNvSpPr>
          <p:nvPr>
            <p:ph sz="half" idx="2"/>
          </p:nvPr>
        </p:nvSpPr>
        <p:spPr/>
        <p:txBody>
          <a:bodyPr/>
          <a:lstStyle/>
          <a:p>
            <a:pPr algn="just"/>
            <a:r>
              <a:rPr lang="en-IN" sz="1800" dirty="0">
                <a:solidFill>
                  <a:srgbClr val="000000"/>
                </a:solidFill>
                <a:latin typeface="Times New Roman" panose="02020603050405020304" pitchFamily="18" charset="0"/>
              </a:rPr>
              <a:t>A</a:t>
            </a:r>
            <a:r>
              <a:rPr lang="en-IN" sz="1800" b="0" i="0" u="none" strike="noStrike" baseline="0" dirty="0">
                <a:solidFill>
                  <a:srgbClr val="000000"/>
                </a:solidFill>
                <a:latin typeface="Times New Roman" panose="02020603050405020304" pitchFamily="18" charset="0"/>
              </a:rPr>
              <a:t> numerical model is developed for the solution of Richard’s equation with root water uptake as a sink term. </a:t>
            </a:r>
          </a:p>
          <a:p>
            <a:pPr algn="just"/>
            <a:r>
              <a:rPr lang="en-IN" sz="1800" b="0" i="0" u="none" strike="noStrike" baseline="0" dirty="0">
                <a:solidFill>
                  <a:srgbClr val="000000"/>
                </a:solidFill>
                <a:latin typeface="Times New Roman" panose="02020603050405020304" pitchFamily="18" charset="0"/>
              </a:rPr>
              <a:t>For accurate prediction of root zone soil moisture, the root water uptake parameter </a:t>
            </a:r>
            <a:r>
              <a:rPr lang="en-IN" sz="1800" b="0" i="1" u="none" strike="noStrike" baseline="0" dirty="0">
                <a:solidFill>
                  <a:srgbClr val="000000"/>
                </a:solidFill>
                <a:latin typeface="Times New Roman" panose="02020603050405020304" pitchFamily="18" charset="0"/>
              </a:rPr>
              <a:t>β </a:t>
            </a:r>
            <a:r>
              <a:rPr lang="en-IN" sz="1800" b="0" i="0" u="none" strike="noStrike" baseline="0" dirty="0">
                <a:solidFill>
                  <a:srgbClr val="000000"/>
                </a:solidFill>
                <a:latin typeface="Times New Roman" panose="02020603050405020304" pitchFamily="18" charset="0"/>
              </a:rPr>
              <a:t>and soil hydraulic parameters </a:t>
            </a:r>
            <a:r>
              <a:rPr lang="en-IN" sz="1800" b="0" i="1" u="none" strike="noStrike" baseline="0" dirty="0" err="1">
                <a:solidFill>
                  <a:srgbClr val="000000"/>
                </a:solidFill>
                <a:latin typeface="Times New Roman" panose="02020603050405020304" pitchFamily="18" charset="0"/>
              </a:rPr>
              <a:t>K</a:t>
            </a:r>
            <a:r>
              <a:rPr lang="en-IN" sz="1800" b="0" i="1" u="none" strike="noStrike" baseline="-25000" dirty="0" err="1">
                <a:solidFill>
                  <a:srgbClr val="000000"/>
                </a:solidFill>
                <a:latin typeface="Times New Roman" panose="02020603050405020304" pitchFamily="18" charset="0"/>
              </a:rPr>
              <a:t>sat</a:t>
            </a:r>
            <a:r>
              <a:rPr lang="en-IN" sz="1800" b="0" i="0" u="none" strike="noStrike" baseline="0" dirty="0">
                <a:solidFill>
                  <a:srgbClr val="000000"/>
                </a:solidFill>
                <a:latin typeface="Times New Roman" panose="02020603050405020304" pitchFamily="18" charset="0"/>
              </a:rPr>
              <a:t>, </a:t>
            </a:r>
            <a:r>
              <a:rPr lang="en-IN" sz="1800" b="0" i="1" u="none" strike="noStrike" baseline="0" dirty="0">
                <a:solidFill>
                  <a:srgbClr val="000000"/>
                </a:solidFill>
                <a:latin typeface="Times New Roman" panose="02020603050405020304" pitchFamily="18" charset="0"/>
              </a:rPr>
              <a:t>α</a:t>
            </a:r>
            <a:r>
              <a:rPr lang="en-IN" sz="1800" b="0" i="1" u="none" strike="noStrike" baseline="-25000" dirty="0">
                <a:solidFill>
                  <a:srgbClr val="000000"/>
                </a:solidFill>
                <a:latin typeface="Times New Roman" panose="02020603050405020304" pitchFamily="18" charset="0"/>
              </a:rPr>
              <a:t>v</a:t>
            </a:r>
            <a:r>
              <a:rPr lang="en-IN" sz="1800" b="0" i="1" u="none" strike="noStrike" baseline="0" dirty="0">
                <a:solidFill>
                  <a:srgbClr val="000000"/>
                </a:solidFill>
                <a:latin typeface="Times New Roman" panose="02020603050405020304" pitchFamily="18" charset="0"/>
              </a:rPr>
              <a:t>, </a:t>
            </a:r>
            <a:r>
              <a:rPr lang="en-IN" sz="1800" b="0" i="1" u="none" strike="noStrike" baseline="0" dirty="0" err="1">
                <a:solidFill>
                  <a:srgbClr val="000000"/>
                </a:solidFill>
                <a:latin typeface="Times New Roman" panose="02020603050405020304" pitchFamily="18" charset="0"/>
              </a:rPr>
              <a:t>n</a:t>
            </a:r>
            <a:r>
              <a:rPr lang="en-IN" sz="1800" b="0" i="1" u="none" strike="noStrike" baseline="-25000" dirty="0" err="1">
                <a:solidFill>
                  <a:srgbClr val="000000"/>
                </a:solidFill>
                <a:latin typeface="Times New Roman" panose="02020603050405020304" pitchFamily="18" charset="0"/>
              </a:rPr>
              <a:t>v</a:t>
            </a:r>
            <a:r>
              <a:rPr lang="en-IN" sz="1800" b="0" i="0" u="none" strike="noStrike" baseline="0" dirty="0">
                <a:solidFill>
                  <a:srgbClr val="000000"/>
                </a:solidFill>
                <a:latin typeface="Times New Roman" panose="02020603050405020304" pitchFamily="18" charset="0"/>
              </a:rPr>
              <a:t>, </a:t>
            </a:r>
            <a:r>
              <a:rPr lang="en-IN" sz="1800" b="0" i="1" u="none" strike="noStrike" baseline="0" dirty="0" err="1">
                <a:solidFill>
                  <a:srgbClr val="000000"/>
                </a:solidFill>
                <a:latin typeface="Times New Roman" panose="02020603050405020304" pitchFamily="18" charset="0"/>
              </a:rPr>
              <a:t>θ</a:t>
            </a:r>
            <a:r>
              <a:rPr lang="en-IN" sz="1800" b="0" i="1" u="none" strike="noStrike" baseline="-25000" dirty="0" err="1">
                <a:solidFill>
                  <a:srgbClr val="000000"/>
                </a:solidFill>
                <a:latin typeface="Times New Roman" panose="02020603050405020304" pitchFamily="18" charset="0"/>
              </a:rPr>
              <a:t>s</a:t>
            </a:r>
            <a:r>
              <a:rPr lang="en-IN" sz="1800" b="0" i="0" u="none" strike="noStrike" baseline="0" dirty="0">
                <a:solidFill>
                  <a:srgbClr val="000000"/>
                </a:solidFill>
                <a:latin typeface="Times New Roman" panose="02020603050405020304" pitchFamily="18" charset="0"/>
              </a:rPr>
              <a:t>, and </a:t>
            </a:r>
            <a:r>
              <a:rPr lang="en-IN" sz="1800" b="0" i="1" u="none" strike="noStrike" baseline="0" dirty="0" err="1">
                <a:solidFill>
                  <a:srgbClr val="000000"/>
                </a:solidFill>
                <a:latin typeface="Times New Roman" panose="02020603050405020304" pitchFamily="18" charset="0"/>
              </a:rPr>
              <a:t>θ</a:t>
            </a:r>
            <a:r>
              <a:rPr lang="en-IN" sz="1800" b="0" i="1" u="none" strike="noStrike" baseline="-25000" dirty="0" err="1">
                <a:solidFill>
                  <a:srgbClr val="000000"/>
                </a:solidFill>
                <a:latin typeface="Times New Roman" panose="02020603050405020304" pitchFamily="18" charset="0"/>
              </a:rPr>
              <a:t>r</a:t>
            </a:r>
            <a:r>
              <a:rPr lang="en-IN" sz="1800" b="0" i="1" u="none" strike="noStrike" baseline="0" dirty="0">
                <a:solidFill>
                  <a:srgbClr val="000000"/>
                </a:solidFill>
                <a:latin typeface="Times New Roman" panose="02020603050405020304" pitchFamily="18" charset="0"/>
              </a:rPr>
              <a:t> </a:t>
            </a:r>
            <a:r>
              <a:rPr lang="en-IN" sz="1800" b="0" i="0" u="none" strike="noStrike" baseline="0" dirty="0">
                <a:solidFill>
                  <a:srgbClr val="000000"/>
                </a:solidFill>
                <a:latin typeface="Times New Roman" panose="02020603050405020304" pitchFamily="18" charset="0"/>
              </a:rPr>
              <a:t>have to be estimated accurately. </a:t>
            </a:r>
          </a:p>
          <a:p>
            <a:pPr algn="just"/>
            <a:r>
              <a:rPr lang="en-IN" sz="1800" b="0" i="0" u="none" strike="noStrike" baseline="0" dirty="0">
                <a:solidFill>
                  <a:srgbClr val="000000"/>
                </a:solidFill>
                <a:latin typeface="Times New Roman" panose="02020603050405020304" pitchFamily="18" charset="0"/>
              </a:rPr>
              <a:t>Directly measured soil hydraulic properties on soil samples do not represent exactly the field conditions (</a:t>
            </a:r>
            <a:r>
              <a:rPr lang="en-IN" sz="1800" b="0" i="0" u="none" strike="noStrike" baseline="0" dirty="0" err="1">
                <a:solidFill>
                  <a:srgbClr val="000000"/>
                </a:solidFill>
                <a:latin typeface="Times New Roman" panose="02020603050405020304" pitchFamily="18" charset="0"/>
              </a:rPr>
              <a:t>Vereecken</a:t>
            </a:r>
            <a:r>
              <a:rPr lang="en-IN" sz="1800" b="0" i="0" u="none" strike="noStrike" baseline="0" dirty="0">
                <a:solidFill>
                  <a:srgbClr val="000000"/>
                </a:solidFill>
                <a:latin typeface="Times New Roman" panose="02020603050405020304" pitchFamily="18" charset="0"/>
              </a:rPr>
              <a:t> et al., 2010).</a:t>
            </a:r>
            <a:endParaRPr lang="en-IN" sz="1800" dirty="0">
              <a:solidFill>
                <a:srgbClr val="000000"/>
              </a:solidFill>
              <a:latin typeface="Times New Roman" panose="02020603050405020304" pitchFamily="18" charset="0"/>
            </a:endParaRPr>
          </a:p>
          <a:p>
            <a:pPr algn="just"/>
            <a:r>
              <a:rPr lang="en-IN" sz="1800" b="0" i="0" u="none" strike="noStrike" baseline="0" dirty="0">
                <a:solidFill>
                  <a:srgbClr val="000000"/>
                </a:solidFill>
                <a:latin typeface="Times New Roman" panose="02020603050405020304" pitchFamily="18" charset="0"/>
              </a:rPr>
              <a:t>To accurately estimate these parameters is by applying inverse estimation</a:t>
            </a:r>
            <a:r>
              <a:rPr lang="en-IN" sz="1800" dirty="0">
                <a:solidFill>
                  <a:srgbClr val="000000"/>
                </a:solidFill>
                <a:latin typeface="Times New Roman" panose="02020603050405020304" pitchFamily="18" charset="0"/>
              </a:rPr>
              <a:t>.</a:t>
            </a:r>
            <a:endParaRPr lang="en-IN" sz="1800" b="0" i="0" u="none" strike="noStrike" baseline="0" dirty="0">
              <a:solidFill>
                <a:srgbClr val="000000"/>
              </a:solidFill>
              <a:latin typeface="Times New Roman" panose="02020603050405020304" pitchFamily="18" charset="0"/>
            </a:endParaRPr>
          </a:p>
          <a:p>
            <a:pPr algn="just"/>
            <a:r>
              <a:rPr lang="en-IN" sz="1800" b="0" i="0" u="none" strike="noStrike" baseline="0" dirty="0">
                <a:solidFill>
                  <a:srgbClr val="000000"/>
                </a:solidFill>
                <a:latin typeface="Times New Roman" panose="02020603050405020304" pitchFamily="18" charset="0"/>
              </a:rPr>
              <a:t>The objective of the present study is estimation of root water uptake parameter using observed percentage soil moisture and deep percolation and the effect of saline water irrigation on water uptake parameter.</a:t>
            </a:r>
          </a:p>
          <a:p>
            <a:pPr algn="just"/>
            <a:r>
              <a:rPr lang="en-US" sz="1800" dirty="0">
                <a:latin typeface="Times New Roman" panose="02020603050405020304" pitchFamily="18" charset="0"/>
                <a:cs typeface="Times New Roman" panose="02020603050405020304" pitchFamily="18" charset="0"/>
              </a:rPr>
              <a:t>Efficient irrigation scheduling</a:t>
            </a:r>
          </a:p>
          <a:p>
            <a:pPr algn="just"/>
            <a:endParaRPr lang="en-IN" sz="1800" b="0" i="0" u="none" strike="noStrike" baseline="0" dirty="0">
              <a:solidFill>
                <a:srgbClr val="000000"/>
              </a:solidFill>
              <a:latin typeface="Times New Roman" panose="02020603050405020304" pitchFamily="18" charset="0"/>
            </a:endParaRPr>
          </a:p>
          <a:p>
            <a:pPr marL="0" indent="0" algn="just">
              <a:buNone/>
            </a:pPr>
            <a:endParaRPr lang="en-IN" dirty="0"/>
          </a:p>
        </p:txBody>
      </p:sp>
      <p:pic>
        <p:nvPicPr>
          <p:cNvPr id="4" name="Picture 3" descr="Logo&#10;&#10;Description automatically generated with medium confidence">
            <a:extLst>
              <a:ext uri="{FF2B5EF4-FFF2-40B4-BE49-F238E27FC236}">
                <a16:creationId xmlns:a16="http://schemas.microsoft.com/office/drawing/2014/main" id="{F4872EEA-7B8D-02F9-B91A-39C077243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299652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5849-5F9A-487E-97A0-3BB29EEC3DBD}"/>
              </a:ext>
            </a:extLst>
          </p:cNvPr>
          <p:cNvSpPr>
            <a:spLocks noGrp="1"/>
          </p:cNvSpPr>
          <p:nvPr>
            <p:ph type="title"/>
          </p:nvPr>
        </p:nvSpPr>
        <p:spPr/>
        <p:txBody>
          <a:bodyPr/>
          <a:lstStyle/>
          <a:p>
            <a:r>
              <a:rPr lang="en-IN" sz="2585" dirty="0">
                <a:latin typeface="Times New Roman" panose="02020603050405020304" pitchFamily="18" charset="0"/>
                <a:cs typeface="Times New Roman" panose="02020603050405020304" pitchFamily="18" charset="0"/>
              </a:rPr>
              <a:t>Methodology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AA4787-232B-41FA-A9AC-4396DF815C50}"/>
                  </a:ext>
                </a:extLst>
              </p:cNvPr>
              <p:cNvSpPr>
                <a:spLocks noGrp="1"/>
              </p:cNvSpPr>
              <p:nvPr>
                <p:ph sz="half" idx="2"/>
              </p:nvPr>
            </p:nvSpPr>
            <p:spPr/>
            <p:txBody>
              <a:bodyPr/>
              <a:lstStyle/>
              <a:p>
                <a:pPr algn="just"/>
                <a:r>
                  <a:rPr lang="en-IN" sz="1800" dirty="0">
                    <a:latin typeface="Times New Roman" panose="02020603050405020304" pitchFamily="18" charset="0"/>
                    <a:cs typeface="Times New Roman" panose="02020603050405020304" pitchFamily="18" charset="0"/>
                  </a:rPr>
                  <a:t>Governing Equation: </a:t>
                </a:r>
                <a:r>
                  <a:rPr lang="en-IN" sz="1846" dirty="0">
                    <a:latin typeface="Times New Roman" panose="02020603050405020304" pitchFamily="18" charset="0"/>
                    <a:ea typeface="Calibri" panose="020F0502020204030204" pitchFamily="34" charset="0"/>
                    <a:cs typeface="Times New Roman" panose="02020603050405020304" pitchFamily="18" charset="0"/>
                  </a:rPr>
                  <a:t>Mixed form of Richards’ equation can be written as (Celia et al. 1990):</a:t>
                </a:r>
                <a:endParaRPr lang="en-IN"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
                    </m:oMathParaPr>
                    <m:oMath xmlns:m="http://schemas.openxmlformats.org/officeDocument/2006/math">
                      <m:f>
                        <m:fPr>
                          <m:ctrlPr>
                            <a:rPr lang="en-IN" sz="1846" i="1">
                              <a:latin typeface="Cambria Math" panose="02040503050406030204" pitchFamily="18" charset="0"/>
                            </a:rPr>
                          </m:ctrlPr>
                        </m:fPr>
                        <m:num>
                          <m:r>
                            <a:rPr lang="en-IN" sz="1846" i="1">
                              <a:latin typeface="Cambria Math" panose="02040503050406030204" pitchFamily="18" charset="0"/>
                            </a:rPr>
                            <m:t>𝜕𝜃</m:t>
                          </m:r>
                        </m:num>
                        <m:den>
                          <m:r>
                            <a:rPr lang="en-IN" sz="1846" i="1">
                              <a:latin typeface="Cambria Math" panose="02040503050406030204" pitchFamily="18" charset="0"/>
                            </a:rPr>
                            <m:t>𝜕</m:t>
                          </m:r>
                          <m:r>
                            <a:rPr lang="en-IN" sz="1846" i="1">
                              <a:latin typeface="Cambria Math" panose="02040503050406030204" pitchFamily="18" charset="0"/>
                            </a:rPr>
                            <m:t>𝑡</m:t>
                          </m:r>
                        </m:den>
                      </m:f>
                      <m:r>
                        <a:rPr lang="en-IN" sz="1846">
                          <a:latin typeface="Cambria Math" panose="02040503050406030204" pitchFamily="18" charset="0"/>
                        </a:rPr>
                        <m:t>=</m:t>
                      </m:r>
                      <m:f>
                        <m:fPr>
                          <m:ctrlPr>
                            <a:rPr lang="en-IN" sz="1846" i="1">
                              <a:latin typeface="Cambria Math" panose="02040503050406030204" pitchFamily="18" charset="0"/>
                            </a:rPr>
                          </m:ctrlPr>
                        </m:fPr>
                        <m:num>
                          <m:r>
                            <a:rPr lang="en-IN" sz="1846" i="1">
                              <a:latin typeface="Cambria Math" panose="02040503050406030204" pitchFamily="18" charset="0"/>
                            </a:rPr>
                            <m:t>𝜕</m:t>
                          </m:r>
                        </m:num>
                        <m:den>
                          <m:r>
                            <a:rPr lang="en-IN" sz="1846" i="1">
                              <a:latin typeface="Cambria Math" panose="02040503050406030204" pitchFamily="18" charset="0"/>
                            </a:rPr>
                            <m:t>𝜕</m:t>
                          </m:r>
                          <m:r>
                            <a:rPr lang="en-IN" sz="1846" i="1">
                              <a:latin typeface="Cambria Math" panose="02040503050406030204" pitchFamily="18" charset="0"/>
                            </a:rPr>
                            <m:t>𝑧</m:t>
                          </m:r>
                        </m:den>
                      </m:f>
                      <m:d>
                        <m:dPr>
                          <m:ctrlPr>
                            <a:rPr lang="en-IN" sz="1846" i="1">
                              <a:latin typeface="Cambria Math" panose="02040503050406030204" pitchFamily="18" charset="0"/>
                            </a:rPr>
                          </m:ctrlPr>
                        </m:dPr>
                        <m:e>
                          <m:r>
                            <a:rPr lang="en-IN" sz="1846" i="1">
                              <a:latin typeface="Cambria Math" panose="02040503050406030204" pitchFamily="18" charset="0"/>
                            </a:rPr>
                            <m:t>𝐾</m:t>
                          </m:r>
                          <m:r>
                            <a:rPr lang="en-IN" sz="1846">
                              <a:latin typeface="Cambria Math" panose="02040503050406030204" pitchFamily="18" charset="0"/>
                            </a:rPr>
                            <m:t>(</m:t>
                          </m:r>
                          <m:r>
                            <a:rPr lang="en-IN" sz="1846" i="1">
                              <a:latin typeface="Cambria Math" panose="02040503050406030204" pitchFamily="18" charset="0"/>
                            </a:rPr>
                            <m:t>𝛹</m:t>
                          </m:r>
                          <m:r>
                            <a:rPr lang="en-IN" sz="1846">
                              <a:latin typeface="Cambria Math" panose="02040503050406030204" pitchFamily="18" charset="0"/>
                            </a:rPr>
                            <m:t>)</m:t>
                          </m:r>
                          <m:f>
                            <m:fPr>
                              <m:ctrlPr>
                                <a:rPr lang="en-IN" sz="1846" i="1">
                                  <a:latin typeface="Cambria Math" panose="02040503050406030204" pitchFamily="18" charset="0"/>
                                </a:rPr>
                              </m:ctrlPr>
                            </m:fPr>
                            <m:num>
                              <m:r>
                                <a:rPr lang="en-IN" sz="1846" i="1">
                                  <a:latin typeface="Cambria Math" panose="02040503050406030204" pitchFamily="18" charset="0"/>
                                </a:rPr>
                                <m:t>𝜕𝛹</m:t>
                              </m:r>
                            </m:num>
                            <m:den>
                              <m:r>
                                <a:rPr lang="en-IN" sz="1846" i="1">
                                  <a:latin typeface="Cambria Math" panose="02040503050406030204" pitchFamily="18" charset="0"/>
                                </a:rPr>
                                <m:t>𝜕</m:t>
                              </m:r>
                              <m:r>
                                <a:rPr lang="en-IN" sz="1846" i="1">
                                  <a:latin typeface="Cambria Math" panose="02040503050406030204" pitchFamily="18" charset="0"/>
                                </a:rPr>
                                <m:t>𝑧</m:t>
                              </m:r>
                            </m:den>
                          </m:f>
                        </m:e>
                      </m:d>
                      <m:r>
                        <a:rPr lang="en-IN" sz="1846">
                          <a:latin typeface="Cambria Math" panose="02040503050406030204" pitchFamily="18" charset="0"/>
                        </a:rPr>
                        <m:t>+</m:t>
                      </m:r>
                      <m:f>
                        <m:fPr>
                          <m:ctrlPr>
                            <a:rPr lang="en-IN" sz="1846" i="1">
                              <a:latin typeface="Cambria Math" panose="02040503050406030204" pitchFamily="18" charset="0"/>
                            </a:rPr>
                          </m:ctrlPr>
                        </m:fPr>
                        <m:num>
                          <m:r>
                            <a:rPr lang="en-IN" sz="1846" i="1">
                              <a:latin typeface="Cambria Math" panose="02040503050406030204" pitchFamily="18" charset="0"/>
                            </a:rPr>
                            <m:t>𝜕</m:t>
                          </m:r>
                          <m:r>
                            <a:rPr lang="en-IN" sz="1846" i="1">
                              <a:latin typeface="Cambria Math" panose="02040503050406030204" pitchFamily="18" charset="0"/>
                            </a:rPr>
                            <m:t>𝐾</m:t>
                          </m:r>
                          <m:r>
                            <a:rPr lang="en-IN" sz="1846">
                              <a:latin typeface="Cambria Math" panose="02040503050406030204" pitchFamily="18" charset="0"/>
                            </a:rPr>
                            <m:t>(</m:t>
                          </m:r>
                          <m:r>
                            <a:rPr lang="en-IN" sz="1846" i="1">
                              <a:latin typeface="Cambria Math" panose="02040503050406030204" pitchFamily="18" charset="0"/>
                            </a:rPr>
                            <m:t>𝛹</m:t>
                          </m:r>
                          <m:r>
                            <a:rPr lang="en-IN" sz="1846">
                              <a:latin typeface="Cambria Math" panose="02040503050406030204" pitchFamily="18" charset="0"/>
                            </a:rPr>
                            <m:t>)</m:t>
                          </m:r>
                        </m:num>
                        <m:den>
                          <m:r>
                            <a:rPr lang="en-IN" sz="1846" i="1">
                              <a:latin typeface="Cambria Math" panose="02040503050406030204" pitchFamily="18" charset="0"/>
                            </a:rPr>
                            <m:t>𝜕</m:t>
                          </m:r>
                          <m:r>
                            <a:rPr lang="en-IN" sz="1846" i="1">
                              <a:latin typeface="Cambria Math" panose="02040503050406030204" pitchFamily="18" charset="0"/>
                            </a:rPr>
                            <m:t>𝑧</m:t>
                          </m:r>
                        </m:den>
                      </m:f>
                      <m:r>
                        <a:rPr lang="en-IN" sz="1846" i="1">
                          <a:latin typeface="Cambria Math" panose="02040503050406030204" pitchFamily="18" charset="0"/>
                        </a:rPr>
                        <m:t>−</m:t>
                      </m:r>
                      <m:r>
                        <a:rPr lang="en-IN" sz="1846" i="1">
                          <a:latin typeface="Cambria Math" panose="02040503050406030204" pitchFamily="18" charset="0"/>
                        </a:rPr>
                        <m:t>𝑆</m:t>
                      </m:r>
                      <m:d>
                        <m:dPr>
                          <m:ctrlPr>
                            <a:rPr lang="en-IN" sz="1846" i="1">
                              <a:latin typeface="Cambria Math" panose="02040503050406030204" pitchFamily="18" charset="0"/>
                            </a:rPr>
                          </m:ctrlPr>
                        </m:dPr>
                        <m:e>
                          <m:r>
                            <a:rPr lang="en-IN" sz="1846" i="1">
                              <a:latin typeface="Cambria Math" panose="02040503050406030204" pitchFamily="18" charset="0"/>
                            </a:rPr>
                            <m:t>𝑧</m:t>
                          </m:r>
                          <m:r>
                            <a:rPr lang="en-IN" sz="1846" i="1">
                              <a:latin typeface="Cambria Math" panose="02040503050406030204" pitchFamily="18" charset="0"/>
                            </a:rPr>
                            <m:t>,</m:t>
                          </m:r>
                          <m:r>
                            <a:rPr lang="en-IN" sz="1846" i="1">
                              <a:latin typeface="Cambria Math" panose="02040503050406030204" pitchFamily="18" charset="0"/>
                            </a:rPr>
                            <m:t>𝑡</m:t>
                          </m:r>
                        </m:e>
                      </m:d>
                    </m:oMath>
                  </m:oMathPara>
                </a14:m>
                <a:endParaRPr lang="en-IN" sz="1846" dirty="0">
                  <a:latin typeface="Times New Roman" panose="02020603050405020304" pitchFamily="18" charset="0"/>
                  <a:cs typeface="Times New Roman" panose="02020603050405020304" pitchFamily="18" charset="0"/>
                </a:endParaRPr>
              </a:p>
              <a:p>
                <a:pPr marL="0" indent="0" algn="r">
                  <a:buNone/>
                </a:pPr>
                <a:r>
                  <a:rPr lang="en-IN" sz="1846" dirty="0">
                    <a:latin typeface="Times New Roman" panose="02020603050405020304" pitchFamily="18" charset="0"/>
                    <a:cs typeface="Times New Roman" panose="02020603050405020304" pitchFamily="18" charset="0"/>
                  </a:rPr>
                  <a:t>____(1)</a:t>
                </a:r>
              </a:p>
              <a:p>
                <a:pPr marL="0" indent="0" algn="just">
                  <a:buNone/>
                </a:pPr>
                <a:endParaRPr lang="en-IN" sz="1846" dirty="0">
                  <a:latin typeface="Times New Roman" panose="02020603050405020304" pitchFamily="18" charset="0"/>
                  <a:cs typeface="Times New Roman" panose="02020603050405020304" pitchFamily="18" charset="0"/>
                </a:endParaRPr>
              </a:p>
              <a:p>
                <a:pPr algn="just"/>
                <a:r>
                  <a:rPr lang="en-IN" sz="1846" dirty="0">
                    <a:latin typeface="Times New Roman" panose="02020603050405020304" pitchFamily="18" charset="0"/>
                    <a:cs typeface="Times New Roman" panose="02020603050405020304" pitchFamily="18" charset="0"/>
                  </a:rPr>
                  <a:t>Where,</a:t>
                </a:r>
              </a:p>
              <a:p>
                <a:pPr marL="400050" lvl="1" indent="0" algn="just">
                  <a:buNone/>
                </a:pPr>
                <a:r>
                  <a:rPr lang="en-IN" sz="1446" dirty="0">
                    <a:latin typeface="Times New Roman" panose="02020603050405020304" pitchFamily="18" charset="0"/>
                    <a:cs typeface="Times New Roman" panose="02020603050405020304" pitchFamily="18" charset="0"/>
                  </a:rPr>
                  <a:t> </a:t>
                </a:r>
                <a:r>
                  <a:rPr lang="en-IN" sz="1800" i="1" dirty="0">
                    <a:latin typeface="Times New Roman" panose="02020603050405020304" pitchFamily="18" charset="0"/>
                    <a:cs typeface="Times New Roman" panose="02020603050405020304" pitchFamily="18" charset="0"/>
                  </a:rPr>
                  <a:t>K</a:t>
                </a:r>
                <a:r>
                  <a:rPr lang="en-IN" sz="1800" dirty="0">
                    <a:latin typeface="Times New Roman" panose="02020603050405020304" pitchFamily="18" charset="0"/>
                    <a:cs typeface="Times New Roman" panose="02020603050405020304" pitchFamily="18" charset="0"/>
                  </a:rPr>
                  <a:t>=hydraulic conductivity;</a:t>
                </a:r>
              </a:p>
              <a:p>
                <a:pPr marL="400050" lvl="1" indent="0" algn="just">
                  <a:buNone/>
                </a:pPr>
                <a:r>
                  <a:rPr lang="en-IN" sz="1800" i="1" dirty="0">
                    <a:latin typeface="Times New Roman" panose="02020603050405020304" pitchFamily="18" charset="0"/>
                    <a:cs typeface="Times New Roman" panose="02020603050405020304" pitchFamily="18" charset="0"/>
                  </a:rPr>
                  <a:t> z </a:t>
                </a:r>
                <a:r>
                  <a:rPr lang="en-IN" sz="1800" dirty="0">
                    <a:latin typeface="Times New Roman" panose="02020603050405020304" pitchFamily="18" charset="0"/>
                    <a:cs typeface="Times New Roman" panose="02020603050405020304" pitchFamily="18" charset="0"/>
                  </a:rPr>
                  <a:t>= vertical distance taken positive upwards; </a:t>
                </a:r>
              </a:p>
              <a:p>
                <a:pPr marL="400050" lvl="1" indent="0" algn="just">
                  <a:buNone/>
                </a:pPr>
                <a:r>
                  <a:rPr lang="en-IN" sz="1800" dirty="0">
                    <a:latin typeface="Times New Roman" panose="02020603050405020304" pitchFamily="18" charset="0"/>
                    <a:cs typeface="Times New Roman" panose="02020603050405020304" pitchFamily="18" charset="0"/>
                  </a:rPr>
                  <a:t>𝜃 = volumetric water content; </a:t>
                </a:r>
              </a:p>
              <a:p>
                <a:pPr marL="400050" lvl="1" indent="0" algn="just">
                  <a:buNone/>
                </a:pPr>
                <a14:m>
                  <m:oMath xmlns:m="http://schemas.openxmlformats.org/officeDocument/2006/math">
                    <m:r>
                      <a:rPr lang="en-IN" sz="1800" i="1">
                        <a:latin typeface="Cambria Math" panose="02040503050406030204" pitchFamily="18" charset="0"/>
                      </a:rPr>
                      <m:t>𝛹</m:t>
                    </m:r>
                  </m:oMath>
                </a14:m>
                <a:r>
                  <a:rPr lang="en-IN" sz="1800" dirty="0">
                    <a:latin typeface="Times New Roman" panose="02020603050405020304" pitchFamily="18" charset="0"/>
                    <a:cs typeface="Times New Roman" panose="02020603050405020304" pitchFamily="18" charset="0"/>
                  </a:rPr>
                  <a:t> = pressure head;</a:t>
                </a:r>
              </a:p>
              <a:p>
                <a:pPr marL="400050" lvl="1" indent="0" algn="just">
                  <a:buNone/>
                </a:pPr>
                <a:r>
                  <a:rPr lang="en-IN" sz="1800" dirty="0">
                    <a:latin typeface="Times New Roman" panose="02020603050405020304" pitchFamily="18" charset="0"/>
                    <a:cs typeface="Times New Roman" panose="02020603050405020304" pitchFamily="18" charset="0"/>
                  </a:rPr>
                  <a:t> </a:t>
                </a:r>
                <a:r>
                  <a:rPr lang="en-IN" sz="1800" i="1" dirty="0">
                    <a:latin typeface="Times New Roman" panose="02020603050405020304" pitchFamily="18" charset="0"/>
                    <a:cs typeface="Times New Roman" panose="02020603050405020304" pitchFamily="18" charset="0"/>
                  </a:rPr>
                  <a:t>t</a:t>
                </a:r>
                <a:r>
                  <a:rPr lang="en-IN" sz="1800" dirty="0">
                    <a:latin typeface="Times New Roman" panose="02020603050405020304" pitchFamily="18" charset="0"/>
                    <a:cs typeface="Times New Roman" panose="02020603050405020304" pitchFamily="18" charset="0"/>
                  </a:rPr>
                  <a:t> = time;</a:t>
                </a:r>
              </a:p>
              <a:p>
                <a:pPr marL="400050" lvl="1" indent="0" algn="just">
                  <a:buNone/>
                </a:pPr>
                <a:r>
                  <a:rPr lang="en-IN" sz="1800" i="1" dirty="0">
                    <a:latin typeface="Times New Roman" panose="02020603050405020304" pitchFamily="18" charset="0"/>
                    <a:cs typeface="Times New Roman" panose="02020603050405020304" pitchFamily="18" charset="0"/>
                  </a:rPr>
                  <a:t>S</a:t>
                </a:r>
                <a:r>
                  <a:rPr lang="en-IN" sz="1800" dirty="0">
                    <a:latin typeface="Times New Roman" panose="02020603050405020304" pitchFamily="18" charset="0"/>
                    <a:cs typeface="Times New Roman" panose="02020603050405020304" pitchFamily="18" charset="0"/>
                  </a:rPr>
                  <a:t>(</a:t>
                </a:r>
                <a:r>
                  <a:rPr lang="en-IN" sz="1800" i="1" dirty="0" err="1">
                    <a:latin typeface="Times New Roman" panose="02020603050405020304" pitchFamily="18" charset="0"/>
                    <a:cs typeface="Times New Roman" panose="02020603050405020304" pitchFamily="18" charset="0"/>
                  </a:rPr>
                  <a:t>z,t</a:t>
                </a:r>
                <a:r>
                  <a:rPr lang="en-IN" sz="1800" dirty="0">
                    <a:latin typeface="Times New Roman" panose="02020603050405020304" pitchFamily="18" charset="0"/>
                    <a:cs typeface="Times New Roman" panose="02020603050405020304" pitchFamily="18" charset="0"/>
                  </a:rPr>
                  <a:t>) = the sink term accounting for RWU (Vol. of water / unit vol. of soil / unit time)</a:t>
                </a:r>
              </a:p>
              <a:p>
                <a:pPr marL="400050" lvl="1" indent="0" algn="just">
                  <a:buNone/>
                </a:pPr>
                <a:endParaRPr lang="en-IN" sz="1800" dirty="0">
                  <a:latin typeface="Times New Roman" panose="02020603050405020304" pitchFamily="18" charset="0"/>
                  <a:cs typeface="Times New Roman" panose="02020603050405020304" pitchFamily="18" charset="0"/>
                </a:endParaRPr>
              </a:p>
              <a:p>
                <a:pPr marL="0" indent="0">
                  <a:buNone/>
                </a:pPr>
                <a:endParaRPr lang="en-IN" sz="1846"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4FAA4787-232B-41FA-A9AC-4396DF815C50}"/>
                  </a:ext>
                </a:extLst>
              </p:cNvPr>
              <p:cNvSpPr>
                <a:spLocks noGrp="1" noRot="1" noChangeAspect="1" noMove="1" noResize="1" noEditPoints="1" noAdjustHandles="1" noChangeArrowheads="1" noChangeShapeType="1" noTextEdit="1"/>
              </p:cNvSpPr>
              <p:nvPr>
                <p:ph sz="half" idx="2"/>
              </p:nvPr>
            </p:nvSpPr>
            <p:spPr>
              <a:blipFill>
                <a:blip r:embed="rId2"/>
                <a:stretch>
                  <a:fillRect l="-487" t="-584" r="-556"/>
                </a:stretch>
              </a:blipFill>
            </p:spPr>
            <p:txBody>
              <a:bodyPr/>
              <a:lstStyle/>
              <a:p>
                <a:r>
                  <a:rPr lang="en-IN">
                    <a:noFill/>
                  </a:rPr>
                  <a:t> </a:t>
                </a:r>
              </a:p>
            </p:txBody>
          </p:sp>
        </mc:Fallback>
      </mc:AlternateContent>
      <p:pic>
        <p:nvPicPr>
          <p:cNvPr id="4" name="Picture 3" descr="Logo&#10;&#10;Description automatically generated with medium confidence">
            <a:extLst>
              <a:ext uri="{FF2B5EF4-FFF2-40B4-BE49-F238E27FC236}">
                <a16:creationId xmlns:a16="http://schemas.microsoft.com/office/drawing/2014/main" id="{F34616DF-B068-6BDC-50DC-FC54B8575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285103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5C02-46EA-4D81-B3AD-E986DCD50621}"/>
              </a:ext>
            </a:extLst>
          </p:cNvPr>
          <p:cNvSpPr>
            <a:spLocks noGrp="1"/>
          </p:cNvSpPr>
          <p:nvPr>
            <p:ph type="title"/>
          </p:nvPr>
        </p:nvSpPr>
        <p:spPr/>
        <p:txBody>
          <a:bodyPr/>
          <a:lstStyle/>
          <a:p>
            <a:r>
              <a:rPr lang="en-IN" sz="2585" dirty="0">
                <a:latin typeface="Times New Roman" panose="02020603050405020304" pitchFamily="18" charset="0"/>
                <a:cs typeface="Times New Roman" panose="02020603050405020304" pitchFamily="18" charset="0"/>
              </a:rPr>
              <a:t>RWU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D2246D-0F11-419C-8BA5-ACCDA1F8ADC0}"/>
                  </a:ext>
                </a:extLst>
              </p:cNvPr>
              <p:cNvSpPr>
                <a:spLocks noGrp="1"/>
              </p:cNvSpPr>
              <p:nvPr>
                <p:ph sz="half" idx="2"/>
              </p:nvPr>
            </p:nvSpPr>
            <p:spPr>
              <a:xfrm>
                <a:off x="180655" y="1347447"/>
                <a:ext cx="8698302" cy="4821482"/>
              </a:xfrm>
            </p:spPr>
            <p:txBody>
              <a:bodyPr/>
              <a:lstStyle/>
              <a:p>
                <a:pPr algn="just"/>
                <a:r>
                  <a:rPr lang="en-IN" sz="1846" dirty="0">
                    <a:latin typeface="Times New Roman" panose="02020603050405020304" pitchFamily="18" charset="0"/>
                    <a:cs typeface="Times New Roman" panose="02020603050405020304" pitchFamily="18" charset="0"/>
                  </a:rPr>
                  <a:t>Model proposed by Ojha and Rai (1996) is proposed to be used for this study for modelling of water uptake by plant roots.</a:t>
                </a:r>
              </a:p>
              <a:p>
                <a:pPr marL="342909" lvl="1" indent="0" algn="just">
                  <a:buNone/>
                </a:pPr>
                <a14:m>
                  <m:oMath xmlns:m="http://schemas.openxmlformats.org/officeDocument/2006/math">
                    <m:sSub>
                      <m:sSub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46" i="1">
                            <a:latin typeface="Cambria Math" panose="02040503050406030204" pitchFamily="18" charset="0"/>
                            <a:ea typeface="Times New Roman" panose="02020603050405020304" pitchFamily="18" charset="0"/>
                            <a:cs typeface="Times New Roman" panose="02020603050405020304" pitchFamily="18" charset="0"/>
                          </a:rPr>
                          <m:t>𝑆</m:t>
                        </m:r>
                      </m:e>
                      <m:sub>
                        <m:r>
                          <m:rPr>
                            <m:sty m:val="p"/>
                          </m:rPr>
                          <a:rPr lang="en-IN" sz="1846">
                            <a:latin typeface="Cambria Math" panose="02040503050406030204" pitchFamily="18" charset="0"/>
                            <a:ea typeface="Times New Roman" panose="02020603050405020304" pitchFamily="18" charset="0"/>
                            <a:cs typeface="Times New Roman" panose="02020603050405020304" pitchFamily="18" charset="0"/>
                          </a:rPr>
                          <m:t>max</m:t>
                        </m:r>
                      </m:sub>
                    </m:sSub>
                    <m:r>
                      <a:rPr lang="en-IN" sz="1846" i="1">
                        <a:latin typeface="Cambria Math" panose="02040503050406030204" pitchFamily="18" charset="0"/>
                        <a:ea typeface="Times New Roman" panose="02020603050405020304" pitchFamily="18" charset="0"/>
                        <a:cs typeface="Times New Roman" panose="02020603050405020304" pitchFamily="18" charset="0"/>
                      </a:rPr>
                      <m:t>=  </m:t>
                    </m:r>
                    <m:r>
                      <a:rPr lang="en-IN" sz="1846" i="1">
                        <a:latin typeface="Cambria Math" panose="02040503050406030204" pitchFamily="18" charset="0"/>
                        <a:ea typeface="Times New Roman" panose="02020603050405020304" pitchFamily="18" charset="0"/>
                        <a:cs typeface="Times New Roman" panose="02020603050405020304" pitchFamily="18" charset="0"/>
                      </a:rPr>
                      <m:t>𝛼</m:t>
                    </m:r>
                    <m:sSup>
                      <m:sSup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dPr>
                          <m:e>
                            <m:r>
                              <a:rPr lang="en-IN" sz="1846" i="1">
                                <a:latin typeface="Cambria Math" panose="02040503050406030204" pitchFamily="18" charset="0"/>
                                <a:ea typeface="Times New Roman" panose="02020603050405020304" pitchFamily="18" charset="0"/>
                                <a:cs typeface="Times New Roman" panose="02020603050405020304" pitchFamily="18" charset="0"/>
                              </a:rPr>
                              <m:t>1−</m:t>
                            </m:r>
                            <m:d>
                              <m:d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846" i="1">
                                        <a:latin typeface="Cambria Math" panose="02040503050406030204" pitchFamily="18" charset="0"/>
                                        <a:ea typeface="Times New Roman" panose="02020603050405020304" pitchFamily="18" charset="0"/>
                                        <a:cs typeface="Times New Roman" panose="02020603050405020304" pitchFamily="18" charset="0"/>
                                      </a:rPr>
                                      <m:t>𝑧</m:t>
                                    </m:r>
                                  </m:num>
                                  <m:den>
                                    <m:sSub>
                                      <m:sSub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46" i="1">
                                            <a:latin typeface="Cambria Math" panose="02040503050406030204" pitchFamily="18" charset="0"/>
                                            <a:ea typeface="Times New Roman" panose="02020603050405020304" pitchFamily="18" charset="0"/>
                                            <a:cs typeface="Times New Roman" panose="02020603050405020304" pitchFamily="18" charset="0"/>
                                          </a:rPr>
                                          <m:t>𝑧</m:t>
                                        </m:r>
                                      </m:e>
                                      <m:sub>
                                        <m:r>
                                          <m:rPr>
                                            <m:sty m:val="p"/>
                                          </m:rPr>
                                          <a:rPr lang="en-IN" sz="1846">
                                            <a:latin typeface="Cambria Math" panose="02040503050406030204" pitchFamily="18" charset="0"/>
                                            <a:ea typeface="Times New Roman" panose="02020603050405020304" pitchFamily="18" charset="0"/>
                                            <a:cs typeface="Times New Roman" panose="02020603050405020304" pitchFamily="18" charset="0"/>
                                          </a:rPr>
                                          <m:t>rj</m:t>
                                        </m:r>
                                      </m:sub>
                                    </m:sSub>
                                  </m:den>
                                </m:f>
                              </m:e>
                            </m:d>
                          </m:e>
                        </m:d>
                      </m:e>
                      <m:sup>
                        <m:r>
                          <a:rPr lang="en-IN" sz="1846" b="1" i="1">
                            <a:latin typeface="Cambria Math" panose="02040503050406030204" pitchFamily="18" charset="0"/>
                            <a:ea typeface="Times New Roman" panose="02020603050405020304" pitchFamily="18" charset="0"/>
                            <a:cs typeface="Times New Roman" panose="02020603050405020304" pitchFamily="18" charset="0"/>
                          </a:rPr>
                          <m:t>𝜷</m:t>
                        </m:r>
                      </m:sup>
                    </m:sSup>
                  </m:oMath>
                </a14:m>
                <a:r>
                  <a:rPr lang="en-IN" sz="1846" dirty="0">
                    <a:latin typeface="Times New Roman" panose="02020603050405020304" pitchFamily="18" charset="0"/>
                    <a:cs typeface="Times New Roman" panose="02020603050405020304" pitchFamily="18" charset="0"/>
                  </a:rPr>
                  <a:t> ; 	             				       ____(2)</a:t>
                </a:r>
              </a:p>
              <a:p>
                <a:pPr marL="342909" lvl="1" indent="0" algn="just">
                  <a:buNone/>
                </a:pPr>
                <a14:m>
                  <m:oMath xmlns:m="http://schemas.openxmlformats.org/officeDocument/2006/math">
                    <m:sSub>
                      <m:sSub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46" i="1">
                            <a:latin typeface="Cambria Math" panose="02040503050406030204" pitchFamily="18" charset="0"/>
                            <a:ea typeface="Times New Roman" panose="02020603050405020304" pitchFamily="18" charset="0"/>
                            <a:cs typeface="Times New Roman" panose="02020603050405020304" pitchFamily="18" charset="0"/>
                          </a:rPr>
                          <m:t>𝑆</m:t>
                        </m:r>
                      </m:e>
                      <m:sub>
                        <m:r>
                          <m:rPr>
                            <m:sty m:val="p"/>
                          </m:rPr>
                          <a:rPr lang="en-IN" sz="1846">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IN" sz="1846" dirty="0">
                    <a:latin typeface="Times New Roman" panose="02020603050405020304" pitchFamily="18" charset="0"/>
                    <a:cs typeface="Times New Roman" panose="02020603050405020304" pitchFamily="18" charset="0"/>
                  </a:rPr>
                  <a:t> = maximum root water extraction under no 						water stress</a:t>
                </a:r>
              </a:p>
              <a:p>
                <a:pPr marL="342909" lvl="1" indent="0" algn="just">
                  <a:buNone/>
                </a:pPr>
                <a:endParaRPr lang="en-IN" sz="1846" dirty="0">
                  <a:latin typeface="Times New Roman" panose="02020603050405020304" pitchFamily="18" charset="0"/>
                  <a:cs typeface="Times New Roman" panose="02020603050405020304" pitchFamily="18" charset="0"/>
                </a:endParaRPr>
              </a:p>
              <a:p>
                <a:pPr algn="just"/>
                <a:r>
                  <a:rPr lang="en-IN" sz="1846" dirty="0">
                    <a:latin typeface="Times New Roman" panose="02020603050405020304" pitchFamily="18" charset="0"/>
                    <a:cs typeface="Times New Roman" panose="02020603050405020304" pitchFamily="18" charset="0"/>
                  </a:rPr>
                  <a:t>Also,</a:t>
                </a:r>
                <a14:m>
                  <m:oMath xmlns:m="http://schemas.openxmlformats.org/officeDocument/2006/math">
                    <m:r>
                      <a:rPr lang="en-IN" sz="1846">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46" i="1">
                            <a:latin typeface="Cambria Math" panose="02040503050406030204" pitchFamily="18" charset="0"/>
                            <a:ea typeface="Times New Roman" panose="02020603050405020304" pitchFamily="18" charset="0"/>
                            <a:cs typeface="Times New Roman" panose="02020603050405020304" pitchFamily="18" charset="0"/>
                          </a:rPr>
                          <m:t>𝑇</m:t>
                        </m:r>
                      </m:e>
                      <m:sub>
                        <m:r>
                          <a:rPr lang="en-IN" sz="1846" i="1">
                            <a:latin typeface="Cambria Math" panose="02040503050406030204" pitchFamily="18" charset="0"/>
                            <a:ea typeface="Times New Roman" panose="02020603050405020304" pitchFamily="18" charset="0"/>
                            <a:cs typeface="Times New Roman" panose="02020603050405020304" pitchFamily="18" charset="0"/>
                          </a:rPr>
                          <m:t>𝑗</m:t>
                        </m:r>
                      </m:sub>
                    </m:sSub>
                    <m:r>
                      <a:rPr lang="en-IN" sz="1846" i="1">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naryPr>
                      <m:sub>
                        <m:r>
                          <a:rPr lang="en-IN" sz="1846" i="1">
                            <a:latin typeface="Cambria Math" panose="02040503050406030204" pitchFamily="18" charset="0"/>
                            <a:ea typeface="Times New Roman" panose="02020603050405020304" pitchFamily="18" charset="0"/>
                            <a:cs typeface="Times New Roman" panose="02020603050405020304" pitchFamily="18" charset="0"/>
                          </a:rPr>
                          <m:t>0</m:t>
                        </m:r>
                      </m:sub>
                      <m:sup>
                        <m:sSub>
                          <m:sSub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46" i="1">
                                <a:latin typeface="Cambria Math" panose="02040503050406030204" pitchFamily="18" charset="0"/>
                                <a:ea typeface="Times New Roman" panose="02020603050405020304" pitchFamily="18" charset="0"/>
                                <a:cs typeface="Times New Roman" panose="02020603050405020304" pitchFamily="18" charset="0"/>
                              </a:rPr>
                              <m:t>𝑧</m:t>
                            </m:r>
                          </m:e>
                          <m:sub>
                            <m:r>
                              <a:rPr lang="en-IN" sz="1846" i="1">
                                <a:latin typeface="Cambria Math" panose="02040503050406030204" pitchFamily="18" charset="0"/>
                                <a:ea typeface="Times New Roman" panose="02020603050405020304" pitchFamily="18" charset="0"/>
                                <a:cs typeface="Times New Roman" panose="02020603050405020304" pitchFamily="18" charset="0"/>
                              </a:rPr>
                              <m:t>𝑟𝑗</m:t>
                            </m:r>
                          </m:sub>
                        </m:sSub>
                      </m:sup>
                      <m:e>
                        <m:sSub>
                          <m:sSub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46" i="1">
                                <a:latin typeface="Cambria Math" panose="02040503050406030204" pitchFamily="18" charset="0"/>
                                <a:ea typeface="Times New Roman" panose="02020603050405020304" pitchFamily="18" charset="0"/>
                                <a:cs typeface="Times New Roman" panose="02020603050405020304" pitchFamily="18" charset="0"/>
                              </a:rPr>
                              <m:t>𝑆</m:t>
                            </m:r>
                          </m:e>
                          <m:sub>
                            <m:r>
                              <a:rPr lang="en-IN" sz="1846" i="1">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n-IN" sz="1846" i="1">
                            <a:latin typeface="Cambria Math" panose="02040503050406030204" pitchFamily="18" charset="0"/>
                            <a:ea typeface="Times New Roman" panose="02020603050405020304" pitchFamily="18" charset="0"/>
                            <a:cs typeface="Times New Roman" panose="02020603050405020304" pitchFamily="18" charset="0"/>
                          </a:rPr>
                          <m:t> </m:t>
                        </m:r>
                        <m:r>
                          <a:rPr lang="en-IN" sz="1846" i="1">
                            <a:latin typeface="Cambria Math" panose="02040503050406030204" pitchFamily="18" charset="0"/>
                            <a:ea typeface="Times New Roman" panose="02020603050405020304" pitchFamily="18" charset="0"/>
                            <a:cs typeface="Times New Roman" panose="02020603050405020304" pitchFamily="18" charset="0"/>
                          </a:rPr>
                          <m:t>𝑑𝑍</m:t>
                        </m:r>
                      </m:e>
                    </m:nary>
                    <m:r>
                      <a:rPr lang="en-IN" sz="1846">
                        <a:latin typeface="Cambria Math" panose="02040503050406030204" pitchFamily="18" charset="0"/>
                        <a:ea typeface="Times New Roman" panose="02020603050405020304" pitchFamily="18" charset="0"/>
                        <a:cs typeface="Times New Roman" panose="02020603050405020304" pitchFamily="18" charset="0"/>
                      </a:rPr>
                      <m:t> </m:t>
                    </m:r>
                  </m:oMath>
                </a14:m>
                <a:r>
                  <a:rPr lang="en-IN" sz="1846" dirty="0">
                    <a:latin typeface="Times New Roman" panose="02020603050405020304" pitchFamily="18" charset="0"/>
                    <a:cs typeface="Times New Roman" panose="02020603050405020304" pitchFamily="18" charset="0"/>
                  </a:rPr>
                  <a:t>					       ____(3) </a:t>
                </a:r>
              </a:p>
              <a:p>
                <a:pPr marL="0" indent="0" algn="just">
                  <a:buNone/>
                </a:pPr>
                <a:r>
                  <a:rPr lang="en-IN" sz="1846"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IN" sz="1846"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46" i="1">
                            <a:latin typeface="Cambria Math" panose="02040503050406030204" pitchFamily="18" charset="0"/>
                            <a:ea typeface="Times New Roman" panose="02020603050405020304" pitchFamily="18" charset="0"/>
                            <a:cs typeface="Times New Roman" panose="02020603050405020304" pitchFamily="18" charset="0"/>
                          </a:rPr>
                          <m:t>𝑇</m:t>
                        </m:r>
                      </m:e>
                      <m:sub>
                        <m:r>
                          <a:rPr lang="en-IN" sz="1846" i="1">
                            <a:latin typeface="Cambria Math" panose="02040503050406030204" pitchFamily="18" charset="0"/>
                            <a:ea typeface="Times New Roman" panose="02020603050405020304" pitchFamily="18" charset="0"/>
                            <a:cs typeface="Times New Roman" panose="02020603050405020304" pitchFamily="18" charset="0"/>
                          </a:rPr>
                          <m:t>𝑗</m:t>
                        </m:r>
                      </m:sub>
                    </m:sSub>
                  </m:oMath>
                </a14:m>
                <a:r>
                  <a:rPr lang="en-IN" sz="1846" dirty="0">
                    <a:latin typeface="Times New Roman" panose="02020603050405020304" pitchFamily="18" charset="0"/>
                    <a:cs typeface="Times New Roman" panose="02020603050405020304" pitchFamily="18" charset="0"/>
                  </a:rPr>
                  <a:t> : Potential Transpiration</a:t>
                </a:r>
              </a:p>
              <a:p>
                <a:pPr algn="just"/>
                <a:r>
                  <a:rPr lang="en-IN" sz="1800" b="0" i="0" u="none" strike="noStrike" baseline="0" dirty="0">
                    <a:solidFill>
                      <a:srgbClr val="000000"/>
                    </a:solidFill>
                    <a:latin typeface="Times New Roman" panose="02020603050405020304" pitchFamily="18" charset="0"/>
                    <a:cs typeface="Times New Roman" panose="02020603050405020304" pitchFamily="18" charset="0"/>
                  </a:rPr>
                  <a:t>The top boundary condition was assigned with soil evaporation flux and the lower boundary is considered as free drainage. </a:t>
                </a:r>
                <a:endParaRPr lang="en-IN" sz="1846" b="0" i="0" u="none" strike="noStrike" baseline="0" dirty="0">
                  <a:solidFill>
                    <a:srgbClr val="000000"/>
                  </a:solidFill>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1AD2246D-0F11-419C-8BA5-ACCDA1F8ADC0}"/>
                  </a:ext>
                </a:extLst>
              </p:cNvPr>
              <p:cNvSpPr>
                <a:spLocks noGrp="1" noRot="1" noChangeAspect="1" noMove="1" noResize="1" noEditPoints="1" noAdjustHandles="1" noChangeArrowheads="1" noChangeShapeType="1" noTextEdit="1"/>
              </p:cNvSpPr>
              <p:nvPr>
                <p:ph sz="half" idx="2"/>
              </p:nvPr>
            </p:nvSpPr>
            <p:spPr>
              <a:xfrm>
                <a:off x="180655" y="1347447"/>
                <a:ext cx="8698302" cy="4821482"/>
              </a:xfrm>
              <a:blipFill>
                <a:blip r:embed="rId2"/>
                <a:stretch>
                  <a:fillRect l="-491" t="-506" r="-561"/>
                </a:stretch>
              </a:blipFill>
            </p:spPr>
            <p:txBody>
              <a:bodyPr/>
              <a:lstStyle/>
              <a:p>
                <a:r>
                  <a:rPr lang="en-IN">
                    <a:noFill/>
                  </a:rPr>
                  <a:t> </a:t>
                </a:r>
              </a:p>
            </p:txBody>
          </p:sp>
        </mc:Fallback>
      </mc:AlternateContent>
      <p:pic>
        <p:nvPicPr>
          <p:cNvPr id="4" name="Picture 3" descr="Logo&#10;&#10;Description automatically generated with medium confidence">
            <a:extLst>
              <a:ext uri="{FF2B5EF4-FFF2-40B4-BE49-F238E27FC236}">
                <a16:creationId xmlns:a16="http://schemas.microsoft.com/office/drawing/2014/main" id="{16C9D679-7AAD-F125-54B6-28ABE42B7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342089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1B41-48F2-4679-95C0-17DAA2FB0AB3}"/>
              </a:ext>
            </a:extLst>
          </p:cNvPr>
          <p:cNvSpPr>
            <a:spLocks noGrp="1"/>
          </p:cNvSpPr>
          <p:nvPr>
            <p:ph type="title"/>
          </p:nvPr>
        </p:nvSpPr>
        <p:spPr/>
        <p:txBody>
          <a:bodyPr/>
          <a:lstStyle/>
          <a:p>
            <a:r>
              <a:rPr lang="en-IN" sz="2585" dirty="0">
                <a:latin typeface="Times New Roman" panose="02020603050405020304" pitchFamily="18" charset="0"/>
                <a:cs typeface="Times New Roman" panose="02020603050405020304" pitchFamily="18" charset="0"/>
              </a:rPr>
              <a:t>RWU Under Limiting Condition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C4E95E-89E6-4EC4-9804-FC160DDD19D0}"/>
                  </a:ext>
                </a:extLst>
              </p:cNvPr>
              <p:cNvSpPr>
                <a:spLocks noGrp="1"/>
              </p:cNvSpPr>
              <p:nvPr>
                <p:ph sz="half" idx="2"/>
              </p:nvPr>
            </p:nvSpPr>
            <p:spPr/>
            <p:txBody>
              <a:bodyPr/>
              <a:lstStyle/>
              <a:p>
                <a:pPr algn="just"/>
                <a:r>
                  <a:rPr lang="en-IN" sz="1662" dirty="0">
                    <a:latin typeface="Times New Roman" panose="02020603050405020304" pitchFamily="18" charset="0"/>
                    <a:ea typeface="Times New Roman" panose="02020603050405020304" pitchFamily="18" charset="0"/>
                    <a:cs typeface="Times New Roman" panose="02020603050405020304" pitchFamily="18" charset="0"/>
                  </a:rPr>
                  <a:t>Salinity in soil-water brings another limiting condition affecting RWU.</a:t>
                </a:r>
              </a:p>
              <a:p>
                <a:pPr algn="just"/>
                <a:r>
                  <a:rPr lang="en-IN" sz="1662" dirty="0">
                    <a:latin typeface="Times New Roman" panose="02020603050405020304" pitchFamily="18" charset="0"/>
                    <a:ea typeface="Times New Roman" panose="02020603050405020304" pitchFamily="18" charset="0"/>
                    <a:cs typeface="Times New Roman" panose="02020603050405020304" pitchFamily="18" charset="0"/>
                  </a:rPr>
                  <a:t> This limiting condition is due to the osmotic stress developed due to the presence of salts (</a:t>
                </a:r>
                <a:r>
                  <a:rPr lang="en-IN" sz="1662" dirty="0" err="1">
                    <a:latin typeface="Times New Roman" panose="02020603050405020304" pitchFamily="18" charset="0"/>
                    <a:ea typeface="Times New Roman" panose="02020603050405020304" pitchFamily="18" charset="0"/>
                    <a:cs typeface="Times New Roman" panose="02020603050405020304" pitchFamily="18" charset="0"/>
                  </a:rPr>
                  <a:t>Feddes</a:t>
                </a:r>
                <a:r>
                  <a:rPr lang="en-IN" sz="1662" dirty="0">
                    <a:latin typeface="Times New Roman" panose="02020603050405020304" pitchFamily="18" charset="0"/>
                    <a:ea typeface="Times New Roman" panose="02020603050405020304" pitchFamily="18" charset="0"/>
                    <a:cs typeface="Times New Roman" panose="02020603050405020304" pitchFamily="18" charset="0"/>
                  </a:rPr>
                  <a:t> et al.1978). </a:t>
                </a:r>
              </a:p>
              <a:p>
                <a:pPr algn="just"/>
                <a:r>
                  <a:rPr lang="en-IN" sz="1662" dirty="0">
                    <a:latin typeface="Times New Roman" panose="02020603050405020304" pitchFamily="18" charset="0"/>
                    <a:ea typeface="Times New Roman" panose="02020603050405020304" pitchFamily="18" charset="0"/>
                    <a:cs typeface="Times New Roman" panose="02020603050405020304" pitchFamily="18" charset="0"/>
                  </a:rPr>
                  <a:t>stress response function (</a:t>
                </a:r>
                <a14:m>
                  <m:oMath xmlns:m="http://schemas.openxmlformats.org/officeDocument/2006/math">
                    <m:r>
                      <a:rPr lang="en-IN" sz="1662"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d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en-IN" sz="1662" dirty="0">
                    <a:latin typeface="Times New Roman" panose="02020603050405020304" pitchFamily="18" charset="0"/>
                    <a:ea typeface="Times New Roman" panose="02020603050405020304" pitchFamily="18" charset="0"/>
                    <a:cs typeface="Times New Roman" panose="02020603050405020304" pitchFamily="18" charset="0"/>
                  </a:rPr>
                  <a:t>); osmotic/salt stress response function </a:t>
                </a:r>
              </a:p>
              <a:p>
                <a:pPr algn="just"/>
                <a:r>
                  <a:rPr lang="en-IN" sz="1662" dirty="0">
                    <a:latin typeface="Times New Roman" panose="02020603050405020304" pitchFamily="18" charset="0"/>
                    <a:ea typeface="Times New Roman" panose="02020603050405020304" pitchFamily="18" charset="0"/>
                    <a:cs typeface="Times New Roman" panose="02020603050405020304" pitchFamily="18" charset="0"/>
                  </a:rPr>
                  <a:t>which is maximum for salinity concentration below a maximum critical level and falls linearly to a minimum value of zero at higher salinity corresponding to a salinity concentration resulting in a permanent wilting point (Mass and Hoffman 1977; </a:t>
                </a:r>
                <a:r>
                  <a:rPr lang="en-IN" sz="1662" dirty="0" err="1">
                    <a:latin typeface="Times New Roman" panose="02020603050405020304" pitchFamily="18" charset="0"/>
                    <a:ea typeface="Times New Roman" panose="02020603050405020304" pitchFamily="18" charset="0"/>
                    <a:cs typeface="Times New Roman" panose="02020603050405020304" pitchFamily="18" charset="0"/>
                  </a:rPr>
                  <a:t>Rohades</a:t>
                </a:r>
                <a:r>
                  <a:rPr lang="en-IN" sz="1662" dirty="0">
                    <a:latin typeface="Times New Roman" panose="02020603050405020304" pitchFamily="18" charset="0"/>
                    <a:ea typeface="Times New Roman" panose="02020603050405020304" pitchFamily="18" charset="0"/>
                    <a:cs typeface="Times New Roman" panose="02020603050405020304" pitchFamily="18" charset="0"/>
                  </a:rPr>
                  <a:t> et al. 1992).</a:t>
                </a:r>
              </a:p>
              <a:p>
                <a:pPr algn="just"/>
                <a14:m>
                  <m:oMath xmlns:m="http://schemas.openxmlformats.org/officeDocument/2006/math">
                    <m:r>
                      <a:rPr lang="en-IN" sz="1662"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d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d>
                    <m:r>
                      <a:rPr lang="en-IN" sz="1662"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eqArrPr>
                          <m:e>
                            <m:r>
                              <a:rPr lang="en-IN" sz="1662" i="1">
                                <a:latin typeface="Cambria Math" panose="02040503050406030204" pitchFamily="18" charset="0"/>
                                <a:ea typeface="Times New Roman" panose="02020603050405020304" pitchFamily="18" charset="0"/>
                                <a:cs typeface="Times New Roman" panose="02020603050405020304" pitchFamily="18" charset="0"/>
                              </a:rPr>
                              <m:t>1                               </m:t>
                            </m:r>
                            <m:r>
                              <a:rPr lang="en-IN" sz="1662" i="1">
                                <a:latin typeface="Cambria Math" panose="02040503050406030204" pitchFamily="18" charset="0"/>
                                <a:ea typeface="Times New Roman" panose="02020603050405020304" pitchFamily="18" charset="0"/>
                                <a:cs typeface="Times New Roman" panose="02020603050405020304" pitchFamily="18" charset="0"/>
                              </a:rPr>
                              <m:t>𝑓𝑜𝑟</m:t>
                            </m:r>
                            <m:r>
                              <a:rPr lang="en-IN" sz="1662"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n-IN" sz="1662" i="1">
                                <a:latin typeface="Cambria Math" panose="02040503050406030204" pitchFamily="18" charset="0"/>
                                <a:ea typeface="Times New Roman" panose="02020603050405020304" pitchFamily="18" charset="0"/>
                                <a:cs typeface="Times New Roman" panose="02020603050405020304" pitchFamily="18" charset="0"/>
                              </a:rPr>
                              <m:t>≤</m:t>
                            </m:r>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r>
                              <a:rPr lang="en-IN" sz="1662" i="1">
                                <a:latin typeface="Cambria Math" panose="02040503050406030204" pitchFamily="18" charset="0"/>
                                <a:ea typeface="Times New Roman" panose="02020603050405020304" pitchFamily="18" charset="0"/>
                                <a:cs typeface="Times New Roman" panose="02020603050405020304" pitchFamily="18" charset="0"/>
                              </a:rPr>
                              <m:t>≤0</m:t>
                            </m:r>
                          </m:e>
                          <m:e>
                            <m:d>
                              <m:d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r>
                                      <a:rPr lang="en-IN" sz="1662"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𝑤</m:t>
                                        </m:r>
                                      </m:sub>
                                    </m:sSub>
                                  </m:num>
                                  <m:den>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n-IN" sz="1662"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𝑤</m:t>
                                        </m:r>
                                      </m:sub>
                                    </m:sSub>
                                  </m:den>
                                </m:f>
                              </m:e>
                            </m:d>
                            <m:r>
                              <a:rPr lang="en-IN" sz="1662" i="1">
                                <a:latin typeface="Cambria Math" panose="02040503050406030204" pitchFamily="18" charset="0"/>
                                <a:ea typeface="Times New Roman" panose="02020603050405020304" pitchFamily="18" charset="0"/>
                                <a:cs typeface="Times New Roman" panose="02020603050405020304" pitchFamily="18" charset="0"/>
                              </a:rPr>
                              <m:t>,  </m:t>
                            </m:r>
                            <m:r>
                              <a:rPr lang="en-IN" sz="1662" i="1">
                                <a:latin typeface="Cambria Math" panose="02040503050406030204" pitchFamily="18" charset="0"/>
                                <a:ea typeface="Times New Roman" panose="02020603050405020304" pitchFamily="18" charset="0"/>
                                <a:cs typeface="Times New Roman" panose="02020603050405020304" pitchFamily="18" charset="0"/>
                              </a:rPr>
                              <m:t>𝑓𝑜𝑟</m:t>
                            </m:r>
                            <m:r>
                              <a:rPr lang="en-IN" sz="1662"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𝑤</m:t>
                                </m:r>
                              </m:sub>
                            </m:sSub>
                            <m:r>
                              <a:rPr lang="en-IN" sz="1662" i="1">
                                <a:latin typeface="Cambria Math" panose="02040503050406030204" pitchFamily="18" charset="0"/>
                                <a:ea typeface="Times New Roman" panose="02020603050405020304" pitchFamily="18" charset="0"/>
                                <a:cs typeface="Times New Roman" panose="02020603050405020304" pitchFamily="18" charset="0"/>
                              </a:rPr>
                              <m:t>&lt;</m:t>
                            </m:r>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r>
                              <a:rPr lang="en-IN" sz="1662" i="1">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𝑚𝑎𝑥</m:t>
                                </m:r>
                              </m:sub>
                            </m:sSub>
                          </m:e>
                          <m:e>
                            <m:r>
                              <a:rPr lang="en-IN" sz="1662" i="1">
                                <a:latin typeface="Cambria Math" panose="02040503050406030204" pitchFamily="18" charset="0"/>
                                <a:ea typeface="Times New Roman" panose="02020603050405020304" pitchFamily="18" charset="0"/>
                                <a:cs typeface="Times New Roman" panose="02020603050405020304" pitchFamily="18" charset="0"/>
                              </a:rPr>
                              <m:t>0,                                 </m:t>
                            </m:r>
                            <m:r>
                              <a:rPr lang="en-IN" sz="1662" i="1">
                                <a:latin typeface="Cambria Math" panose="02040503050406030204" pitchFamily="18" charset="0"/>
                                <a:ea typeface="Times New Roman" panose="02020603050405020304" pitchFamily="18" charset="0"/>
                                <a:cs typeface="Times New Roman" panose="02020603050405020304" pitchFamily="18" charset="0"/>
                              </a:rPr>
                              <m:t>𝑓𝑜𝑟</m:t>
                            </m:r>
                            <m:r>
                              <a:rPr lang="en-IN" sz="1662" i="1">
                                <a:latin typeface="Cambria Math" panose="02040503050406030204" pitchFamily="18" charset="0"/>
                                <a:ea typeface="Times New Roman" panose="02020603050405020304" pitchFamily="18" charset="0"/>
                                <a:cs typeface="Times New Roman" panose="02020603050405020304" pitchFamily="18" charset="0"/>
                              </a:rPr>
                              <m:t> </m:t>
                            </m:r>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r>
                              <a:rPr lang="en-IN" sz="1662"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𝑤</m:t>
                                </m:r>
                              </m:sub>
                            </m:sSub>
                          </m:e>
                        </m:eqArr>
                      </m:e>
                    </m:d>
                  </m:oMath>
                </a14:m>
                <a:r>
                  <a:rPr lang="en-IN" sz="1662" dirty="0">
                    <a:highlight>
                      <a:srgbClr val="FFFFFF"/>
                    </a:highlight>
                    <a:latin typeface="Times New Roman" panose="02020603050405020304" pitchFamily="18" charset="0"/>
                    <a:cs typeface="Times New Roman" panose="02020603050405020304" pitchFamily="18" charset="0"/>
                  </a:rPr>
                  <a:t> 				         _____(4)</a:t>
                </a:r>
              </a:p>
              <a:p>
                <a:pPr marL="0" indent="0" algn="just">
                  <a:buNone/>
                </a:pPr>
                <a:r>
                  <a:rPr lang="en-IN" sz="1662" dirty="0">
                    <a:latin typeface="Times New Roman" panose="02020603050405020304" pitchFamily="18" charset="0"/>
                    <a:ea typeface="Times New Roman" panose="02020603050405020304" pitchFamily="18" charset="0"/>
                    <a:cs typeface="Times New Roman" panose="02020603050405020304" pitchFamily="18" charset="0"/>
                  </a:rPr>
                  <a:t>Where, </a:t>
                </a:r>
              </a:p>
              <a:p>
                <a:pPr marL="0" indent="0" algn="just">
                  <a:buNone/>
                </a:pPr>
                <a:r>
                  <a:rPr lang="en-IN" sz="1662" dirty="0">
                    <a:latin typeface="Times New Roman" panose="02020603050405020304" pitchFamily="18" charset="0"/>
                    <a:ea typeface="Times New Roman" panose="02020603050405020304" pitchFamily="18" charset="0"/>
                    <a:cs typeface="Times New Roman" panose="02020603050405020304" pitchFamily="18" charset="0"/>
                  </a:rPr>
                  <a:t>π : osmotic pressure head, evaluated as π (m) = - 4 EC (</a:t>
                </a:r>
                <a:r>
                  <a:rPr lang="en-IN" sz="1662" dirty="0" err="1">
                    <a:latin typeface="Times New Roman" panose="02020603050405020304" pitchFamily="18" charset="0"/>
                    <a:ea typeface="Times New Roman" panose="02020603050405020304" pitchFamily="18" charset="0"/>
                    <a:cs typeface="Times New Roman" panose="02020603050405020304" pitchFamily="18" charset="0"/>
                  </a:rPr>
                  <a:t>dS</a:t>
                </a:r>
                <a:r>
                  <a:rPr lang="en-IN" sz="1662" dirty="0">
                    <a:latin typeface="Times New Roman" panose="02020603050405020304" pitchFamily="18" charset="0"/>
                    <a:ea typeface="Times New Roman" panose="02020603050405020304" pitchFamily="18" charset="0"/>
                    <a:cs typeface="Times New Roman" panose="02020603050405020304" pitchFamily="18" charset="0"/>
                  </a:rPr>
                  <a:t>/m), </a:t>
                </a:r>
              </a:p>
              <a:p>
                <a:pPr marL="0" indent="0" algn="just">
                  <a:buNone/>
                </a:pPr>
                <a14:m>
                  <m:oMath xmlns:m="http://schemas.openxmlformats.org/officeDocument/2006/math">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𝑚𝑎𝑥</m:t>
                        </m:r>
                      </m:sub>
                    </m:sSub>
                  </m:oMath>
                </a14:m>
                <a:r>
                  <a:rPr lang="en-IN" sz="1662" dirty="0">
                    <a:latin typeface="Times New Roman" panose="02020603050405020304" pitchFamily="18" charset="0"/>
                    <a:ea typeface="Times New Roman" panose="02020603050405020304" pitchFamily="18" charset="0"/>
                    <a:cs typeface="Times New Roman" panose="02020603050405020304" pitchFamily="18" charset="0"/>
                  </a:rPr>
                  <a:t> : critical osmotic head, </a:t>
                </a:r>
              </a:p>
              <a:p>
                <a:pPr marL="0" indent="0" algn="just">
                  <a:buNone/>
                </a:pPr>
                <a14:m>
                  <m:oMath xmlns:m="http://schemas.openxmlformats.org/officeDocument/2006/math">
                    <m:sSub>
                      <m:sSubPr>
                        <m:ctrlPr>
                          <a:rPr lang="en-IN" sz="1662"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62" i="1">
                            <a:latin typeface="Cambria Math" panose="02040503050406030204" pitchFamily="18" charset="0"/>
                            <a:ea typeface="Times New Roman" panose="02020603050405020304" pitchFamily="18" charset="0"/>
                            <a:cs typeface="Times New Roman" panose="02020603050405020304" pitchFamily="18" charset="0"/>
                          </a:rPr>
                          <m:t>𝜋</m:t>
                        </m:r>
                      </m:e>
                      <m:sub>
                        <m:r>
                          <a:rPr lang="en-IN" sz="1662" i="1">
                            <a:latin typeface="Cambria Math" panose="02040503050406030204" pitchFamily="18" charset="0"/>
                            <a:ea typeface="Times New Roman" panose="02020603050405020304" pitchFamily="18" charset="0"/>
                            <a:cs typeface="Times New Roman" panose="02020603050405020304" pitchFamily="18" charset="0"/>
                          </a:rPr>
                          <m:t>𝑤</m:t>
                        </m:r>
                      </m:sub>
                    </m:sSub>
                  </m:oMath>
                </a14:m>
                <a:r>
                  <a:rPr lang="en-IN" sz="1662" dirty="0">
                    <a:latin typeface="Times New Roman" panose="02020603050405020304" pitchFamily="18" charset="0"/>
                    <a:ea typeface="Times New Roman" panose="02020603050405020304" pitchFamily="18" charset="0"/>
                    <a:cs typeface="Times New Roman" panose="02020603050405020304" pitchFamily="18" charset="0"/>
                  </a:rPr>
                  <a:t> : osmotic wilting head.</a:t>
                </a:r>
              </a:p>
              <a:p>
                <a:pPr marL="0" indent="0" algn="just">
                  <a:buNone/>
                </a:pPr>
                <a:endParaRPr lang="en-IN" sz="1662" dirty="0">
                  <a:highlight>
                    <a:srgbClr val="FFFF00"/>
                  </a:highlight>
                  <a:latin typeface="Times New Roman" panose="02020603050405020304" pitchFamily="18" charset="0"/>
                  <a:cs typeface="Times New Roman" panose="02020603050405020304" pitchFamily="18" charset="0"/>
                </a:endParaRPr>
              </a:p>
              <a:p>
                <a:pPr algn="just"/>
                <a14:m>
                  <m:oMath xmlns:m="http://schemas.openxmlformats.org/officeDocument/2006/math">
                    <m:r>
                      <a:rPr lang="en-IN" sz="1800" i="1" smtClean="0">
                        <a:latin typeface="Cambria Math" panose="02040503050406030204" pitchFamily="18" charset="0"/>
                        <a:ea typeface="Times New Roman" panose="02020603050405020304" pitchFamily="18" charset="0"/>
                        <a:cs typeface="Times New Roman" panose="02020603050405020304" pitchFamily="18" charset="0"/>
                      </a:rPr>
                      <m:t>𝑆</m:t>
                    </m:r>
                    <m:d>
                      <m:dPr>
                        <m:ctrlPr>
                          <a:rPr lang="en-IN" sz="1800" i="1">
                            <a:latin typeface="Cambria Math" panose="02040503050406030204" pitchFamily="18" charset="0"/>
                            <a:ea typeface="Times New Roman" panose="02020603050405020304" pitchFamily="18" charset="0"/>
                            <a:cs typeface="Times New Roman" panose="02020603050405020304" pitchFamily="18" charset="0"/>
                          </a:rPr>
                        </m:ctrlPr>
                      </m:dPr>
                      <m:e>
                        <m:r>
                          <a:rPr lang="en-IN" sz="1800" i="1">
                            <a:latin typeface="Cambria Math" panose="02040503050406030204" pitchFamily="18" charset="0"/>
                            <a:ea typeface="Times New Roman" panose="02020603050405020304" pitchFamily="18" charset="0"/>
                            <a:cs typeface="Times New Roman" panose="02020603050405020304" pitchFamily="18" charset="0"/>
                          </a:rPr>
                          <m:t>𝜋</m:t>
                        </m:r>
                      </m:e>
                    </m:d>
                    <m:r>
                      <a:rPr lang="en-IN" sz="1800" i="1">
                        <a:latin typeface="Cambria Math" panose="02040503050406030204" pitchFamily="18" charset="0"/>
                        <a:ea typeface="Times New Roman" panose="02020603050405020304" pitchFamily="18" charset="0"/>
                        <a:cs typeface="Times New Roman" panose="02020603050405020304" pitchFamily="18" charset="0"/>
                      </a:rPr>
                      <m:t>=</m:t>
                    </m:r>
                    <m:r>
                      <a:rPr lang="en-IN" sz="18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IN" sz="1800" i="1">
                            <a:latin typeface="Cambria Math" panose="02040503050406030204" pitchFamily="18" charset="0"/>
                            <a:ea typeface="Times New Roman" panose="02020603050405020304" pitchFamily="18" charset="0"/>
                            <a:cs typeface="Times New Roman" panose="02020603050405020304" pitchFamily="18" charset="0"/>
                          </a:rPr>
                        </m:ctrlPr>
                      </m:dPr>
                      <m:e>
                        <m:r>
                          <a:rPr lang="en-IN" sz="1800" i="1">
                            <a:latin typeface="Cambria Math" panose="02040503050406030204" pitchFamily="18" charset="0"/>
                            <a:ea typeface="Times New Roman" panose="02020603050405020304" pitchFamily="18" charset="0"/>
                            <a:cs typeface="Times New Roman" panose="02020603050405020304" pitchFamily="18" charset="0"/>
                          </a:rPr>
                          <m:t>𝜋</m:t>
                        </m:r>
                      </m:e>
                    </m:d>
                    <m:sSub>
                      <m:sSubPr>
                        <m:ctrlPr>
                          <a:rPr lang="en-IN"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cs typeface="Times New Roman" panose="02020603050405020304" pitchFamily="18" charset="0"/>
                          </a:rPr>
                          <m:t>𝑆</m:t>
                        </m:r>
                      </m:e>
                      <m:sub>
                        <m:r>
                          <a:rPr lang="en-IN" sz="1800" i="1">
                            <a:latin typeface="Cambria Math" panose="02040503050406030204" pitchFamily="18" charset="0"/>
                            <a:ea typeface="Times New Roman" panose="02020603050405020304" pitchFamily="18" charset="0"/>
                            <a:cs typeface="Times New Roman" panose="02020603050405020304" pitchFamily="18" charset="0"/>
                          </a:rPr>
                          <m:t>𝑚𝑎𝑥</m:t>
                        </m:r>
                      </m:sub>
                    </m:sSub>
                  </m:oMath>
                </a14:m>
                <a:r>
                  <a:rPr lang="en-IN" sz="1800" dirty="0">
                    <a:latin typeface="Times New Roman" panose="02020603050405020304" pitchFamily="18" charset="0"/>
                    <a:ea typeface="Times New Roman" panose="02020603050405020304" pitchFamily="18" charset="0"/>
                    <a:cs typeface="Times New Roman" panose="02020603050405020304" pitchFamily="18" charset="0"/>
                  </a:rPr>
                  <a:t> 						       _____(5)</a:t>
                </a:r>
                <a:endParaRPr lang="en-IN" sz="1800" dirty="0">
                  <a:latin typeface="Times New Roman" panose="02020603050405020304" pitchFamily="18" charset="0"/>
                  <a:cs typeface="Times New Roman" panose="02020603050405020304" pitchFamily="18" charset="0"/>
                </a:endParaRPr>
              </a:p>
              <a:p>
                <a:pPr marL="0" indent="0" algn="just">
                  <a:buNone/>
                </a:pPr>
                <a:endParaRPr lang="en-IN" sz="1662"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9C4E95E-89E6-4EC4-9804-FC160DDD19D0}"/>
                  </a:ext>
                </a:extLst>
              </p:cNvPr>
              <p:cNvSpPr>
                <a:spLocks noGrp="1" noRot="1" noChangeAspect="1" noMove="1" noResize="1" noEditPoints="1" noAdjustHandles="1" noChangeArrowheads="1" noChangeShapeType="1" noTextEdit="1"/>
              </p:cNvSpPr>
              <p:nvPr>
                <p:ph sz="half" idx="2"/>
              </p:nvPr>
            </p:nvSpPr>
            <p:spPr>
              <a:blipFill>
                <a:blip r:embed="rId2"/>
                <a:stretch>
                  <a:fillRect l="-487" t="-467" r="-417"/>
                </a:stretch>
              </a:blipFill>
            </p:spPr>
            <p:txBody>
              <a:bodyPr/>
              <a:lstStyle/>
              <a:p>
                <a:r>
                  <a:rPr lang="en-IN">
                    <a:noFill/>
                  </a:rPr>
                  <a:t> </a:t>
                </a:r>
              </a:p>
            </p:txBody>
          </p:sp>
        </mc:Fallback>
      </mc:AlternateContent>
      <p:pic>
        <p:nvPicPr>
          <p:cNvPr id="4" name="Picture 3" descr="Logo&#10;&#10;Description automatically generated with medium confidence">
            <a:extLst>
              <a:ext uri="{FF2B5EF4-FFF2-40B4-BE49-F238E27FC236}">
                <a16:creationId xmlns:a16="http://schemas.microsoft.com/office/drawing/2014/main" id="{E0CBB9A9-0C13-E0CA-60EF-28307ACAAD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142234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585" dirty="0">
                <a:latin typeface="Times New Roman" panose="02020603050405020304" pitchFamily="18" charset="0"/>
                <a:cs typeface="Times New Roman" panose="02020603050405020304" pitchFamily="18" charset="0"/>
              </a:rPr>
              <a:t>Methodology</a:t>
            </a:r>
          </a:p>
        </p:txBody>
      </p:sp>
      <p:grpSp>
        <p:nvGrpSpPr>
          <p:cNvPr id="42" name="Group 41"/>
          <p:cNvGrpSpPr/>
          <p:nvPr/>
        </p:nvGrpSpPr>
        <p:grpSpPr>
          <a:xfrm>
            <a:off x="549702" y="2172357"/>
            <a:ext cx="8242606" cy="4774618"/>
            <a:chOff x="180654" y="1446663"/>
            <a:chExt cx="8929490" cy="5976278"/>
          </a:xfrm>
        </p:grpSpPr>
        <p:grpSp>
          <p:nvGrpSpPr>
            <p:cNvPr id="40" name="Group 39"/>
            <p:cNvGrpSpPr/>
            <p:nvPr/>
          </p:nvGrpSpPr>
          <p:grpSpPr>
            <a:xfrm>
              <a:off x="180654" y="1446663"/>
              <a:ext cx="8929490" cy="4249851"/>
              <a:chOff x="164209" y="1446662"/>
              <a:chExt cx="8929490" cy="4249850"/>
            </a:xfrm>
          </p:grpSpPr>
          <p:sp>
            <p:nvSpPr>
              <p:cNvPr id="5" name="Flowchart: Data 4"/>
              <p:cNvSpPr/>
              <p:nvPr/>
            </p:nvSpPr>
            <p:spPr>
              <a:xfrm>
                <a:off x="330617" y="1446662"/>
                <a:ext cx="2603816" cy="791571"/>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77" dirty="0">
                    <a:latin typeface="Times New Roman" panose="02020603050405020304" pitchFamily="18" charset="0"/>
                    <a:cs typeface="Times New Roman" panose="02020603050405020304" pitchFamily="18" charset="0"/>
                  </a:rPr>
                  <a:t>Meteorological Inputs (Temp , R.H. etc.)</a:t>
                </a:r>
              </a:p>
            </p:txBody>
          </p:sp>
          <p:sp>
            <p:nvSpPr>
              <p:cNvPr id="6" name="Flowchart: Data 5"/>
              <p:cNvSpPr/>
              <p:nvPr/>
            </p:nvSpPr>
            <p:spPr>
              <a:xfrm>
                <a:off x="180654" y="3066005"/>
                <a:ext cx="2753779" cy="791571"/>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77" dirty="0">
                    <a:latin typeface="Times New Roman" panose="02020603050405020304" pitchFamily="18" charset="0"/>
                    <a:cs typeface="Times New Roman" panose="02020603050405020304" pitchFamily="18" charset="0"/>
                  </a:rPr>
                  <a:t>Observed Crop Parameters (R</a:t>
                </a:r>
                <a:r>
                  <a:rPr lang="en-IN" sz="1477" baseline="-25000" dirty="0">
                    <a:latin typeface="Times New Roman" panose="02020603050405020304" pitchFamily="18" charset="0"/>
                    <a:cs typeface="Times New Roman" panose="02020603050405020304" pitchFamily="18" charset="0"/>
                  </a:rPr>
                  <a:t>d</a:t>
                </a:r>
                <a:r>
                  <a:rPr lang="en-IN" sz="1477" dirty="0">
                    <a:latin typeface="Times New Roman" panose="02020603050405020304" pitchFamily="18" charset="0"/>
                    <a:cs typeface="Times New Roman" panose="02020603050405020304" pitchFamily="18" charset="0"/>
                  </a:rPr>
                  <a:t> , LAI)</a:t>
                </a:r>
              </a:p>
            </p:txBody>
          </p:sp>
          <p:sp>
            <p:nvSpPr>
              <p:cNvPr id="7" name="Flowchart: Data 6"/>
              <p:cNvSpPr/>
              <p:nvPr/>
            </p:nvSpPr>
            <p:spPr>
              <a:xfrm>
                <a:off x="164209" y="4904941"/>
                <a:ext cx="2614234" cy="791571"/>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77" dirty="0">
                    <a:latin typeface="Times New Roman" panose="02020603050405020304" pitchFamily="18" charset="0"/>
                    <a:cs typeface="Times New Roman" panose="02020603050405020304" pitchFamily="18" charset="0"/>
                  </a:rPr>
                  <a:t>Observed Soil Parameters (</a:t>
                </a:r>
                <a:r>
                  <a:rPr lang="en-IN" sz="1477" dirty="0" err="1">
                    <a:latin typeface="Times New Roman" panose="02020603050405020304" pitchFamily="18" charset="0"/>
                    <a:cs typeface="Times New Roman" panose="02020603050405020304" pitchFamily="18" charset="0"/>
                  </a:rPr>
                  <a:t>K</a:t>
                </a:r>
                <a:r>
                  <a:rPr lang="en-IN" sz="1477" baseline="-25000" dirty="0" err="1">
                    <a:latin typeface="Times New Roman" panose="02020603050405020304" pitchFamily="18" charset="0"/>
                    <a:cs typeface="Times New Roman" panose="02020603050405020304" pitchFamily="18" charset="0"/>
                  </a:rPr>
                  <a:t>sat</a:t>
                </a:r>
                <a:r>
                  <a:rPr lang="en-IN" sz="1477" dirty="0">
                    <a:latin typeface="Times New Roman" panose="02020603050405020304" pitchFamily="18" charset="0"/>
                    <a:cs typeface="Times New Roman" panose="02020603050405020304" pitchFamily="18" charset="0"/>
                  </a:rPr>
                  <a:t> , </a:t>
                </a:r>
                <a:r>
                  <a:rPr lang="el-GR" sz="1477" dirty="0">
                    <a:latin typeface="Times New Roman" panose="02020603050405020304" pitchFamily="18" charset="0"/>
                    <a:cs typeface="Times New Roman" panose="02020603050405020304" pitchFamily="18" charset="0"/>
                  </a:rPr>
                  <a:t>θ</a:t>
                </a:r>
                <a:r>
                  <a:rPr lang="en-IN" sz="1477" baseline="-25000" dirty="0">
                    <a:latin typeface="Times New Roman" panose="02020603050405020304" pitchFamily="18" charset="0"/>
                    <a:cs typeface="Times New Roman" panose="02020603050405020304" pitchFamily="18" charset="0"/>
                  </a:rPr>
                  <a:t>s</a:t>
                </a:r>
                <a:r>
                  <a:rPr lang="en-IN" sz="1477" dirty="0">
                    <a:latin typeface="Times New Roman" panose="02020603050405020304" pitchFamily="18" charset="0"/>
                    <a:cs typeface="Times New Roman" panose="02020603050405020304" pitchFamily="18" charset="0"/>
                  </a:rPr>
                  <a:t> , etc.)</a:t>
                </a:r>
              </a:p>
            </p:txBody>
          </p:sp>
          <p:sp>
            <p:nvSpPr>
              <p:cNvPr id="23" name="Rectangle 22"/>
              <p:cNvSpPr>
                <a:spLocks noChangeArrowheads="1"/>
              </p:cNvSpPr>
              <p:nvPr/>
            </p:nvSpPr>
            <p:spPr bwMode="auto">
              <a:xfrm>
                <a:off x="6486664" y="2907173"/>
                <a:ext cx="1758663" cy="1109233"/>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84406" tIns="42203" rIns="84406" bIns="42203" anchor="t" anchorCtr="0" upright="1">
                <a:noAutofit/>
              </a:bodyPr>
              <a:lstStyle/>
              <a:p>
                <a:pPr algn="ctr">
                  <a:lnSpc>
                    <a:spcPct val="115000"/>
                  </a:lnSpc>
                  <a:spcBef>
                    <a:spcPts val="1108"/>
                  </a:spcBef>
                  <a:spcAft>
                    <a:spcPts val="277"/>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GA BASED</a:t>
                </a:r>
              </a:p>
              <a:p>
                <a:pPr algn="ctr">
                  <a:lnSpc>
                    <a:spcPct val="115000"/>
                  </a:lnSpc>
                  <a:spcAft>
                    <a:spcPts val="277"/>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OPTIMIZER</a:t>
                </a:r>
              </a:p>
            </p:txBody>
          </p:sp>
          <p:sp>
            <p:nvSpPr>
              <p:cNvPr id="25" name="AutoShape 97"/>
              <p:cNvSpPr>
                <a:spLocks noChangeArrowheads="1"/>
              </p:cNvSpPr>
              <p:nvPr/>
            </p:nvSpPr>
            <p:spPr bwMode="auto">
              <a:xfrm rot="5400000">
                <a:off x="7245284" y="2625832"/>
                <a:ext cx="241421" cy="152343"/>
              </a:xfrm>
              <a:prstGeom prst="rightArrow">
                <a:avLst>
                  <a:gd name="adj1" fmla="val 50000"/>
                  <a:gd name="adj2" fmla="val 40809"/>
                </a:avLst>
              </a:prstGeom>
              <a:solidFill>
                <a:schemeClr val="tx1">
                  <a:lumMod val="100000"/>
                  <a:lumOff val="0"/>
                </a:schemeClr>
              </a:solidFill>
              <a:ln w="9525">
                <a:solidFill>
                  <a:srgbClr val="000000"/>
                </a:solidFill>
                <a:miter lim="800000"/>
                <a:headEnd/>
                <a:tailEnd/>
              </a:ln>
            </p:spPr>
            <p:txBody>
              <a:bodyPr rot="0" vert="horz" wrap="square" lIns="84406" tIns="42203" rIns="84406" bIns="42203" anchor="t" anchorCtr="0" upright="1">
                <a:noAutofit/>
              </a:bodyPr>
              <a:lstStyle/>
              <a:p>
                <a:endParaRPr lang="en-IN">
                  <a:latin typeface="Times New Roman" panose="02020603050405020304" pitchFamily="18" charset="0"/>
                  <a:cs typeface="Times New Roman" panose="02020603050405020304" pitchFamily="18" charset="0"/>
                </a:endParaRPr>
              </a:p>
            </p:txBody>
          </p:sp>
          <p:sp>
            <p:nvSpPr>
              <p:cNvPr id="26" name="AutoShape 98"/>
              <p:cNvSpPr>
                <a:spLocks noChangeArrowheads="1"/>
              </p:cNvSpPr>
              <p:nvPr/>
            </p:nvSpPr>
            <p:spPr bwMode="auto">
              <a:xfrm rot="5400000">
                <a:off x="7246967" y="4143588"/>
                <a:ext cx="241421" cy="152343"/>
              </a:xfrm>
              <a:prstGeom prst="rightArrow">
                <a:avLst>
                  <a:gd name="adj1" fmla="val 50000"/>
                  <a:gd name="adj2" fmla="val 40809"/>
                </a:avLst>
              </a:prstGeom>
              <a:solidFill>
                <a:schemeClr val="tx1">
                  <a:lumMod val="100000"/>
                  <a:lumOff val="0"/>
                </a:schemeClr>
              </a:solidFill>
              <a:ln w="9525">
                <a:solidFill>
                  <a:srgbClr val="000000"/>
                </a:solidFill>
                <a:miter lim="800000"/>
                <a:headEnd/>
                <a:tailEnd/>
              </a:ln>
            </p:spPr>
            <p:txBody>
              <a:bodyPr rot="0" vert="horz" wrap="square" lIns="84406" tIns="42203" rIns="84406" bIns="42203" anchor="t" anchorCtr="0" upright="1">
                <a:noAutofit/>
              </a:bodyPr>
              <a:lstStyle/>
              <a:p>
                <a:endParaRPr lang="en-IN">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3186849" y="2937261"/>
                <a:ext cx="1758663" cy="1109233"/>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84406" tIns="42203" rIns="84406" bIns="42203" anchor="t" anchorCtr="0" upright="1">
                <a:noAutofit/>
              </a:bodyPr>
              <a:lstStyle/>
              <a:p>
                <a:pPr algn="ctr">
                  <a:lnSpc>
                    <a:spcPct val="115000"/>
                  </a:lnSpc>
                  <a:spcBef>
                    <a:spcPts val="3323"/>
                  </a:spcBef>
                  <a:spcAft>
                    <a:spcPts val="277"/>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RWU</a:t>
                </a:r>
              </a:p>
              <a:p>
                <a:pPr algn="ctr">
                  <a:lnSpc>
                    <a:spcPct val="115000"/>
                  </a:lnSpc>
                  <a:spcBef>
                    <a:spcPts val="0"/>
                  </a:spcBef>
                  <a:spcAft>
                    <a:spcPts val="277"/>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MODEL</a:t>
                </a:r>
              </a:p>
            </p:txBody>
          </p:sp>
          <p:sp>
            <p:nvSpPr>
              <p:cNvPr id="16" name="Rectangle 15"/>
              <p:cNvSpPr>
                <a:spLocks noChangeArrowheads="1"/>
              </p:cNvSpPr>
              <p:nvPr/>
            </p:nvSpPr>
            <p:spPr bwMode="auto">
              <a:xfrm>
                <a:off x="5323971" y="3104370"/>
                <a:ext cx="728109" cy="31537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84406" tIns="42203" rIns="84406" bIns="42203" anchor="t" anchorCtr="0" upright="1">
                <a:noAutofit/>
              </a:bodyPr>
              <a:lstStyle/>
              <a:p>
                <a:pPr algn="ctr">
                  <a:lnSpc>
                    <a:spcPct val="115000"/>
                  </a:lnSpc>
                  <a:spcAft>
                    <a:spcPts val="0"/>
                  </a:spcAft>
                </a:pPr>
                <a:r>
                  <a:rPr lang="en-IN" sz="1477" i="1" dirty="0">
                    <a:latin typeface="Times New Roman" panose="02020603050405020304" pitchFamily="18" charset="0"/>
                    <a:ea typeface="Calibri" panose="020F0502020204030204" pitchFamily="34" charset="0"/>
                    <a:cs typeface="Times New Roman" panose="02020603050405020304" pitchFamily="18" charset="0"/>
                  </a:rPr>
                  <a:t>β</a:t>
                </a:r>
              </a:p>
            </p:txBody>
          </p:sp>
          <p:sp>
            <p:nvSpPr>
              <p:cNvPr id="17" name="Rectangle 16"/>
              <p:cNvSpPr>
                <a:spLocks noChangeArrowheads="1"/>
              </p:cNvSpPr>
              <p:nvPr/>
            </p:nvSpPr>
            <p:spPr bwMode="auto">
              <a:xfrm>
                <a:off x="5319087" y="3604976"/>
                <a:ext cx="750512" cy="30522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84406" tIns="42203" rIns="84406" bIns="42203" anchor="t" anchorCtr="0" upright="1">
                <a:noAutofit/>
              </a:bodyPr>
              <a:lstStyle/>
              <a:p>
                <a:pPr algn="just">
                  <a:lnSpc>
                    <a:spcPct val="115000"/>
                  </a:lnSpc>
                  <a:spcAft>
                    <a:spcPts val="923"/>
                  </a:spcAft>
                </a:pPr>
                <a:r>
                  <a:rPr lang="en-IN" sz="1292" i="1" dirty="0">
                    <a:latin typeface="Times New Roman" panose="02020603050405020304" pitchFamily="18" charset="0"/>
                    <a:ea typeface="Calibri" panose="020F0502020204030204" pitchFamily="34" charset="0"/>
                    <a:cs typeface="Times New Roman" panose="02020603050405020304" pitchFamily="18" charset="0"/>
                  </a:rPr>
                  <a:t>M</a:t>
                </a:r>
                <a:r>
                  <a:rPr lang="en-IN" sz="1292" i="1" baseline="-25000" dirty="0">
                    <a:latin typeface="Times New Roman" panose="02020603050405020304" pitchFamily="18" charset="0"/>
                    <a:ea typeface="Calibri" panose="020F0502020204030204" pitchFamily="34" charset="0"/>
                    <a:cs typeface="Times New Roman" panose="02020603050405020304" pitchFamily="18" charset="0"/>
                  </a:rPr>
                  <a:t>c </a:t>
                </a:r>
                <a:r>
                  <a:rPr lang="en-IN" sz="1292" i="1" dirty="0">
                    <a:latin typeface="Times New Roman" panose="02020603050405020304" pitchFamily="18" charset="0"/>
                    <a:ea typeface="Calibri" panose="020F0502020204030204" pitchFamily="34" charset="0"/>
                    <a:cs typeface="Times New Roman" panose="02020603050405020304" pitchFamily="18" charset="0"/>
                  </a:rPr>
                  <a:t>/ D</a:t>
                </a:r>
                <a:r>
                  <a:rPr lang="en-IN" sz="1292" i="1" baseline="-25000" dirty="0">
                    <a:latin typeface="Times New Roman" panose="02020603050405020304" pitchFamily="18" charset="0"/>
                    <a:ea typeface="Calibri" panose="020F0502020204030204" pitchFamily="34" charset="0"/>
                    <a:cs typeface="Times New Roman" panose="02020603050405020304" pitchFamily="18" charset="0"/>
                  </a:rPr>
                  <a:t>c</a:t>
                </a:r>
                <a:endParaRPr lang="en-IN" sz="1292"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AutoShape 92"/>
              <p:cNvCxnSpPr>
                <a:cxnSpLocks noChangeShapeType="1"/>
              </p:cNvCxnSpPr>
              <p:nvPr/>
            </p:nvCxnSpPr>
            <p:spPr bwMode="auto">
              <a:xfrm flipH="1">
                <a:off x="6052080" y="3259880"/>
                <a:ext cx="403311" cy="0"/>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19" name="AutoShape 93"/>
              <p:cNvCxnSpPr>
                <a:cxnSpLocks noChangeShapeType="1"/>
              </p:cNvCxnSpPr>
              <p:nvPr/>
            </p:nvCxnSpPr>
            <p:spPr bwMode="auto">
              <a:xfrm flipH="1">
                <a:off x="4931889" y="3746349"/>
                <a:ext cx="387198" cy="725"/>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20" name="AutoShape 94"/>
              <p:cNvCxnSpPr>
                <a:cxnSpLocks noChangeShapeType="1"/>
              </p:cNvCxnSpPr>
              <p:nvPr/>
            </p:nvCxnSpPr>
            <p:spPr bwMode="auto">
              <a:xfrm flipH="1">
                <a:off x="4958768" y="3259880"/>
                <a:ext cx="360319" cy="4351"/>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21" name="AutoShape 95"/>
              <p:cNvCxnSpPr>
                <a:cxnSpLocks noChangeShapeType="1"/>
              </p:cNvCxnSpPr>
              <p:nvPr/>
            </p:nvCxnSpPr>
            <p:spPr bwMode="auto">
              <a:xfrm>
                <a:off x="6069599" y="3746349"/>
                <a:ext cx="385792" cy="0"/>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22" name="Text Box 100"/>
              <p:cNvSpPr txBox="1">
                <a:spLocks noChangeArrowheads="1"/>
              </p:cNvSpPr>
              <p:nvPr/>
            </p:nvSpPr>
            <p:spPr bwMode="auto">
              <a:xfrm>
                <a:off x="4663819" y="1656518"/>
                <a:ext cx="1968994" cy="131340"/>
              </a:xfrm>
              <a:prstGeom prst="rect">
                <a:avLst/>
              </a:prstGeom>
              <a:solidFill>
                <a:srgbClr val="FFFFFF"/>
              </a:solidFill>
              <a:ln w="9525">
                <a:solidFill>
                  <a:schemeClr val="bg1">
                    <a:lumMod val="100000"/>
                    <a:lumOff val="0"/>
                  </a:schemeClr>
                </a:solidFill>
                <a:miter lim="800000"/>
                <a:headEnd/>
                <a:tailEnd/>
              </a:ln>
            </p:spPr>
            <p:txBody>
              <a:bodyPr rot="0" vert="horz" wrap="square" lIns="84406" tIns="42203" rIns="84406" bIns="42203" anchor="t" anchorCtr="0" upright="1">
                <a:noAutofit/>
              </a:bodyPr>
              <a:lstStyle/>
              <a:p>
                <a:pPr algn="ctr">
                  <a:lnSpc>
                    <a:spcPct val="115000"/>
                  </a:lnSpc>
                  <a:spcAft>
                    <a:spcPts val="0"/>
                  </a:spcAft>
                </a:pPr>
                <a:r>
                  <a:rPr lang="en-IN" sz="1477" dirty="0">
                    <a:latin typeface="Times New Roman" panose="02020603050405020304" pitchFamily="18" charset="0"/>
                    <a:ea typeface="Calibri" panose="020F0502020204030204" pitchFamily="34" charset="0"/>
                    <a:cs typeface="Times New Roman" panose="02020603050405020304" pitchFamily="18" charset="0"/>
                  </a:rPr>
                  <a:t>Runs several times with sequentially modified </a:t>
                </a:r>
                <a:r>
                  <a:rPr lang="en-IN" sz="1477" i="1" dirty="0">
                    <a:latin typeface="Times New Roman" panose="02020603050405020304" pitchFamily="18" charset="0"/>
                    <a:ea typeface="Calibri" panose="020F0502020204030204" pitchFamily="34" charset="0"/>
                    <a:cs typeface="Times New Roman" panose="02020603050405020304" pitchFamily="18" charset="0"/>
                  </a:rPr>
                  <a:t>β</a:t>
                </a:r>
                <a:endParaRPr lang="en-IN" sz="2215"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utoShape 107"/>
              <p:cNvSpPr>
                <a:spLocks noChangeArrowheads="1"/>
              </p:cNvSpPr>
              <p:nvPr/>
            </p:nvSpPr>
            <p:spPr bwMode="auto">
              <a:xfrm>
                <a:off x="5206353" y="3032701"/>
                <a:ext cx="963344" cy="967860"/>
              </a:xfrm>
              <a:prstGeom prst="roundRect">
                <a:avLst>
                  <a:gd name="adj" fmla="val 16667"/>
                </a:avLst>
              </a:prstGeom>
              <a:solidFill>
                <a:srgbClr val="FFFFFF">
                  <a:alpha val="0"/>
                </a:srgbClr>
              </a:solidFill>
              <a:ln w="9525">
                <a:solidFill>
                  <a:srgbClr val="000000"/>
                </a:solidFill>
                <a:prstDash val="dash"/>
                <a:round/>
                <a:headEnd/>
                <a:tailEnd/>
              </a:ln>
            </p:spPr>
            <p:txBody>
              <a:bodyPr rot="0" vert="horz" wrap="square" lIns="84406" tIns="42203" rIns="84406" bIns="42203" anchor="t" anchorCtr="0" upright="1">
                <a:noAutofit/>
              </a:bodyPr>
              <a:lstStyle/>
              <a:p>
                <a:endParaRPr lang="en-IN">
                  <a:latin typeface="Times New Roman" panose="02020603050405020304" pitchFamily="18" charset="0"/>
                  <a:cs typeface="Times New Roman" panose="02020603050405020304" pitchFamily="18" charset="0"/>
                </a:endParaRPr>
              </a:p>
            </p:txBody>
          </p:sp>
          <p:sp>
            <p:nvSpPr>
              <p:cNvPr id="34" name="Flowchart: Data 33"/>
              <p:cNvSpPr/>
              <p:nvPr/>
            </p:nvSpPr>
            <p:spPr>
              <a:xfrm>
                <a:off x="6285167" y="1838471"/>
                <a:ext cx="2808532" cy="616855"/>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just">
                  <a:lnSpc>
                    <a:spcPct val="115000"/>
                  </a:lnSpc>
                  <a:spcAft>
                    <a:spcPts val="0"/>
                  </a:spcAft>
                </a:pPr>
                <a:r>
                  <a:rPr lang="en-IN" sz="1477" dirty="0">
                    <a:latin typeface="Times New Roman" panose="02020603050405020304" pitchFamily="18" charset="0"/>
                    <a:ea typeface="Calibri" panose="020F0502020204030204" pitchFamily="34" charset="0"/>
                    <a:cs typeface="Times New Roman" panose="02020603050405020304" pitchFamily="18" charset="0"/>
                  </a:rPr>
                  <a:t>Observed </a:t>
                </a:r>
                <a:r>
                  <a:rPr lang="en-IN" sz="1477" i="1" dirty="0">
                    <a:latin typeface="Times New Roman" panose="02020603050405020304" pitchFamily="18" charset="0"/>
                    <a:ea typeface="Calibri" panose="020F0502020204030204" pitchFamily="34" charset="0"/>
                    <a:cs typeface="Times New Roman" panose="02020603050405020304" pitchFamily="18" charset="0"/>
                  </a:rPr>
                  <a:t>M</a:t>
                </a:r>
                <a:r>
                  <a:rPr lang="en-IN" sz="1477" i="1" baseline="-25000" dirty="0">
                    <a:latin typeface="Times New Roman" panose="02020603050405020304" pitchFamily="18" charset="0"/>
                    <a:ea typeface="Calibri" panose="020F0502020204030204" pitchFamily="34" charset="0"/>
                    <a:cs typeface="Times New Roman" panose="02020603050405020304" pitchFamily="18" charset="0"/>
                  </a:rPr>
                  <a:t>0 </a:t>
                </a:r>
                <a:r>
                  <a:rPr lang="en-IN" sz="1477" i="1" dirty="0">
                    <a:latin typeface="Times New Roman" panose="02020603050405020304" pitchFamily="18" charset="0"/>
                    <a:ea typeface="Calibri" panose="020F0502020204030204" pitchFamily="34" charset="0"/>
                    <a:cs typeface="Times New Roman" panose="02020603050405020304" pitchFamily="18" charset="0"/>
                  </a:rPr>
                  <a:t>/ D</a:t>
                </a:r>
                <a:r>
                  <a:rPr lang="en-IN" sz="1477" i="1" baseline="-25000" dirty="0">
                    <a:latin typeface="Times New Roman" panose="02020603050405020304" pitchFamily="18" charset="0"/>
                    <a:ea typeface="Calibri" panose="020F0502020204030204" pitchFamily="34" charset="0"/>
                    <a:cs typeface="Times New Roman" panose="02020603050405020304" pitchFamily="18" charset="0"/>
                  </a:rPr>
                  <a:t>0</a:t>
                </a:r>
                <a:endParaRPr lang="en-IN" sz="147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Flowchart: Data 35"/>
              <p:cNvSpPr/>
              <p:nvPr/>
            </p:nvSpPr>
            <p:spPr>
              <a:xfrm>
                <a:off x="5982706" y="4502874"/>
                <a:ext cx="2614234" cy="54468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215" i="1" dirty="0">
                    <a:latin typeface="Times New Roman" panose="02020603050405020304" pitchFamily="18" charset="0"/>
                    <a:ea typeface="Calibri" panose="020F0502020204030204" pitchFamily="34" charset="0"/>
                    <a:cs typeface="Times New Roman" panose="02020603050405020304" pitchFamily="18" charset="0"/>
                  </a:rPr>
                  <a:t>β</a:t>
                </a:r>
                <a:r>
                  <a:rPr lang="en-IN" sz="2215" baseline="-25000" dirty="0">
                    <a:latin typeface="Times New Roman" panose="02020603050405020304" pitchFamily="18" charset="0"/>
                    <a:ea typeface="Calibri" panose="020F0502020204030204" pitchFamily="34" charset="0"/>
                    <a:cs typeface="Times New Roman" panose="02020603050405020304" pitchFamily="18" charset="0"/>
                  </a:rPr>
                  <a:t>optimal</a:t>
                </a:r>
                <a:endParaRPr lang="en-IN" sz="1477" dirty="0">
                  <a:latin typeface="Times New Roman" panose="02020603050405020304" pitchFamily="18" charset="0"/>
                  <a:cs typeface="Times New Roman" panose="02020603050405020304" pitchFamily="18" charset="0"/>
                </a:endParaRPr>
              </a:p>
            </p:txBody>
          </p:sp>
          <p:sp>
            <p:nvSpPr>
              <p:cNvPr id="37" name="Bent-Up Arrow 36"/>
              <p:cNvSpPr/>
              <p:nvPr/>
            </p:nvSpPr>
            <p:spPr>
              <a:xfrm>
                <a:off x="2906760" y="4181218"/>
                <a:ext cx="982543" cy="1188000"/>
              </a:xfrm>
              <a:prstGeom prst="bentUpArrow">
                <a:avLst>
                  <a:gd name="adj1" fmla="val 2959"/>
                  <a:gd name="adj2" fmla="val 12499"/>
                  <a:gd name="adj3" fmla="val 26101"/>
                </a:avLst>
              </a:prstGeom>
            </p:spPr>
            <p:style>
              <a:lnRef idx="2">
                <a:schemeClr val="dk1">
                  <a:shade val="50000"/>
                </a:schemeClr>
              </a:lnRef>
              <a:fillRef idx="1">
                <a:schemeClr val="dk1"/>
              </a:fillRef>
              <a:effectRef idx="0">
                <a:schemeClr val="dk1"/>
              </a:effectRef>
              <a:fontRef idx="minor">
                <a:schemeClr val="lt1"/>
              </a:fontRef>
            </p:style>
            <p:txBody>
              <a:bodyPr lIns="33231" rtlCol="0" anchor="ctr"/>
              <a:lstStyle/>
              <a:p>
                <a:pPr algn="ctr"/>
                <a:endParaRPr lang="en-IN">
                  <a:latin typeface="Times New Roman" panose="02020603050405020304" pitchFamily="18" charset="0"/>
                  <a:cs typeface="Times New Roman" panose="02020603050405020304" pitchFamily="18" charset="0"/>
                </a:endParaRPr>
              </a:p>
            </p:txBody>
          </p:sp>
          <p:sp>
            <p:nvSpPr>
              <p:cNvPr id="38" name="Bent Arrow 37"/>
              <p:cNvSpPr/>
              <p:nvPr/>
            </p:nvSpPr>
            <p:spPr>
              <a:xfrm rot="5400000">
                <a:off x="2938745" y="1783546"/>
                <a:ext cx="990993" cy="999618"/>
              </a:xfrm>
              <a:prstGeom prst="bentArrow">
                <a:avLst>
                  <a:gd name="adj1" fmla="val 3772"/>
                  <a:gd name="adj2" fmla="val 16322"/>
                  <a:gd name="adj3" fmla="val 30509"/>
                  <a:gd name="adj4" fmla="val 514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tx1"/>
                  </a:solidFill>
                  <a:latin typeface="Times New Roman" panose="02020603050405020304" pitchFamily="18" charset="0"/>
                  <a:cs typeface="Times New Roman" panose="02020603050405020304" pitchFamily="18" charset="0"/>
                </a:endParaRPr>
              </a:p>
            </p:txBody>
          </p:sp>
          <p:sp>
            <p:nvSpPr>
              <p:cNvPr id="39" name="Right Arrow 38"/>
              <p:cNvSpPr/>
              <p:nvPr/>
            </p:nvSpPr>
            <p:spPr>
              <a:xfrm>
                <a:off x="2791785" y="3388583"/>
                <a:ext cx="292303" cy="2544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grpSp>
        <p:sp>
          <p:nvSpPr>
            <p:cNvPr id="41" name="TextBox 40"/>
            <p:cNvSpPr txBox="1"/>
            <p:nvPr/>
          </p:nvSpPr>
          <p:spPr>
            <a:xfrm>
              <a:off x="4034064" y="5227092"/>
              <a:ext cx="4973458" cy="2195849"/>
            </a:xfrm>
            <a:prstGeom prst="rect">
              <a:avLst/>
            </a:prstGeom>
            <a:noFill/>
          </p:spPr>
          <p:txBody>
            <a:bodyPr wrap="square" rtlCol="0">
              <a:spAutoFit/>
            </a:bodyPr>
            <a:lstStyle/>
            <a:p>
              <a:r>
                <a:rPr lang="en-IN" i="1" dirty="0">
                  <a:latin typeface="Times New Roman" panose="02020603050405020304" pitchFamily="18" charset="0"/>
                  <a:cs typeface="Times New Roman" panose="02020603050405020304" pitchFamily="18" charset="0"/>
                </a:rPr>
                <a:t>M</a:t>
              </a:r>
              <a:r>
                <a:rPr lang="en-IN" i="1" baseline="-25000" dirty="0">
                  <a:latin typeface="Times New Roman" panose="02020603050405020304" pitchFamily="18" charset="0"/>
                  <a:cs typeface="Times New Roman" panose="02020603050405020304" pitchFamily="18" charset="0"/>
                </a:rPr>
                <a:t>0 </a:t>
              </a:r>
              <a:r>
                <a:rPr lang="en-IN" i="1" dirty="0">
                  <a:latin typeface="Times New Roman" panose="02020603050405020304" pitchFamily="18" charset="0"/>
                  <a:cs typeface="Times New Roman" panose="02020603050405020304" pitchFamily="18" charset="0"/>
                </a:rPr>
                <a:t>= Observed moisture content </a:t>
              </a:r>
            </a:p>
            <a:p>
              <a:r>
                <a:rPr lang="en-IN" i="1" dirty="0">
                  <a:latin typeface="Times New Roman" panose="02020603050405020304" pitchFamily="18" charset="0"/>
                  <a:cs typeface="Times New Roman" panose="02020603050405020304" pitchFamily="18" charset="0"/>
                </a:rPr>
                <a:t>M</a:t>
              </a:r>
              <a:r>
                <a:rPr lang="en-IN" i="1" baseline="-25000" dirty="0">
                  <a:latin typeface="Times New Roman" panose="02020603050405020304" pitchFamily="18" charset="0"/>
                  <a:cs typeface="Times New Roman" panose="02020603050405020304" pitchFamily="18" charset="0"/>
                </a:rPr>
                <a:t>c </a:t>
              </a:r>
              <a:r>
                <a:rPr lang="en-IN" i="1" dirty="0">
                  <a:latin typeface="Times New Roman" panose="02020603050405020304" pitchFamily="18" charset="0"/>
                  <a:cs typeface="Times New Roman" panose="02020603050405020304" pitchFamily="18" charset="0"/>
                </a:rPr>
                <a:t>= Simulated moisture content </a:t>
              </a:r>
            </a:p>
            <a:p>
              <a:r>
                <a:rPr lang="en-IN" i="1" dirty="0">
                  <a:latin typeface="Times New Roman" panose="02020603050405020304" pitchFamily="18" charset="0"/>
                  <a:cs typeface="Times New Roman" panose="02020603050405020304" pitchFamily="18" charset="0"/>
                </a:rPr>
                <a:t>D</a:t>
              </a:r>
              <a:r>
                <a:rPr lang="en-IN" i="1" baseline="-25000" dirty="0">
                  <a:latin typeface="Times New Roman" panose="02020603050405020304" pitchFamily="18" charset="0"/>
                  <a:cs typeface="Times New Roman" panose="02020603050405020304" pitchFamily="18" charset="0"/>
                </a:rPr>
                <a:t>0 </a:t>
              </a:r>
              <a:r>
                <a:rPr lang="en-IN" i="1" dirty="0">
                  <a:latin typeface="Times New Roman" panose="02020603050405020304" pitchFamily="18" charset="0"/>
                  <a:cs typeface="Times New Roman" panose="02020603050405020304" pitchFamily="18" charset="0"/>
                </a:rPr>
                <a:t>= Observed deep percolation</a:t>
              </a:r>
            </a:p>
            <a:p>
              <a:r>
                <a:rPr lang="en-IN" i="1" dirty="0">
                  <a:latin typeface="Times New Roman" panose="02020603050405020304" pitchFamily="18" charset="0"/>
                  <a:cs typeface="Times New Roman" panose="02020603050405020304" pitchFamily="18" charset="0"/>
                </a:rPr>
                <a:t>D</a:t>
              </a:r>
              <a:r>
                <a:rPr lang="en-IN" i="1" baseline="-25000" dirty="0">
                  <a:latin typeface="Times New Roman" panose="02020603050405020304" pitchFamily="18" charset="0"/>
                  <a:cs typeface="Times New Roman" panose="02020603050405020304" pitchFamily="18" charset="0"/>
                </a:rPr>
                <a:t>c</a:t>
              </a:r>
              <a:r>
                <a:rPr lang="en-IN" i="1" dirty="0">
                  <a:latin typeface="Times New Roman" panose="02020603050405020304" pitchFamily="18" charset="0"/>
                  <a:cs typeface="Times New Roman" panose="02020603050405020304" pitchFamily="18" charset="0"/>
                </a:rPr>
                <a:t>= Simulated deep percolation</a:t>
              </a:r>
            </a:p>
            <a:p>
              <a:endParaRPr lang="en-IN" i="1" dirty="0">
                <a:latin typeface="Times New Roman" panose="02020603050405020304" pitchFamily="18" charset="0"/>
                <a:cs typeface="Times New Roman" panose="02020603050405020304" pitchFamily="18" charset="0"/>
              </a:endParaRPr>
            </a:p>
            <a:p>
              <a:endParaRPr lang="en-IN" i="1" dirty="0">
                <a:latin typeface="Times New Roman" panose="02020603050405020304" pitchFamily="18" charset="0"/>
                <a:cs typeface="Times New Roman" panose="02020603050405020304" pitchFamily="18" charset="0"/>
              </a:endParaRPr>
            </a:p>
          </p:txBody>
        </p:sp>
      </p:grpSp>
      <p:sp>
        <p:nvSpPr>
          <p:cNvPr id="43" name="TextBox 42"/>
          <p:cNvSpPr txBox="1"/>
          <p:nvPr/>
        </p:nvSpPr>
        <p:spPr>
          <a:xfrm>
            <a:off x="632180" y="1241032"/>
            <a:ext cx="8065400" cy="433196"/>
          </a:xfrm>
          <a:prstGeom prst="rect">
            <a:avLst/>
          </a:prstGeom>
          <a:noFill/>
        </p:spPr>
        <p:txBody>
          <a:bodyPr wrap="square" rtlCol="0">
            <a:spAutoFit/>
          </a:bodyPr>
          <a:lstStyle/>
          <a:p>
            <a:pPr algn="just"/>
            <a:r>
              <a:rPr lang="en-IN" sz="2215" u="sng" dirty="0">
                <a:latin typeface="Times New Roman" panose="02020603050405020304" pitchFamily="18" charset="0"/>
                <a:cs typeface="Times New Roman" panose="02020603050405020304" pitchFamily="18" charset="0"/>
              </a:rPr>
              <a:t>Schematic Representation of Linked Simulation Optimization Model</a:t>
            </a:r>
          </a:p>
        </p:txBody>
      </p:sp>
      <p:pic>
        <p:nvPicPr>
          <p:cNvPr id="27" name="Picture 26" descr="Logo&#10;&#10;Description automatically generated with medium confidence">
            <a:extLst>
              <a:ext uri="{FF2B5EF4-FFF2-40B4-BE49-F238E27FC236}">
                <a16:creationId xmlns:a16="http://schemas.microsoft.com/office/drawing/2014/main" id="{BACBC301-3D3D-419F-D3F2-8140327640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278492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823" y="248697"/>
            <a:ext cx="7735131" cy="490134"/>
          </a:xfrm>
          <a:prstGeom prst="rect">
            <a:avLst/>
          </a:prstGeom>
          <a:noFill/>
        </p:spPr>
        <p:txBody>
          <a:bodyPr wrap="square" rtlCol="0">
            <a:spAutoFit/>
          </a:bodyPr>
          <a:lstStyle/>
          <a:p>
            <a:pPr algn="just">
              <a:spcAft>
                <a:spcPts val="1108"/>
              </a:spcAft>
            </a:pPr>
            <a:r>
              <a:rPr lang="en-IN" sz="2585" b="1" dirty="0">
                <a:latin typeface="Times New Roman" panose="02020603050405020304" pitchFamily="18" charset="0"/>
                <a:cs typeface="Times New Roman" panose="02020603050405020304" pitchFamily="18" charset="0"/>
              </a:rPr>
              <a:t>Genetic Algorithm (GA) optimization technique </a:t>
            </a:r>
            <a:endParaRPr lang="en-IN" sz="2215"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27258" y="1511315"/>
            <a:ext cx="3619654" cy="3500958"/>
          </a:xfrm>
          <a:prstGeom prst="rect">
            <a:avLst/>
          </a:prstGeom>
          <a:noFill/>
        </p:spPr>
        <p:txBody>
          <a:bodyPr wrap="square" rtlCol="0">
            <a:spAutoFit/>
          </a:bodyPr>
          <a:lstStyle/>
          <a:p>
            <a:pPr marL="316531" indent="-316531" algn="just">
              <a:buFont typeface="Arial" panose="020B0604020202020204" pitchFamily="34" charset="0"/>
              <a:buChar char="•"/>
            </a:pPr>
            <a:r>
              <a:rPr lang="en-US" sz="2215" dirty="0">
                <a:latin typeface="Times New Roman" panose="02020603050405020304" pitchFamily="18" charset="0"/>
                <a:cs typeface="Times New Roman" panose="02020603050405020304" pitchFamily="18" charset="0"/>
              </a:rPr>
              <a:t>Computerized search and optimization algorithm</a:t>
            </a:r>
          </a:p>
          <a:p>
            <a:pPr marL="316531" indent="-316531" algn="just">
              <a:buFont typeface="Arial" panose="020B0604020202020204" pitchFamily="34" charset="0"/>
              <a:buChar char="•"/>
            </a:pPr>
            <a:r>
              <a:rPr lang="en-US" sz="2215" dirty="0">
                <a:latin typeface="Times New Roman" panose="02020603050405020304" pitchFamily="18" charset="0"/>
                <a:cs typeface="Times New Roman" panose="02020603050405020304" pitchFamily="18" charset="0"/>
              </a:rPr>
              <a:t>Based on natural selection and natural genetics</a:t>
            </a:r>
          </a:p>
          <a:p>
            <a:pPr marL="316531" indent="-316531" algn="just">
              <a:buFont typeface="Arial" panose="020B0604020202020204" pitchFamily="34" charset="0"/>
              <a:buChar char="•"/>
            </a:pPr>
            <a:r>
              <a:rPr lang="en-US" sz="2215" dirty="0">
                <a:latin typeface="Times New Roman" panose="02020603050405020304" pitchFamily="18" charset="0"/>
                <a:cs typeface="Times New Roman" panose="02020603050405020304" pitchFamily="18" charset="0"/>
              </a:rPr>
              <a:t>Components: </a:t>
            </a:r>
          </a:p>
          <a:p>
            <a:pPr marL="738572" lvl="1" indent="-316531" algn="just">
              <a:buFont typeface="Wingdings" panose="05000000000000000000" pitchFamily="2" charset="2"/>
              <a:buChar char="§"/>
            </a:pPr>
            <a:r>
              <a:rPr lang="en-US" sz="1846" dirty="0">
                <a:latin typeface="Times New Roman" panose="02020603050405020304" pitchFamily="18" charset="0"/>
                <a:cs typeface="Times New Roman" panose="02020603050405020304" pitchFamily="18" charset="0"/>
              </a:rPr>
              <a:t>Genetic representation</a:t>
            </a:r>
          </a:p>
          <a:p>
            <a:pPr marL="738572" lvl="1" indent="-316531" algn="just">
              <a:buFont typeface="Wingdings" panose="05000000000000000000" pitchFamily="2" charset="2"/>
              <a:buChar char="§"/>
            </a:pPr>
            <a:r>
              <a:rPr lang="en-US" sz="1846" dirty="0">
                <a:latin typeface="Times New Roman" panose="02020603050405020304" pitchFamily="18" charset="0"/>
                <a:cs typeface="Times New Roman" panose="02020603050405020304" pitchFamily="18" charset="0"/>
              </a:rPr>
              <a:t>Reproduction</a:t>
            </a:r>
          </a:p>
          <a:p>
            <a:pPr marL="738572" lvl="1" indent="-316531" algn="just">
              <a:buFont typeface="Wingdings" panose="05000000000000000000" pitchFamily="2" charset="2"/>
              <a:buChar char="§"/>
            </a:pPr>
            <a:r>
              <a:rPr lang="en-US" sz="1846" dirty="0">
                <a:latin typeface="Times New Roman" panose="02020603050405020304" pitchFamily="18" charset="0"/>
                <a:cs typeface="Times New Roman" panose="02020603050405020304" pitchFamily="18" charset="0"/>
              </a:rPr>
              <a:t>Mating or cross-over</a:t>
            </a:r>
          </a:p>
          <a:p>
            <a:pPr marL="738572" lvl="1" indent="-316531" algn="just">
              <a:buFont typeface="Wingdings" panose="05000000000000000000" pitchFamily="2" charset="2"/>
              <a:buChar char="§"/>
            </a:pPr>
            <a:r>
              <a:rPr lang="en-US" sz="1846" dirty="0">
                <a:latin typeface="Times New Roman" panose="02020603050405020304" pitchFamily="18" charset="0"/>
                <a:cs typeface="Times New Roman" panose="02020603050405020304" pitchFamily="18" charset="0"/>
              </a:rPr>
              <a:t>Mutation</a:t>
            </a:r>
          </a:p>
          <a:p>
            <a:pPr marL="738572" lvl="1" indent="-316531" algn="just">
              <a:buFont typeface="Wingdings" panose="05000000000000000000" pitchFamily="2" charset="2"/>
              <a:buChar char="§"/>
            </a:pPr>
            <a:r>
              <a:rPr lang="en-US" sz="1846" dirty="0">
                <a:latin typeface="Times New Roman" panose="02020603050405020304" pitchFamily="18" charset="0"/>
                <a:cs typeface="Times New Roman" panose="02020603050405020304" pitchFamily="18" charset="0"/>
              </a:rPr>
              <a:t>Termination criteria (stop condition)</a:t>
            </a:r>
            <a:endParaRPr lang="en-IN" sz="2215" dirty="0">
              <a:latin typeface="Times New Roman" panose="02020603050405020304" pitchFamily="18" charset="0"/>
              <a:cs typeface="Times New Roman" panose="02020603050405020304" pitchFamily="18" charset="0"/>
            </a:endParaRPr>
          </a:p>
        </p:txBody>
      </p:sp>
      <p:pic>
        <p:nvPicPr>
          <p:cNvPr id="8" name="Picture 7" descr="Diagram&#10;&#10;Description automatically generated">
            <a:extLst>
              <a:ext uri="{FF2B5EF4-FFF2-40B4-BE49-F238E27FC236}">
                <a16:creationId xmlns:a16="http://schemas.microsoft.com/office/drawing/2014/main" id="{7B97A482-AEC0-4D65-BFAE-3B5362DE4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506" y="1726808"/>
            <a:ext cx="4832494" cy="3404384"/>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253557C9-0C0C-7233-E990-35A78E17D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49146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86384" y="1329377"/>
                <a:ext cx="8399807" cy="4526560"/>
              </a:xfrm>
              <a:prstGeom prst="rect">
                <a:avLst/>
              </a:prstGeom>
              <a:noFill/>
            </p:spPr>
            <p:txBody>
              <a:bodyPr wrap="square" rtlCol="0">
                <a:spAutoFit/>
              </a:bodyPr>
              <a:lstStyle/>
              <a:p>
                <a:pPr marL="316531" indent="-316531" algn="just">
                  <a:buFont typeface="Arial" panose="020B0604020202020204" pitchFamily="34" charset="0"/>
                  <a:buChar char="•"/>
                </a:pPr>
                <a:r>
                  <a:rPr lang="en-IN" sz="2215" dirty="0">
                    <a:latin typeface="Times New Roman" panose="02020603050405020304" pitchFamily="18" charset="0"/>
                    <a:cs typeface="Times New Roman" panose="02020603050405020304" pitchFamily="18" charset="0"/>
                  </a:rPr>
                  <a:t>Optimizing </a:t>
                </a:r>
                <a14:m>
                  <m:oMath xmlns:m="http://schemas.openxmlformats.org/officeDocument/2006/math">
                    <m:r>
                      <a:rPr lang="en-IN" sz="2215" dirty="0">
                        <a:latin typeface="Cambria Math" panose="02040503050406030204" pitchFamily="18" charset="0"/>
                        <a:ea typeface="Cambria Math" panose="02040503050406030204" pitchFamily="18" charset="0"/>
                      </a:rPr>
                      <m:t>(</m:t>
                    </m:r>
                    <m:r>
                      <a:rPr lang="en-IN" sz="2215" i="1">
                        <a:latin typeface="Cambria Math" panose="02040503050406030204" pitchFamily="18" charset="0"/>
                        <a:ea typeface="Cambria Math" panose="02040503050406030204" pitchFamily="18" charset="0"/>
                      </a:rPr>
                      <m:t>𝛽</m:t>
                    </m:r>
                    <m:r>
                      <a:rPr lang="en-IN" sz="2215">
                        <a:latin typeface="Cambria Math" panose="02040503050406030204" pitchFamily="18" charset="0"/>
                        <a:ea typeface="Cambria Math" panose="02040503050406030204" pitchFamily="18" charset="0"/>
                      </a:rPr>
                      <m:t>)</m:t>
                    </m:r>
                  </m:oMath>
                </a14:m>
                <a:r>
                  <a:rPr lang="en-IN" sz="2215" dirty="0">
                    <a:latin typeface="Times New Roman" panose="02020603050405020304" pitchFamily="18" charset="0"/>
                    <a:cs typeface="Times New Roman" panose="02020603050405020304" pitchFamily="18" charset="0"/>
                  </a:rPr>
                  <a:t> parameter at different stages of crop growth.</a:t>
                </a:r>
              </a:p>
              <a:p>
                <a:pPr marL="316531" indent="-316531" algn="just">
                  <a:buFont typeface="Arial" panose="020B0604020202020204" pitchFamily="34" charset="0"/>
                  <a:buChar char="•"/>
                </a:pPr>
                <a:r>
                  <a:rPr lang="en-IN" sz="2215" dirty="0">
                    <a:latin typeface="Times New Roman" panose="02020603050405020304" pitchFamily="18" charset="0"/>
                    <a:cs typeface="Times New Roman" panose="02020603050405020304" pitchFamily="18" charset="0"/>
                  </a:rPr>
                  <a:t>The parameter is optimized by minimizing the residuals between measured and simulated values (moisture content and deep percolation)</a:t>
                </a:r>
              </a:p>
              <a:p>
                <a:pPr lvl="1" algn="just">
                  <a:spcBef>
                    <a:spcPts val="1108"/>
                  </a:spcBef>
                  <a:spcAft>
                    <a:spcPts val="1108"/>
                  </a:spcAft>
                </a:pPr>
                <a14:m>
                  <m:oMath xmlns:m="http://schemas.openxmlformats.org/officeDocument/2006/math">
                    <m:r>
                      <a:rPr lang="en-IN" sz="2215" i="1">
                        <a:latin typeface="Cambria Math" panose="02040503050406030204" pitchFamily="18" charset="0"/>
                      </a:rPr>
                      <m:t>𝑆𝑆𝐸</m:t>
                    </m:r>
                    <m:r>
                      <a:rPr lang="en-IN" sz="2215" i="1">
                        <a:latin typeface="Cambria Math" panose="02040503050406030204" pitchFamily="18" charset="0"/>
                      </a:rPr>
                      <m:t>=</m:t>
                    </m:r>
                    <m:nary>
                      <m:naryPr>
                        <m:chr m:val="∑"/>
                        <m:limLoc m:val="undOvr"/>
                        <m:ctrlPr>
                          <a:rPr lang="en-IN" sz="2215" i="1">
                            <a:latin typeface="Cambria Math" panose="02040503050406030204" pitchFamily="18" charset="0"/>
                          </a:rPr>
                        </m:ctrlPr>
                      </m:naryPr>
                      <m:sub>
                        <m:r>
                          <a:rPr lang="en-IN" sz="2215" i="1">
                            <a:latin typeface="Cambria Math" panose="02040503050406030204" pitchFamily="18" charset="0"/>
                          </a:rPr>
                          <m:t>𝑖</m:t>
                        </m:r>
                        <m:r>
                          <a:rPr lang="en-IN" sz="2215" i="1">
                            <a:latin typeface="Cambria Math" panose="02040503050406030204" pitchFamily="18" charset="0"/>
                          </a:rPr>
                          <m:t>=1</m:t>
                        </m:r>
                      </m:sub>
                      <m:sup>
                        <m:r>
                          <a:rPr lang="en-IN" sz="2215" i="1">
                            <a:latin typeface="Cambria Math" panose="02040503050406030204" pitchFamily="18" charset="0"/>
                          </a:rPr>
                          <m:t>𝑛</m:t>
                        </m:r>
                      </m:sup>
                      <m:e>
                        <m:sSup>
                          <m:sSupPr>
                            <m:ctrlPr>
                              <a:rPr lang="en-IN" sz="2215" i="1">
                                <a:latin typeface="Cambria Math" panose="02040503050406030204" pitchFamily="18" charset="0"/>
                              </a:rPr>
                            </m:ctrlPr>
                          </m:sSupPr>
                          <m:e>
                            <m:d>
                              <m:dPr>
                                <m:ctrlPr>
                                  <a:rPr lang="en-IN" sz="2215" i="1">
                                    <a:latin typeface="Cambria Math" panose="02040503050406030204" pitchFamily="18" charset="0"/>
                                  </a:rPr>
                                </m:ctrlPr>
                              </m:dPr>
                              <m:e>
                                <m:sSub>
                                  <m:sSubPr>
                                    <m:ctrlPr>
                                      <a:rPr lang="en-IN" sz="2215" i="1">
                                        <a:latin typeface="Cambria Math" panose="02040503050406030204" pitchFamily="18" charset="0"/>
                                      </a:rPr>
                                    </m:ctrlPr>
                                  </m:sSubPr>
                                  <m:e>
                                    <m:r>
                                      <a:rPr lang="en-IN" sz="2215" i="1">
                                        <a:latin typeface="Cambria Math" panose="02040503050406030204" pitchFamily="18" charset="0"/>
                                      </a:rPr>
                                      <m:t>𝑀</m:t>
                                    </m:r>
                                  </m:e>
                                  <m:sub>
                                    <m:r>
                                      <a:rPr lang="en-IN" sz="2215" i="1">
                                        <a:latin typeface="Cambria Math" panose="02040503050406030204" pitchFamily="18" charset="0"/>
                                      </a:rPr>
                                      <m:t>0</m:t>
                                    </m:r>
                                  </m:sub>
                                </m:sSub>
                                <m:d>
                                  <m:dPr>
                                    <m:begChr m:val="["/>
                                    <m:endChr m:val="]"/>
                                    <m:ctrlPr>
                                      <a:rPr lang="en-IN" sz="2215" i="1">
                                        <a:latin typeface="Cambria Math" panose="02040503050406030204" pitchFamily="18" charset="0"/>
                                      </a:rPr>
                                    </m:ctrlPr>
                                  </m:dPr>
                                  <m:e>
                                    <m:r>
                                      <a:rPr lang="en-IN" sz="2215" i="1">
                                        <a:latin typeface="Cambria Math" panose="02040503050406030204" pitchFamily="18" charset="0"/>
                                      </a:rPr>
                                      <m:t> </m:t>
                                    </m:r>
                                  </m:e>
                                </m:d>
                                <m:r>
                                  <a:rPr lang="en-IN" sz="2215" i="1">
                                    <a:latin typeface="Cambria Math" panose="02040503050406030204" pitchFamily="18" charset="0"/>
                                  </a:rPr>
                                  <m:t>−</m:t>
                                </m:r>
                                <m:sSub>
                                  <m:sSubPr>
                                    <m:ctrlPr>
                                      <a:rPr lang="en-IN" sz="2215" i="1">
                                        <a:latin typeface="Cambria Math" panose="02040503050406030204" pitchFamily="18" charset="0"/>
                                      </a:rPr>
                                    </m:ctrlPr>
                                  </m:sSubPr>
                                  <m:e>
                                    <m:r>
                                      <a:rPr lang="en-IN" sz="2215" i="1">
                                        <a:latin typeface="Cambria Math" panose="02040503050406030204" pitchFamily="18" charset="0"/>
                                      </a:rPr>
                                      <m:t>𝑀</m:t>
                                    </m:r>
                                  </m:e>
                                  <m:sub>
                                    <m:r>
                                      <a:rPr lang="en-IN" sz="2215" i="1">
                                        <a:latin typeface="Cambria Math" panose="02040503050406030204" pitchFamily="18" charset="0"/>
                                      </a:rPr>
                                      <m:t>𝑐</m:t>
                                    </m:r>
                                  </m:sub>
                                </m:sSub>
                                <m:r>
                                  <a:rPr lang="en-IN" sz="2215" i="1">
                                    <a:latin typeface="Cambria Math" panose="02040503050406030204" pitchFamily="18" charset="0"/>
                                  </a:rPr>
                                  <m:t>[ ]</m:t>
                                </m:r>
                              </m:e>
                            </m:d>
                          </m:e>
                          <m:sup>
                            <m:r>
                              <a:rPr lang="en-IN" sz="2215" i="1">
                                <a:latin typeface="Cambria Math" panose="02040503050406030204" pitchFamily="18" charset="0"/>
                              </a:rPr>
                              <m:t>2</m:t>
                            </m:r>
                          </m:sup>
                        </m:sSup>
                      </m:e>
                    </m:nary>
                  </m:oMath>
                </a14:m>
                <a:r>
                  <a:rPr lang="en-IN" sz="2215" dirty="0">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undOvr"/>
                        <m:ctrlPr>
                          <a:rPr lang="en-IN" sz="2215" i="1">
                            <a:latin typeface="Cambria Math" panose="02040503050406030204" pitchFamily="18" charset="0"/>
                          </a:rPr>
                        </m:ctrlPr>
                      </m:naryPr>
                      <m:sub>
                        <m:r>
                          <a:rPr lang="en-IN" sz="2215" i="1">
                            <a:latin typeface="Cambria Math" panose="02040503050406030204" pitchFamily="18" charset="0"/>
                          </a:rPr>
                          <m:t>𝑖</m:t>
                        </m:r>
                        <m:r>
                          <a:rPr lang="en-IN" sz="2215" i="1">
                            <a:latin typeface="Cambria Math" panose="02040503050406030204" pitchFamily="18" charset="0"/>
                          </a:rPr>
                          <m:t>=1</m:t>
                        </m:r>
                      </m:sub>
                      <m:sup>
                        <m:r>
                          <a:rPr lang="en-IN" sz="2215" i="1">
                            <a:latin typeface="Cambria Math" panose="02040503050406030204" pitchFamily="18" charset="0"/>
                          </a:rPr>
                          <m:t>𝑚</m:t>
                        </m:r>
                      </m:sup>
                      <m:e>
                        <m:sSup>
                          <m:sSupPr>
                            <m:ctrlPr>
                              <a:rPr lang="en-IN" sz="2215" i="1">
                                <a:latin typeface="Cambria Math" panose="02040503050406030204" pitchFamily="18" charset="0"/>
                              </a:rPr>
                            </m:ctrlPr>
                          </m:sSupPr>
                          <m:e>
                            <m:d>
                              <m:dPr>
                                <m:ctrlPr>
                                  <a:rPr lang="en-IN" sz="2215" i="1">
                                    <a:latin typeface="Cambria Math" panose="02040503050406030204" pitchFamily="18" charset="0"/>
                                  </a:rPr>
                                </m:ctrlPr>
                              </m:dPr>
                              <m:e>
                                <m:sSub>
                                  <m:sSubPr>
                                    <m:ctrlPr>
                                      <a:rPr lang="en-IN" sz="2215" i="1">
                                        <a:latin typeface="Cambria Math" panose="02040503050406030204" pitchFamily="18" charset="0"/>
                                      </a:rPr>
                                    </m:ctrlPr>
                                  </m:sSubPr>
                                  <m:e>
                                    <m:r>
                                      <a:rPr lang="en-IN" sz="2215" i="1">
                                        <a:latin typeface="Cambria Math" panose="02040503050406030204" pitchFamily="18" charset="0"/>
                                      </a:rPr>
                                      <m:t>𝐷</m:t>
                                    </m:r>
                                  </m:e>
                                  <m:sub>
                                    <m:r>
                                      <a:rPr lang="en-IN" sz="2215" i="1">
                                        <a:latin typeface="Cambria Math" panose="02040503050406030204" pitchFamily="18" charset="0"/>
                                      </a:rPr>
                                      <m:t>0</m:t>
                                    </m:r>
                                  </m:sub>
                                </m:sSub>
                                <m:d>
                                  <m:dPr>
                                    <m:begChr m:val="["/>
                                    <m:endChr m:val="]"/>
                                    <m:ctrlPr>
                                      <a:rPr lang="en-IN" sz="2215" i="1">
                                        <a:latin typeface="Cambria Math" panose="02040503050406030204" pitchFamily="18" charset="0"/>
                                      </a:rPr>
                                    </m:ctrlPr>
                                  </m:dPr>
                                  <m:e>
                                    <m:r>
                                      <a:rPr lang="en-IN" sz="2215" i="1">
                                        <a:latin typeface="Cambria Math" panose="02040503050406030204" pitchFamily="18" charset="0"/>
                                      </a:rPr>
                                      <m:t> </m:t>
                                    </m:r>
                                  </m:e>
                                </m:d>
                                <m:r>
                                  <a:rPr lang="en-IN" sz="2215" i="1">
                                    <a:latin typeface="Cambria Math" panose="02040503050406030204" pitchFamily="18" charset="0"/>
                                  </a:rPr>
                                  <m:t>−</m:t>
                                </m:r>
                                <m:sSub>
                                  <m:sSubPr>
                                    <m:ctrlPr>
                                      <a:rPr lang="en-IN" sz="2215" i="1">
                                        <a:latin typeface="Cambria Math" panose="02040503050406030204" pitchFamily="18" charset="0"/>
                                      </a:rPr>
                                    </m:ctrlPr>
                                  </m:sSubPr>
                                  <m:e>
                                    <m:r>
                                      <a:rPr lang="en-IN" sz="2215" i="1">
                                        <a:latin typeface="Cambria Math" panose="02040503050406030204" pitchFamily="18" charset="0"/>
                                      </a:rPr>
                                      <m:t>𝐷</m:t>
                                    </m:r>
                                  </m:e>
                                  <m:sub>
                                    <m:r>
                                      <a:rPr lang="en-IN" sz="2215" i="1">
                                        <a:latin typeface="Cambria Math" panose="02040503050406030204" pitchFamily="18" charset="0"/>
                                      </a:rPr>
                                      <m:t>𝑐</m:t>
                                    </m:r>
                                  </m:sub>
                                </m:sSub>
                                <m:r>
                                  <a:rPr lang="en-IN" sz="2215" i="1">
                                    <a:latin typeface="Cambria Math" panose="02040503050406030204" pitchFamily="18" charset="0"/>
                                  </a:rPr>
                                  <m:t>[ ]</m:t>
                                </m:r>
                              </m:e>
                            </m:d>
                          </m:e>
                          <m:sup>
                            <m:r>
                              <a:rPr lang="en-IN" sz="2215" i="1">
                                <a:latin typeface="Cambria Math" panose="02040503050406030204" pitchFamily="18" charset="0"/>
                              </a:rPr>
                              <m:t>2</m:t>
                            </m:r>
                          </m:sup>
                        </m:sSup>
                      </m:e>
                    </m:nary>
                  </m:oMath>
                </a14:m>
                <a:r>
                  <a:rPr lang="en-IN" sz="2215" dirty="0">
                    <a:latin typeface="Times New Roman" panose="02020603050405020304" pitchFamily="18" charset="0"/>
                    <a:cs typeface="Times New Roman" panose="02020603050405020304" pitchFamily="18" charset="0"/>
                  </a:rPr>
                  <a:t>            ____(6)		</a:t>
                </a:r>
              </a:p>
              <a:p>
                <a:pPr marL="342900" indent="-342900" algn="just">
                  <a:spcBef>
                    <a:spcPts val="1108"/>
                  </a:spcBef>
                  <a:spcAft>
                    <a:spcPts val="1108"/>
                  </a:spcAft>
                  <a:buFont typeface="Arial" panose="020B0604020202020204" pitchFamily="34" charset="0"/>
                  <a:buChar char="•"/>
                </a:pPr>
                <a:r>
                  <a:rPr lang="en-IN" sz="2215" dirty="0">
                    <a:latin typeface="Times New Roman" panose="02020603050405020304" pitchFamily="18" charset="0"/>
                    <a:cs typeface="Times New Roman" panose="02020603050405020304" pitchFamily="18" charset="0"/>
                  </a:rPr>
                  <a:t>Where, </a:t>
                </a:r>
                <a:r>
                  <a:rPr lang="en-IN" sz="2215" i="1" dirty="0">
                    <a:latin typeface="Times New Roman" panose="02020603050405020304" pitchFamily="18" charset="0"/>
                    <a:cs typeface="Times New Roman" panose="02020603050405020304" pitchFamily="18" charset="0"/>
                  </a:rPr>
                  <a:t>n</a:t>
                </a:r>
                <a:r>
                  <a:rPr lang="en-IN" sz="2215" dirty="0">
                    <a:latin typeface="Times New Roman" panose="02020603050405020304" pitchFamily="18" charset="0"/>
                    <a:cs typeface="Times New Roman" panose="02020603050405020304" pitchFamily="18" charset="0"/>
                  </a:rPr>
                  <a:t> and </a:t>
                </a:r>
                <a:r>
                  <a:rPr lang="en-IN" sz="2215" i="1" dirty="0">
                    <a:latin typeface="Times New Roman" panose="02020603050405020304" pitchFamily="18" charset="0"/>
                    <a:cs typeface="Times New Roman" panose="02020603050405020304" pitchFamily="18" charset="0"/>
                  </a:rPr>
                  <a:t>m</a:t>
                </a:r>
                <a:r>
                  <a:rPr lang="en-IN" sz="2215" dirty="0">
                    <a:latin typeface="Times New Roman" panose="02020603050405020304" pitchFamily="18" charset="0"/>
                    <a:cs typeface="Times New Roman" panose="02020603050405020304" pitchFamily="18" charset="0"/>
                  </a:rPr>
                  <a:t> are the total number of observed moisture content and deep percolation respectively in a particular crop growth stage.</a:t>
                </a:r>
              </a:p>
              <a:p>
                <a:pPr marL="342900" indent="-342900" algn="just">
                  <a:spcBef>
                    <a:spcPts val="1108"/>
                  </a:spcBef>
                  <a:buFont typeface="Arial" panose="020B0604020202020204" pitchFamily="34" charset="0"/>
                  <a:buChar char="•"/>
                </a:pPr>
                <a:r>
                  <a:rPr lang="en-IN" sz="2215" dirty="0">
                    <a:latin typeface="Times New Roman" panose="02020603050405020304" pitchFamily="18" charset="0"/>
                    <a:cs typeface="Times New Roman" panose="02020603050405020304" pitchFamily="18" charset="0"/>
                  </a:rPr>
                  <a:t>Maximize </a:t>
                </a:r>
                <a14:m>
                  <m:oMath xmlns:m="http://schemas.openxmlformats.org/officeDocument/2006/math">
                    <m:r>
                      <a:rPr lang="en-IN" sz="2215" i="1">
                        <a:latin typeface="Cambria Math" panose="02040503050406030204" pitchFamily="18" charset="0"/>
                      </a:rPr>
                      <m:t>𝑓</m:t>
                    </m:r>
                    <m:d>
                      <m:dPr>
                        <m:ctrlPr>
                          <a:rPr lang="en-IN" sz="2215" i="1">
                            <a:latin typeface="Cambria Math" panose="02040503050406030204" pitchFamily="18" charset="0"/>
                          </a:rPr>
                        </m:ctrlPr>
                      </m:dPr>
                      <m:e>
                        <m:r>
                          <a:rPr lang="en-IN" sz="2215" i="1">
                            <a:latin typeface="Cambria Math" panose="02040503050406030204" pitchFamily="18" charset="0"/>
                          </a:rPr>
                          <m:t>𝑥</m:t>
                        </m:r>
                      </m:e>
                    </m:d>
                    <m:r>
                      <a:rPr lang="en-IN" sz="2215" i="1">
                        <a:latin typeface="Cambria Math" panose="02040503050406030204" pitchFamily="18" charset="0"/>
                      </a:rPr>
                      <m:t>=</m:t>
                    </m:r>
                    <m:f>
                      <m:fPr>
                        <m:ctrlPr>
                          <a:rPr lang="en-IN" sz="2215" i="1">
                            <a:latin typeface="Cambria Math" panose="02040503050406030204" pitchFamily="18" charset="0"/>
                          </a:rPr>
                        </m:ctrlPr>
                      </m:fPr>
                      <m:num>
                        <m:r>
                          <a:rPr lang="en-IN" sz="2215" i="1">
                            <a:latin typeface="Cambria Math" panose="02040503050406030204" pitchFamily="18" charset="0"/>
                          </a:rPr>
                          <m:t>1</m:t>
                        </m:r>
                      </m:num>
                      <m:den>
                        <m:r>
                          <a:rPr lang="en-IN" sz="2215" i="1">
                            <a:latin typeface="Cambria Math" panose="02040503050406030204" pitchFamily="18" charset="0"/>
                          </a:rPr>
                          <m:t>1+</m:t>
                        </m:r>
                        <m:r>
                          <a:rPr lang="en-IN" sz="2215" i="1">
                            <a:latin typeface="Cambria Math" panose="02040503050406030204" pitchFamily="18" charset="0"/>
                          </a:rPr>
                          <m:t>𝑆𝑆𝐸</m:t>
                        </m:r>
                      </m:den>
                    </m:f>
                    <m:r>
                      <a:rPr lang="en-IN" sz="2215" b="0" i="0" smtClean="0">
                        <a:latin typeface="Cambria Math" panose="02040503050406030204" pitchFamily="18" charset="0"/>
                      </a:rPr>
                      <m:t> </m:t>
                    </m:r>
                  </m:oMath>
                </a14:m>
                <a:endParaRPr lang="en-IN" sz="2031" dirty="0">
                  <a:latin typeface="Times New Roman" panose="02020603050405020304" pitchFamily="18" charset="0"/>
                  <a:cs typeface="Times New Roman" panose="02020603050405020304" pitchFamily="18" charset="0"/>
                </a:endParaRPr>
              </a:p>
              <a:p>
                <a:pPr marL="342900" indent="-342900" algn="just">
                  <a:spcBef>
                    <a:spcPts val="1108"/>
                  </a:spcBef>
                  <a:buFont typeface="Arial" panose="020B0604020202020204" pitchFamily="34" charset="0"/>
                  <a:buChar char="•"/>
                </a:pPr>
                <a:r>
                  <a:rPr lang="en-IN" sz="2220" dirty="0">
                    <a:latin typeface="Times New Roman" panose="02020603050405020304" pitchFamily="18" charset="0"/>
                    <a:cs typeface="Times New Roman" panose="02020603050405020304" pitchFamily="18" charset="0"/>
                  </a:rPr>
                  <a:t>As GA works on problem solution through a maximization</a:t>
                </a:r>
                <a:r>
                  <a:rPr lang="en-IN" sz="200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	</a:t>
                </a:r>
                <a:endParaRPr lang="en-IN" sz="2031"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6384" y="1329377"/>
                <a:ext cx="8399807" cy="4526560"/>
              </a:xfrm>
              <a:prstGeom prst="rect">
                <a:avLst/>
              </a:prstGeom>
              <a:blipFill>
                <a:blip r:embed="rId2"/>
                <a:stretch>
                  <a:fillRect l="-798" t="-808" r="-943" b="-1750"/>
                </a:stretch>
              </a:blipFill>
            </p:spPr>
            <p:txBody>
              <a:bodyPr/>
              <a:lstStyle/>
              <a:p>
                <a:r>
                  <a:rPr lang="en-IN">
                    <a:noFill/>
                  </a:rPr>
                  <a:t> </a:t>
                </a:r>
              </a:p>
            </p:txBody>
          </p:sp>
        </mc:Fallback>
      </mc:AlternateContent>
      <p:sp>
        <p:nvSpPr>
          <p:cNvPr id="2" name="Title 1">
            <a:extLst>
              <a:ext uri="{FF2B5EF4-FFF2-40B4-BE49-F238E27FC236}">
                <a16:creationId xmlns:a16="http://schemas.microsoft.com/office/drawing/2014/main" id="{03006234-BCD5-4D7D-8EB8-C6875F266DDA}"/>
              </a:ext>
            </a:extLst>
          </p:cNvPr>
          <p:cNvSpPr>
            <a:spLocks noGrp="1"/>
          </p:cNvSpPr>
          <p:nvPr>
            <p:ph type="title"/>
          </p:nvPr>
        </p:nvSpPr>
        <p:spPr/>
        <p:txBody>
          <a:bodyPr/>
          <a:lstStyle/>
          <a:p>
            <a:pPr algn="just"/>
            <a:r>
              <a:rPr lang="en-IN" sz="2585" dirty="0">
                <a:latin typeface="Times New Roman" panose="02020603050405020304" pitchFamily="18" charset="0"/>
                <a:cs typeface="Times New Roman" panose="02020603050405020304" pitchFamily="18" charset="0"/>
              </a:rPr>
              <a:t>Optimization using Genetic Algorithm (GA)</a:t>
            </a:r>
          </a:p>
        </p:txBody>
      </p:sp>
      <p:pic>
        <p:nvPicPr>
          <p:cNvPr id="4" name="Picture 3" descr="Logo&#10;&#10;Description automatically generated with medium confidence">
            <a:extLst>
              <a:ext uri="{FF2B5EF4-FFF2-40B4-BE49-F238E27FC236}">
                <a16:creationId xmlns:a16="http://schemas.microsoft.com/office/drawing/2014/main" id="{3A020686-E435-663D-9356-4FD2772A6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597" y="0"/>
            <a:ext cx="774742" cy="987528"/>
          </a:xfrm>
          <a:prstGeom prst="rect">
            <a:avLst/>
          </a:prstGeom>
        </p:spPr>
      </p:pic>
    </p:spTree>
    <p:extLst>
      <p:ext uri="{BB962C8B-B14F-4D97-AF65-F5344CB8AC3E}">
        <p14:creationId xmlns:p14="http://schemas.microsoft.com/office/powerpoint/2010/main" val="2751750813"/>
      </p:ext>
    </p:extLst>
  </p:cSld>
  <p:clrMapOvr>
    <a:masterClrMapping/>
  </p:clrMapOvr>
</p:sld>
</file>

<file path=ppt/theme/theme1.xml><?xml version="1.0" encoding="utf-8"?>
<a:theme xmlns:a="http://schemas.openxmlformats.org/drawingml/2006/main" name="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TR_template_sudiproy.pptx" id="{E7BE3218-A97E-4E6F-BE9F-92D6192B2CD5}" vid="{3EDE8FBA-E8F1-4B0B-AEA8-7DC234A91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IITR_template_sudiproy</Template>
  <TotalTime>3957</TotalTime>
  <Words>1478</Words>
  <Application>Microsoft Office PowerPoint</Application>
  <PresentationFormat>On-screen Show (4:3)</PresentationFormat>
  <Paragraphs>233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 Math</vt:lpstr>
      <vt:lpstr>Franklin Gothic Demi</vt:lpstr>
      <vt:lpstr>Times New Roman</vt:lpstr>
      <vt:lpstr>Wingdings</vt:lpstr>
      <vt:lpstr>IITR_PPT_Template</vt:lpstr>
      <vt:lpstr>Estimation of Non-Linear Water Uptake Parameter using Genetic Algorithm for Sodic Soils</vt:lpstr>
      <vt:lpstr>Introduction</vt:lpstr>
      <vt:lpstr>Objective</vt:lpstr>
      <vt:lpstr>Methodology</vt:lpstr>
      <vt:lpstr>RWU Model</vt:lpstr>
      <vt:lpstr>RWU Under Limiting Condition</vt:lpstr>
      <vt:lpstr>Methodology</vt:lpstr>
      <vt:lpstr>PowerPoint Presentation</vt:lpstr>
      <vt:lpstr>Optimization using Genetic Algorithm (GA)</vt:lpstr>
      <vt:lpstr>Code Verification (Single Parameter Optimization)</vt:lpstr>
      <vt:lpstr>Estimation of parameter β  (soil moisture and deep percolation) </vt:lpstr>
      <vt:lpstr>Experiments</vt:lpstr>
      <vt:lpstr>Experiments</vt:lpstr>
      <vt:lpstr>ROOT WATER UPTAKE PARAMETER (β) ESTIMATION USING OBSERVED DATA </vt:lpstr>
      <vt:lpstr>CONCLUSION</vt:lpstr>
      <vt:lpstr>CONCLUSION</vt:lpstr>
      <vt:lpstr>CONCLUSION</vt:lpstr>
      <vt:lpstr>CONCLUSION</vt:lpstr>
      <vt:lpstr>Experiments</vt:lpstr>
      <vt:lpstr>Experiments</vt:lpstr>
      <vt:lpstr>Experiments</vt:lpstr>
      <vt:lpstr>Field Experiments</vt:lpstr>
      <vt:lpstr>Field Experiments</vt:lpstr>
      <vt:lpstr>Field Experiments</vt:lpstr>
      <vt:lpstr>Thank you</vt:lpstr>
      <vt:lpstr>Soil Moisture profile</vt:lpstr>
      <vt:lpstr>Soil Moisture profile</vt:lpstr>
      <vt:lpstr>Soil Moisture profile</vt:lpstr>
    </vt:vector>
  </TitlesOfParts>
  <Manager>Dr. Sudip Roy</Manager>
  <Company>IIT Roorkee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IITR PPT Template</dc:subject>
  <dc:creator>Dr. Sudip Roy</dc:creator>
  <cp:lastModifiedBy>GAURAV GOET</cp:lastModifiedBy>
  <cp:revision>170</cp:revision>
  <dcterms:created xsi:type="dcterms:W3CDTF">2015-07-18T13:17:54Z</dcterms:created>
  <dcterms:modified xsi:type="dcterms:W3CDTF">2022-05-25T01:33:35Z</dcterms:modified>
  <cp:version>v1</cp:version>
</cp:coreProperties>
</file>