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4F743C-3919-4851-9635-A0CD52A31D79}">
          <p14:sldIdLst>
            <p14:sldId id="256"/>
            <p14:sldId id="257"/>
            <p14:sldId id="258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9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1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8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6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1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4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3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3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2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1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4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6FA7-3C46-4832-9060-46EDCBADCCA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EA04-9243-439A-9645-F4B87926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5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gusphere.copernicus.org/preprints/2022/egusphere-2022-21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796111"/>
            <a:ext cx="12192000" cy="32956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773" y="19109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ozone-climate penalty in South America and Africa by 2100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6710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Flossie </a:t>
            </a:r>
            <a:r>
              <a:rPr lang="en-GB" dirty="0" smtClean="0">
                <a:solidFill>
                  <a:schemeClr val="bg1"/>
                </a:solidFill>
              </a:rPr>
              <a:t>Brown (fb428@exeter.ac.uk)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885"/>
          <a:stretch/>
        </p:blipFill>
        <p:spPr>
          <a:xfrm>
            <a:off x="155154" y="5430982"/>
            <a:ext cx="12002724" cy="1065387"/>
          </a:xfrm>
          <a:prstGeom prst="rect">
            <a:avLst/>
          </a:prstGeom>
        </p:spPr>
      </p:pic>
      <p:pic>
        <p:nvPicPr>
          <p:cNvPr id="6" name="Picture 6" descr="University of Exe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26" y="158821"/>
            <a:ext cx="3230414" cy="154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NERC GW4+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NERC GW4+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348"/>
            <a:ext cx="3153822" cy="22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56516" y="5688121"/>
            <a:ext cx="45719" cy="175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57044" y="5430982"/>
            <a:ext cx="52094" cy="25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73" y="3068389"/>
            <a:ext cx="1758799" cy="17587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90373" y="2361875"/>
            <a:ext cx="1898708" cy="70788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sx="71000" sy="71000" algn="ctr" rotWithShape="0">
                    <a:srgbClr val="000000">
                      <a:alpha val="43137"/>
                    </a:srgbClr>
                  </a:outerShdw>
                </a:effectLst>
              </a:rPr>
              <a:t>Leave</a:t>
            </a:r>
            <a:r>
              <a:rPr lang="en-GB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sx="30000" sy="30000" algn="ctr" rotWithShape="0">
                    <a:srgbClr val="000000">
                      <a:alpha val="43137"/>
                    </a:srgbClr>
                  </a:outerShdw>
                </a:effectLst>
              </a:rPr>
              <a:t> OSPP feedback</a:t>
            </a:r>
            <a:endParaRPr lang="en-GB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50800" dir="5400000" sx="30000" sy="3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rc 12"/>
          <p:cNvSpPr/>
          <p:nvPr/>
        </p:nvSpPr>
        <p:spPr>
          <a:xfrm rot="10611353" flipV="1">
            <a:off x="9613762" y="2806453"/>
            <a:ext cx="1040953" cy="1138669"/>
          </a:xfrm>
          <a:prstGeom prst="arc">
            <a:avLst>
              <a:gd name="adj1" fmla="val 15204423"/>
              <a:gd name="adj2" fmla="val 5151956"/>
            </a:avLst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Surface O</a:t>
            </a:r>
            <a:r>
              <a:rPr lang="en-GB" b="1" baseline="-25000" dirty="0" smtClean="0">
                <a:solidFill>
                  <a:schemeClr val="bg1"/>
                </a:solidFill>
              </a:rPr>
              <a:t>3</a:t>
            </a:r>
            <a:r>
              <a:rPr lang="en-GB" b="1" dirty="0" smtClean="0">
                <a:solidFill>
                  <a:schemeClr val="bg1"/>
                </a:solidFill>
              </a:rPr>
              <a:t> change due to climate change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93351" y="2839913"/>
            <a:ext cx="436934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Scenarios used</a:t>
            </a:r>
            <a:r>
              <a:rPr lang="en-US" altLang="en-US" sz="2000" dirty="0" smtClean="0"/>
              <a:t>:</a:t>
            </a:r>
            <a:endParaRPr lang="en-US" altLang="en-US" sz="2000" baseline="0" dirty="0" smtClean="0"/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/>
              <a:t>ssp370SST − </a:t>
            </a:r>
            <a:r>
              <a:rPr lang="en-US" altLang="en-US" sz="2000" baseline="0" dirty="0" smtClean="0"/>
              <a:t>ssp370pdSST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Models used: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/>
              <a:t>MRI-ESM2-0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UKESM1-0-LL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/>
              <a:t>GISS-E2-1-G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16161"/>
              </a:solidFill>
              <a:effectLst/>
            </a:endParaRPr>
          </a:p>
        </p:txBody>
      </p:sp>
      <p:pic>
        <p:nvPicPr>
          <p:cNvPr id="1026" name="Picture 2" descr="https://lh3.googleusercontent.com/o1EzwAK048tsssOLkJKcLQz5TL554xyP_BJRP9sXI2gWZPzfE1ouf5NLsufjpqFkb2sGUgIro1cpRab3iRloKCtPmZ9Hgs8fMQd-i808ag8-Gb-mZn4WnYCiQW6OUdfHfEbVeeQaj7RnBTxk6wqx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4" y="1789257"/>
            <a:ext cx="6969810" cy="47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042914">
            <a:off x="2061602" y="3805381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emissions and future climate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455" y="5394036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emissions and present-day climate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767" y="1690688"/>
            <a:ext cx="67171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Land surface temperature in the tropics</a:t>
            </a:r>
            <a:endParaRPr lang="en-GB" sz="2800" dirty="0"/>
          </a:p>
        </p:txBody>
      </p:sp>
      <p:pic>
        <p:nvPicPr>
          <p:cNvPr id="1030" name="Picture 6" descr="University of Exe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1" y="57294"/>
            <a:ext cx="2558473" cy="12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Climate change increases </a:t>
            </a:r>
            <a:r>
              <a:rPr lang="en-GB" b="1" dirty="0" smtClean="0">
                <a:solidFill>
                  <a:schemeClr val="bg1"/>
                </a:solidFill>
              </a:rPr>
              <a:t>O</a:t>
            </a:r>
            <a:r>
              <a:rPr lang="en-GB" b="1" baseline="-25000" dirty="0" smtClean="0">
                <a:solidFill>
                  <a:schemeClr val="bg1"/>
                </a:solidFill>
              </a:rPr>
              <a:t>3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chemeClr val="bg1"/>
                </a:solidFill>
              </a:rPr>
              <a:t>areas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where O</a:t>
            </a:r>
            <a:r>
              <a:rPr lang="en-GB" b="1" baseline="-25000" dirty="0" smtClean="0">
                <a:solidFill>
                  <a:schemeClr val="bg1"/>
                </a:solidFill>
              </a:rPr>
              <a:t>3</a:t>
            </a:r>
            <a:r>
              <a:rPr lang="en-GB" b="1" dirty="0" smtClean="0">
                <a:solidFill>
                  <a:schemeClr val="bg1"/>
                </a:solidFill>
              </a:rPr>
              <a:t> is already high </a:t>
            </a:r>
            <a:r>
              <a:rPr lang="en-GB" b="1" dirty="0">
                <a:solidFill>
                  <a:schemeClr val="bg1"/>
                </a:solidFill>
              </a:rPr>
              <a:t>due to emissions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3853" y="2825256"/>
            <a:ext cx="3006437" cy="1557056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Climate-driven changes in surface O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 grouped by biomass burning season</a:t>
            </a:r>
            <a:endParaRPr lang="en-GB" sz="2400" dirty="0"/>
          </a:p>
        </p:txBody>
      </p:sp>
      <p:pic>
        <p:nvPicPr>
          <p:cNvPr id="4" name="Picture 6" descr="University of Exe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1" y="57294"/>
            <a:ext cx="2558473" cy="12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4.googleusercontent.com/oo2Qsi3Nm_9vhuJTb1BIXfWxfvhE7QXTUQ3Nbi5AHKsLKeJojMV3NlhKmW44uGAwWeaA1bFsJJKUMnPojbbyuGLqgVm0q0kla0t3yfEWfp9h94hPiRrXhj25KXKVSH8sSTzBuVe-pRZZtIJcLCg3k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-421" r="-484" b="14690"/>
          <a:stretch/>
        </p:blipFill>
        <p:spPr bwMode="auto">
          <a:xfrm>
            <a:off x="526473" y="1491914"/>
            <a:ext cx="7638473" cy="42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2352" y="5846292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Ozone above 40 ppb without climate change</a:t>
            </a: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528860" y="6030957"/>
            <a:ext cx="683492" cy="1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691" y="6315484"/>
            <a:ext cx="694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Hatched areas are where models predict different directions of change</a:t>
            </a:r>
            <a:endParaRPr lang="en-GB" dirty="0"/>
          </a:p>
        </p:txBody>
      </p:sp>
      <p:pic>
        <p:nvPicPr>
          <p:cNvPr id="12" name="Picture 2" descr="https://lh4.googleusercontent.com/oo2Qsi3Nm_9vhuJTb1BIXfWxfvhE7QXTUQ3Nbi5AHKsLKeJojMV3NlhKmW44uGAwWeaA1bFsJJKUMnPojbbyuGLqgVm0q0kla0t3yfEWfp9h94hPiRrXhj25KXKVSH8sSTzBuVe-pRZZtIJcLCg3k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84387" r="-484" b="359"/>
          <a:stretch/>
        </p:blipFill>
        <p:spPr bwMode="auto">
          <a:xfrm rot="16200000">
            <a:off x="4768833" y="3098410"/>
            <a:ext cx="7638473" cy="7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27516" y="1444430"/>
            <a:ext cx="954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DJF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964430" y="1463681"/>
            <a:ext cx="954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27516" y="3530439"/>
            <a:ext cx="954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JJ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939880" y="3508469"/>
            <a:ext cx="954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ASO</a:t>
            </a:r>
            <a:endParaRPr lang="en-GB" dirty="0"/>
          </a:p>
        </p:txBody>
      </p:sp>
      <p:pic>
        <p:nvPicPr>
          <p:cNvPr id="18" name="Picture 2" descr="https://lh4.googleusercontent.com/oo2Qsi3Nm_9vhuJTb1BIXfWxfvhE7QXTUQ3Nbi5AHKsLKeJojMV3NlhKmW44uGAwWeaA1bFsJJKUMnPojbbyuGLqgVm0q0kla0t3yfEWfp9h94hPiRrXhj25KXKVSH8sSTzBuVe-pRZZtIJcLCg3k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8" t="4714" r="-484" b="57211"/>
          <a:stretch/>
        </p:blipFill>
        <p:spPr bwMode="auto">
          <a:xfrm>
            <a:off x="481069" y="3829103"/>
            <a:ext cx="3446963" cy="18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h4.googleusercontent.com/oo2Qsi3Nm_9vhuJTb1BIXfWxfvhE7QXTUQ3Nbi5AHKsLKeJojMV3NlhKmW44uGAwWeaA1bFsJJKUMnPojbbyuGLqgVm0q0kla0t3yfEWfp9h94hPiRrXhj25KXKVSH8sSTzBuVe-pRZZtIJcLCg3k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8" t="46979" r="-484" b="14946"/>
          <a:stretch/>
        </p:blipFill>
        <p:spPr bwMode="auto">
          <a:xfrm>
            <a:off x="4717983" y="1736483"/>
            <a:ext cx="3446963" cy="18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4.googleusercontent.com/oo2Qsi3Nm_9vhuJTb1BIXfWxfvhE7QXTUQ3Nbi5AHKsLKeJojMV3NlhKmW44uGAwWeaA1bFsJJKUMnPojbbyuGLqgVm0q0kla0t3yfEWfp9h94hPiRrXhj25KXKVSH8sSTzBuVe-pRZZtIJcLCg3k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" t="47899" r="55337" b="15204"/>
          <a:stretch/>
        </p:blipFill>
        <p:spPr bwMode="auto">
          <a:xfrm>
            <a:off x="4689108" y="3857978"/>
            <a:ext cx="3445843" cy="18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r="41401" b="46702"/>
          <a:stretch/>
        </p:blipFill>
        <p:spPr>
          <a:xfrm>
            <a:off x="452582" y="1281097"/>
            <a:ext cx="3611418" cy="37782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NOx is a key driver of surface O</a:t>
            </a:r>
            <a:r>
              <a:rPr lang="en-GB" b="1" baseline="-25000" dirty="0" smtClean="0">
                <a:solidFill>
                  <a:schemeClr val="bg1"/>
                </a:solidFill>
              </a:rPr>
              <a:t>3</a:t>
            </a:r>
            <a:r>
              <a:rPr lang="en-GB" b="1" dirty="0" smtClean="0">
                <a:solidFill>
                  <a:schemeClr val="bg1"/>
                </a:solidFill>
              </a:rPr>
              <a:t> changes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University of Exe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1" y="57294"/>
            <a:ext cx="2558473" cy="12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76143" r="41401" b="-1476"/>
          <a:stretch/>
        </p:blipFill>
        <p:spPr>
          <a:xfrm>
            <a:off x="452582" y="5128516"/>
            <a:ext cx="3611418" cy="1795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218" y="1394691"/>
            <a:ext cx="461818" cy="378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7" b="46096"/>
          <a:stretch/>
        </p:blipFill>
        <p:spPr>
          <a:xfrm>
            <a:off x="4082472" y="1647600"/>
            <a:ext cx="1182259" cy="3480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7" t="78378" b="155"/>
          <a:stretch/>
        </p:blipFill>
        <p:spPr>
          <a:xfrm>
            <a:off x="4054761" y="5333127"/>
            <a:ext cx="1182259" cy="1386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8219" y="2546145"/>
            <a:ext cx="5126182" cy="43088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High NOx concentration due to emissions</a:t>
            </a:r>
            <a:endParaRPr lang="en-GB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8219" y="4197614"/>
            <a:ext cx="5126182" cy="43088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Increase in NOx due to climate change</a:t>
            </a:r>
            <a:endParaRPr lang="en-GB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8219" y="5633639"/>
            <a:ext cx="5126182" cy="76944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Increase in surface ozone production due to climate change</a:t>
            </a:r>
            <a:endParaRPr lang="en-GB" sz="2200" dirty="0"/>
          </a:p>
        </p:txBody>
      </p:sp>
      <p:sp>
        <p:nvSpPr>
          <p:cNvPr id="16" name="Down Arrow 15"/>
          <p:cNvSpPr/>
          <p:nvPr/>
        </p:nvSpPr>
        <p:spPr>
          <a:xfrm>
            <a:off x="8141854" y="3192476"/>
            <a:ext cx="411018" cy="789694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8141854" y="4733088"/>
            <a:ext cx="411018" cy="789694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flipH="1">
            <a:off x="5819278" y="2038313"/>
            <a:ext cx="464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 urban areas and biomass burning areas: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909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164"/>
            <a:ext cx="12192000" cy="29791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78" y="251670"/>
            <a:ext cx="10511405" cy="309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Climate change </a:t>
            </a:r>
            <a:r>
              <a:rPr lang="en-GB" sz="3200" b="1" dirty="0" smtClean="0">
                <a:solidFill>
                  <a:schemeClr val="bg1"/>
                </a:solidFill>
              </a:rPr>
              <a:t>may increase </a:t>
            </a:r>
            <a:r>
              <a:rPr lang="en-GB" sz="3200" b="1" dirty="0" smtClean="0">
                <a:solidFill>
                  <a:schemeClr val="bg1"/>
                </a:solidFill>
              </a:rPr>
              <a:t>surface </a:t>
            </a:r>
            <a:r>
              <a:rPr lang="en-GB" sz="3200" b="1" dirty="0" smtClean="0">
                <a:solidFill>
                  <a:schemeClr val="bg1"/>
                </a:solidFill>
              </a:rPr>
              <a:t>O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3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concentrations in areas that already have high </a:t>
            </a:r>
            <a:r>
              <a:rPr lang="en-GB" sz="3200" b="1" dirty="0" smtClean="0">
                <a:solidFill>
                  <a:schemeClr val="bg1"/>
                </a:solidFill>
              </a:rPr>
              <a:t>O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3 </a:t>
            </a:r>
            <a:r>
              <a:rPr lang="en-GB" sz="3200" b="1" dirty="0" smtClean="0">
                <a:solidFill>
                  <a:schemeClr val="bg1"/>
                </a:solidFill>
              </a:rPr>
              <a:t>due </a:t>
            </a:r>
            <a:r>
              <a:rPr lang="en-GB" sz="3200" b="1" dirty="0" smtClean="0">
                <a:solidFill>
                  <a:schemeClr val="bg1"/>
                </a:solidFill>
              </a:rPr>
              <a:t>to NOx </a:t>
            </a:r>
            <a:r>
              <a:rPr lang="en-GB" sz="3200" b="1" dirty="0" smtClean="0">
                <a:solidFill>
                  <a:schemeClr val="bg1"/>
                </a:solidFill>
              </a:rPr>
              <a:t>emissions.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Risk to tropical trees, crops and human health!</a:t>
            </a:r>
            <a:endParaRPr lang="en-GB" sz="3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Surface ozone is likely to decrease in other </a:t>
            </a:r>
            <a:r>
              <a:rPr lang="en-GB" sz="3000" dirty="0" smtClean="0">
                <a:solidFill>
                  <a:schemeClr val="bg1"/>
                </a:solidFill>
              </a:rPr>
              <a:t>areas.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6422" y="5541818"/>
            <a:ext cx="51564" cy="164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5560" y="3417388"/>
            <a:ext cx="69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://egusphere.copernicus.org/preprints/2022/egusphere-2022-218/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66331" y="3060495"/>
            <a:ext cx="229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See my preprint: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25" y="3792149"/>
            <a:ext cx="2414253" cy="2414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5692" y="3060495"/>
            <a:ext cx="3441125" cy="461665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50800" sx="71000" sy="71000" algn="ctr" rotWithShape="0">
                    <a:schemeClr val="bg1"/>
                  </a:outerShdw>
                </a:effectLst>
              </a:rPr>
              <a:t>Leave</a:t>
            </a:r>
            <a:r>
              <a:rPr lang="en-GB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50800" sx="30000" sy="30000" algn="ctr" rotWithShape="0">
                    <a:schemeClr val="bg1"/>
                  </a:outerShdw>
                </a:effectLst>
              </a:rPr>
              <a:t> OSPP feedback:</a:t>
            </a:r>
            <a:endParaRPr lang="en-GB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50800" sx="30000" sy="30000" algn="ctr" rotWithShape="0">
                  <a:schemeClr val="bg1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15" y="3777006"/>
            <a:ext cx="2444541" cy="24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7787C0770D942AC23849E67D69B49" ma:contentTypeVersion="14" ma:contentTypeDescription="Create a new document." ma:contentTypeScope="" ma:versionID="5bd3a6dc4f8d78b70b0c8ac44eb3a6f5">
  <xsd:schema xmlns:xsd="http://www.w3.org/2001/XMLSchema" xmlns:xs="http://www.w3.org/2001/XMLSchema" xmlns:p="http://schemas.microsoft.com/office/2006/metadata/properties" xmlns:ns3="41f140c8-957d-4365-970a-f54e4d0512b5" xmlns:ns4="4b1876e7-72ae-4c13-9ba9-c30a77a3c0d5" targetNamespace="http://schemas.microsoft.com/office/2006/metadata/properties" ma:root="true" ma:fieldsID="b48cc58a85d11e4fe569ef87ecf50e47" ns3:_="" ns4:_="">
    <xsd:import namespace="41f140c8-957d-4365-970a-f54e4d0512b5"/>
    <xsd:import namespace="4b1876e7-72ae-4c13-9ba9-c30a77a3c0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140c8-957d-4365-970a-f54e4d051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876e7-72ae-4c13-9ba9-c30a77a3c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885AF1-F24B-4CD2-8382-7C34F8735F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258BC-1CA5-4AAD-AB79-D8510DC89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140c8-957d-4365-970a-f54e4d0512b5"/>
    <ds:schemaRef ds:uri="4b1876e7-72ae-4c13-9ba9-c30a77a3c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0B060B-774A-4C4B-9401-F276ECDE9647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b1876e7-72ae-4c13-9ba9-c30a77a3c0d5"/>
    <ds:schemaRef ds:uri="41f140c8-957d-4365-970a-f54e4d0512b5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10234</TotalTime>
  <Words>191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ozone-climate penalty in South America and Africa by 2100</vt:lpstr>
      <vt:lpstr>Surface O3 change due to climate change</vt:lpstr>
      <vt:lpstr>Climate change increases O3 in areas where O3 is already high due to emissions.</vt:lpstr>
      <vt:lpstr>NOx is a key driver of surface O3 changes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Brown, Flossie</dc:creator>
  <cp:lastModifiedBy>Brown, Flossie</cp:lastModifiedBy>
  <cp:revision>25</cp:revision>
  <dcterms:created xsi:type="dcterms:W3CDTF">2022-05-13T10:58:12Z</dcterms:created>
  <dcterms:modified xsi:type="dcterms:W3CDTF">2022-05-21T19:07:27Z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0x010100BEC7787C0770D942AC23849E67D69B49</vt:lpwstr>
  </property>
</Properties>
</file>