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85" r:id="rId2"/>
    <p:sldId id="429" r:id="rId3"/>
    <p:sldId id="430" r:id="rId4"/>
    <p:sldId id="402" r:id="rId5"/>
    <p:sldId id="450" r:id="rId6"/>
    <p:sldId id="452" r:id="rId7"/>
    <p:sldId id="379" r:id="rId8"/>
    <p:sldId id="45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82393"/>
  </p:normalViewPr>
  <p:slideViewPr>
    <p:cSldViewPr snapToGrid="0" snapToObjects="1">
      <p:cViewPr varScale="1">
        <p:scale>
          <a:sx n="92" d="100"/>
          <a:sy n="92" d="100"/>
        </p:scale>
        <p:origin x="1080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a Salomé Huiban" userId="10141fe4-ab2c-4e95-8d47-591a688922ab" providerId="ADAL" clId="{E2617A29-DC17-A442-99B5-0DB8C1B3A9F6}"/>
    <pc:docChg chg="modSld">
      <pc:chgData name="Flora Salomé Huiban" userId="10141fe4-ab2c-4e95-8d47-591a688922ab" providerId="ADAL" clId="{E2617A29-DC17-A442-99B5-0DB8C1B3A9F6}" dt="2022-05-26T06:55:46.750" v="0" actId="20577"/>
      <pc:docMkLst>
        <pc:docMk/>
      </pc:docMkLst>
      <pc:sldChg chg="modSp mod">
        <pc:chgData name="Flora Salomé Huiban" userId="10141fe4-ab2c-4e95-8d47-591a688922ab" providerId="ADAL" clId="{E2617A29-DC17-A442-99B5-0DB8C1B3A9F6}" dt="2022-05-26T06:55:46.750" v="0" actId="20577"/>
        <pc:sldMkLst>
          <pc:docMk/>
          <pc:sldMk cId="1465409191" sldId="402"/>
        </pc:sldMkLst>
        <pc:graphicFrameChg chg="modGraphic">
          <ac:chgData name="Flora Salomé Huiban" userId="10141fe4-ab2c-4e95-8d47-591a688922ab" providerId="ADAL" clId="{E2617A29-DC17-A442-99B5-0DB8C1B3A9F6}" dt="2022-05-26T06:55:46.750" v="0" actId="20577"/>
          <ac:graphicFrameMkLst>
            <pc:docMk/>
            <pc:sldMk cId="1465409191" sldId="402"/>
            <ac:graphicFrameMk id="37" creationId="{5AFE9F5A-375F-AB18-AA0E-579427C31B2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A11F0-F1F4-E84F-B000-E1EC9E2B3EB2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BF781-C74B-FB48-88F5-748F23F3A33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4642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7661C-0DA8-47B1-A289-2F0959ADF795}" type="slidenum">
              <a:rPr lang="fr-FR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6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661C-0DA8-47B1-A289-2F0959ADF79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42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661C-0DA8-47B1-A289-2F0959ADF79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42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9F983-C77E-4039-963F-50162153DF7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814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9F983-C77E-4039-963F-50162153DF7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5312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661C-0DA8-47B1-A289-2F0959ADF79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051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BF781-C74B-FB48-88F5-748F23F3A336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6268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BF781-C74B-FB48-88F5-748F23F3A336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2990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547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1883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1211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7467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8455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3328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7031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9095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7662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8778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9381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951A7-854D-2E49-8EFC-1E84B4D68A8B}" type="datetimeFigureOut">
              <a:rPr lang="en-DK" smtClean="0"/>
              <a:t>26/05/2022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EE2A-0869-4F49-A9A7-36BC27621F4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5996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9394" r="4759" b="21716"/>
          <a:stretch/>
        </p:blipFill>
        <p:spPr>
          <a:xfrm>
            <a:off x="-4762" y="3448"/>
            <a:ext cx="12201524" cy="6432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AF028-4826-5946-BCBD-81C399578111}"/>
              </a:ext>
            </a:extLst>
          </p:cNvPr>
          <p:cNvSpPr/>
          <p:nvPr/>
        </p:nvSpPr>
        <p:spPr>
          <a:xfrm>
            <a:off x="1066800" y="421913"/>
            <a:ext cx="10058400" cy="5677135"/>
          </a:xfrm>
          <a:prstGeom prst="rect">
            <a:avLst/>
          </a:prstGeom>
          <a:solidFill>
            <a:schemeClr val="dk1">
              <a:alpha val="6952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9814" y="557214"/>
            <a:ext cx="8056354" cy="3848923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de-DE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Expanding glacier time series of Antarctica and Greenland using Soviet Era KFA-1000 satellite images</a:t>
            </a:r>
            <a:br>
              <a:rPr lang="en-US" sz="40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(1974-1994)</a:t>
            </a:r>
            <a:br>
              <a:rPr lang="en-US" sz="40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51172" y="4567272"/>
            <a:ext cx="7889656" cy="15322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de-DE" sz="2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Flora </a:t>
            </a:r>
            <a:r>
              <a:rPr lang="de-DE" sz="2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Huiban</a:t>
            </a:r>
            <a:r>
              <a:rPr lang="de-DE" sz="2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University </a:t>
            </a:r>
            <a:r>
              <a:rPr lang="de-DE" sz="2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Copenhagen</a:t>
            </a:r>
            <a:r>
              <a:rPr lang="de-DE" sz="2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(</a:t>
            </a:r>
            <a:r>
              <a:rPr lang="de-DE" sz="2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fsh@ign.ku.dk</a:t>
            </a:r>
            <a:r>
              <a:rPr lang="de-DE" sz="2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</a:t>
            </a:r>
            <a:r>
              <a:rPr lang="de-DE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– Anders Ankers </a:t>
            </a:r>
            <a:r>
              <a:rPr lang="de-DE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bjørk</a:t>
            </a:r>
            <a:endParaRPr lang="de-DE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Project – AIR – </a:t>
            </a:r>
            <a:r>
              <a:rPr lang="de-DE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Antarctic</a:t>
            </a:r>
            <a:r>
              <a:rPr lang="de-DE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imagery</a:t>
            </a:r>
            <a:r>
              <a:rPr lang="de-DE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Resurfaced</a:t>
            </a:r>
            <a:endParaRPr lang="de-DE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/>
              <a:t>Flora </a:t>
            </a:r>
            <a:r>
              <a:rPr lang="en-GB" sz="1800" b="1" dirty="0" err="1"/>
              <a:t>Huiban</a:t>
            </a:r>
            <a:r>
              <a:rPr lang="en-GB" sz="1800" dirty="0"/>
              <a:t>, Mads </a:t>
            </a:r>
            <a:r>
              <a:rPr lang="en-GB" sz="1800" dirty="0" err="1"/>
              <a:t>Dømgaard</a:t>
            </a:r>
            <a:r>
              <a:rPr lang="en-GB" sz="1800" dirty="0"/>
              <a:t>, Luc </a:t>
            </a:r>
            <a:r>
              <a:rPr lang="en-GB" sz="1800" dirty="0" err="1"/>
              <a:t>Girod</a:t>
            </a:r>
            <a:r>
              <a:rPr lang="en-GB" sz="1800" dirty="0"/>
              <a:t>, Amaury </a:t>
            </a:r>
            <a:r>
              <a:rPr lang="en-GB" sz="1800" dirty="0" err="1"/>
              <a:t>Dehecq</a:t>
            </a:r>
            <a:r>
              <a:rPr lang="en-GB" sz="1800" dirty="0"/>
              <a:t>, Romain Millan, </a:t>
            </a:r>
            <a:r>
              <a:rPr lang="en-GB" sz="1800" dirty="0" err="1"/>
              <a:t>Jeremie</a:t>
            </a:r>
            <a:r>
              <a:rPr lang="en-GB" sz="1800" dirty="0"/>
              <a:t> </a:t>
            </a:r>
            <a:r>
              <a:rPr lang="en-GB" sz="1800" dirty="0" err="1"/>
              <a:t>Mouginot</a:t>
            </a:r>
            <a:r>
              <a:rPr lang="en-GB" sz="1800" dirty="0"/>
              <a:t>, Anders </a:t>
            </a:r>
            <a:r>
              <a:rPr lang="en-GB" sz="1800" dirty="0" err="1"/>
              <a:t>Schomacker</a:t>
            </a:r>
            <a:r>
              <a:rPr lang="en-GB" sz="1800" dirty="0"/>
              <a:t>, Eric </a:t>
            </a:r>
            <a:r>
              <a:rPr lang="en-GB" sz="1800" dirty="0" err="1"/>
              <a:t>Rignot</a:t>
            </a:r>
            <a:r>
              <a:rPr lang="en-GB" sz="1800" dirty="0"/>
              <a:t>, and Anders </a:t>
            </a:r>
            <a:r>
              <a:rPr lang="en-GB" sz="1800" dirty="0" err="1"/>
              <a:t>Bjørk</a:t>
            </a:r>
            <a:endParaRPr lang="de-DE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819" y="6474648"/>
            <a:ext cx="1244629" cy="314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23932"/>
            <a:ext cx="2357882" cy="2357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65563-53D5-1648-8A08-EC2076EEAA8F}"/>
              </a:ext>
            </a:extLst>
          </p:cNvPr>
          <p:cNvSpPr/>
          <p:nvPr/>
        </p:nvSpPr>
        <p:spPr>
          <a:xfrm>
            <a:off x="86529" y="6450025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24-05-2022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5E579B-DBF3-5D45-AA32-3A6DF9C746EC}"/>
              </a:ext>
            </a:extLst>
          </p:cNvPr>
          <p:cNvCxnSpPr>
            <a:cxnSpLocks/>
          </p:cNvCxnSpPr>
          <p:nvPr/>
        </p:nvCxnSpPr>
        <p:spPr>
          <a:xfrm>
            <a:off x="1110000" y="4470400"/>
            <a:ext cx="99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F163C-2903-B744-0BE7-B9F67EB2E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741" y="1303129"/>
            <a:ext cx="2122909" cy="23570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FC25EE-6ACA-3321-02F4-D5C64ED5BAA4}"/>
              </a:ext>
            </a:extLst>
          </p:cNvPr>
          <p:cNvGrpSpPr/>
          <p:nvPr/>
        </p:nvGrpSpPr>
        <p:grpSpPr>
          <a:xfrm>
            <a:off x="478962" y="2468465"/>
            <a:ext cx="1300852" cy="1633508"/>
            <a:chOff x="9606878" y="754092"/>
            <a:chExt cx="1300852" cy="1633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88"/>
            <a:stretch/>
          </p:blipFill>
          <p:spPr>
            <a:xfrm>
              <a:off x="9606878" y="2074389"/>
              <a:ext cx="1300852" cy="3132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217D7B-A232-BE78-BD96-44596D35C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7"/>
            <a:stretch/>
          </p:blipFill>
          <p:spPr>
            <a:xfrm>
              <a:off x="9606878" y="754092"/>
              <a:ext cx="1300852" cy="1292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BB9BF3-D333-B346-A92E-51CCC3CC1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4" b="21252"/>
          <a:stretch/>
        </p:blipFill>
        <p:spPr>
          <a:xfrm>
            <a:off x="4869867" y="708165"/>
            <a:ext cx="5104088" cy="4573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2B5755-23F7-A74A-8CB0-98FEB865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4" b="9743"/>
          <a:stretch/>
        </p:blipFill>
        <p:spPr>
          <a:xfrm>
            <a:off x="1895826" y="5610905"/>
            <a:ext cx="8400348" cy="28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EFF91-548F-8744-A1CE-1CF2A9FE90A0}"/>
              </a:ext>
            </a:extLst>
          </p:cNvPr>
          <p:cNvSpPr/>
          <p:nvPr/>
        </p:nvSpPr>
        <p:spPr>
          <a:xfrm>
            <a:off x="9136676" y="6029321"/>
            <a:ext cx="278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Smith et al., Science, (2020)</a:t>
            </a:r>
            <a:endParaRPr lang="en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F74C3-A6E0-3848-9302-87FBD18CEC1B}"/>
              </a:ext>
            </a:extLst>
          </p:cNvPr>
          <p:cNvSpPr/>
          <p:nvPr/>
        </p:nvSpPr>
        <p:spPr>
          <a:xfrm>
            <a:off x="5206975" y="4839353"/>
            <a:ext cx="1625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(2003 to 2019) </a:t>
            </a:r>
            <a:endParaRPr lang="en-DK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8201E9-C858-324C-9BAA-1979D3D4E70D}"/>
              </a:ext>
            </a:extLst>
          </p:cNvPr>
          <p:cNvSpPr/>
          <p:nvPr/>
        </p:nvSpPr>
        <p:spPr>
          <a:xfrm>
            <a:off x="-223837" y="-9521"/>
            <a:ext cx="12639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important?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356501-A6DE-C649-A3D8-56BB491BE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2" r="-1" b="17863"/>
          <a:stretch/>
        </p:blipFill>
        <p:spPr>
          <a:xfrm>
            <a:off x="2427984" y="668814"/>
            <a:ext cx="2839182" cy="4651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F6911C-1B90-F145-B761-C1C6845655D6}"/>
              </a:ext>
            </a:extLst>
          </p:cNvPr>
          <p:cNvSpPr/>
          <p:nvPr/>
        </p:nvSpPr>
        <p:spPr>
          <a:xfrm>
            <a:off x="3407251" y="5266042"/>
            <a:ext cx="4694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Change in ice thickness per year in meters </a:t>
            </a:r>
            <a:endParaRPr lang="en-DK" sz="20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E20DE0-FC91-4F46-BF2A-FFA01C2C4D6E}"/>
              </a:ext>
            </a:extLst>
          </p:cNvPr>
          <p:cNvSpPr/>
          <p:nvPr/>
        </p:nvSpPr>
        <p:spPr>
          <a:xfrm>
            <a:off x="2200448" y="5748124"/>
            <a:ext cx="6973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-10.0                                    -6.0           -3.0                -1.0             0 +0.5</a:t>
            </a:r>
            <a:endParaRPr lang="en-DK" sz="20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4ACA0-1A23-F94A-BE8C-8DE8998C5A78}"/>
              </a:ext>
            </a:extLst>
          </p:cNvPr>
          <p:cNvSpPr/>
          <p:nvPr/>
        </p:nvSpPr>
        <p:spPr>
          <a:xfrm>
            <a:off x="2798977" y="919764"/>
            <a:ext cx="129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Greenland</a:t>
            </a:r>
            <a:endParaRPr lang="en-DK" sz="20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7C5DC2-F4ED-2D4A-8154-990B7409251D}"/>
              </a:ext>
            </a:extLst>
          </p:cNvPr>
          <p:cNvSpPr/>
          <p:nvPr/>
        </p:nvSpPr>
        <p:spPr>
          <a:xfrm>
            <a:off x="6832384" y="919764"/>
            <a:ext cx="1266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Antarctica</a:t>
            </a:r>
            <a:endParaRPr lang="en-DK" sz="20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DC45E4-7B5A-F34D-9153-DBA1C4C11BE4}"/>
              </a:ext>
            </a:extLst>
          </p:cNvPr>
          <p:cNvSpPr txBox="1"/>
          <p:nvPr/>
        </p:nvSpPr>
        <p:spPr>
          <a:xfrm>
            <a:off x="7405841" y="2232938"/>
            <a:ext cx="156901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East Antarctica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CD24E-5F7C-5B4F-B6B4-A1FC97462BDC}"/>
              </a:ext>
            </a:extLst>
          </p:cNvPr>
          <p:cNvSpPr txBox="1"/>
          <p:nvPr/>
        </p:nvSpPr>
        <p:spPr>
          <a:xfrm>
            <a:off x="6203864" y="3749490"/>
            <a:ext cx="1662186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West Antarctica</a:t>
            </a:r>
          </a:p>
        </p:txBody>
      </p:sp>
    </p:spTree>
    <p:extLst>
      <p:ext uri="{BB962C8B-B14F-4D97-AF65-F5344CB8AC3E}">
        <p14:creationId xmlns:p14="http://schemas.microsoft.com/office/powerpoint/2010/main" val="3746324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BB9BF3-D333-B346-A92E-51CCC3CC1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4" b="21252"/>
          <a:stretch/>
        </p:blipFill>
        <p:spPr>
          <a:xfrm>
            <a:off x="4869867" y="708165"/>
            <a:ext cx="5104088" cy="4573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2B5755-23F7-A74A-8CB0-98FEB865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4" b="9743"/>
          <a:stretch/>
        </p:blipFill>
        <p:spPr>
          <a:xfrm>
            <a:off x="1895826" y="5610905"/>
            <a:ext cx="8400348" cy="28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EFF91-548F-8744-A1CE-1CF2A9FE90A0}"/>
              </a:ext>
            </a:extLst>
          </p:cNvPr>
          <p:cNvSpPr/>
          <p:nvPr/>
        </p:nvSpPr>
        <p:spPr>
          <a:xfrm>
            <a:off x="9136676" y="6029321"/>
            <a:ext cx="278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Smith et al., Science, (2020)</a:t>
            </a:r>
            <a:endParaRPr lang="en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F74C3-A6E0-3848-9302-87FBD18CEC1B}"/>
              </a:ext>
            </a:extLst>
          </p:cNvPr>
          <p:cNvSpPr/>
          <p:nvPr/>
        </p:nvSpPr>
        <p:spPr>
          <a:xfrm>
            <a:off x="5206975" y="4839353"/>
            <a:ext cx="1625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(2003 to 2019) </a:t>
            </a:r>
            <a:endParaRPr lang="en-DK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8201E9-C858-324C-9BAA-1979D3D4E70D}"/>
              </a:ext>
            </a:extLst>
          </p:cNvPr>
          <p:cNvSpPr/>
          <p:nvPr/>
        </p:nvSpPr>
        <p:spPr>
          <a:xfrm>
            <a:off x="-223837" y="-9521"/>
            <a:ext cx="12639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important?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F6911C-1B90-F145-B761-C1C6845655D6}"/>
              </a:ext>
            </a:extLst>
          </p:cNvPr>
          <p:cNvSpPr/>
          <p:nvPr/>
        </p:nvSpPr>
        <p:spPr>
          <a:xfrm>
            <a:off x="3407251" y="5266042"/>
            <a:ext cx="4694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Change in ice thickness per year in meters </a:t>
            </a:r>
            <a:endParaRPr lang="en-DK" sz="2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E20DE0-FC91-4F46-BF2A-FFA01C2C4D6E}"/>
              </a:ext>
            </a:extLst>
          </p:cNvPr>
          <p:cNvSpPr/>
          <p:nvPr/>
        </p:nvSpPr>
        <p:spPr>
          <a:xfrm>
            <a:off x="2200448" y="5748124"/>
            <a:ext cx="6973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-10.0                                    -6.0           -3.0                -1.0             0 +0.5</a:t>
            </a:r>
            <a:endParaRPr lang="en-DK" sz="20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4ACA0-1A23-F94A-BE8C-8DE8998C5A78}"/>
              </a:ext>
            </a:extLst>
          </p:cNvPr>
          <p:cNvSpPr/>
          <p:nvPr/>
        </p:nvSpPr>
        <p:spPr>
          <a:xfrm>
            <a:off x="2798977" y="919764"/>
            <a:ext cx="129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Greenland</a:t>
            </a:r>
            <a:endParaRPr lang="en-DK" sz="20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7C5DC2-F4ED-2D4A-8154-990B7409251D}"/>
              </a:ext>
            </a:extLst>
          </p:cNvPr>
          <p:cNvSpPr/>
          <p:nvPr/>
        </p:nvSpPr>
        <p:spPr>
          <a:xfrm>
            <a:off x="6832384" y="919764"/>
            <a:ext cx="1266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Antarctica</a:t>
            </a:r>
            <a:endParaRPr lang="en-DK" sz="20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DC45E4-7B5A-F34D-9153-DBA1C4C11BE4}"/>
              </a:ext>
            </a:extLst>
          </p:cNvPr>
          <p:cNvSpPr txBox="1"/>
          <p:nvPr/>
        </p:nvSpPr>
        <p:spPr>
          <a:xfrm>
            <a:off x="7405841" y="2232938"/>
            <a:ext cx="156901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East Antarctica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CD24E-5F7C-5B4F-B6B4-A1FC97462BDC}"/>
              </a:ext>
            </a:extLst>
          </p:cNvPr>
          <p:cNvSpPr txBox="1"/>
          <p:nvPr/>
        </p:nvSpPr>
        <p:spPr>
          <a:xfrm>
            <a:off x="6203864" y="3749490"/>
            <a:ext cx="1662186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West Antarctica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766F60-16AD-5674-E89C-1447AF257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6" t="10207" r="-1" b="17863"/>
          <a:stretch/>
        </p:blipFill>
        <p:spPr>
          <a:xfrm>
            <a:off x="3070109" y="2080963"/>
            <a:ext cx="1557314" cy="22416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ED7109-58CE-F305-584B-65E8060D3895}"/>
              </a:ext>
            </a:extLst>
          </p:cNvPr>
          <p:cNvSpPr/>
          <p:nvPr/>
        </p:nvSpPr>
        <p:spPr>
          <a:xfrm>
            <a:off x="1066799" y="5337751"/>
            <a:ext cx="10851791" cy="1136091"/>
          </a:xfrm>
          <a:prstGeom prst="rect">
            <a:avLst/>
          </a:prstGeom>
          <a:solidFill>
            <a:schemeClr val="dk1">
              <a:alpha val="6952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620ABC-85C4-0233-A163-4E5F7043F798}"/>
              </a:ext>
            </a:extLst>
          </p:cNvPr>
          <p:cNvSpPr txBox="1"/>
          <p:nvPr/>
        </p:nvSpPr>
        <p:spPr>
          <a:xfrm>
            <a:off x="3400647" y="5730232"/>
            <a:ext cx="5390706" cy="7078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Sea Level rise equivalent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79686A-2F93-A2B3-C9DC-F92A96D06E22}"/>
              </a:ext>
            </a:extLst>
          </p:cNvPr>
          <p:cNvSpPr txBox="1"/>
          <p:nvPr/>
        </p:nvSpPr>
        <p:spPr>
          <a:xfrm>
            <a:off x="9592757" y="4581005"/>
            <a:ext cx="1436612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~ </a:t>
            </a:r>
            <a:r>
              <a:rPr lang="en-GB" sz="4800" dirty="0">
                <a:solidFill>
                  <a:schemeClr val="tx1"/>
                </a:solidFill>
              </a:rPr>
              <a:t>60</a:t>
            </a:r>
            <a:r>
              <a:rPr lang="en-GB" sz="32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1CA65-37D3-E2EE-3F0D-1C4C0DCF4EE7}"/>
              </a:ext>
            </a:extLst>
          </p:cNvPr>
          <p:cNvSpPr txBox="1"/>
          <p:nvPr/>
        </p:nvSpPr>
        <p:spPr>
          <a:xfrm>
            <a:off x="2446318" y="4560934"/>
            <a:ext cx="1019831" cy="5847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~ 7m</a:t>
            </a:r>
          </a:p>
        </p:txBody>
      </p:sp>
    </p:spTree>
    <p:extLst>
      <p:ext uri="{BB962C8B-B14F-4D97-AF65-F5344CB8AC3E}">
        <p14:creationId xmlns:p14="http://schemas.microsoft.com/office/powerpoint/2010/main" val="217910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4D2BA-8C7A-1461-F6A2-B098C8E5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2" y="1034510"/>
            <a:ext cx="5486400" cy="548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062E6D-EFDB-4D4C-8267-76852FCA79A7}"/>
              </a:ext>
            </a:extLst>
          </p:cNvPr>
          <p:cNvSpPr/>
          <p:nvPr/>
        </p:nvSpPr>
        <p:spPr>
          <a:xfrm>
            <a:off x="2710719" y="5"/>
            <a:ext cx="67705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KFA-1000 satellite images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17EDCD-E3C5-C274-C386-934881737E01}"/>
              </a:ext>
            </a:extLst>
          </p:cNvPr>
          <p:cNvSpPr/>
          <p:nvPr/>
        </p:nvSpPr>
        <p:spPr>
          <a:xfrm>
            <a:off x="6820777" y="5610227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Approximate location of the images </a:t>
            </a:r>
          </a:p>
          <a:p>
            <a:r>
              <a:rPr lang="en-GB" dirty="0"/>
              <a:t>Low altitude satellite flight: ~ 250 km</a:t>
            </a:r>
          </a:p>
          <a:p>
            <a:endParaRPr lang="en-GB" dirty="0"/>
          </a:p>
          <a:p>
            <a:r>
              <a:rPr lang="en-GB" dirty="0"/>
              <a:t>Stereoscopic imagery: along-track overlap (20% to 80%) </a:t>
            </a:r>
            <a:endParaRPr lang="en-DK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529742-0A6E-F730-E21B-F3F9DC01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70" b="8985"/>
          <a:stretch/>
        </p:blipFill>
        <p:spPr>
          <a:xfrm>
            <a:off x="6935932" y="947419"/>
            <a:ext cx="4948995" cy="14287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C3EFD4-5712-DF12-927F-BC8FD9411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714" y="2627046"/>
            <a:ext cx="770392" cy="12269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C7EAF6-9798-1CAD-6786-094A08225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583" y="2861392"/>
            <a:ext cx="1739607" cy="8321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069E66-D850-9673-BEB1-C8809F5BE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4289" y="2699521"/>
            <a:ext cx="1274059" cy="1081970"/>
          </a:xfrm>
          <a:prstGeom prst="rect">
            <a:avLst/>
          </a:prstGeom>
        </p:spPr>
      </p:pic>
      <p:graphicFrame>
        <p:nvGraphicFramePr>
          <p:cNvPr id="37" name="Table 37">
            <a:extLst>
              <a:ext uri="{FF2B5EF4-FFF2-40B4-BE49-F238E27FC236}">
                <a16:creationId xmlns:a16="http://schemas.microsoft.com/office/drawing/2014/main" id="{5AFE9F5A-375F-AB18-AA0E-579427C31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08723"/>
              </p:ext>
            </p:extLst>
          </p:nvPr>
        </p:nvGraphicFramePr>
        <p:xfrm>
          <a:off x="6820777" y="3995369"/>
          <a:ext cx="4948994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74497">
                  <a:extLst>
                    <a:ext uri="{9D8B030D-6E8A-4147-A177-3AD203B41FA5}">
                      <a16:colId xmlns:a16="http://schemas.microsoft.com/office/drawing/2014/main" val="831643197"/>
                    </a:ext>
                  </a:extLst>
                </a:gridCol>
                <a:gridCol w="2474497">
                  <a:extLst>
                    <a:ext uri="{9D8B030D-6E8A-4147-A177-3AD203B41FA5}">
                      <a16:colId xmlns:a16="http://schemas.microsoft.com/office/drawing/2014/main" val="727634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5 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Focal leng</a:t>
                      </a:r>
                      <a:r>
                        <a:rPr lang="en-GB" dirty="0" err="1"/>
                        <a:t>th</a:t>
                      </a:r>
                      <a:r>
                        <a:rPr lang="en-DK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/>
                        <a:t>~1000mm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859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~80km * 80km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2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~30 cm * 30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074947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74B433EF-942F-0C90-FA07-4EF1BA91F9CB}"/>
              </a:ext>
            </a:extLst>
          </p:cNvPr>
          <p:cNvSpPr/>
          <p:nvPr/>
        </p:nvSpPr>
        <p:spPr>
          <a:xfrm>
            <a:off x="4046143" y="942358"/>
            <a:ext cx="1363851" cy="656835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756186-4DEB-6AEA-74B1-85A6B9DCF73B}"/>
              </a:ext>
            </a:extLst>
          </p:cNvPr>
          <p:cNvSpPr/>
          <p:nvPr/>
        </p:nvSpPr>
        <p:spPr>
          <a:xfrm>
            <a:off x="6916779" y="947419"/>
            <a:ext cx="4948994" cy="1428733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1720C0-59AE-54B8-CC92-A322210D1F6D}"/>
              </a:ext>
            </a:extLst>
          </p:cNvPr>
          <p:cNvSpPr/>
          <p:nvPr/>
        </p:nvSpPr>
        <p:spPr>
          <a:xfrm>
            <a:off x="2844131" y="874045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8E186-C9BA-5640-0084-3A5B53661D8B}"/>
              </a:ext>
            </a:extLst>
          </p:cNvPr>
          <p:cNvSpPr/>
          <p:nvPr/>
        </p:nvSpPr>
        <p:spPr>
          <a:xfrm>
            <a:off x="237802" y="3280271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88E75-A768-618E-F60A-FC7A3FC58F95}"/>
              </a:ext>
            </a:extLst>
          </p:cNvPr>
          <p:cNvSpPr/>
          <p:nvPr/>
        </p:nvSpPr>
        <p:spPr>
          <a:xfrm>
            <a:off x="5554061" y="3276457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FD8146-0DBE-1D8D-18AC-38E8F6AE7759}"/>
              </a:ext>
            </a:extLst>
          </p:cNvPr>
          <p:cNvSpPr/>
          <p:nvPr/>
        </p:nvSpPr>
        <p:spPr>
          <a:xfrm>
            <a:off x="2844132" y="5864075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281182-C1EA-6A78-35EC-B7561A779326}"/>
              </a:ext>
            </a:extLst>
          </p:cNvPr>
          <p:cNvSpPr/>
          <p:nvPr/>
        </p:nvSpPr>
        <p:spPr>
          <a:xfrm>
            <a:off x="2830893" y="3280271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693F0E-591A-8A75-1ACD-C77C6E2866F2}"/>
              </a:ext>
            </a:extLst>
          </p:cNvPr>
          <p:cNvSpPr/>
          <p:nvPr/>
        </p:nvSpPr>
        <p:spPr>
          <a:xfrm>
            <a:off x="6884936" y="2627045"/>
            <a:ext cx="4999991" cy="1236825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654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3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4D2BA-8C7A-1461-F6A2-B098C8E5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2" y="1034510"/>
            <a:ext cx="5486400" cy="5486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017EDCD-E3C5-C274-C386-934881737E01}"/>
              </a:ext>
            </a:extLst>
          </p:cNvPr>
          <p:cNvSpPr/>
          <p:nvPr/>
        </p:nvSpPr>
        <p:spPr>
          <a:xfrm>
            <a:off x="6820777" y="5610227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Approximate location of the images </a:t>
            </a:r>
          </a:p>
          <a:p>
            <a:r>
              <a:rPr lang="en-GB" dirty="0"/>
              <a:t>Low altitude satellite flight: ~ 250 km</a:t>
            </a:r>
          </a:p>
          <a:p>
            <a:endParaRPr lang="en-GB" dirty="0"/>
          </a:p>
          <a:p>
            <a:r>
              <a:rPr lang="en-GB" dirty="0"/>
              <a:t>Stereoscopic imagery: along-track overlap (20% to 80%) </a:t>
            </a:r>
            <a:endParaRPr lang="en-DK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529742-0A6E-F730-E21B-F3F9DC01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70" b="8985"/>
          <a:stretch/>
        </p:blipFill>
        <p:spPr>
          <a:xfrm>
            <a:off x="6935932" y="947419"/>
            <a:ext cx="4948995" cy="14287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C3EFD4-5712-DF12-927F-BC8FD9411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714" y="2627046"/>
            <a:ext cx="770392" cy="12269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C7EAF6-9798-1CAD-6786-094A08225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583" y="2861392"/>
            <a:ext cx="1739607" cy="8321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069E66-D850-9673-BEB1-C8809F5BE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4289" y="2699521"/>
            <a:ext cx="1274059" cy="1081970"/>
          </a:xfrm>
          <a:prstGeom prst="rect">
            <a:avLst/>
          </a:prstGeom>
        </p:spPr>
      </p:pic>
      <p:graphicFrame>
        <p:nvGraphicFramePr>
          <p:cNvPr id="37" name="Table 37">
            <a:extLst>
              <a:ext uri="{FF2B5EF4-FFF2-40B4-BE49-F238E27FC236}">
                <a16:creationId xmlns:a16="http://schemas.microsoft.com/office/drawing/2014/main" id="{5AFE9F5A-375F-AB18-AA0E-579427C31B29}"/>
              </a:ext>
            </a:extLst>
          </p:cNvPr>
          <p:cNvGraphicFramePr>
            <a:graphicFrameLocks noGrp="1"/>
          </p:cNvGraphicFramePr>
          <p:nvPr/>
        </p:nvGraphicFramePr>
        <p:xfrm>
          <a:off x="6820777" y="3995369"/>
          <a:ext cx="4948994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74497">
                  <a:extLst>
                    <a:ext uri="{9D8B030D-6E8A-4147-A177-3AD203B41FA5}">
                      <a16:colId xmlns:a16="http://schemas.microsoft.com/office/drawing/2014/main" val="831643197"/>
                    </a:ext>
                  </a:extLst>
                </a:gridCol>
                <a:gridCol w="2474497">
                  <a:extLst>
                    <a:ext uri="{9D8B030D-6E8A-4147-A177-3AD203B41FA5}">
                      <a16:colId xmlns:a16="http://schemas.microsoft.com/office/drawing/2014/main" val="727634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5 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Focal leng</a:t>
                      </a:r>
                      <a:r>
                        <a:rPr lang="en-GB" dirty="0" err="1"/>
                        <a:t>th</a:t>
                      </a:r>
                      <a:r>
                        <a:rPr lang="en-DK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~1000m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859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~80km * 80km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2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K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~30 cm * 30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074947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74B433EF-942F-0C90-FA07-4EF1BA91F9CB}"/>
              </a:ext>
            </a:extLst>
          </p:cNvPr>
          <p:cNvSpPr/>
          <p:nvPr/>
        </p:nvSpPr>
        <p:spPr>
          <a:xfrm>
            <a:off x="4046143" y="942358"/>
            <a:ext cx="1363851" cy="656835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756186-4DEB-6AEA-74B1-85A6B9DCF73B}"/>
              </a:ext>
            </a:extLst>
          </p:cNvPr>
          <p:cNvSpPr/>
          <p:nvPr/>
        </p:nvSpPr>
        <p:spPr>
          <a:xfrm>
            <a:off x="6916779" y="947419"/>
            <a:ext cx="4948994" cy="1428733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1720C0-59AE-54B8-CC92-A322210D1F6D}"/>
              </a:ext>
            </a:extLst>
          </p:cNvPr>
          <p:cNvSpPr/>
          <p:nvPr/>
        </p:nvSpPr>
        <p:spPr>
          <a:xfrm>
            <a:off x="2844131" y="874045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8E186-C9BA-5640-0084-3A5B53661D8B}"/>
              </a:ext>
            </a:extLst>
          </p:cNvPr>
          <p:cNvSpPr/>
          <p:nvPr/>
        </p:nvSpPr>
        <p:spPr>
          <a:xfrm>
            <a:off x="237802" y="3280271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88E75-A768-618E-F60A-FC7A3FC58F95}"/>
              </a:ext>
            </a:extLst>
          </p:cNvPr>
          <p:cNvSpPr/>
          <p:nvPr/>
        </p:nvSpPr>
        <p:spPr>
          <a:xfrm>
            <a:off x="5554061" y="3276457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FD8146-0DBE-1D8D-18AC-38E8F6AE7759}"/>
              </a:ext>
            </a:extLst>
          </p:cNvPr>
          <p:cNvSpPr/>
          <p:nvPr/>
        </p:nvSpPr>
        <p:spPr>
          <a:xfrm>
            <a:off x="2844132" y="5864075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281182-C1EA-6A78-35EC-B7561A779326}"/>
              </a:ext>
            </a:extLst>
          </p:cNvPr>
          <p:cNvSpPr/>
          <p:nvPr/>
        </p:nvSpPr>
        <p:spPr>
          <a:xfrm>
            <a:off x="2830893" y="3280271"/>
            <a:ext cx="719217" cy="854978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693F0E-591A-8A75-1ACD-C77C6E2866F2}"/>
              </a:ext>
            </a:extLst>
          </p:cNvPr>
          <p:cNvSpPr/>
          <p:nvPr/>
        </p:nvSpPr>
        <p:spPr>
          <a:xfrm>
            <a:off x="6884936" y="2627045"/>
            <a:ext cx="4999991" cy="1236825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FA1E8-6D0E-EAE4-71C6-0C6B8A2C7F00}"/>
              </a:ext>
            </a:extLst>
          </p:cNvPr>
          <p:cNvSpPr/>
          <p:nvPr/>
        </p:nvSpPr>
        <p:spPr>
          <a:xfrm>
            <a:off x="0" y="603116"/>
            <a:ext cx="12192000" cy="6183440"/>
          </a:xfrm>
          <a:prstGeom prst="rect">
            <a:avLst/>
          </a:prstGeom>
          <a:solidFill>
            <a:schemeClr val="dk1">
              <a:alpha val="6952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2" name="Picture 21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4A9ED3AF-2C52-38B8-61BA-F110FA206F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1521991"/>
            <a:ext cx="2883479" cy="5034573"/>
          </a:xfrm>
          <a:prstGeom prst="rect">
            <a:avLst/>
          </a:prstGeom>
        </p:spPr>
      </p:pic>
      <p:pic>
        <p:nvPicPr>
          <p:cNvPr id="23" name="Picture 22" descr="Map&#10;&#10;Description automatically generated with medium confidence">
            <a:extLst>
              <a:ext uri="{FF2B5EF4-FFF2-40B4-BE49-F238E27FC236}">
                <a16:creationId xmlns:a16="http://schemas.microsoft.com/office/drawing/2014/main" id="{20338FF7-097B-9B7F-23F0-747F8C0EB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52" y="1867276"/>
            <a:ext cx="5845275" cy="4660698"/>
          </a:xfrm>
          <a:prstGeom prst="rect">
            <a:avLst/>
          </a:prstGeom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D0D2C6F6-A210-1DA9-DDB1-6CA0FA2C1C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" y="2965242"/>
            <a:ext cx="1525733" cy="175831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FE1F0F-2081-C1C2-4D33-21C95C0F8CBE}"/>
              </a:ext>
            </a:extLst>
          </p:cNvPr>
          <p:cNvSpPr/>
          <p:nvPr/>
        </p:nvSpPr>
        <p:spPr>
          <a:xfrm>
            <a:off x="307488" y="5170"/>
            <a:ext cx="1157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availability from Soviet KFA-1000 Spy Satellite for Greenland and Antarctica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840362-C1EE-37AB-859C-4C6D564B34BC}"/>
              </a:ext>
            </a:extLst>
          </p:cNvPr>
          <p:cNvSpPr txBox="1"/>
          <p:nvPr/>
        </p:nvSpPr>
        <p:spPr>
          <a:xfrm>
            <a:off x="4384402" y="3366459"/>
            <a:ext cx="157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5 m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1974-1995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(11,000 scenes)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699621-DB90-5B46-C5D4-2F3451618A0C}"/>
              </a:ext>
            </a:extLst>
          </p:cNvPr>
          <p:cNvSpPr/>
          <p:nvPr/>
        </p:nvSpPr>
        <p:spPr>
          <a:xfrm>
            <a:off x="9358626" y="2980078"/>
            <a:ext cx="13596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5m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1980-1995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(300 scenes)</a:t>
            </a:r>
          </a:p>
        </p:txBody>
      </p:sp>
    </p:spTree>
    <p:extLst>
      <p:ext uri="{BB962C8B-B14F-4D97-AF65-F5344CB8AC3E}">
        <p14:creationId xmlns:p14="http://schemas.microsoft.com/office/powerpoint/2010/main" val="298263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392F343-98EB-1325-50C1-FE74AB6058A9}"/>
              </a:ext>
            </a:extLst>
          </p:cNvPr>
          <p:cNvSpPr/>
          <p:nvPr/>
        </p:nvSpPr>
        <p:spPr>
          <a:xfrm>
            <a:off x="0" y="603116"/>
            <a:ext cx="12192000" cy="6183440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39FBAA-1F90-3907-4831-DD0666DF0E5B}"/>
              </a:ext>
            </a:extLst>
          </p:cNvPr>
          <p:cNvCxnSpPr/>
          <p:nvPr/>
        </p:nvCxnSpPr>
        <p:spPr>
          <a:xfrm>
            <a:off x="6253427" y="1388397"/>
            <a:ext cx="15551" cy="39044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44E26BAF-F1A1-11E5-83BF-CA11F51FA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46" b="72467" l="9426" r="96986">
                        <a14:foregroundMark x1="12201" y1="56975" x2="24450" y2="34361"/>
                        <a14:foregroundMark x1="9426" y1="69530" x2="10048" y2="64831"/>
                        <a14:foregroundMark x1="64306" y1="33186" x2="60191" y2="32893"/>
                        <a14:foregroundMark x1="60191" y1="32893" x2="56986" y2="30543"/>
                        <a14:foregroundMark x1="86124" y1="45521" x2="90335" y2="54772"/>
                        <a14:foregroundMark x1="96077" y1="43392" x2="95263" y2="57416"/>
                        <a14:foregroundMark x1="95263" y1="57416" x2="93254" y2="62849"/>
                        <a14:foregroundMark x1="93254" y1="62849" x2="93254" y2="67915"/>
                        <a14:foregroundMark x1="87847" y1="38399" x2="96077" y2="40749"/>
                        <a14:foregroundMark x1="96077" y1="40749" x2="95455" y2="51689"/>
                        <a14:foregroundMark x1="96699" y1="43612" x2="93349" y2="38987"/>
                        <a14:foregroundMark x1="93349" y1="38987" x2="87368" y2="36490"/>
                        <a14:foregroundMark x1="62727" y1="65051" x2="58852" y2="65051"/>
                        <a14:foregroundMark x1="58852" y1="65051" x2="55789" y2="60793"/>
                        <a14:foregroundMark x1="55789" y1="60793" x2="54689" y2="44787"/>
                        <a14:foregroundMark x1="54689" y1="44787" x2="55598" y2="36270"/>
                        <a14:foregroundMark x1="55598" y1="36270" x2="56699" y2="33847"/>
                        <a14:foregroundMark x1="64306" y1="30543" x2="60239" y2="28708"/>
                        <a14:foregroundMark x1="60239" y1="28708" x2="56124" y2="31278"/>
                        <a14:foregroundMark x1="56124" y1="31278" x2="53923" y2="56314"/>
                        <a14:foregroundMark x1="53923" y1="56314" x2="57321" y2="65492"/>
                        <a14:foregroundMark x1="96699" y1="47944" x2="96986" y2="39794"/>
                        <a14:foregroundMark x1="95885" y1="39574" x2="96507" y2="44126"/>
                        <a14:backgroundMark x1="51866" y1="34361" x2="50718" y2="50954"/>
                        <a14:backgroundMark x1="50718" y1="50954" x2="48804" y2="60279"/>
                        <a14:backgroundMark x1="49139" y1="43612" x2="49139" y2="45521"/>
                        <a14:backgroundMark x1="49665" y1="45374" x2="49617" y2="47430"/>
                        <a14:backgroundMark x1="50235" y1="40890" x2="50335" y2="40896"/>
                        <a14:backgroundMark x1="46938" y1="40675" x2="50067" y2="40879"/>
                        <a14:backgroundMark x1="47799" y1="39721" x2="49856" y2="45595"/>
                        <a14:backgroundMark x1="49856" y1="45595" x2="50813" y2="45521"/>
                        <a14:backgroundMark x1="50813" y1="42952" x2="47416" y2="42952"/>
                        <a14:backgroundMark x1="47416" y1="42731" x2="51053" y2="43098"/>
                        <a14:backgroundMark x1="49809" y1="39721" x2="49856" y2="42438"/>
                      </a14:backgroundRemoval>
                    </a14:imgEffect>
                  </a14:imgLayer>
                </a14:imgProps>
              </a:ext>
            </a:extLst>
          </a:blip>
          <a:srcRect l="5712" t="21361" r="50146" b="21776"/>
          <a:stretch/>
        </p:blipFill>
        <p:spPr>
          <a:xfrm>
            <a:off x="6965828" y="1300226"/>
            <a:ext cx="5541025" cy="46511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4F9DE50-119E-7D26-1839-5DEF47CAD02E}"/>
              </a:ext>
            </a:extLst>
          </p:cNvPr>
          <p:cNvSpPr txBox="1"/>
          <p:nvPr/>
        </p:nvSpPr>
        <p:spPr>
          <a:xfrm>
            <a:off x="7230992" y="973651"/>
            <a:ext cx="427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dirty="0"/>
              <a:t>Reference DEM (ArcticDEM)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C4A776-4468-FE1C-666F-2A64F802E18C}"/>
              </a:ext>
            </a:extLst>
          </p:cNvPr>
          <p:cNvSpPr txBox="1"/>
          <p:nvPr/>
        </p:nvSpPr>
        <p:spPr>
          <a:xfrm>
            <a:off x="925519" y="981042"/>
            <a:ext cx="453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dirty="0"/>
              <a:t>Preliminary DEM (KFA-1000)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C726B9F-B0ED-99D2-2810-CF7602F98C57}"/>
              </a:ext>
            </a:extLst>
          </p:cNvPr>
          <p:cNvSpPr/>
          <p:nvPr/>
        </p:nvSpPr>
        <p:spPr>
          <a:xfrm>
            <a:off x="-1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 – NASA Ames Stereo Pipeline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D07A5C-E173-6CEE-8FC2-655888DC68B2}"/>
              </a:ext>
            </a:extLst>
          </p:cNvPr>
          <p:cNvSpPr/>
          <p:nvPr/>
        </p:nvSpPr>
        <p:spPr>
          <a:xfrm>
            <a:off x="221809" y="5854774"/>
            <a:ext cx="1184760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300" b="1" dirty="0"/>
              <a:t>ASP: </a:t>
            </a:r>
            <a:r>
              <a:rPr lang="en-GB" sz="2300" dirty="0"/>
              <a:t>a suite of </a:t>
            </a:r>
            <a:r>
              <a:rPr lang="en-GB" sz="2300" b="1" dirty="0"/>
              <a:t>free</a:t>
            </a:r>
            <a:r>
              <a:rPr lang="en-GB" sz="2300" dirty="0"/>
              <a:t> and </a:t>
            </a:r>
            <a:r>
              <a:rPr lang="en-GB" sz="2300" b="1" dirty="0"/>
              <a:t>open-source</a:t>
            </a:r>
            <a:r>
              <a:rPr lang="en-GB" sz="2300" dirty="0"/>
              <a:t> </a:t>
            </a:r>
            <a:r>
              <a:rPr lang="en-GB" sz="2300" b="1" dirty="0"/>
              <a:t>automated</a:t>
            </a:r>
            <a:r>
              <a:rPr lang="en-GB" sz="2300" dirty="0"/>
              <a:t> </a:t>
            </a:r>
            <a:r>
              <a:rPr lang="en-GB" sz="2300" dirty="0" err="1"/>
              <a:t>stereogrammetry</a:t>
            </a:r>
            <a:r>
              <a:rPr lang="en-GB" sz="2300" dirty="0"/>
              <a:t> tools to process stereo images</a:t>
            </a:r>
          </a:p>
          <a:p>
            <a:r>
              <a:rPr lang="en-GB" sz="2300" dirty="0"/>
              <a:t>	image matching method to </a:t>
            </a:r>
            <a:r>
              <a:rPr lang="en-GB" sz="2300" dirty="0" err="1"/>
              <a:t>georeference</a:t>
            </a:r>
            <a:r>
              <a:rPr lang="en-GB" sz="2300" dirty="0"/>
              <a:t> (RANSAC)  </a:t>
            </a:r>
            <a:endParaRPr lang="en-DK" sz="23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BED2B43-4E7F-6068-493D-A31C4E814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46" b="72467" l="9426" r="96986">
                        <a14:foregroundMark x1="12201" y1="56975" x2="24450" y2="34361"/>
                        <a14:foregroundMark x1="9426" y1="69530" x2="10048" y2="64831"/>
                        <a14:foregroundMark x1="64306" y1="33186" x2="60191" y2="32893"/>
                        <a14:foregroundMark x1="60191" y1="32893" x2="56986" y2="30543"/>
                        <a14:foregroundMark x1="86124" y1="45521" x2="90335" y2="54772"/>
                        <a14:foregroundMark x1="96077" y1="43392" x2="95263" y2="57416"/>
                        <a14:foregroundMark x1="95263" y1="57416" x2="93254" y2="62849"/>
                        <a14:foregroundMark x1="93254" y1="62849" x2="93254" y2="67915"/>
                        <a14:foregroundMark x1="87847" y1="38399" x2="96077" y2="40749"/>
                        <a14:foregroundMark x1="96077" y1="40749" x2="95455" y2="51689"/>
                        <a14:foregroundMark x1="96699" y1="43612" x2="93349" y2="38987"/>
                        <a14:foregroundMark x1="93349" y1="38987" x2="87368" y2="36490"/>
                        <a14:foregroundMark x1="62727" y1="65051" x2="58852" y2="65051"/>
                        <a14:foregroundMark x1="58852" y1="65051" x2="55789" y2="60793"/>
                        <a14:foregroundMark x1="55789" y1="60793" x2="54689" y2="44787"/>
                        <a14:foregroundMark x1="54689" y1="44787" x2="55598" y2="36270"/>
                        <a14:foregroundMark x1="55598" y1="36270" x2="56699" y2="33847"/>
                        <a14:foregroundMark x1="64306" y1="30543" x2="60239" y2="28708"/>
                        <a14:foregroundMark x1="60239" y1="28708" x2="56124" y2="31278"/>
                        <a14:foregroundMark x1="56124" y1="31278" x2="53923" y2="56314"/>
                        <a14:foregroundMark x1="53923" y1="56314" x2="57321" y2="65492"/>
                        <a14:foregroundMark x1="96699" y1="47944" x2="96986" y2="39794"/>
                        <a14:foregroundMark x1="95885" y1="39574" x2="96507" y2="44126"/>
                        <a14:backgroundMark x1="51866" y1="34361" x2="50718" y2="50954"/>
                        <a14:backgroundMark x1="50718" y1="50954" x2="48804" y2="60279"/>
                        <a14:backgroundMark x1="49139" y1="43612" x2="49139" y2="45521"/>
                        <a14:backgroundMark x1="49665" y1="45374" x2="49617" y2="47430"/>
                        <a14:backgroundMark x1="50235" y1="40890" x2="50335" y2="40896"/>
                        <a14:backgroundMark x1="46938" y1="40675" x2="50067" y2="40879"/>
                        <a14:backgroundMark x1="47799" y1="39721" x2="49856" y2="45595"/>
                        <a14:backgroundMark x1="49856" y1="45595" x2="50813" y2="45521"/>
                        <a14:backgroundMark x1="50813" y1="42952" x2="47416" y2="42952"/>
                        <a14:backgroundMark x1="47416" y1="42731" x2="51053" y2="43098"/>
                        <a14:backgroundMark x1="49809" y1="39721" x2="49856" y2="42438"/>
                      </a14:backgroundRemoval>
                    </a14:imgEffect>
                  </a14:imgLayer>
                </a14:imgProps>
              </a:ext>
            </a:extLst>
          </a:blip>
          <a:srcRect l="50358" t="21361" r="1311" b="21776"/>
          <a:stretch/>
        </p:blipFill>
        <p:spPr>
          <a:xfrm>
            <a:off x="-29101" y="1235261"/>
            <a:ext cx="6066893" cy="4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4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2AC52D1-2A29-DA3E-1A58-F62AD73B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61" y="888687"/>
            <a:ext cx="3856620" cy="581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213372-473E-F073-E3AF-4B68D4EC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19" y="907102"/>
            <a:ext cx="4535112" cy="58142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A4F27F-53B2-2687-A9CE-5A3AF445F85B}"/>
              </a:ext>
            </a:extLst>
          </p:cNvPr>
          <p:cNvSpPr/>
          <p:nvPr/>
        </p:nvSpPr>
        <p:spPr>
          <a:xfrm>
            <a:off x="939392" y="0"/>
            <a:ext cx="5544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Orthophoto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6286D-1FF6-E04F-A158-7EA27EF81FBE}"/>
              </a:ext>
            </a:extLst>
          </p:cNvPr>
          <p:cNvSpPr/>
          <p:nvPr/>
        </p:nvSpPr>
        <p:spPr>
          <a:xfrm>
            <a:off x="6725145" y="0"/>
            <a:ext cx="4188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</a:p>
        </p:txBody>
      </p:sp>
      <p:pic>
        <p:nvPicPr>
          <p:cNvPr id="23" name="Picture 22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2348EE6-392D-AFA6-3A4D-6552FDD85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8" y="40762"/>
            <a:ext cx="1943408" cy="3393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5F0334-F5DC-BCE1-352C-2B8B5DD25F11}"/>
              </a:ext>
            </a:extLst>
          </p:cNvPr>
          <p:cNvSpPr/>
          <p:nvPr/>
        </p:nvSpPr>
        <p:spPr>
          <a:xfrm>
            <a:off x="1255287" y="2015451"/>
            <a:ext cx="454759" cy="68333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9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2AC52D1-2A29-DA3E-1A58-F62AD73B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61" y="888687"/>
            <a:ext cx="3856620" cy="581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213372-473E-F073-E3AF-4B68D4EC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19" y="907102"/>
            <a:ext cx="4535112" cy="581424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6B9676E-F0BE-0004-62F2-6403C1C8CC8F}"/>
              </a:ext>
            </a:extLst>
          </p:cNvPr>
          <p:cNvSpPr/>
          <p:nvPr/>
        </p:nvSpPr>
        <p:spPr>
          <a:xfrm>
            <a:off x="208396" y="727788"/>
            <a:ext cx="11541869" cy="5974899"/>
          </a:xfrm>
          <a:prstGeom prst="rect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FD8982D-4EBF-01C1-EAFA-9EB0062F7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41" t="19112" r="29628" b="7991"/>
          <a:stretch/>
        </p:blipFill>
        <p:spPr>
          <a:xfrm>
            <a:off x="7964808" y="3018910"/>
            <a:ext cx="3874323" cy="365707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5EC678F-2C93-E007-0D75-F2C55E355A58}"/>
              </a:ext>
            </a:extLst>
          </p:cNvPr>
          <p:cNvSpPr/>
          <p:nvPr/>
        </p:nvSpPr>
        <p:spPr>
          <a:xfrm>
            <a:off x="-807950" y="85079"/>
            <a:ext cx="539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Away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D4AE501-0315-B9DA-7B91-1CBEEEDCE0E3}"/>
              </a:ext>
            </a:extLst>
          </p:cNvPr>
          <p:cNvPicPr/>
          <p:nvPr/>
        </p:nvPicPr>
        <p:blipFill rotWithShape="1">
          <a:blip r:embed="rId6"/>
          <a:srcRect l="19430" t="33930" r="31690" b="4168"/>
          <a:stretch/>
        </p:blipFill>
        <p:spPr>
          <a:xfrm>
            <a:off x="8243724" y="172967"/>
            <a:ext cx="3587490" cy="26740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7C54490-E34A-B389-F570-382214E78C7B}"/>
              </a:ext>
            </a:extLst>
          </p:cNvPr>
          <p:cNvPicPr/>
          <p:nvPr/>
        </p:nvPicPr>
        <p:blipFill rotWithShape="1">
          <a:blip r:embed="rId7">
            <a:grayscl/>
          </a:blip>
          <a:srcRect l="34997" t="33841" r="32781" b="4059"/>
          <a:stretch/>
        </p:blipFill>
        <p:spPr>
          <a:xfrm>
            <a:off x="6729030" y="162480"/>
            <a:ext cx="2561282" cy="26740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5584881-70A8-519C-AA45-F8FF8D7CF7CE}"/>
              </a:ext>
            </a:extLst>
          </p:cNvPr>
          <p:cNvSpPr/>
          <p:nvPr/>
        </p:nvSpPr>
        <p:spPr>
          <a:xfrm>
            <a:off x="412004" y="1387506"/>
            <a:ext cx="5596519" cy="5078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KFA-1000 satellite images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underused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dataset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stereo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images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high-resolution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orthophoto and DEM 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than what we have for the same period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excellent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</a:t>
            </a:r>
          </a:p>
          <a:p>
            <a:endParaRPr lang="en-GB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Promising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way of processing: 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opportunity of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scale 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computing	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better, stronger, faster</a:t>
            </a:r>
          </a:p>
          <a:p>
            <a:endParaRPr lang="en-GB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Potential to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</a:t>
            </a:r>
            <a:r>
              <a:rPr lang="en-GB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</a:t>
            </a:r>
            <a:r>
              <a:rPr lang="en-GB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n-GB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past glaciers dynamics: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GB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frontal position</a:t>
            </a:r>
          </a:p>
          <a:p>
            <a:r>
              <a:rPr lang="en-GB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flow-velocity</a:t>
            </a:r>
          </a:p>
          <a:p>
            <a:r>
              <a:rPr lang="en-GB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surface elevation</a:t>
            </a:r>
          </a:p>
          <a:p>
            <a:r>
              <a:rPr lang="en-GB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grounding line</a:t>
            </a:r>
          </a:p>
          <a:p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2CA0237-DEF1-AC20-8CEC-35795DD9C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0" t="74320" r="94994" b="17910"/>
          <a:stretch/>
        </p:blipFill>
        <p:spPr>
          <a:xfrm>
            <a:off x="6729029" y="4464332"/>
            <a:ext cx="276663" cy="13784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3B12B1-14DB-4E77-6F37-3C130A32D768}"/>
              </a:ext>
            </a:extLst>
          </p:cNvPr>
          <p:cNvSpPr txBox="1"/>
          <p:nvPr/>
        </p:nvSpPr>
        <p:spPr>
          <a:xfrm>
            <a:off x="7005691" y="4414881"/>
            <a:ext cx="1238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-100 m</a:t>
            </a:r>
          </a:p>
          <a:p>
            <a:r>
              <a:rPr lang="en-DK" dirty="0"/>
              <a:t>-50 m</a:t>
            </a:r>
          </a:p>
          <a:p>
            <a:r>
              <a:rPr lang="en-DK" dirty="0"/>
              <a:t>0 m</a:t>
            </a:r>
          </a:p>
          <a:p>
            <a:r>
              <a:rPr lang="en-DK" dirty="0"/>
              <a:t>50 m</a:t>
            </a:r>
          </a:p>
          <a:p>
            <a:r>
              <a:rPr lang="en-DK" dirty="0"/>
              <a:t>100 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364B8C-289E-7617-6179-2FFB92E81F87}"/>
              </a:ext>
            </a:extLst>
          </p:cNvPr>
          <p:cNvSpPr txBox="1"/>
          <p:nvPr/>
        </p:nvSpPr>
        <p:spPr>
          <a:xfrm>
            <a:off x="5406662" y="6080545"/>
            <a:ext cx="282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Dod between ArcticDEM and KFA-1000 using ASP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A55A222-C92B-AD56-44D8-188CAB05DD44}"/>
              </a:ext>
            </a:extLst>
          </p:cNvPr>
          <p:cNvSpPr/>
          <p:nvPr/>
        </p:nvSpPr>
        <p:spPr>
          <a:xfrm>
            <a:off x="8262385" y="191994"/>
            <a:ext cx="289994" cy="830997"/>
          </a:xfrm>
          <a:custGeom>
            <a:avLst/>
            <a:gdLst>
              <a:gd name="connsiteX0" fmla="*/ 0 w 515468"/>
              <a:gd name="connsiteY0" fmla="*/ 1477108 h 1477108"/>
              <a:gd name="connsiteX1" fmla="*/ 506437 w 515468"/>
              <a:gd name="connsiteY1" fmla="*/ 379828 h 1477108"/>
              <a:gd name="connsiteX2" fmla="*/ 337625 w 515468"/>
              <a:gd name="connsiteY2" fmla="*/ 0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468" h="1477108">
                <a:moveTo>
                  <a:pt x="0" y="1477108"/>
                </a:moveTo>
                <a:cubicBezTo>
                  <a:pt x="225083" y="1051560"/>
                  <a:pt x="450166" y="626013"/>
                  <a:pt x="506437" y="379828"/>
                </a:cubicBezTo>
                <a:cubicBezTo>
                  <a:pt x="562708" y="133643"/>
                  <a:pt x="337625" y="14068"/>
                  <a:pt x="3376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E6EA64C-BEDC-98EE-5792-C216F0E6BD23}"/>
              </a:ext>
            </a:extLst>
          </p:cNvPr>
          <p:cNvSpPr/>
          <p:nvPr/>
        </p:nvSpPr>
        <p:spPr>
          <a:xfrm>
            <a:off x="10809393" y="191994"/>
            <a:ext cx="289994" cy="830997"/>
          </a:xfrm>
          <a:custGeom>
            <a:avLst/>
            <a:gdLst>
              <a:gd name="connsiteX0" fmla="*/ 0 w 515468"/>
              <a:gd name="connsiteY0" fmla="*/ 1477108 h 1477108"/>
              <a:gd name="connsiteX1" fmla="*/ 506437 w 515468"/>
              <a:gd name="connsiteY1" fmla="*/ 379828 h 1477108"/>
              <a:gd name="connsiteX2" fmla="*/ 337625 w 515468"/>
              <a:gd name="connsiteY2" fmla="*/ 0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468" h="1477108">
                <a:moveTo>
                  <a:pt x="0" y="1477108"/>
                </a:moveTo>
                <a:cubicBezTo>
                  <a:pt x="225083" y="1051560"/>
                  <a:pt x="450166" y="626013"/>
                  <a:pt x="506437" y="379828"/>
                </a:cubicBezTo>
                <a:cubicBezTo>
                  <a:pt x="562708" y="133643"/>
                  <a:pt x="337625" y="14068"/>
                  <a:pt x="3376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4CD7DB-2726-C0CD-99AE-F5FFA98E21EA}"/>
              </a:ext>
            </a:extLst>
          </p:cNvPr>
          <p:cNvSpPr txBox="1"/>
          <p:nvPr/>
        </p:nvSpPr>
        <p:spPr>
          <a:xfrm>
            <a:off x="6484872" y="337489"/>
            <a:ext cx="1241992" cy="36933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K" dirty="0"/>
              <a:t>~10km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5C68557-0627-90B1-6505-E16E9D2FF054}"/>
              </a:ext>
            </a:extLst>
          </p:cNvPr>
          <p:cNvCxnSpPr>
            <a:cxnSpLocks/>
          </p:cNvCxnSpPr>
          <p:nvPr/>
        </p:nvCxnSpPr>
        <p:spPr>
          <a:xfrm>
            <a:off x="8533718" y="706821"/>
            <a:ext cx="2269764" cy="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E48E09C-ED9A-6FC1-0E4A-7F0BB1C177A8}"/>
              </a:ext>
            </a:extLst>
          </p:cNvPr>
          <p:cNvSpPr txBox="1"/>
          <p:nvPr/>
        </p:nvSpPr>
        <p:spPr>
          <a:xfrm>
            <a:off x="11191086" y="461665"/>
            <a:ext cx="912676" cy="36933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K" dirty="0"/>
              <a:t>~10km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16ED75-F0AB-1570-8BBB-BBFC5DE0BFF4}"/>
              </a:ext>
            </a:extLst>
          </p:cNvPr>
          <p:cNvSpPr txBox="1"/>
          <p:nvPr/>
        </p:nvSpPr>
        <p:spPr>
          <a:xfrm>
            <a:off x="8246357" y="2361461"/>
            <a:ext cx="213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1992 - 2016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D0EA1B7-7A39-CF75-9EC1-E5A39A99758C}"/>
              </a:ext>
            </a:extLst>
          </p:cNvPr>
          <p:cNvSpPr/>
          <p:nvPr/>
        </p:nvSpPr>
        <p:spPr>
          <a:xfrm>
            <a:off x="6753902" y="2386369"/>
            <a:ext cx="1375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KFA-1000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1B7448-1D90-86C7-1B5A-F70A27FAD5A5}"/>
              </a:ext>
            </a:extLst>
          </p:cNvPr>
          <p:cNvSpPr/>
          <p:nvPr/>
        </p:nvSpPr>
        <p:spPr>
          <a:xfrm>
            <a:off x="10395358" y="2392238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SDFE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F3703E-DFF1-591A-ADFD-96ACF1B91E83}"/>
              </a:ext>
            </a:extLst>
          </p:cNvPr>
          <p:cNvSpPr/>
          <p:nvPr/>
        </p:nvSpPr>
        <p:spPr>
          <a:xfrm>
            <a:off x="3681029" y="2273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Flora </a:t>
            </a:r>
            <a:r>
              <a:rPr lang="de-DE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Huiban</a:t>
            </a:r>
            <a:r>
              <a:rPr lang="de-DE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de-D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Copenhagen</a:t>
            </a:r>
            <a:r>
              <a:rPr lang="de-D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fsh@ign.ku.dk</a:t>
            </a:r>
            <a:r>
              <a:rPr lang="de-DE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5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5578</TotalTime>
  <Words>459</Words>
  <Application>Microsoft Macintosh PowerPoint</Application>
  <PresentationFormat>Widescreen</PresentationFormat>
  <Paragraphs>106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  Expanding glacier time series of Antarctica and Greenland using Soviet Era KFA-1000 satellite images (1974-1994)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AIR – Antarctic Imagery Resurfaced  Expanding glacier time series of Antarctica and Greenland using Soviet Era KFA-1000 satellite images </dc:title>
  <dc:creator>Flora Salomé Huiban</dc:creator>
  <cp:lastModifiedBy>Flora Salomé Huiban</cp:lastModifiedBy>
  <cp:revision>5</cp:revision>
  <dcterms:created xsi:type="dcterms:W3CDTF">2022-05-19T16:57:45Z</dcterms:created>
  <dcterms:modified xsi:type="dcterms:W3CDTF">2022-05-26T06:55:53Z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2630e2-1ac5-455e-8217-0156b1936a76_Enabled">
    <vt:lpwstr>true</vt:lpwstr>
  </property>
  <property fmtid="{D5CDD505-2E9C-101B-9397-08002B2CF9AE}" pid="3" name="MSIP_Label_6a2630e2-1ac5-455e-8217-0156b1936a76_SetDate">
    <vt:lpwstr>2022-05-19T16:57:46Z</vt:lpwstr>
  </property>
  <property fmtid="{D5CDD505-2E9C-101B-9397-08002B2CF9AE}" pid="4" name="MSIP_Label_6a2630e2-1ac5-455e-8217-0156b1936a76_Method">
    <vt:lpwstr>Standard</vt:lpwstr>
  </property>
  <property fmtid="{D5CDD505-2E9C-101B-9397-08002B2CF9AE}" pid="5" name="MSIP_Label_6a2630e2-1ac5-455e-8217-0156b1936a76_Name">
    <vt:lpwstr>Notclass</vt:lpwstr>
  </property>
  <property fmtid="{D5CDD505-2E9C-101B-9397-08002B2CF9AE}" pid="6" name="MSIP_Label_6a2630e2-1ac5-455e-8217-0156b1936a76_SiteId">
    <vt:lpwstr>a3927f91-cda1-4696-af89-8c9f1ceffa91</vt:lpwstr>
  </property>
  <property fmtid="{D5CDD505-2E9C-101B-9397-08002B2CF9AE}" pid="7" name="MSIP_Label_6a2630e2-1ac5-455e-8217-0156b1936a76_ActionId">
    <vt:lpwstr>0350ff01-2ea8-478c-a70c-a733803c95ca</vt:lpwstr>
  </property>
  <property fmtid="{D5CDD505-2E9C-101B-9397-08002B2CF9AE}" pid="8" name="MSIP_Label_6a2630e2-1ac5-455e-8217-0156b1936a76_ContentBits">
    <vt:lpwstr>0</vt:lpwstr>
  </property>
</Properties>
</file>