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1921"/>
    <a:srgbClr val="F5F6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7449" autoAdjust="0"/>
  </p:normalViewPr>
  <p:slideViewPr>
    <p:cSldViewPr snapToGrid="0">
      <p:cViewPr varScale="1">
        <p:scale>
          <a:sx n="114" d="100"/>
          <a:sy n="114" d="100"/>
        </p:scale>
        <p:origin x="53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1128" y="10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040E2EC0-CFAD-4231-8372-DF5CDC5497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7D48D3-EFB7-4B3E-A99A-5873243CDE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AB844-5124-4B63-9A01-94DB6F4C5084}" type="datetimeFigureOut">
              <a:rPr lang="sv-SE" smtClean="0"/>
              <a:t>2022-05-25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272B7D2-1A3C-4109-9435-F7EEE1E5286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303652F-7098-4EBD-94E1-AD31E5728E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EEEDF-EF62-491D-9384-6BBCFCAB55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5460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AFDC1-7934-4ADE-8A01-DF04F77B2F3C}" type="datetimeFigureOut">
              <a:rPr lang="sv-SE" smtClean="0"/>
              <a:t>2022-05-25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89E91-B0FD-4006-B54A-86D0A8D931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835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75310DCC-F93E-47D3-8AF1-73D83A535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47903" y="3245810"/>
            <a:ext cx="5761253" cy="1101600"/>
          </a:xfrm>
        </p:spPr>
        <p:txBody>
          <a:bodyPr lIns="0" rIns="0" anchor="t">
            <a:noAutofit/>
          </a:bodyPr>
          <a:lstStyle>
            <a:lvl1pPr>
              <a:defRPr lang="sv-SE" sz="2800" strike="noStrike" kern="1200" cap="all" normalizeH="0" baseline="0" dirty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r>
              <a:rPr lang="sv-SE" sz="2800" cap="all" dirty="0">
                <a:latin typeface="Arial Black" panose="020B0A04020102020204" pitchFamily="34" charset="0"/>
              </a:rPr>
              <a:t>KLICKA här FÖR ATT LÄGGA TILL RUBRIK</a:t>
            </a:r>
            <a:endParaRPr lang="sv-SE" sz="2800" dirty="0">
              <a:latin typeface="Arial Black" panose="020B0A0402010202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4F3F44B-59C9-43F6-90A6-293B49E3FACA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847903" y="2785367"/>
            <a:ext cx="5761254" cy="42148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noAutofit/>
          </a:bodyPr>
          <a:lstStyle>
            <a:lvl1pPr marL="0" indent="0">
              <a:buFont typeface="Wingdings" pitchFamily="2" charset="2"/>
              <a:buNone/>
              <a:defRPr sz="1600" cap="all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noProof="0" dirty="0"/>
              <a:t>KLICKA här FÖR ATT LÄGGA TILL RUBRIK</a:t>
            </a:r>
          </a:p>
        </p:txBody>
      </p:sp>
      <p:pic>
        <p:nvPicPr>
          <p:cNvPr id="6" name="Bildobjekt 2">
            <a:extLst>
              <a:ext uri="{FF2B5EF4-FFF2-40B4-BE49-F238E27FC236}">
                <a16:creationId xmlns:a16="http://schemas.microsoft.com/office/drawing/2014/main" id="{1606E730-3FF1-4FB2-99C6-FD8776BD43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9" t="26191"/>
          <a:stretch/>
        </p:blipFill>
        <p:spPr>
          <a:xfrm>
            <a:off x="-3" y="1615"/>
            <a:ext cx="5200154" cy="426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30878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81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radig rubrik och innehål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våradersrubrik"/>
          <p:cNvSpPr>
            <a:spLocks noGrp="1"/>
          </p:cNvSpPr>
          <p:nvPr>
            <p:ph type="title" hasCustomPrompt="1"/>
          </p:nvPr>
        </p:nvSpPr>
        <p:spPr>
          <a:xfrm>
            <a:off x="320400" y="360000"/>
            <a:ext cx="7801200" cy="954000"/>
          </a:xfrm>
        </p:spPr>
        <p:txBody>
          <a:bodyPr lIns="90000" rIns="90000" numCol="1" anchor="t">
            <a:noAutofit/>
          </a:bodyPr>
          <a:lstStyle>
            <a:lvl1pPr>
              <a:defRPr lang="sv-SE" sz="2800" kern="1200" dirty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r>
              <a:rPr lang="sv-SE" sz="2800" dirty="0">
                <a:latin typeface="Arial Black" panose="020B0A04020102020204" pitchFamily="34" charset="0"/>
              </a:rPr>
              <a:t>Klicka för att lägga till </a:t>
            </a:r>
            <a:br>
              <a:rPr lang="sv-SE" sz="2800" dirty="0">
                <a:latin typeface="Arial Black" panose="020B0A04020102020204" pitchFamily="34" charset="0"/>
              </a:rPr>
            </a:br>
            <a:r>
              <a:rPr lang="sv-SE" sz="2800" dirty="0">
                <a:latin typeface="Arial Black" panose="020B0A04020102020204" pitchFamily="34" charset="0"/>
              </a:rPr>
              <a:t>tvåradig rubrik</a:t>
            </a:r>
            <a:endParaRPr lang="sv-SE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2000" y="1314000"/>
            <a:ext cx="8280000" cy="3469500"/>
          </a:xfrm>
        </p:spPr>
        <p:txBody>
          <a:bodyPr lIns="0" tIns="46800" rIns="90000">
            <a:noAutofit/>
          </a:bodyPr>
          <a:lstStyle>
            <a:lvl1pPr>
              <a:defRPr/>
            </a:lvl1pPr>
          </a:lstStyle>
          <a:p>
            <a:pPr lvl="0"/>
            <a:r>
              <a:rPr lang="en-US" dirty="0" err="1"/>
              <a:t>Skriv</a:t>
            </a:r>
            <a:r>
              <a:rPr lang="en-US" dirty="0"/>
              <a:t> text </a:t>
            </a:r>
            <a:r>
              <a:rPr lang="en-US" dirty="0" err="1"/>
              <a:t>här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30636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" orient="horz" pos="3003" userDrawn="1">
          <p15:clr>
            <a:srgbClr val="A4A3A4"/>
          </p15:clr>
        </p15:guide>
        <p15:guide id="5" pos="272" userDrawn="1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radig rubrik och innehål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enradig rubriktext"/>
          <p:cNvSpPr>
            <a:spLocks noGrp="1"/>
          </p:cNvSpPr>
          <p:nvPr>
            <p:ph type="title" hasCustomPrompt="1"/>
          </p:nvPr>
        </p:nvSpPr>
        <p:spPr>
          <a:xfrm>
            <a:off x="320400" y="360000"/>
            <a:ext cx="7801200" cy="522000"/>
          </a:xfrm>
        </p:spPr>
        <p:txBody>
          <a:bodyPr wrap="none" lIns="90000" rIns="90000" anchor="t">
            <a:noAutofit/>
          </a:bodyPr>
          <a:lstStyle>
            <a:lvl1pPr>
              <a:defRPr lang="sv-SE" sz="2800" kern="1200" dirty="0" smtClean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r>
              <a:rPr lang="sv-SE" sz="2800" dirty="0">
                <a:latin typeface="Arial Black" panose="020B0A04020102020204" pitchFamily="34" charset="0"/>
              </a:rPr>
              <a:t>Klicka för att lägga till enradig rubrik</a:t>
            </a:r>
            <a:endParaRPr lang="sv-SE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2000" y="900000"/>
            <a:ext cx="8280000" cy="3883500"/>
          </a:xfrm>
        </p:spPr>
        <p:txBody>
          <a:bodyPr lIns="0" rIns="90000">
            <a:noAutofit/>
          </a:bodyPr>
          <a:lstStyle>
            <a:lvl1pPr>
              <a:defRPr/>
            </a:lvl1pPr>
          </a:lstStyle>
          <a:p>
            <a:pPr lvl="0"/>
            <a:r>
              <a:rPr lang="en-US" dirty="0" err="1"/>
              <a:t>Skriv</a:t>
            </a:r>
            <a:r>
              <a:rPr lang="en-US" dirty="0"/>
              <a:t> text </a:t>
            </a:r>
            <a:r>
              <a:rPr lang="en-US" dirty="0" err="1"/>
              <a:t>här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2660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72" userDrawn="1">
          <p15:clr>
            <a:srgbClr val="A4A3A4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300" y="3231607"/>
            <a:ext cx="6179635" cy="445539"/>
          </a:xfrm>
        </p:spPr>
        <p:txBody>
          <a:bodyPr wrap="none" lIns="0" tIns="0" rIns="0" bIns="0" anchor="b">
            <a:noAutofit/>
          </a:bodyPr>
          <a:lstStyle>
            <a:lvl1pPr>
              <a:defRPr sz="2800"/>
            </a:lvl1pPr>
          </a:lstStyle>
          <a:p>
            <a:r>
              <a:rPr lang="sv-SE" sz="2800" dirty="0">
                <a:latin typeface="Arial Black" panose="020B0A04020102020204" pitchFamily="34" charset="0"/>
              </a:rPr>
              <a:t>Lägg till enradig avsnittsrubrik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812FDA2-E9F1-4910-982A-CD92507DB6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16" t="26937"/>
          <a:stretch/>
        </p:blipFill>
        <p:spPr>
          <a:xfrm>
            <a:off x="0" y="0"/>
            <a:ext cx="3132818" cy="431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13541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453" userDrawn="1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radig rubrik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0400" y="360000"/>
            <a:ext cx="7801200" cy="954000"/>
          </a:xfrm>
        </p:spPr>
        <p:txBody>
          <a:bodyPr lIns="90000" rIns="90000" anchor="t">
            <a:noAutofit/>
          </a:bodyPr>
          <a:lstStyle>
            <a:lvl1pPr>
              <a:defRPr sz="2800"/>
            </a:lvl1pPr>
          </a:lstStyle>
          <a:p>
            <a:r>
              <a:rPr lang="sv-SE" sz="2800" dirty="0">
                <a:latin typeface="Arial Black" panose="020B0A04020102020204" pitchFamily="34" charset="0"/>
              </a:rPr>
              <a:t>Klicka för att lägga till </a:t>
            </a:r>
            <a:br>
              <a:rPr lang="sv-SE" sz="2800" dirty="0">
                <a:latin typeface="Arial Black" panose="020B0A04020102020204" pitchFamily="34" charset="0"/>
              </a:rPr>
            </a:br>
            <a:r>
              <a:rPr lang="sv-SE" sz="2800" dirty="0">
                <a:latin typeface="Arial Black" panose="020B0A04020102020204" pitchFamily="34" charset="0"/>
              </a:rPr>
              <a:t>tvåradig rubrik</a:t>
            </a:r>
            <a:endParaRPr lang="sv-SE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2000" y="1314000"/>
            <a:ext cx="4071600" cy="3469500"/>
          </a:xfrm>
        </p:spPr>
        <p:txBody>
          <a:bodyPr lIns="0" rIns="9000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2B758B9-0CDE-4ACD-9AC5-5F98243B5175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0400" y="1314000"/>
            <a:ext cx="4071600" cy="3469500"/>
          </a:xfrm>
        </p:spPr>
        <p:txBody>
          <a:bodyPr lIns="0" rIns="9000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22631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72" userDrawn="1">
          <p15:clr>
            <a:srgbClr val="A4A3A4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radig rubrik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0400" y="360000"/>
            <a:ext cx="7801200" cy="522000"/>
          </a:xfrm>
        </p:spPr>
        <p:txBody>
          <a:bodyPr wrap="none" lIns="90000" rIns="90000" anchor="t">
            <a:noAutofit/>
          </a:bodyPr>
          <a:lstStyle>
            <a:lvl1pPr>
              <a:defRPr sz="2800"/>
            </a:lvl1pPr>
          </a:lstStyle>
          <a:p>
            <a:r>
              <a:rPr lang="sv-SE" sz="2800" dirty="0">
                <a:latin typeface="Arial Black" panose="020B0A04020102020204" pitchFamily="34" charset="0"/>
              </a:rPr>
              <a:t>Klicka för att lägga till enradig rubrik</a:t>
            </a:r>
            <a:endParaRPr lang="sv-SE" dirty="0">
              <a:latin typeface="Arial Black" panose="020B0A040201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CEF37DA-0A85-47F2-981D-1B490AB1345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2000" y="900000"/>
            <a:ext cx="4071600" cy="3883500"/>
          </a:xfrm>
        </p:spPr>
        <p:txBody>
          <a:bodyPr lIns="0" rIns="9000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C3C1729-F0A6-4BD0-A690-71513CC0338B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0400" y="900000"/>
            <a:ext cx="4071600" cy="3883500"/>
          </a:xfrm>
        </p:spPr>
        <p:txBody>
          <a:bodyPr lIns="0" rIns="9000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9463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72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783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19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3" y="273844"/>
            <a:ext cx="6950654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1369219"/>
            <a:ext cx="7775576" cy="3263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19CC85-84AC-4368-ACAF-67986862F3A7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800" y="194400"/>
            <a:ext cx="471700" cy="1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170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  <p:sldLayoutId id="2147483662" r:id="rId5"/>
    <p:sldLayoutId id="2147483664" r:id="rId6"/>
    <p:sldLayoutId id="2147483657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342900" indent="-342900" algn="l" defTabSz="685800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oi.org/10.5194/gmd-2022-6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hyperlink" Target="https://doi.org/10.5194/gmd-2022-6" TargetMode="External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6CAB2-D2E6-42EE-A6E0-3AE60E31C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MI</a:t>
            </a:r>
            <a:r>
              <a:rPr lang="sv-SE" cap="none" dirty="0" err="1"/>
              <a:t>d</a:t>
            </a:r>
            <a:r>
              <a:rPr lang="sv-SE" dirty="0" err="1"/>
              <a:t>AS</a:t>
            </a:r>
            <a:br>
              <a:rPr lang="sv-SE" dirty="0"/>
            </a:br>
            <a:r>
              <a:rPr lang="sv-SE" dirty="0" err="1"/>
              <a:t>MultI-scale</a:t>
            </a:r>
            <a:r>
              <a:rPr lang="sv-SE" dirty="0"/>
              <a:t> bias AdjuStment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D467FA-4A06-436E-814D-ACAE001029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P. Berg, T. Bosshard, W. Yang, and K. Zimmermann</a:t>
            </a:r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7F9E0DC7-9D43-400B-961B-4481A69D9A49}"/>
              </a:ext>
            </a:extLst>
          </p:cNvPr>
          <p:cNvSpPr txBox="1"/>
          <p:nvPr/>
        </p:nvSpPr>
        <p:spPr>
          <a:xfrm>
            <a:off x="2746813" y="4810942"/>
            <a:ext cx="1943675" cy="3216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70000" lnSpcReduction="20000"/>
          </a:bodyPr>
          <a:lstStyle/>
          <a:p>
            <a:pPr marL="0" indent="0" algn="l">
              <a:buNone/>
            </a:pPr>
            <a:r>
              <a:rPr lang="sv-SE" sz="1800" kern="0" dirty="0">
                <a:latin typeface="Arial" panose="020B0604020202020204" pitchFamily="34" charset="0"/>
                <a:cs typeface="Arial" panose="020B0604020202020204" pitchFamily="34" charset="0"/>
              </a:rPr>
              <a:t>EGU GA-2022, CL5.1.5</a:t>
            </a:r>
          </a:p>
        </p:txBody>
      </p:sp>
    </p:spTree>
    <p:extLst>
      <p:ext uri="{BB962C8B-B14F-4D97-AF65-F5344CB8AC3E}">
        <p14:creationId xmlns:p14="http://schemas.microsoft.com/office/powerpoint/2010/main" val="38110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10B97577-3F06-49CC-865E-88E4A75BA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The </a:t>
            </a:r>
            <a:r>
              <a:rPr lang="sv-SE" dirty="0" err="1"/>
              <a:t>origins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bias </a:t>
            </a:r>
            <a:r>
              <a:rPr lang="sv-SE" dirty="0" err="1"/>
              <a:t>adjustment</a:t>
            </a:r>
            <a:r>
              <a:rPr lang="sv-SE" dirty="0"/>
              <a:t>:</a:t>
            </a:r>
            <a:br>
              <a:rPr lang="sv-SE" dirty="0"/>
            </a:br>
            <a:r>
              <a:rPr lang="sv-SE" dirty="0"/>
              <a:t>King Midas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EF53A51F-597E-4FAA-B2AF-A2C8CAB477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33467" y="1340111"/>
            <a:ext cx="2793672" cy="346950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  <a:t>Gold! glorious gold! I am made up of gold!</a:t>
            </a:r>
            <a:b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</a:br>
            <a: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  <a:t>I pluck a rose, a silly, fading rose,</a:t>
            </a:r>
            <a:b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</a:br>
            <a: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  <a:t>Its soft, pink petals change to yellow gold;</a:t>
            </a:r>
            <a:b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</a:br>
            <a: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  <a:t>Its stem, its leaves are gold–and what before</a:t>
            </a:r>
            <a:b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</a:br>
            <a: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  <a:t>Was fit for a poor peasant’s festal dress</a:t>
            </a:r>
            <a:b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</a:br>
            <a: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  <a:t>May now adorn a Queen.</a:t>
            </a:r>
          </a:p>
          <a:p>
            <a:pPr marL="0" indent="0">
              <a:buNone/>
            </a:pPr>
            <a:endParaRPr lang="en-US" sz="1400" dirty="0">
              <a:latin typeface="Gill Sans MT Condensed" panose="020B0506020104020203" pitchFamily="34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  <a:t>...this meat</a:t>
            </a:r>
            <a:b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</a:br>
            <a: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  <a:t>which by its scent quickened my appetite</a:t>
            </a:r>
            <a:b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</a:br>
            <a: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  <a:t>Has lost its scent, its taste,–’tis useless gold.</a:t>
            </a:r>
            <a:b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</a:br>
            <a: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  <a:t>Alas! my fate! ’tis gold! this peach is gold</a:t>
            </a:r>
            <a:b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</a:br>
            <a: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  <a:t>This bread, these grapes &amp; all I touch! this meat</a:t>
            </a:r>
            <a:b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</a:br>
            <a: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  <a:t>Which by its scent quickened my appetite</a:t>
            </a:r>
            <a:b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</a:br>
            <a:r>
              <a:rPr lang="en-US" sz="1400" dirty="0">
                <a:solidFill>
                  <a:srgbClr val="FFC000"/>
                </a:solidFill>
                <a:latin typeface="Gill Sans MT Condensed" panose="020B0506020104020203" pitchFamily="34" charset="0"/>
              </a:rPr>
              <a:t>Has lost its scent, its taste,–’tis useless gold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sz="1400" dirty="0">
                <a:solidFill>
                  <a:srgbClr val="FFC000"/>
                </a:solidFill>
              </a:rPr>
              <a:t>– M. Shelley (1922)</a:t>
            </a:r>
            <a:endParaRPr lang="sv-SE" dirty="0">
              <a:solidFill>
                <a:srgbClr val="FFC000"/>
              </a:solidFill>
            </a:endParaRPr>
          </a:p>
        </p:txBody>
      </p:sp>
      <p:pic>
        <p:nvPicPr>
          <p:cNvPr id="1026" name="Picture 2" descr="Who Needs King Midas? | An Entrepreneur's Words to Live By">
            <a:extLst>
              <a:ext uri="{FF2B5EF4-FFF2-40B4-BE49-F238E27FC236}">
                <a16:creationId xmlns:a16="http://schemas.microsoft.com/office/drawing/2014/main" id="{E8958F67-7333-42E8-9C82-A6E37574F2AE}"/>
              </a:ext>
            </a:extLst>
          </p:cNvPr>
          <p:cNvPicPr>
            <a:picLocks noGrp="1" noChangeAspect="1" noChangeArrowheads="1"/>
          </p:cNvPicPr>
          <p:nvPr>
            <p:ph sz="half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73870" y="1314812"/>
            <a:ext cx="2543704" cy="346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57EC24C4-127C-4CDD-A601-F6702A3CBDF3}"/>
              </a:ext>
            </a:extLst>
          </p:cNvPr>
          <p:cNvSpPr/>
          <p:nvPr/>
        </p:nvSpPr>
        <p:spPr>
          <a:xfrm>
            <a:off x="5173943" y="4835723"/>
            <a:ext cx="2614540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500" dirty="0"/>
              <a:t>Image source: https://anentrepreneurswords.com/2014/06/08/who-needs-king-midas/</a:t>
            </a:r>
          </a:p>
        </p:txBody>
      </p:sp>
    </p:spTree>
    <p:extLst>
      <p:ext uri="{BB962C8B-B14F-4D97-AF65-F5344CB8AC3E}">
        <p14:creationId xmlns:p14="http://schemas.microsoft.com/office/powerpoint/2010/main" val="1862245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D2FF-C4F9-4A38-8D1D-8B8E695DA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What</a:t>
            </a:r>
            <a:r>
              <a:rPr lang="sv-SE" dirty="0"/>
              <a:t> is </a:t>
            </a:r>
            <a:r>
              <a:rPr lang="sv-SE" dirty="0" err="1"/>
              <a:t>MIdAS</a:t>
            </a:r>
            <a:r>
              <a:rPr lang="sv-SE" dirty="0"/>
              <a:t>?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03EC8A8-7506-4E30-BB83-6CD2E2148A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A modern </a:t>
            </a:r>
            <a:r>
              <a:rPr lang="sv-SE" dirty="0" err="1"/>
              <a:t>python</a:t>
            </a:r>
            <a:r>
              <a:rPr lang="sv-SE" dirty="0"/>
              <a:t> implementation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quantile</a:t>
            </a:r>
            <a:r>
              <a:rPr lang="sv-SE" dirty="0"/>
              <a:t> </a:t>
            </a:r>
            <a:r>
              <a:rPr lang="sv-SE" dirty="0" err="1"/>
              <a:t>mapping</a:t>
            </a:r>
            <a:r>
              <a:rPr lang="sv-SE" dirty="0"/>
              <a:t> – </a:t>
            </a:r>
            <a:r>
              <a:rPr lang="sv-SE" dirty="0" err="1"/>
              <a:t>solving</a:t>
            </a:r>
            <a:r>
              <a:rPr lang="sv-SE" dirty="0"/>
              <a:t> </a:t>
            </a:r>
            <a:r>
              <a:rPr lang="sv-SE" dirty="0" err="1"/>
              <a:t>many</a:t>
            </a:r>
            <a:r>
              <a:rPr lang="sv-SE" dirty="0"/>
              <a:t> practical </a:t>
            </a:r>
            <a:r>
              <a:rPr lang="sv-SE" dirty="0" err="1"/>
              <a:t>issues</a:t>
            </a:r>
            <a:r>
              <a:rPr lang="sv-SE" dirty="0"/>
              <a:t> for </a:t>
            </a:r>
            <a:r>
              <a:rPr lang="sv-SE" dirty="0" err="1"/>
              <a:t>operational</a:t>
            </a:r>
            <a:r>
              <a:rPr lang="sv-SE" dirty="0"/>
              <a:t> </a:t>
            </a:r>
            <a:r>
              <a:rPr lang="sv-SE" dirty="0" err="1"/>
              <a:t>production</a:t>
            </a:r>
            <a:endParaRPr lang="sv-SE" dirty="0"/>
          </a:p>
          <a:p>
            <a:pPr lvl="1"/>
            <a:r>
              <a:rPr lang="sv-SE" dirty="0" err="1"/>
              <a:t>Parallellization</a:t>
            </a:r>
            <a:r>
              <a:rPr lang="sv-SE" dirty="0"/>
              <a:t> (DASK)</a:t>
            </a:r>
          </a:p>
          <a:p>
            <a:pPr lvl="1"/>
            <a:r>
              <a:rPr lang="sv-SE" dirty="0"/>
              <a:t>Standards (IRIS)</a:t>
            </a:r>
          </a:p>
          <a:p>
            <a:pPr lvl="1"/>
            <a:r>
              <a:rPr lang="sv-SE" dirty="0"/>
              <a:t>Flexible layout – </a:t>
            </a:r>
            <a:r>
              <a:rPr lang="sv-SE" dirty="0" err="1"/>
              <a:t>allowing</a:t>
            </a:r>
            <a:r>
              <a:rPr lang="sv-SE" dirty="0"/>
              <a:t> </a:t>
            </a:r>
            <a:r>
              <a:rPr lang="sv-SE" dirty="0" err="1"/>
              <a:t>exchange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components</a:t>
            </a:r>
            <a:endParaRPr lang="sv-SE" dirty="0"/>
          </a:p>
          <a:p>
            <a:r>
              <a:rPr lang="sv-SE" dirty="0"/>
              <a:t>Cascade </a:t>
            </a:r>
            <a:r>
              <a:rPr lang="sv-SE" dirty="0" err="1"/>
              <a:t>quantile</a:t>
            </a:r>
            <a:r>
              <a:rPr lang="sv-SE" dirty="0"/>
              <a:t> </a:t>
            </a:r>
            <a:r>
              <a:rPr lang="sv-SE" dirty="0" err="1"/>
              <a:t>mapping</a:t>
            </a:r>
            <a:endParaRPr lang="sv-SE" dirty="0"/>
          </a:p>
          <a:p>
            <a:pPr lvl="1"/>
            <a:r>
              <a:rPr lang="sv-SE" dirty="0"/>
              <a:t>Temporal </a:t>
            </a:r>
            <a:r>
              <a:rPr lang="sv-SE" dirty="0" err="1"/>
              <a:t>cascades</a:t>
            </a:r>
            <a:r>
              <a:rPr lang="sv-SE" dirty="0"/>
              <a:t> (</a:t>
            </a:r>
            <a:r>
              <a:rPr lang="sv-SE" dirty="0" err="1"/>
              <a:t>Haerter</a:t>
            </a:r>
            <a:r>
              <a:rPr lang="sv-SE" dirty="0"/>
              <a:t> et al., 2011) – </a:t>
            </a:r>
            <a:r>
              <a:rPr lang="sv-SE" dirty="0" err="1"/>
              <a:t>reducing</a:t>
            </a:r>
            <a:r>
              <a:rPr lang="sv-SE" dirty="0"/>
              <a:t> negative </a:t>
            </a:r>
            <a:r>
              <a:rPr lang="sv-SE" dirty="0" err="1"/>
              <a:t>interference</a:t>
            </a:r>
            <a:r>
              <a:rPr lang="sv-SE" dirty="0"/>
              <a:t> </a:t>
            </a:r>
            <a:r>
              <a:rPr lang="sv-SE" dirty="0" err="1"/>
              <a:t>between</a:t>
            </a:r>
            <a:r>
              <a:rPr lang="sv-SE" dirty="0"/>
              <a:t> </a:t>
            </a:r>
            <a:r>
              <a:rPr lang="sv-SE" dirty="0" err="1"/>
              <a:t>scales</a:t>
            </a:r>
            <a:endParaRPr lang="sv-SE" dirty="0"/>
          </a:p>
          <a:p>
            <a:pPr lvl="1"/>
            <a:r>
              <a:rPr lang="sv-SE" dirty="0"/>
              <a:t>Spatial </a:t>
            </a:r>
            <a:r>
              <a:rPr lang="sv-SE" dirty="0" err="1"/>
              <a:t>cascades</a:t>
            </a:r>
            <a:r>
              <a:rPr lang="sv-SE" dirty="0"/>
              <a:t> – TBA</a:t>
            </a:r>
          </a:p>
          <a:p>
            <a:r>
              <a:rPr lang="sv-SE" dirty="0"/>
              <a:t>Day-</a:t>
            </a:r>
            <a:r>
              <a:rPr lang="sv-SE" dirty="0" err="1"/>
              <a:t>of</a:t>
            </a:r>
            <a:r>
              <a:rPr lang="sv-SE" dirty="0"/>
              <a:t>-</a:t>
            </a:r>
            <a:r>
              <a:rPr lang="sv-SE" dirty="0" err="1"/>
              <a:t>year</a:t>
            </a:r>
            <a:r>
              <a:rPr lang="sv-SE" dirty="0"/>
              <a:t> + </a:t>
            </a:r>
            <a:r>
              <a:rPr lang="sv-SE" dirty="0" err="1"/>
              <a:t>running</a:t>
            </a:r>
            <a:r>
              <a:rPr lang="sv-SE" dirty="0"/>
              <a:t> </a:t>
            </a:r>
            <a:r>
              <a:rPr lang="sv-SE" dirty="0" err="1"/>
              <a:t>mean</a:t>
            </a:r>
            <a:r>
              <a:rPr lang="sv-SE" dirty="0"/>
              <a:t> </a:t>
            </a:r>
            <a:r>
              <a:rPr lang="sv-SE" dirty="0" err="1"/>
              <a:t>instead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calendar</a:t>
            </a:r>
            <a:r>
              <a:rPr lang="sv-SE" dirty="0"/>
              <a:t> </a:t>
            </a:r>
            <a:r>
              <a:rPr lang="sv-SE" dirty="0" err="1"/>
              <a:t>month</a:t>
            </a:r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BF4F4B2-614D-4B34-A79D-DB267EB73F3F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sv-SE" dirty="0"/>
              <a:t>Read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:</a:t>
            </a:r>
          </a:p>
          <a:p>
            <a:pPr marL="342900" lvl="1" indent="0">
              <a:buNone/>
            </a:pPr>
            <a:r>
              <a:rPr lang="sv-SE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https://doi.org/10.5194/gmd-2022-6</a:t>
            </a:r>
            <a:endParaRPr lang="sv-SE" dirty="0">
              <a:solidFill>
                <a:srgbClr val="FFC000"/>
              </a:solidFill>
            </a:endParaRPr>
          </a:p>
          <a:p>
            <a:pPr marL="342900" lvl="1" indent="0">
              <a:buNone/>
            </a:pPr>
            <a:endParaRPr lang="sv-SE" dirty="0"/>
          </a:p>
          <a:p>
            <a:pPr marL="342900" lvl="1" indent="0">
              <a:buNone/>
            </a:pPr>
            <a:endParaRPr lang="sv-SE" dirty="0"/>
          </a:p>
          <a:p>
            <a:pPr marL="342900" lvl="1" indent="0">
              <a:buNone/>
            </a:pPr>
            <a:endParaRPr lang="sv-SE" dirty="0"/>
          </a:p>
          <a:p>
            <a:pPr marL="342900" lvl="1" indent="0">
              <a:buNone/>
            </a:pPr>
            <a:endParaRPr lang="sv-SE" dirty="0"/>
          </a:p>
          <a:p>
            <a:pPr marL="342900" lvl="1" indent="0">
              <a:buNone/>
            </a:pPr>
            <a:endParaRPr lang="sv-SE" dirty="0"/>
          </a:p>
          <a:p>
            <a:pPr marL="342900" lvl="1" indent="0">
              <a:buNone/>
            </a:pPr>
            <a:endParaRPr lang="sv-SE" dirty="0"/>
          </a:p>
          <a:p>
            <a:pPr marL="342900" lvl="1" indent="0">
              <a:buNone/>
            </a:pPr>
            <a:endParaRPr lang="sv-SE" dirty="0"/>
          </a:p>
          <a:p>
            <a:pPr marL="342900" lvl="1" indent="0">
              <a:buNone/>
            </a:pPr>
            <a:r>
              <a:rPr lang="sv-SE" dirty="0"/>
              <a:t>Paper </a:t>
            </a:r>
            <a:r>
              <a:rPr lang="sv-SE" dirty="0" err="1"/>
              <a:t>including</a:t>
            </a:r>
            <a:r>
              <a:rPr lang="sv-SE" dirty="0"/>
              <a:t> </a:t>
            </a:r>
            <a:r>
              <a:rPr lang="sv-SE" dirty="0" err="1"/>
              <a:t>links</a:t>
            </a:r>
            <a:r>
              <a:rPr lang="sv-SE" dirty="0"/>
              <a:t> to </a:t>
            </a:r>
            <a:r>
              <a:rPr lang="sv-SE" dirty="0" err="1"/>
              <a:t>code</a:t>
            </a:r>
            <a:r>
              <a:rPr lang="sv-SE" dirty="0"/>
              <a:t> in the </a:t>
            </a:r>
            <a:r>
              <a:rPr lang="sv-SE" dirty="0" err="1"/>
              <a:t>Zenodo</a:t>
            </a:r>
            <a:r>
              <a:rPr lang="sv-SE" dirty="0"/>
              <a:t> </a:t>
            </a:r>
            <a:r>
              <a:rPr lang="sv-SE" dirty="0" err="1"/>
              <a:t>repository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1FB6C465-53D8-4EAF-A54C-9467DB1425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5340" y="1682482"/>
            <a:ext cx="1783924" cy="177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72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996F88AF-EE0E-4466-829C-4AB8A80A0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GMD - paper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9A8E7269-D55B-44E5-880A-B657ABED4733}"/>
              </a:ext>
            </a:extLst>
          </p:cNvPr>
          <p:cNvPicPr>
            <a:picLocks noGrp="1" noChangeAspect="1"/>
          </p:cNvPicPr>
          <p:nvPr>
            <p:ph sz="half" idx="10"/>
          </p:nvPr>
        </p:nvPicPr>
        <p:blipFill>
          <a:blip r:embed="rId2"/>
          <a:stretch>
            <a:fillRect/>
          </a:stretch>
        </p:blipFill>
        <p:spPr>
          <a:xfrm>
            <a:off x="7508248" y="1146802"/>
            <a:ext cx="1440562" cy="1094175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8AB47A6D-09FC-41E6-95DD-DF2450F334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7380" y="10732"/>
            <a:ext cx="891963" cy="889268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11B74E7E-8139-4583-9B69-0EFFE3056B60}"/>
              </a:ext>
            </a:extLst>
          </p:cNvPr>
          <p:cNvSpPr/>
          <p:nvPr/>
        </p:nvSpPr>
        <p:spPr>
          <a:xfrm>
            <a:off x="3312915" y="10732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1" indent="0">
              <a:buNone/>
            </a:pPr>
            <a:r>
              <a:rPr lang="sv-SE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https://doi.org/10.5194/gmd-2022-6</a:t>
            </a:r>
            <a:endParaRPr lang="sv-SE" dirty="0">
              <a:solidFill>
                <a:srgbClr val="FFC000"/>
              </a:solidFill>
            </a:endParaRPr>
          </a:p>
        </p:txBody>
      </p:sp>
      <p:grpSp>
        <p:nvGrpSpPr>
          <p:cNvPr id="18" name="Grupp 17">
            <a:extLst>
              <a:ext uri="{FF2B5EF4-FFF2-40B4-BE49-F238E27FC236}">
                <a16:creationId xmlns:a16="http://schemas.microsoft.com/office/drawing/2014/main" id="{AC2E77EF-6604-4C8D-8A9F-579A754659A5}"/>
              </a:ext>
            </a:extLst>
          </p:cNvPr>
          <p:cNvGrpSpPr/>
          <p:nvPr/>
        </p:nvGrpSpPr>
        <p:grpSpPr>
          <a:xfrm>
            <a:off x="324995" y="1150636"/>
            <a:ext cx="7060641" cy="1534295"/>
            <a:chOff x="1872119" y="2711950"/>
            <a:chExt cx="7060641" cy="1534295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E91F89F3-F657-4DA8-ADF9-E9B4E48ED4E5}"/>
                </a:ext>
              </a:extLst>
            </p:cNvPr>
            <p:cNvSpPr/>
            <p:nvPr/>
          </p:nvSpPr>
          <p:spPr>
            <a:xfrm>
              <a:off x="1872119" y="2711950"/>
              <a:ext cx="7060641" cy="1534295"/>
            </a:xfrm>
            <a:prstGeom prst="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grpSp>
          <p:nvGrpSpPr>
            <p:cNvPr id="14" name="Grupp 13">
              <a:extLst>
                <a:ext uri="{FF2B5EF4-FFF2-40B4-BE49-F238E27FC236}">
                  <a16:creationId xmlns:a16="http://schemas.microsoft.com/office/drawing/2014/main" id="{DC422A6D-E1D9-453D-8F29-921D1257D724}"/>
                </a:ext>
              </a:extLst>
            </p:cNvPr>
            <p:cNvGrpSpPr/>
            <p:nvPr/>
          </p:nvGrpSpPr>
          <p:grpSpPr>
            <a:xfrm>
              <a:off x="1872119" y="2728614"/>
              <a:ext cx="6686003" cy="694298"/>
              <a:chOff x="0" y="2368484"/>
              <a:chExt cx="9144000" cy="949545"/>
            </a:xfrm>
          </p:grpSpPr>
          <p:pic>
            <p:nvPicPr>
              <p:cNvPr id="12" name="Bildobjekt 11">
                <a:extLst>
                  <a:ext uri="{FF2B5EF4-FFF2-40B4-BE49-F238E27FC236}">
                    <a16:creationId xmlns:a16="http://schemas.microsoft.com/office/drawing/2014/main" id="{1A53078F-1C6C-42F8-80A6-B4E612FA53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0" y="2368484"/>
                <a:ext cx="9144000" cy="406531"/>
              </a:xfrm>
              <a:prstGeom prst="rect">
                <a:avLst/>
              </a:prstGeom>
            </p:spPr>
          </p:pic>
          <p:pic>
            <p:nvPicPr>
              <p:cNvPr id="13" name="Bildobjekt 12">
                <a:extLst>
                  <a:ext uri="{FF2B5EF4-FFF2-40B4-BE49-F238E27FC236}">
                    <a16:creationId xmlns:a16="http://schemas.microsoft.com/office/drawing/2014/main" id="{1B162F98-A3D7-4E31-AB0A-2075DDC181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80056" y="2775015"/>
                <a:ext cx="8463944" cy="543014"/>
              </a:xfrm>
              <a:prstGeom prst="rect">
                <a:avLst/>
              </a:prstGeom>
            </p:spPr>
          </p:pic>
        </p:grpSp>
        <p:pic>
          <p:nvPicPr>
            <p:cNvPr id="15" name="Bildobjekt 14">
              <a:extLst>
                <a:ext uri="{FF2B5EF4-FFF2-40B4-BE49-F238E27FC236}">
                  <a16:creationId xmlns:a16="http://schemas.microsoft.com/office/drawing/2014/main" id="{417C05CE-D9B6-45F1-B174-3F220EFDCD3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601372" y="2711950"/>
              <a:ext cx="271128" cy="1500665"/>
            </a:xfrm>
            <a:prstGeom prst="rect">
              <a:avLst/>
            </a:prstGeom>
          </p:spPr>
        </p:pic>
        <p:pic>
          <p:nvPicPr>
            <p:cNvPr id="16" name="Bildobjekt 15">
              <a:extLst>
                <a:ext uri="{FF2B5EF4-FFF2-40B4-BE49-F238E27FC236}">
                  <a16:creationId xmlns:a16="http://schemas.microsoft.com/office/drawing/2014/main" id="{D5D10B56-CEE8-439B-BF56-C988C463190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487908" y="3422912"/>
              <a:ext cx="4070214" cy="732556"/>
            </a:xfrm>
            <a:prstGeom prst="rect">
              <a:avLst/>
            </a:prstGeom>
          </p:spPr>
        </p:pic>
      </p:grpSp>
      <p:sp>
        <p:nvSpPr>
          <p:cNvPr id="19" name="textruta 18">
            <a:extLst>
              <a:ext uri="{FF2B5EF4-FFF2-40B4-BE49-F238E27FC236}">
                <a16:creationId xmlns:a16="http://schemas.microsoft.com/office/drawing/2014/main" id="{9C3BE118-8809-471F-9C9B-E403B27DF0B4}"/>
              </a:ext>
            </a:extLst>
          </p:cNvPr>
          <p:cNvSpPr txBox="1"/>
          <p:nvPr/>
        </p:nvSpPr>
        <p:spPr>
          <a:xfrm>
            <a:off x="7508248" y="2291521"/>
            <a:ext cx="1310757" cy="8483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normAutofit fontScale="62500" lnSpcReduction="20000"/>
          </a:bodyPr>
          <a:lstStyle/>
          <a:p>
            <a:pPr marL="0" indent="0" algn="l">
              <a:buNone/>
            </a:pPr>
            <a:r>
              <a:rPr lang="sv-SE" sz="18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 = 1971-2000</a:t>
            </a:r>
          </a:p>
          <a:p>
            <a:pPr marL="0" indent="0" algn="l">
              <a:buNone/>
            </a:pPr>
            <a:r>
              <a:rPr lang="sv-SE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 = 2011-2040</a:t>
            </a:r>
          </a:p>
          <a:p>
            <a:pPr marL="0" indent="0" algn="l">
              <a:buNone/>
            </a:pPr>
            <a:r>
              <a:rPr lang="sv-SE" sz="18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P3 = 2041-2070</a:t>
            </a:r>
          </a:p>
          <a:p>
            <a:pPr marL="0" indent="0" algn="l">
              <a:buNone/>
            </a:pPr>
            <a:r>
              <a:rPr lang="sv-SE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P4 = 2071-2100</a:t>
            </a:r>
            <a:endParaRPr lang="sv-SE" sz="1800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239411D1-CDF0-4697-9F3C-7381CD7807C2}"/>
              </a:ext>
            </a:extLst>
          </p:cNvPr>
          <p:cNvSpPr txBox="1"/>
          <p:nvPr/>
        </p:nvSpPr>
        <p:spPr>
          <a:xfrm>
            <a:off x="367598" y="882000"/>
            <a:ext cx="3257837" cy="2299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55000" lnSpcReduction="20000"/>
          </a:bodyPr>
          <a:lstStyle/>
          <a:p>
            <a:pPr marL="0" indent="0" algn="l">
              <a:buNone/>
            </a:pPr>
            <a:r>
              <a:rPr lang="sv-SE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  <a:r>
              <a:rPr lang="sv-SE" b="1" kern="0" dirty="0">
                <a:latin typeface="Arial" panose="020B0604020202020204" pitchFamily="34" charset="0"/>
                <a:cs typeface="Arial" panose="020B0604020202020204" pitchFamily="34" charset="0"/>
              </a:rPr>
              <a:t> on bias </a:t>
            </a:r>
            <a:r>
              <a:rPr lang="sv-SE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removal</a:t>
            </a:r>
            <a:r>
              <a:rPr lang="sv-SE" b="1" kern="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sv-SE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mean</a:t>
            </a:r>
            <a:r>
              <a:rPr lang="sv-SE" b="1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temperature</a:t>
            </a:r>
            <a:endParaRPr lang="sv-SE" sz="18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270E1ECF-1721-4DF1-9C62-DC4B8CD45A0D}"/>
              </a:ext>
            </a:extLst>
          </p:cNvPr>
          <p:cNvSpPr txBox="1"/>
          <p:nvPr/>
        </p:nvSpPr>
        <p:spPr>
          <a:xfrm>
            <a:off x="367597" y="2990545"/>
            <a:ext cx="3593271" cy="2299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62500" lnSpcReduction="20000"/>
          </a:bodyPr>
          <a:lstStyle/>
          <a:p>
            <a:pPr marL="0" indent="0" algn="l">
              <a:buNone/>
            </a:pPr>
            <a:r>
              <a:rPr lang="sv-SE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  <a:r>
              <a:rPr lang="sv-SE" b="1" kern="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sv-SE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climate</a:t>
            </a:r>
            <a:r>
              <a:rPr lang="sv-SE" b="1" kern="0" dirty="0">
                <a:latin typeface="Arial" panose="020B0604020202020204" pitchFamily="34" charset="0"/>
                <a:cs typeface="Arial" panose="020B0604020202020204" pitchFamily="34" charset="0"/>
              </a:rPr>
              <a:t> signal – </a:t>
            </a:r>
            <a:r>
              <a:rPr lang="sv-SE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mean</a:t>
            </a:r>
            <a:r>
              <a:rPr lang="sv-SE" b="1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temperature</a:t>
            </a:r>
            <a:endParaRPr lang="sv-SE" sz="18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upp 27">
            <a:extLst>
              <a:ext uri="{FF2B5EF4-FFF2-40B4-BE49-F238E27FC236}">
                <a16:creationId xmlns:a16="http://schemas.microsoft.com/office/drawing/2014/main" id="{5550308A-D43C-46B1-AC10-5AD50958DCBC}"/>
              </a:ext>
            </a:extLst>
          </p:cNvPr>
          <p:cNvGrpSpPr/>
          <p:nvPr/>
        </p:nvGrpSpPr>
        <p:grpSpPr>
          <a:xfrm>
            <a:off x="358623" y="3249204"/>
            <a:ext cx="7060641" cy="1534296"/>
            <a:chOff x="398717" y="3588673"/>
            <a:chExt cx="7060641" cy="1534296"/>
          </a:xfrm>
        </p:grpSpPr>
        <p:sp>
          <p:nvSpPr>
            <p:cNvPr id="27" name="Rektangel 26">
              <a:extLst>
                <a:ext uri="{FF2B5EF4-FFF2-40B4-BE49-F238E27FC236}">
                  <a16:creationId xmlns:a16="http://schemas.microsoft.com/office/drawing/2014/main" id="{700AFF9D-EB12-4528-8750-D4E0D119118A}"/>
                </a:ext>
              </a:extLst>
            </p:cNvPr>
            <p:cNvSpPr/>
            <p:nvPr/>
          </p:nvSpPr>
          <p:spPr>
            <a:xfrm>
              <a:off x="398717" y="3588673"/>
              <a:ext cx="7060641" cy="153429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16D0DE77-9243-4660-9380-E892C45B972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097472" y="3588674"/>
              <a:ext cx="361886" cy="1534295"/>
            </a:xfrm>
            <a:prstGeom prst="rect">
              <a:avLst/>
            </a:prstGeom>
          </p:spPr>
        </p:pic>
        <p:grpSp>
          <p:nvGrpSpPr>
            <p:cNvPr id="25" name="Grupp 24">
              <a:extLst>
                <a:ext uri="{FF2B5EF4-FFF2-40B4-BE49-F238E27FC236}">
                  <a16:creationId xmlns:a16="http://schemas.microsoft.com/office/drawing/2014/main" id="{44834F3E-DB90-4681-AC30-8F6AC354E73B}"/>
                </a:ext>
              </a:extLst>
            </p:cNvPr>
            <p:cNvGrpSpPr/>
            <p:nvPr/>
          </p:nvGrpSpPr>
          <p:grpSpPr>
            <a:xfrm>
              <a:off x="454072" y="3588673"/>
              <a:ext cx="6643400" cy="654116"/>
              <a:chOff x="0" y="3560788"/>
              <a:chExt cx="9144000" cy="900328"/>
            </a:xfrm>
          </p:grpSpPr>
          <p:pic>
            <p:nvPicPr>
              <p:cNvPr id="23" name="Bildobjekt 22">
                <a:extLst>
                  <a:ext uri="{FF2B5EF4-FFF2-40B4-BE49-F238E27FC236}">
                    <a16:creationId xmlns:a16="http://schemas.microsoft.com/office/drawing/2014/main" id="{92120E86-DF86-4FF9-B298-36E1C48C8B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0" y="3560788"/>
                <a:ext cx="9144000" cy="349188"/>
              </a:xfrm>
              <a:prstGeom prst="rect">
                <a:avLst/>
              </a:prstGeom>
            </p:spPr>
          </p:pic>
          <p:pic>
            <p:nvPicPr>
              <p:cNvPr id="24" name="Bildobjekt 23">
                <a:extLst>
                  <a:ext uri="{FF2B5EF4-FFF2-40B4-BE49-F238E27FC236}">
                    <a16:creationId xmlns:a16="http://schemas.microsoft.com/office/drawing/2014/main" id="{8691EFA4-9EF0-41CB-AFE8-03FFCA684B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24916" y="3907077"/>
                <a:ext cx="8519083" cy="554039"/>
              </a:xfrm>
              <a:prstGeom prst="rect">
                <a:avLst/>
              </a:prstGeom>
            </p:spPr>
          </p:pic>
        </p:grpSp>
        <p:pic>
          <p:nvPicPr>
            <p:cNvPr id="26" name="Bildobjekt 25">
              <a:extLst>
                <a:ext uri="{FF2B5EF4-FFF2-40B4-BE49-F238E27FC236}">
                  <a16:creationId xmlns:a16="http://schemas.microsoft.com/office/drawing/2014/main" id="{590240EA-8933-4480-A338-4F9063BDC9E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2940784" y="4242789"/>
              <a:ext cx="4156687" cy="7187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41477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04B0C1-9123-4D81-8900-9A842A264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comes</a:t>
            </a:r>
            <a:r>
              <a:rPr lang="sv-SE" dirty="0"/>
              <a:t> </a:t>
            </a:r>
            <a:r>
              <a:rPr lang="sv-SE" dirty="0" err="1"/>
              <a:t>next</a:t>
            </a:r>
            <a:r>
              <a:rPr lang="sv-SE" dirty="0"/>
              <a:t>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FB0DB08-630E-42CB-932B-FDDE6C1F16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u="sng" dirty="0" err="1"/>
              <a:t>This</a:t>
            </a:r>
            <a:r>
              <a:rPr lang="sv-SE" u="sng" dirty="0"/>
              <a:t> </a:t>
            </a:r>
            <a:r>
              <a:rPr lang="sv-SE" u="sng" dirty="0" err="1"/>
              <a:t>year</a:t>
            </a:r>
            <a:endParaRPr lang="sv-SE" u="sng" dirty="0"/>
          </a:p>
          <a:p>
            <a:r>
              <a:rPr lang="sv-SE" dirty="0" err="1"/>
              <a:t>Extend</a:t>
            </a:r>
            <a:r>
              <a:rPr lang="sv-SE" dirty="0"/>
              <a:t> to </a:t>
            </a:r>
            <a:r>
              <a:rPr lang="sv-SE" dirty="0" err="1"/>
              <a:t>several</a:t>
            </a:r>
            <a:r>
              <a:rPr lang="sv-SE" dirty="0"/>
              <a:t> </a:t>
            </a:r>
            <a:r>
              <a:rPr lang="sv-SE" dirty="0" err="1"/>
              <a:t>variables</a:t>
            </a:r>
            <a:r>
              <a:rPr lang="sv-SE" dirty="0"/>
              <a:t>:</a:t>
            </a:r>
          </a:p>
          <a:p>
            <a:pPr lvl="1"/>
            <a:r>
              <a:rPr lang="sv-SE" dirty="0"/>
              <a:t>relative </a:t>
            </a:r>
            <a:r>
              <a:rPr lang="sv-SE" dirty="0" err="1"/>
              <a:t>humidity</a:t>
            </a:r>
            <a:endParaRPr lang="sv-SE" dirty="0"/>
          </a:p>
          <a:p>
            <a:pPr lvl="1"/>
            <a:r>
              <a:rPr lang="sv-SE" dirty="0" err="1"/>
              <a:t>wind</a:t>
            </a:r>
            <a:r>
              <a:rPr lang="sv-SE" dirty="0"/>
              <a:t> speed</a:t>
            </a:r>
          </a:p>
          <a:p>
            <a:pPr lvl="1"/>
            <a:r>
              <a:rPr lang="sv-SE" dirty="0" err="1"/>
              <a:t>radiation</a:t>
            </a:r>
            <a:endParaRPr lang="sv-SE" dirty="0"/>
          </a:p>
          <a:p>
            <a:pPr lvl="1"/>
            <a:r>
              <a:rPr lang="sv-SE" dirty="0" err="1"/>
              <a:t>cloudiness</a:t>
            </a:r>
            <a:endParaRPr lang="sv-SE" dirty="0"/>
          </a:p>
          <a:p>
            <a:pPr lvl="1"/>
            <a:r>
              <a:rPr lang="sv-SE" dirty="0"/>
              <a:t>min &amp; max </a:t>
            </a:r>
            <a:r>
              <a:rPr lang="sv-SE" dirty="0" err="1"/>
              <a:t>temperature</a:t>
            </a:r>
            <a:r>
              <a:rPr lang="sv-SE" dirty="0"/>
              <a:t> (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consistency</a:t>
            </a:r>
            <a:r>
              <a:rPr lang="sv-SE" dirty="0"/>
              <a:t>)</a:t>
            </a:r>
          </a:p>
          <a:p>
            <a:endParaRPr lang="sv-SE" dirty="0"/>
          </a:p>
          <a:p>
            <a:r>
              <a:rPr lang="sv-SE" dirty="0" err="1"/>
              <a:t>Evaluation</a:t>
            </a:r>
            <a:r>
              <a:rPr lang="sv-SE" dirty="0"/>
              <a:t> for </a:t>
            </a:r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convection</a:t>
            </a:r>
            <a:r>
              <a:rPr lang="sv-SE" dirty="0"/>
              <a:t> </a:t>
            </a:r>
            <a:r>
              <a:rPr lang="sv-SE" dirty="0" err="1"/>
              <a:t>permitting</a:t>
            </a:r>
            <a:r>
              <a:rPr lang="sv-SE" dirty="0"/>
              <a:t> </a:t>
            </a:r>
            <a:r>
              <a:rPr lang="sv-SE" dirty="0" err="1"/>
              <a:t>models</a:t>
            </a:r>
            <a:r>
              <a:rPr lang="sv-SE" dirty="0"/>
              <a:t> and </a:t>
            </a:r>
            <a:r>
              <a:rPr lang="sv-SE" dirty="0" err="1"/>
              <a:t>sub-daily</a:t>
            </a:r>
            <a:r>
              <a:rPr lang="sv-SE" dirty="0"/>
              <a:t> resolution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436CAF7-498A-4B4F-8CF4-E3C224B2073C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u="sng" dirty="0" err="1"/>
              <a:t>Upcoming</a:t>
            </a:r>
            <a:endParaRPr lang="sv-SE" u="sng" dirty="0"/>
          </a:p>
          <a:p>
            <a:r>
              <a:rPr lang="sv-SE" dirty="0"/>
              <a:t>Multi-</a:t>
            </a:r>
            <a:r>
              <a:rPr lang="sv-SE" dirty="0" err="1"/>
              <a:t>variate</a:t>
            </a:r>
            <a:r>
              <a:rPr lang="sv-SE" dirty="0"/>
              <a:t> </a:t>
            </a:r>
            <a:r>
              <a:rPr lang="sv-SE" dirty="0" err="1"/>
              <a:t>adjustment</a:t>
            </a:r>
            <a:r>
              <a:rPr lang="sv-SE" dirty="0"/>
              <a:t> </a:t>
            </a:r>
            <a:r>
              <a:rPr lang="sv-SE" dirty="0" err="1"/>
              <a:t>technique</a:t>
            </a:r>
            <a:endParaRPr lang="sv-SE" dirty="0"/>
          </a:p>
          <a:p>
            <a:endParaRPr lang="sv-SE" dirty="0"/>
          </a:p>
          <a:p>
            <a:r>
              <a:rPr lang="sv-SE" dirty="0"/>
              <a:t>Spatial </a:t>
            </a:r>
            <a:r>
              <a:rPr lang="sv-SE" dirty="0" err="1"/>
              <a:t>cascades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6691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SMHI_vittext_mörkbakgrund">
      <a:dk1>
        <a:srgbClr val="FFFFFF"/>
      </a:dk1>
      <a:lt1>
        <a:srgbClr val="000000"/>
      </a:lt1>
      <a:dk2>
        <a:srgbClr val="FFFFFF"/>
      </a:dk2>
      <a:lt2>
        <a:srgbClr val="000000"/>
      </a:lt2>
      <a:accent1>
        <a:srgbClr val="1EA8A1"/>
      </a:accent1>
      <a:accent2>
        <a:srgbClr val="3DA000"/>
      </a:accent2>
      <a:accent3>
        <a:srgbClr val="3B9CDF"/>
      </a:accent3>
      <a:accent4>
        <a:srgbClr val="035154"/>
      </a:accent4>
      <a:accent5>
        <a:srgbClr val="184F00"/>
      </a:accent5>
      <a:accent6>
        <a:srgbClr val="004591"/>
      </a:accent6>
      <a:hlink>
        <a:srgbClr val="3B9CDF"/>
      </a:hlink>
      <a:folHlink>
        <a:srgbClr val="99D6FF"/>
      </a:folHlink>
    </a:clrScheme>
    <a:fontScheme name="Rubrik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square" lIns="91440" tIns="45720" rIns="91440" bIns="45720" rtlCol="0" anchor="ctr">
        <a:normAutofit/>
      </a:bodyPr>
      <a:lstStyle>
        <a:defPPr marL="0" indent="0" algn="l">
          <a:buNone/>
          <a:defRPr sz="1800" kern="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tandard tomt office powerpoint dokument.pptx" id="{8DCB4AD9-214B-441A-930F-28D1AC5554CA}" vid="{0221B914-84C1-4A78-AA1A-1C6793327A7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SMHI ljus mall</Template>
  <TotalTime>269</TotalTime>
  <Words>353</Words>
  <Application>Microsoft Office PowerPoint</Application>
  <PresentationFormat>Bildspel på skärmen (16:9)</PresentationFormat>
  <Paragraphs>50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Gill Sans MT Condensed</vt:lpstr>
      <vt:lpstr>Wingdings</vt:lpstr>
      <vt:lpstr>Office-tema</vt:lpstr>
      <vt:lpstr>MIdAS MultI-scale bias AdjuStment</vt:lpstr>
      <vt:lpstr>The origins of bias adjustment: King Midas</vt:lpstr>
      <vt:lpstr>What is MIdAS?</vt:lpstr>
      <vt:lpstr>GMD - paper</vt:lpstr>
      <vt:lpstr>What comes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Jansson Kristian</dc:creator>
  <cp:lastModifiedBy>Berg Peter</cp:lastModifiedBy>
  <cp:revision>32</cp:revision>
  <dcterms:created xsi:type="dcterms:W3CDTF">2021-04-16T07:38:32Z</dcterms:created>
  <dcterms:modified xsi:type="dcterms:W3CDTF">2022-05-25T13:39:05Z</dcterms:modified>
</cp:coreProperties>
</file>